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12192000"/>
  <p:notesSz cx="6858000" cy="9144000"/>
  <p:embeddedFontLst>
    <p:embeddedFont>
      <p:font typeface="Raleway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aleway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leway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9cfe6e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249cfe6ed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c22a360aa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c22a360a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bb5402e73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bb5402e7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c22a360aa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c22a360a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c22a360aa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c22a360a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c22a360aa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c22a360a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c22a360aa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c22a360a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ae3ef597d_0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ae3ef597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Show </a:t>
            </a:r>
            <a:r>
              <a:rPr lang="en-US"/>
              <a:t>them</a:t>
            </a:r>
            <a:r>
              <a:rPr lang="en-US"/>
              <a:t> how to create a variable in the data menu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c22a360aa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c22a360a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Show them how to create a variable in the data menu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ae3ef597d_0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ae3ef597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c22a360aa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c22a360a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ae3ef597d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ae3ef597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c22a360aa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c22a360a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Show them how to create a variable in the data menu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c22a360aa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c22a360a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Show them how to create a variable in the data menu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ae3ef597d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ae3ef597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ae3ef597d_0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ae3ef597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ae3ef597d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ae3ef597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ae3ef597d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ae3ef597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c22a360aa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c22a360a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ae3ef597d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ae3ef597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ae3ef597d_0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ae3ef597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ae3ef597d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ae3ef597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ae3ef597d_0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ae3ef597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i="0" sz="4400" u="none" cap="none" strike="noStrike">
                <a:solidFill>
                  <a:schemeClr val="dk1"/>
                </a:solidFill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1818640" y="1825625"/>
            <a:ext cx="953516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" name="Google Shape;2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" name="Google Shape;3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" name="Google Shape;3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9" name="Google Shape;4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5" name="Google Shape;55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0" name="Google Shape;60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8" name="Google Shape;6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97425"/>
            <a:ext cx="1739989" cy="14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b="1" i="0" sz="4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Char char="•"/>
              <a:defRPr i="0" sz="2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•"/>
              <a:defRPr i="0" sz="2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i="0" sz="2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i="0" sz="18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scratch.mit.edu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bit.ly/2Hma8Na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scratch.mit.edu/projects/227504750/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cratch.mit.edu/projects/227505753/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313390"/>
            <a:ext cx="12192000" cy="25446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0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1" sz="7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lang="en-US" sz="7500">
                <a:latin typeface="Raleway"/>
                <a:ea typeface="Raleway"/>
                <a:cs typeface="Raleway"/>
                <a:sym typeface="Raleway"/>
              </a:rPr>
              <a:t>Coding Lesson 2</a:t>
            </a:r>
            <a:endParaRPr b="1" i="0" sz="75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5" name="Google Shape;75;p10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1" lang="en-US" sz="3600"/>
              <a:t>Number Calculations and Data Types</a:t>
            </a:r>
            <a:endParaRPr b="0" i="1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0"/>
          <p:cNvSpPr txBox="1"/>
          <p:nvPr/>
        </p:nvSpPr>
        <p:spPr>
          <a:xfrm>
            <a:off x="5193088" y="6183084"/>
            <a:ext cx="6919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Elementary Coaches Academy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Lab Lecture </a:t>
            </a:r>
            <a:endParaRPr/>
          </a:p>
        </p:txBody>
      </p:sp>
      <p:sp>
        <p:nvSpPr>
          <p:cNvPr id="141" name="Google Shape;141;p19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/>
              <a:t>What happens when you enter a decimal?</a:t>
            </a:r>
            <a:endParaRPr sz="4800"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Lab Lecture </a:t>
            </a:r>
            <a:endParaRPr/>
          </a:p>
        </p:txBody>
      </p:sp>
      <p:sp>
        <p:nvSpPr>
          <p:cNvPr id="147" name="Google Shape;147;p20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/>
              <a:t>What happens when you enter a word instead of a number?</a:t>
            </a:r>
            <a:endParaRPr sz="4800"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Definition: Data Type</a:t>
            </a:r>
            <a:endParaRPr/>
          </a:p>
        </p:txBody>
      </p:sp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600"/>
              <a:t>The kind of data a user types in</a:t>
            </a:r>
            <a:endParaRPr sz="36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-457200" lvl="0" marL="457200" rtl="0" algn="l">
              <a:spcBef>
                <a:spcPts val="100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Numbers used for calculations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Words NOT used for calculations </a:t>
            </a:r>
            <a:endParaRPr sz="3600"/>
          </a:p>
          <a:p>
            <a:pPr indent="-457200" lvl="2" marL="1371600" rtl="0" algn="l"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lang="en-US" sz="3600"/>
              <a:t>Some books call these </a:t>
            </a:r>
            <a:r>
              <a:rPr b="1" lang="en-US" sz="3600"/>
              <a:t>Strings</a:t>
            </a:r>
            <a:endParaRPr b="1" sz="3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Lab Lecture </a:t>
            </a:r>
            <a:endParaRPr/>
          </a:p>
        </p:txBody>
      </p:sp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/>
              <a:t>Change your program so it asks the user to enter a number:</a:t>
            </a:r>
            <a:endParaRPr sz="4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/>
              <a:t>Print the number divided by 10.</a:t>
            </a:r>
            <a:endParaRPr sz="4800"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/>
              <a:t>Do you get a decimal?</a:t>
            </a:r>
            <a:endParaRPr sz="4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Lab Lecture </a:t>
            </a:r>
            <a:endParaRPr/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/>
              <a:t>Change your program so it asks the user to enter a number:</a:t>
            </a:r>
            <a:endParaRPr sz="48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/>
              <a:t>Try the </a:t>
            </a:r>
            <a:r>
              <a:rPr b="1" lang="en-US" sz="4800"/>
              <a:t>sqrt</a:t>
            </a:r>
            <a:r>
              <a:rPr lang="en-US" sz="4800"/>
              <a:t> block.</a:t>
            </a:r>
            <a:endParaRPr sz="4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  <p:pic>
        <p:nvPicPr>
          <p:cNvPr id="166" name="Google Shape;1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4800" y="3666000"/>
            <a:ext cx="3642400" cy="109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Lab Lecture </a:t>
            </a:r>
            <a:endParaRPr/>
          </a:p>
        </p:txBody>
      </p:sp>
      <p:sp>
        <p:nvSpPr>
          <p:cNvPr id="172" name="Google Shape;172;p24"/>
          <p:cNvSpPr txBox="1"/>
          <p:nvPr>
            <p:ph idx="1" type="body"/>
          </p:nvPr>
        </p:nvSpPr>
        <p:spPr>
          <a:xfrm>
            <a:off x="1818650" y="2707100"/>
            <a:ext cx="9535200" cy="34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/>
              <a:t>What does this do?</a:t>
            </a:r>
            <a:endParaRPr sz="4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  <p:pic>
        <p:nvPicPr>
          <p:cNvPr id="173" name="Google Shape;17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4800" y="1392025"/>
            <a:ext cx="3642400" cy="10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0500" y="4723138"/>
            <a:ext cx="4191000" cy="1743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24"/>
          <p:cNvCxnSpPr/>
          <p:nvPr/>
        </p:nvCxnSpPr>
        <p:spPr>
          <a:xfrm flipH="1">
            <a:off x="8211625" y="3735800"/>
            <a:ext cx="1173000" cy="1299300"/>
          </a:xfrm>
          <a:prstGeom prst="straightConnector1">
            <a:avLst/>
          </a:prstGeom>
          <a:noFill/>
          <a:ln cap="flat" cmpd="sng" w="1524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Google Shape;176;p24"/>
          <p:cNvSpPr txBox="1"/>
          <p:nvPr/>
        </p:nvSpPr>
        <p:spPr>
          <a:xfrm>
            <a:off x="9637300" y="3086100"/>
            <a:ext cx="2472600" cy="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help menu</a:t>
            </a:r>
            <a:endParaRPr sz="3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/>
              <a:t>Input a number</a:t>
            </a:r>
            <a:endParaRPr sz="48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/>
              <a:t>Display the number MOD 10</a:t>
            </a:r>
            <a:endParaRPr sz="48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4800"/>
          </a:p>
        </p:txBody>
      </p:sp>
      <p:sp>
        <p:nvSpPr>
          <p:cNvPr id="182" name="Google Shape;182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Lab Lecture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/>
              <a:t>What does MOD do?</a:t>
            </a:r>
            <a:endParaRPr sz="48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/>
              <a:t>Display the number MOD 5</a:t>
            </a:r>
            <a:endParaRPr sz="48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4800"/>
          </a:p>
        </p:txBody>
      </p:sp>
      <p:sp>
        <p:nvSpPr>
          <p:cNvPr id="188" name="Google Shape;188;p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Lab Lecture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Definition: MOD</a:t>
            </a:r>
            <a:endParaRPr/>
          </a:p>
        </p:txBody>
      </p:sp>
      <p:sp>
        <p:nvSpPr>
          <p:cNvPr id="194" name="Google Shape;194;p27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>
                <a:highlight>
                  <a:srgbClr val="FFF2CC"/>
                </a:highlight>
              </a:rPr>
              <a:t>Gives the remainder when doing division.</a:t>
            </a:r>
            <a:r>
              <a:rPr lang="en-US" sz="4800">
                <a:highlight>
                  <a:srgbClr val="FFF2CC"/>
                </a:highlight>
              </a:rPr>
              <a:t>  </a:t>
            </a:r>
            <a:endParaRPr sz="4800">
              <a:highlight>
                <a:srgbClr val="FFF2CC"/>
              </a:highlight>
            </a:endParaRPr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4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 is used for:</a:t>
            </a:r>
            <a:endParaRPr/>
          </a:p>
        </p:txBody>
      </p:sp>
      <p:sp>
        <p:nvSpPr>
          <p:cNvPr id="200" name="Google Shape;200;p28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100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Patterns in programs   (Pac Man)</a:t>
            </a:r>
            <a:endParaRPr sz="4000"/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Colors</a:t>
            </a:r>
            <a:endParaRPr sz="4000"/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Changing bases:</a:t>
            </a:r>
            <a:endParaRPr sz="4000"/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Time</a:t>
            </a:r>
            <a:endParaRPr sz="4000"/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Money</a:t>
            </a:r>
            <a:endParaRPr sz="4000"/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 sz="4000"/>
              <a:t>Checking if numbers divisible (even/odd)</a:t>
            </a:r>
            <a:endParaRPr sz="40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Raleway"/>
                <a:ea typeface="Raleway"/>
                <a:cs typeface="Raleway"/>
                <a:sym typeface="Raleway"/>
              </a:rPr>
              <a:t>Log into your Scratch account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33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•"/>
            </a:pPr>
            <a:r>
              <a:rPr lang="en-US" sz="4800" u="sng">
                <a:solidFill>
                  <a:schemeClr val="hlink"/>
                </a:solidFill>
                <a:hlinkClick r:id="rId3"/>
              </a:rPr>
              <a:t>https://scratch.mit.edu</a:t>
            </a:r>
            <a:r>
              <a:rPr lang="en-US" sz="4800"/>
              <a:t> </a:t>
            </a:r>
            <a:endParaRPr sz="4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/>
              <a:t>Try MOD:</a:t>
            </a:r>
            <a:endParaRPr sz="48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-533400" lvl="0" marL="457200" rtl="0" algn="l">
              <a:spcBef>
                <a:spcPts val="1000"/>
              </a:spcBef>
              <a:spcAft>
                <a:spcPts val="0"/>
              </a:spcAft>
              <a:buSzPts val="4800"/>
              <a:buChar char="•"/>
            </a:pPr>
            <a:r>
              <a:rPr lang="en-US" sz="4800"/>
              <a:t>4</a:t>
            </a:r>
            <a:endParaRPr sz="4800"/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Char char="•"/>
            </a:pPr>
            <a:r>
              <a:rPr lang="en-US" sz="4800"/>
              <a:t>3</a:t>
            </a:r>
            <a:endParaRPr sz="4800"/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Char char="•"/>
            </a:pPr>
            <a:r>
              <a:rPr lang="en-US" sz="4800"/>
              <a:t>17</a:t>
            </a:r>
            <a:endParaRPr sz="48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4800"/>
          </a:p>
        </p:txBody>
      </p:sp>
      <p:sp>
        <p:nvSpPr>
          <p:cNvPr id="206" name="Google Shape;206;p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Lab Lecture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/>
              <a:t>If we do MOD 4</a:t>
            </a:r>
            <a:endParaRPr sz="48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-533400" lvl="0" marL="457200" rtl="0" algn="l">
              <a:spcBef>
                <a:spcPts val="1000"/>
              </a:spcBef>
              <a:spcAft>
                <a:spcPts val="0"/>
              </a:spcAft>
              <a:buSzPts val="4800"/>
              <a:buChar char="•"/>
            </a:pPr>
            <a:r>
              <a:rPr lang="en-US" sz="4800"/>
              <a:t>How many possible answers?</a:t>
            </a:r>
            <a:endParaRPr sz="4800"/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Char char="•"/>
            </a:pPr>
            <a:r>
              <a:rPr lang="en-US" sz="4800"/>
              <a:t>Lowest?</a:t>
            </a:r>
            <a:endParaRPr sz="4800"/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Char char="•"/>
            </a:pPr>
            <a:r>
              <a:rPr lang="en-US" sz="4800"/>
              <a:t>Highest?</a:t>
            </a:r>
            <a:endParaRPr sz="48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4800"/>
          </a:p>
        </p:txBody>
      </p:sp>
      <p:sp>
        <p:nvSpPr>
          <p:cNvPr id="212" name="Google Shape;212;p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Lab Lecture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Practice Exercises</a:t>
            </a:r>
            <a:endParaRPr/>
          </a:p>
        </p:txBody>
      </p:sp>
      <p:sp>
        <p:nvSpPr>
          <p:cNvPr id="218" name="Google Shape;218;p31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5400" u="sng">
                <a:solidFill>
                  <a:schemeClr val="hlink"/>
                </a:solidFill>
                <a:hlinkClick r:id="rId3"/>
              </a:rPr>
              <a:t>http://bit.ly/2Hma8Na</a:t>
            </a:r>
            <a:r>
              <a:rPr lang="en-US" sz="5400"/>
              <a:t> </a:t>
            </a:r>
            <a:r>
              <a:rPr lang="en-US" sz="4800"/>
              <a:t>  </a:t>
            </a:r>
            <a:endParaRPr sz="48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/>
              <a:t>Mild - perfect for beginners</a:t>
            </a:r>
            <a:endParaRPr sz="48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/>
              <a:t>Medium - expanding your skills </a:t>
            </a:r>
            <a:endParaRPr sz="4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/>
              <a:t>  Spicy - looking for a challenge? </a:t>
            </a:r>
            <a:endParaRPr sz="4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Journal</a:t>
            </a:r>
            <a:endParaRPr/>
          </a:p>
        </p:txBody>
      </p:sp>
      <p:sp>
        <p:nvSpPr>
          <p:cNvPr id="224" name="Google Shape;224;p32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/>
              <a:t>Besides math, how could you connect number calculations in Scratch to the core subjects?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201875" y="1247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Warm up</a:t>
            </a:r>
            <a:endParaRPr/>
          </a:p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>
            <a:off x="1328390" y="1253400"/>
            <a:ext cx="95352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33400" lvl="0" marL="457200" rtl="0" algn="l">
              <a:spcBef>
                <a:spcPts val="1000"/>
              </a:spcBef>
              <a:spcAft>
                <a:spcPts val="0"/>
              </a:spcAft>
              <a:buSzPts val="4800"/>
              <a:buChar char="•"/>
            </a:pPr>
            <a:r>
              <a:rPr lang="en-US" sz="4800"/>
              <a:t>Open the starter File</a:t>
            </a:r>
            <a:endParaRPr sz="4800"/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Char char="•"/>
            </a:pPr>
            <a:r>
              <a:rPr lang="en-US" sz="4800" u="sng">
                <a:solidFill>
                  <a:schemeClr val="hlink"/>
                </a:solidFill>
                <a:hlinkClick r:id="rId3"/>
              </a:rPr>
              <a:t>https://scratch.mit.edu/projects/227504750/</a:t>
            </a:r>
            <a:r>
              <a:rPr lang="en-US" sz="4800"/>
              <a:t> </a:t>
            </a:r>
            <a:endParaRPr sz="4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533400" lvl="0" marL="457200" rtl="0" algn="l">
              <a:spcBef>
                <a:spcPts val="1000"/>
              </a:spcBef>
              <a:spcAft>
                <a:spcPts val="0"/>
              </a:spcAft>
              <a:buSzPts val="4800"/>
              <a:buChar char="•"/>
            </a:pPr>
            <a:r>
              <a:rPr lang="en-US" sz="4800"/>
              <a:t>Run the program by clicking the flag icon </a:t>
            </a:r>
            <a:endParaRPr sz="4800"/>
          </a:p>
        </p:txBody>
      </p:sp>
      <p:pic>
        <p:nvPicPr>
          <p:cNvPr id="89" name="Google Shape;89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5600" y="4962500"/>
            <a:ext cx="1290450" cy="107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Adding a New Command</a:t>
            </a:r>
            <a:endParaRPr/>
          </a:p>
        </p:txBody>
      </p:sp>
      <p:sp>
        <p:nvSpPr>
          <p:cNvPr id="95" name="Google Shape;95;p13"/>
          <p:cNvSpPr txBox="1"/>
          <p:nvPr>
            <p:ph idx="1" type="body"/>
          </p:nvPr>
        </p:nvSpPr>
        <p:spPr>
          <a:xfrm>
            <a:off x="1191100" y="1528675"/>
            <a:ext cx="7102800" cy="47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400"/>
              <a:t>Click the </a:t>
            </a:r>
            <a:r>
              <a:rPr i="1" lang="en-US" sz="4400"/>
              <a:t>Data </a:t>
            </a:r>
            <a:r>
              <a:rPr lang="en-US" sz="4400"/>
              <a:t>menu </a:t>
            </a:r>
            <a:endParaRPr sz="44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400"/>
              <a:t>Add a command in the loop to make the length grow by 1 each turn.</a:t>
            </a:r>
            <a:endParaRPr sz="44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50800" lvl="0" marL="6858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https://scratch.mit.edu/projects/227505753/</a:t>
            </a:r>
            <a:r>
              <a:rPr lang="en-US" sz="2400"/>
              <a:t> </a:t>
            </a:r>
            <a:endParaRPr sz="2400"/>
          </a:p>
        </p:txBody>
      </p:sp>
      <p:pic>
        <p:nvPicPr>
          <p:cNvPr id="96" name="Google Shape;9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93899" y="3614867"/>
            <a:ext cx="3613325" cy="96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93899" y="4798961"/>
            <a:ext cx="3613325" cy="110808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3"/>
          <p:cNvSpPr txBox="1"/>
          <p:nvPr/>
        </p:nvSpPr>
        <p:spPr>
          <a:xfrm>
            <a:off x="8187175" y="2714925"/>
            <a:ext cx="37896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Use these two blocks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title"/>
          </p:nvPr>
        </p:nvSpPr>
        <p:spPr>
          <a:xfrm>
            <a:off x="117050" y="823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Clearing the Screen</a:t>
            </a:r>
            <a:endParaRPr/>
          </a:p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806000" y="1060525"/>
            <a:ext cx="10605300" cy="56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/>
              <a:t>How do you clear the screen?</a:t>
            </a:r>
            <a:endParaRPr sz="4800"/>
          </a:p>
        </p:txBody>
      </p:sp>
      <p:sp>
        <p:nvSpPr>
          <p:cNvPr id="105" name="Google Shape;105;p14"/>
          <p:cNvSpPr txBox="1"/>
          <p:nvPr/>
        </p:nvSpPr>
        <p:spPr>
          <a:xfrm>
            <a:off x="3251913" y="2371950"/>
            <a:ext cx="2768400" cy="6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pic>
        <p:nvPicPr>
          <p:cNvPr id="106" name="Google Shape;10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1200" y="3306500"/>
            <a:ext cx="3317075" cy="216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4"/>
          <p:cNvSpPr txBox="1"/>
          <p:nvPr/>
        </p:nvSpPr>
        <p:spPr>
          <a:xfrm>
            <a:off x="4574450" y="5588875"/>
            <a:ext cx="30684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Add the blocks to the stage</a:t>
            </a:r>
            <a:endParaRPr b="1" sz="1800"/>
          </a:p>
        </p:txBody>
      </p:sp>
      <p:pic>
        <p:nvPicPr>
          <p:cNvPr id="108" name="Google Shape;10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0125" y="3254675"/>
            <a:ext cx="3068400" cy="2266968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4"/>
          <p:cNvSpPr txBox="1"/>
          <p:nvPr/>
        </p:nvSpPr>
        <p:spPr>
          <a:xfrm>
            <a:off x="2559375" y="2244750"/>
            <a:ext cx="28701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</a:rPr>
              <a:t>Click the background → Stage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6934688" y="2244750"/>
            <a:ext cx="28701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Select PEN and add a clear command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Let’s Do the Math</a:t>
            </a:r>
            <a:endParaRPr/>
          </a:p>
        </p:txBody>
      </p:sp>
      <p:sp>
        <p:nvSpPr>
          <p:cNvPr id="116" name="Google Shape;116;p15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/>
              <a:t>The whole purpose of early computers was to do number calculations. They were really just big calculators.</a:t>
            </a:r>
            <a:endParaRPr sz="4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4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Definition: </a:t>
            </a:r>
            <a:r>
              <a:rPr lang="en-US"/>
              <a:t>Operations</a:t>
            </a:r>
            <a:endParaRPr/>
          </a:p>
        </p:txBody>
      </p:sp>
      <p:sp>
        <p:nvSpPr>
          <p:cNvPr id="122" name="Google Shape;122;p16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/>
              <a:t>The number calculations a computer program can do.</a:t>
            </a:r>
            <a:r>
              <a:rPr lang="en-US" sz="4800">
                <a:highlight>
                  <a:srgbClr val="FFF2CC"/>
                </a:highlight>
              </a:rPr>
              <a:t> </a:t>
            </a:r>
            <a:endParaRPr sz="4800">
              <a:highlight>
                <a:srgbClr val="FFF2CC"/>
              </a:highlight>
            </a:endParaRPr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4800"/>
              <a:t>What examples of operations did we see in this program?</a:t>
            </a:r>
            <a:endParaRPr i="1" sz="4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Lab Lecture </a:t>
            </a:r>
            <a:endParaRPr/>
          </a:p>
        </p:txBody>
      </p:sp>
      <p:sp>
        <p:nvSpPr>
          <p:cNvPr id="128" name="Google Shape;128;p17"/>
          <p:cNvSpPr txBox="1"/>
          <p:nvPr>
            <p:ph idx="1" type="body"/>
          </p:nvPr>
        </p:nvSpPr>
        <p:spPr>
          <a:xfrm>
            <a:off x="1818650" y="1825625"/>
            <a:ext cx="60138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/>
              <a:t>Click the </a:t>
            </a:r>
            <a:r>
              <a:rPr i="1" lang="en-US" sz="4800"/>
              <a:t>operators </a:t>
            </a:r>
            <a:r>
              <a:rPr lang="en-US" sz="4800"/>
              <a:t>menu</a:t>
            </a:r>
            <a:endParaRPr sz="48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/>
              <a:t>What math operators are built into Scratch?</a:t>
            </a:r>
            <a:endParaRPr sz="4800"/>
          </a:p>
        </p:txBody>
      </p:sp>
      <p:pic>
        <p:nvPicPr>
          <p:cNvPr id="129" name="Google Shape;12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2428" y="579900"/>
            <a:ext cx="4333300" cy="28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Lab Lecture </a:t>
            </a:r>
            <a:endParaRPr/>
          </a:p>
        </p:txBody>
      </p:sp>
      <p:sp>
        <p:nvSpPr>
          <p:cNvPr id="135" name="Google Shape;135;p18"/>
          <p:cNvSpPr txBox="1"/>
          <p:nvPr>
            <p:ph idx="1" type="body"/>
          </p:nvPr>
        </p:nvSpPr>
        <p:spPr>
          <a:xfrm>
            <a:off x="1818640" y="1825625"/>
            <a:ext cx="95352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/>
              <a:t>Start a new </a:t>
            </a:r>
            <a:r>
              <a:rPr lang="en-US" sz="4800"/>
              <a:t>program so it asks the user to enter a number:</a:t>
            </a:r>
            <a:endParaRPr sz="4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/>
              <a:t>Print the number multiplied by 20.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