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7" r:id="rId10"/>
    <p:sldId id="273" r:id="rId11"/>
    <p:sldId id="268" r:id="rId12"/>
    <p:sldId id="265" r:id="rId13"/>
    <p:sldId id="269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DEV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0.75</c:v>
                </c:pt>
                <c:pt idx="1">
                  <c:v>0.9</c:v>
                </c:pt>
                <c:pt idx="2">
                  <c:v>0.9</c:v>
                </c:pt>
                <c:pt idx="3">
                  <c:v>0.95</c:v>
                </c:pt>
                <c:pt idx="4">
                  <c:v>0.95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Generated DEV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0.73</c:v>
                </c:pt>
                <c:pt idx="1">
                  <c:v>0.86</c:v>
                </c:pt>
                <c:pt idx="2">
                  <c:v>0.86</c:v>
                </c:pt>
                <c:pt idx="3">
                  <c:v>0.91</c:v>
                </c:pt>
                <c:pt idx="4">
                  <c:v>0.95</c:v>
                </c:pt>
                <c:pt idx="5">
                  <c:v>0.96</c:v>
                </c:pt>
                <c:pt idx="6">
                  <c:v>0.99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850752"/>
        <c:axId val="63881216"/>
      </c:lineChart>
      <c:catAx>
        <c:axId val="63850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3881216"/>
        <c:crosses val="autoZero"/>
        <c:auto val="1"/>
        <c:lblAlgn val="ctr"/>
        <c:lblOffset val="100"/>
        <c:noMultiLvlLbl val="0"/>
      </c:catAx>
      <c:valAx>
        <c:axId val="63881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850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CC314-B7AF-43BB-8BEB-65A7E5BFF83B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9A89-4F47-40EF-A32F-B1E1EBB2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9A89-4F47-40EF-A32F-B1E1EBB22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the ratio</a:t>
            </a:r>
            <a:r>
              <a:rPr lang="en-US" baseline="0" dirty="0" smtClean="0"/>
              <a:t> between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9A89-4F47-40EF-A32F-B1E1EBB22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 trigram trick us?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Learning to detect fake articles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5034"/>
              </p:ext>
            </p:extLst>
          </p:nvPr>
        </p:nvGraphicFramePr>
        <p:xfrm>
          <a:off x="3276600" y="4724400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Members: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Leonid</a:t>
                      </a:r>
                      <a:r>
                        <a:rPr lang="en-US" baseline="0" dirty="0" smtClean="0"/>
                        <a:t> (Leo) </a:t>
                      </a:r>
                      <a:r>
                        <a:rPr lang="en-US" baseline="0" dirty="0" err="1" smtClean="0"/>
                        <a:t>Boytsov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Zhou Yu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 Wang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Hector, </a:t>
                      </a:r>
                      <a:r>
                        <a:rPr lang="en-US" dirty="0" err="1" smtClean="0"/>
                        <a:t>Zhengzhong</a:t>
                      </a:r>
                      <a:r>
                        <a:rPr lang="en-US" dirty="0" smtClean="0"/>
                        <a:t> Liu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2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</a:t>
            </a:r>
            <a:endParaRPr lang="en-US" dirty="0"/>
          </a:p>
        </p:txBody>
      </p:sp>
      <p:graphicFrame>
        <p:nvGraphicFramePr>
          <p:cNvPr id="7" name="Content Placeholder 6" title="Correctness vs. sentence number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61977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53200" y="617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sentences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29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Trigram vs. 4-Gram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53" y="1904815"/>
            <a:ext cx="5690093" cy="4267570"/>
          </a:xfrm>
        </p:spPr>
      </p:pic>
      <p:sp>
        <p:nvSpPr>
          <p:cNvPr id="6" name="TextBox 5"/>
          <p:cNvSpPr txBox="1"/>
          <p:nvPr/>
        </p:nvSpPr>
        <p:spPr>
          <a:xfrm>
            <a:off x="5867400" y="914400"/>
            <a:ext cx="28956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It is the interaction ( say ratio) between tri-gram and 4-gram on the data that make the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and Log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classification, 3-gram and 4-gram together works well</a:t>
            </a:r>
          </a:p>
          <a:p>
            <a:r>
              <a:rPr lang="en-US" dirty="0" smtClean="0"/>
              <a:t>In log probability, including the complete feature set is beneficial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Hypothesis</a:t>
            </a:r>
          </a:p>
          <a:p>
            <a:r>
              <a:rPr lang="en-US" dirty="0" smtClean="0"/>
              <a:t>Approach and feature design</a:t>
            </a:r>
          </a:p>
          <a:p>
            <a:r>
              <a:rPr lang="en-US" dirty="0" smtClean="0"/>
              <a:t>Experiments and discussion</a:t>
            </a:r>
          </a:p>
          <a:p>
            <a:r>
              <a:rPr lang="en-US" dirty="0" smtClean="0"/>
              <a:t>Problems encountered (might be too much to say in 10 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all know, our problem is…</a:t>
            </a:r>
          </a:p>
          <a:p>
            <a:pPr lvl="1"/>
            <a:r>
              <a:rPr lang="en-US" dirty="0" smtClean="0"/>
              <a:t>Given some articles, can we distinguish fake ones generated by a trigram model from real ones?</a:t>
            </a:r>
          </a:p>
          <a:p>
            <a:r>
              <a:rPr lang="en-US" dirty="0" smtClean="0"/>
              <a:t>We believe the answer lies in the statistics</a:t>
            </a:r>
          </a:p>
          <a:p>
            <a:r>
              <a:rPr lang="en-US" dirty="0" smtClean="0"/>
              <a:t>And we use a machine learning approach to exploit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Initial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Higher-order n-gram models on articles will expose the weakness of tri-gram model</a:t>
            </a:r>
          </a:p>
          <a:p>
            <a:pPr lvl="1"/>
            <a:r>
              <a:rPr lang="en-US" dirty="0" smtClean="0"/>
              <a:t>Higher-order n-gram models perplexity</a:t>
            </a:r>
          </a:p>
          <a:p>
            <a:pPr lvl="1"/>
            <a:r>
              <a:rPr lang="en-US" dirty="0" smtClean="0"/>
              <a:t>Mutual information between distant words</a:t>
            </a:r>
          </a:p>
          <a:p>
            <a:r>
              <a:rPr lang="en-US" dirty="0" smtClean="0"/>
              <a:t>Sentences generated by Tri-gram model may not be well formed</a:t>
            </a:r>
          </a:p>
          <a:p>
            <a:pPr lvl="1"/>
            <a:r>
              <a:rPr lang="en-US" dirty="0" smtClean="0"/>
              <a:t>POS tags might be screwed up</a:t>
            </a:r>
          </a:p>
          <a:p>
            <a:r>
              <a:rPr lang="en-US" dirty="0" smtClean="0"/>
              <a:t>Coherence in between fake sentences are weak</a:t>
            </a:r>
          </a:p>
          <a:p>
            <a:pPr lvl="1"/>
            <a:r>
              <a:rPr lang="en-US" dirty="0" smtClean="0"/>
              <a:t>Mutual information in between sentences</a:t>
            </a:r>
          </a:p>
        </p:txBody>
      </p:sp>
    </p:spTree>
    <p:extLst>
      <p:ext uri="{BB962C8B-B14F-4D97-AF65-F5344CB8AC3E}">
        <p14:creationId xmlns:p14="http://schemas.microsoft.com/office/powerpoint/2010/main" val="470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text n-gram model perplexity</a:t>
            </a:r>
          </a:p>
          <a:p>
            <a:pPr lvl="1"/>
            <a:r>
              <a:rPr lang="en-US" dirty="0" smtClean="0"/>
              <a:t>2 to 7 gram (with 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Good-Turing smoothing</a:t>
            </a:r>
          </a:p>
          <a:p>
            <a:r>
              <a:rPr lang="en-US" dirty="0" smtClean="0"/>
              <a:t>POS tag n-gram model perplexity</a:t>
            </a:r>
          </a:p>
          <a:p>
            <a:pPr lvl="1"/>
            <a:r>
              <a:rPr lang="en-US" dirty="0" smtClean="0"/>
              <a:t>2 to 7 gram (with 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Good-Turing smoothing</a:t>
            </a:r>
          </a:p>
          <a:p>
            <a:r>
              <a:rPr lang="en-US" dirty="0" smtClean="0"/>
              <a:t>Number of &lt;UNK&gt; and total number of words</a:t>
            </a:r>
          </a:p>
          <a:p>
            <a:r>
              <a:rPr lang="en-US" dirty="0" smtClean="0"/>
              <a:t>Point-wise </a:t>
            </a:r>
            <a:r>
              <a:rPr lang="en-US" dirty="0"/>
              <a:t>mutual </a:t>
            </a:r>
            <a:r>
              <a:rPr lang="en-US" dirty="0" smtClean="0"/>
              <a:t>information between distant words (word in between &gt; 2)</a:t>
            </a:r>
          </a:p>
          <a:p>
            <a:r>
              <a:rPr lang="en-US" dirty="0" smtClean="0"/>
              <a:t>Point-wise mutual information between words in different 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data*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is always an issue for language processing</a:t>
            </a:r>
          </a:p>
          <a:p>
            <a:r>
              <a:rPr lang="en-US" dirty="0" smtClean="0"/>
              <a:t>Estimation of N-Gram requires large amount of data</a:t>
            </a:r>
          </a:p>
          <a:p>
            <a:r>
              <a:rPr lang="en-US" dirty="0" smtClean="0"/>
              <a:t>We need more….</a:t>
            </a:r>
          </a:p>
          <a:p>
            <a:pPr lvl="1"/>
            <a:r>
              <a:rPr lang="en-US" dirty="0" smtClean="0"/>
              <a:t>We tried NLTK, the generated data is different</a:t>
            </a:r>
          </a:p>
          <a:p>
            <a:pPr lvl="1"/>
            <a:r>
              <a:rPr lang="en-US" dirty="0" smtClean="0"/>
              <a:t>We tried CMU Sphinx toolkit</a:t>
            </a:r>
          </a:p>
          <a:p>
            <a:r>
              <a:rPr lang="en-US" dirty="0" smtClean="0"/>
              <a:t>We tend to generate long documents</a:t>
            </a:r>
          </a:p>
          <a:p>
            <a:pPr lvl="1"/>
            <a:r>
              <a:rPr lang="en-US" dirty="0" smtClean="0"/>
              <a:t>2000 words longer than provided for training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637389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For more details, please refer to our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Soft-margin SVM</a:t>
            </a:r>
          </a:p>
          <a:p>
            <a:pPr lvl="1"/>
            <a:r>
              <a:rPr lang="en-US" dirty="0" smtClean="0"/>
              <a:t>Good classifier, but no probability</a:t>
            </a:r>
          </a:p>
          <a:p>
            <a:pPr lvl="1"/>
            <a:r>
              <a:rPr lang="en-US" dirty="0" smtClean="0"/>
              <a:t>Tried different kernels</a:t>
            </a:r>
          </a:p>
          <a:p>
            <a:r>
              <a:rPr lang="en-US" dirty="0" smtClean="0"/>
              <a:t>Regularized logistic regression</a:t>
            </a:r>
          </a:p>
          <a:p>
            <a:pPr lvl="1"/>
            <a:r>
              <a:rPr lang="en-US" dirty="0" smtClean="0"/>
              <a:t>Probably not as good as SVM here</a:t>
            </a:r>
          </a:p>
          <a:p>
            <a:pPr lvl="1"/>
            <a:r>
              <a:rPr lang="en-US" dirty="0" smtClean="0"/>
              <a:t>But we have probability results</a:t>
            </a:r>
          </a:p>
          <a:p>
            <a:pPr lvl="1"/>
            <a:r>
              <a:rPr lang="en-US" dirty="0" smtClean="0"/>
              <a:t>LASSO and </a:t>
            </a:r>
            <a:r>
              <a:rPr lang="en-US" dirty="0" err="1" smtClean="0"/>
              <a:t>Tiknonov</a:t>
            </a:r>
            <a:r>
              <a:rPr lang="en-US" dirty="0" smtClean="0"/>
              <a:t> regularization</a:t>
            </a:r>
          </a:p>
          <a:p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You know it didn’t work well</a:t>
            </a:r>
          </a:p>
          <a:p>
            <a:r>
              <a:rPr lang="en-US" dirty="0" smtClean="0"/>
              <a:t>Parameters tuned by 10-fold cross-validation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Original </a:t>
            </a:r>
            <a:r>
              <a:rPr lang="en-US" b="1" dirty="0" err="1" smtClean="0"/>
              <a:t>Dev</a:t>
            </a:r>
            <a:r>
              <a:rPr lang="en-US" b="1" dirty="0" smtClean="0"/>
              <a:t> Set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6293108"/>
              </p:ext>
            </p:extLst>
          </p:nvPr>
        </p:nvGraphicFramePr>
        <p:xfrm>
          <a:off x="457200" y="3114040"/>
          <a:ext cx="39322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7"/>
                <a:gridCol w="786447"/>
                <a:gridCol w="786447"/>
                <a:gridCol w="786447"/>
                <a:gridCol w="786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0.895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Generated </a:t>
            </a:r>
            <a:r>
              <a:rPr lang="en-US" b="1" dirty="0" err="1" smtClean="0"/>
              <a:t>Dev</a:t>
            </a:r>
            <a:r>
              <a:rPr lang="en-US" b="1" dirty="0" smtClean="0"/>
              <a:t> Set</a:t>
            </a: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21856549"/>
              </p:ext>
            </p:extLst>
          </p:nvPr>
        </p:nvGraphicFramePr>
        <p:xfrm>
          <a:off x="4754563" y="3114040"/>
          <a:ext cx="42370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07"/>
                <a:gridCol w="847407"/>
                <a:gridCol w="847407"/>
                <a:gridCol w="847407"/>
                <a:gridCol w="8474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Original training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Generated training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0.923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539270"/>
              </p:ext>
            </p:extLst>
          </p:nvPr>
        </p:nvGraphicFramePr>
        <p:xfrm>
          <a:off x="457200" y="5029200"/>
          <a:ext cx="39322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7"/>
                <a:gridCol w="786447"/>
                <a:gridCol w="786447"/>
                <a:gridCol w="786447"/>
                <a:gridCol w="786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LR-L1</a:t>
                      </a:r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753916"/>
              </p:ext>
            </p:extLst>
          </p:nvPr>
        </p:nvGraphicFramePr>
        <p:xfrm>
          <a:off x="4800600" y="5029200"/>
          <a:ext cx="4267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LR-L1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Original training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Generated training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sp>
        <p:nvSpPr>
          <p:cNvPr id="13" name="Text Placeholder 5"/>
          <p:cNvSpPr txBox="1">
            <a:spLocks/>
          </p:cNvSpPr>
          <p:nvPr/>
        </p:nvSpPr>
        <p:spPr>
          <a:xfrm>
            <a:off x="457200" y="4465638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 Metric</a:t>
            </a:r>
            <a:endParaRPr lang="en-US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4754880" y="4465638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 Metric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57200" y="2438400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 Metric</a:t>
            </a:r>
            <a:endParaRPr lang="en-US" dirty="0"/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4754880" y="2438400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</TotalTime>
  <Words>459</Words>
  <Application>Microsoft Office PowerPoint</Application>
  <PresentationFormat>On-screen Show (4:3)</PresentationFormat>
  <Paragraphs>124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Can trigram trick us?</vt:lpstr>
      <vt:lpstr>Outline</vt:lpstr>
      <vt:lpstr>Introduction</vt:lpstr>
      <vt:lpstr>Some Initial Hypothesis</vt:lpstr>
      <vt:lpstr>Designed Features</vt:lpstr>
      <vt:lpstr>Additional data*</vt:lpstr>
      <vt:lpstr>Experiments</vt:lpstr>
      <vt:lpstr>Approach</vt:lpstr>
      <vt:lpstr>Experimental results</vt:lpstr>
      <vt:lpstr>Experiment results</vt:lpstr>
      <vt:lpstr>Discussion</vt:lpstr>
      <vt:lpstr>Trigram vs. 4-Gram</vt:lpstr>
      <vt:lpstr>Classification and Log probability</vt:lpstr>
      <vt:lpstr>Conclusion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Liu</dc:creator>
  <cp:lastModifiedBy>Hector Liu</cp:lastModifiedBy>
  <cp:revision>22</cp:revision>
  <dcterms:created xsi:type="dcterms:W3CDTF">2013-04-28T05:16:14Z</dcterms:created>
  <dcterms:modified xsi:type="dcterms:W3CDTF">2013-04-28T21:45:25Z</dcterms:modified>
</cp:coreProperties>
</file>