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4" r:id="rId6"/>
    <p:sldId id="263" r:id="rId7"/>
    <p:sldId id="267" r:id="rId8"/>
    <p:sldId id="265" r:id="rId9"/>
    <p:sldId id="274" r:id="rId10"/>
    <p:sldId id="273" r:id="rId11"/>
    <p:sldId id="269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" initials="l" lastIdx="20" clrIdx="0"/>
  <p:cmAuthor id="1" name="Hector Liu" initials="H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>
        <p:scale>
          <a:sx n="94" d="100"/>
          <a:sy n="94" d="100"/>
        </p:scale>
        <p:origin x="-468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0.75000000000000022</c:v>
                </c:pt>
                <c:pt idx="1">
                  <c:v>0.9</c:v>
                </c:pt>
                <c:pt idx="2">
                  <c:v>0.9</c:v>
                </c:pt>
                <c:pt idx="3">
                  <c:v>0.95000000000000018</c:v>
                </c:pt>
                <c:pt idx="4">
                  <c:v>0.95000000000000018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0.7300000000000002</c:v>
                </c:pt>
                <c:pt idx="1">
                  <c:v>0.86000000000000021</c:v>
                </c:pt>
                <c:pt idx="2">
                  <c:v>0.86000000000000021</c:v>
                </c:pt>
                <c:pt idx="3">
                  <c:v>0.91</c:v>
                </c:pt>
                <c:pt idx="4">
                  <c:v>0.95000000000000018</c:v>
                </c:pt>
                <c:pt idx="5">
                  <c:v>0.96000000000000019</c:v>
                </c:pt>
                <c:pt idx="6">
                  <c:v>0.99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marker val="1"/>
        <c:axId val="75531392"/>
        <c:axId val="75532928"/>
      </c:lineChart>
      <c:catAx>
        <c:axId val="75531392"/>
        <c:scaling>
          <c:orientation val="minMax"/>
        </c:scaling>
        <c:axPos val="b"/>
        <c:numFmt formatCode="General" sourceLinked="1"/>
        <c:tickLblPos val="nextTo"/>
        <c:crossAx val="75532928"/>
        <c:crosses val="autoZero"/>
        <c:auto val="1"/>
        <c:lblAlgn val="ctr"/>
        <c:lblOffset val="100"/>
      </c:catAx>
      <c:valAx>
        <c:axId val="75532928"/>
        <c:scaling>
          <c:orientation val="minMax"/>
        </c:scaling>
        <c:axPos val="l"/>
        <c:majorGridlines/>
        <c:numFmt formatCode="General" sourceLinked="1"/>
        <c:tickLblPos val="nextTo"/>
        <c:crossAx val="75531392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D619F-EC56-49AA-B55F-3EE3E07355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381AF-A01C-445F-90A7-24879C7828EC}">
      <dgm:prSet/>
      <dgm:spPr/>
      <dgm:t>
        <a:bodyPr/>
        <a:lstStyle/>
        <a:p>
          <a:pPr rtl="0"/>
          <a:r>
            <a:rPr lang="en-US" dirty="0" smtClean="0"/>
            <a:t>Best Machine Learning Methods</a:t>
          </a:r>
          <a:endParaRPr lang="en-US" dirty="0"/>
        </a:p>
      </dgm:t>
    </dgm:pt>
    <dgm:pt modelId="{598460CD-B79B-4B05-8712-327003C861F1}" type="parTrans" cxnId="{1DB2C2CC-6F40-44EF-9370-D92B8A9E7033}">
      <dgm:prSet/>
      <dgm:spPr/>
      <dgm:t>
        <a:bodyPr/>
        <a:lstStyle/>
        <a:p>
          <a:endParaRPr lang="en-US"/>
        </a:p>
      </dgm:t>
    </dgm:pt>
    <dgm:pt modelId="{D373FD65-98C1-4DED-AFEE-C06F46FC17AD}" type="sibTrans" cxnId="{1DB2C2CC-6F40-44EF-9370-D92B8A9E7033}">
      <dgm:prSet/>
      <dgm:spPr/>
      <dgm:t>
        <a:bodyPr/>
        <a:lstStyle/>
        <a:p>
          <a:endParaRPr lang="en-US"/>
        </a:p>
      </dgm:t>
    </dgm:pt>
    <dgm:pt modelId="{CDE48057-40CE-4053-BED2-957CA0A003DD}">
      <dgm:prSet/>
      <dgm:spPr/>
      <dgm:t>
        <a:bodyPr/>
        <a:lstStyle/>
        <a:p>
          <a:pPr rtl="0"/>
          <a:r>
            <a:rPr lang="en-US" dirty="0" smtClean="0"/>
            <a:t>Soft margin linear SVM</a:t>
          </a:r>
          <a:endParaRPr lang="en-US" dirty="0"/>
        </a:p>
      </dgm:t>
    </dgm:pt>
    <dgm:pt modelId="{6FE5FC9F-3299-4A2F-8B71-B886A1A08B97}" type="parTrans" cxnId="{4BE85DEE-9FA3-4D17-B801-9278E72FC6BA}">
      <dgm:prSet/>
      <dgm:spPr/>
      <dgm:t>
        <a:bodyPr/>
        <a:lstStyle/>
        <a:p>
          <a:endParaRPr lang="en-US"/>
        </a:p>
      </dgm:t>
    </dgm:pt>
    <dgm:pt modelId="{C8FB72BF-AFF0-4AC1-91C5-CBC471D7353B}" type="sibTrans" cxnId="{4BE85DEE-9FA3-4D17-B801-9278E72FC6BA}">
      <dgm:prSet/>
      <dgm:spPr/>
      <dgm:t>
        <a:bodyPr/>
        <a:lstStyle/>
        <a:p>
          <a:endParaRPr lang="en-US"/>
        </a:p>
      </dgm:t>
    </dgm:pt>
    <dgm:pt modelId="{D848917D-1795-4268-BCA2-C06FED6A0235}">
      <dgm:prSet/>
      <dgm:spPr/>
      <dgm:t>
        <a:bodyPr/>
        <a:lstStyle/>
        <a:p>
          <a:pPr rtl="0"/>
          <a:r>
            <a:rPr lang="en-US" dirty="0" smtClean="0"/>
            <a:t>Logistic regression with the LASSO regularization</a:t>
          </a:r>
          <a:endParaRPr lang="en-US" dirty="0"/>
        </a:p>
      </dgm:t>
    </dgm:pt>
    <dgm:pt modelId="{7006242D-1D6E-4628-A62C-BF22DB2E10A8}" type="parTrans" cxnId="{CDBE8DBE-7BE2-41B7-A23D-1EC39F678550}">
      <dgm:prSet/>
      <dgm:spPr/>
      <dgm:t>
        <a:bodyPr/>
        <a:lstStyle/>
        <a:p>
          <a:endParaRPr lang="en-US"/>
        </a:p>
      </dgm:t>
    </dgm:pt>
    <dgm:pt modelId="{C1D278D2-E65E-4ADF-ACAB-31467CDD5A4E}" type="sibTrans" cxnId="{CDBE8DBE-7BE2-41B7-A23D-1EC39F678550}">
      <dgm:prSet/>
      <dgm:spPr/>
      <dgm:t>
        <a:bodyPr/>
        <a:lstStyle/>
        <a:p>
          <a:endParaRPr lang="en-US"/>
        </a:p>
      </dgm:t>
    </dgm:pt>
    <dgm:pt modelId="{16CD1383-48D8-45C2-959C-55F06E915898}">
      <dgm:prSet/>
      <dgm:spPr/>
      <dgm:t>
        <a:bodyPr/>
        <a:lstStyle/>
        <a:p>
          <a:pPr rtl="0"/>
          <a:r>
            <a:rPr lang="en-US" dirty="0" smtClean="0"/>
            <a:t>Features</a:t>
          </a:r>
          <a:endParaRPr lang="en-US" dirty="0"/>
        </a:p>
      </dgm:t>
    </dgm:pt>
    <dgm:pt modelId="{7FD57C88-538A-46C9-A1B0-EABE0293F3C4}" type="parTrans" cxnId="{058B0B08-0F97-4894-A729-7841E74F8FFF}">
      <dgm:prSet/>
      <dgm:spPr/>
      <dgm:t>
        <a:bodyPr/>
        <a:lstStyle/>
        <a:p>
          <a:endParaRPr lang="en-US"/>
        </a:p>
      </dgm:t>
    </dgm:pt>
    <dgm:pt modelId="{7DB5D6B9-8DEB-4775-B3C6-7D23FE28F932}" type="sibTrans" cxnId="{058B0B08-0F97-4894-A729-7841E74F8FFF}">
      <dgm:prSet/>
      <dgm:spPr/>
      <dgm:t>
        <a:bodyPr/>
        <a:lstStyle/>
        <a:p>
          <a:endParaRPr lang="en-US"/>
        </a:p>
      </dgm:t>
    </dgm:pt>
    <dgm:pt modelId="{FB98BC02-5F3A-475B-8F93-BD2F54D83AE3}">
      <dgm:prSet/>
      <dgm:spPr/>
      <dgm:t>
        <a:bodyPr/>
        <a:lstStyle/>
        <a:p>
          <a:pPr rtl="0"/>
          <a:r>
            <a:rPr lang="en-US" dirty="0" smtClean="0"/>
            <a:t>Perplexities computed using n-gram models</a:t>
          </a:r>
          <a:endParaRPr lang="en-US" dirty="0"/>
        </a:p>
      </dgm:t>
    </dgm:pt>
    <dgm:pt modelId="{7F3444FF-FCB6-4D32-A0B0-B87B02AD1D32}" type="parTrans" cxnId="{5ADA8672-0855-4E96-AC59-4295C7E7026E}">
      <dgm:prSet/>
      <dgm:spPr/>
      <dgm:t>
        <a:bodyPr/>
        <a:lstStyle/>
        <a:p>
          <a:endParaRPr lang="en-US"/>
        </a:p>
      </dgm:t>
    </dgm:pt>
    <dgm:pt modelId="{639B6B47-0257-4AD7-8B12-1751BC9CCDD0}" type="sibTrans" cxnId="{5ADA8672-0855-4E96-AC59-4295C7E7026E}">
      <dgm:prSet/>
      <dgm:spPr/>
      <dgm:t>
        <a:bodyPr/>
        <a:lstStyle/>
        <a:p>
          <a:endParaRPr lang="en-US"/>
        </a:p>
      </dgm:t>
    </dgm:pt>
    <dgm:pt modelId="{89EFD3E2-41A6-48CB-BAD0-E3B1D33B88EC}">
      <dgm:prSet/>
      <dgm:spPr/>
      <dgm:t>
        <a:bodyPr/>
        <a:lstStyle/>
        <a:p>
          <a:pPr rtl="0"/>
          <a:r>
            <a:rPr lang="en-US" dirty="0" smtClean="0"/>
            <a:t>No single n-gram model can detect fake sentences</a:t>
          </a:r>
          <a:endParaRPr lang="en-US" dirty="0"/>
        </a:p>
      </dgm:t>
    </dgm:pt>
    <dgm:pt modelId="{AE024446-3FAD-4161-BD24-0036B48FC5A7}" type="parTrans" cxnId="{3EB35914-D7B8-4915-A57E-AA0E8EEFF7E3}">
      <dgm:prSet/>
      <dgm:spPr/>
      <dgm:t>
        <a:bodyPr/>
        <a:lstStyle/>
        <a:p>
          <a:endParaRPr lang="en-US"/>
        </a:p>
      </dgm:t>
    </dgm:pt>
    <dgm:pt modelId="{A0E74C0E-FE59-44E5-8B87-E2C955DFB117}" type="sibTrans" cxnId="{3EB35914-D7B8-4915-A57E-AA0E8EEFF7E3}">
      <dgm:prSet/>
      <dgm:spPr/>
      <dgm:t>
        <a:bodyPr/>
        <a:lstStyle/>
        <a:p>
          <a:endParaRPr lang="en-US"/>
        </a:p>
      </dgm:t>
    </dgm:pt>
    <dgm:pt modelId="{270B6EAE-9F7E-4DED-88F3-08F7E241AB80}">
      <dgm:prSet/>
      <dgm:spPr/>
      <dgm:t>
        <a:bodyPr/>
        <a:lstStyle/>
        <a:p>
          <a:pPr rtl="0"/>
          <a:r>
            <a:rPr lang="en-US" dirty="0" smtClean="0"/>
            <a:t>Yet, two n-gram models are sufficient to classify accurately</a:t>
          </a:r>
          <a:endParaRPr lang="en-US" dirty="0"/>
        </a:p>
      </dgm:t>
    </dgm:pt>
    <dgm:pt modelId="{E4F85AAF-2E79-4A71-808B-A8682978CF95}" type="parTrans" cxnId="{76CE190E-6A2E-41C8-9566-0E48A7724E62}">
      <dgm:prSet/>
      <dgm:spPr/>
      <dgm:t>
        <a:bodyPr/>
        <a:lstStyle/>
        <a:p>
          <a:endParaRPr lang="en-US"/>
        </a:p>
      </dgm:t>
    </dgm:pt>
    <dgm:pt modelId="{8C35D3FF-1D2D-4DC5-97DF-FB1A1BCA2771}" type="sibTrans" cxnId="{76CE190E-6A2E-41C8-9566-0E48A7724E62}">
      <dgm:prSet/>
      <dgm:spPr/>
      <dgm:t>
        <a:bodyPr/>
        <a:lstStyle/>
        <a:p>
          <a:endParaRPr lang="en-US"/>
        </a:p>
      </dgm:t>
    </dgm:pt>
    <dgm:pt modelId="{DD027C28-5537-4A58-A8AF-905AB40C41CB}">
      <dgm:prSet/>
      <dgm:spPr/>
      <dgm:t>
        <a:bodyPr/>
        <a:lstStyle/>
        <a:p>
          <a:pPr rtl="0"/>
          <a:r>
            <a:rPr lang="en-US" dirty="0" smtClean="0"/>
            <a:t>Probability estimation may work better with all n-gram models</a:t>
          </a:r>
          <a:endParaRPr lang="en-US" dirty="0"/>
        </a:p>
      </dgm:t>
    </dgm:pt>
    <dgm:pt modelId="{87F64AE6-A834-4FA5-B128-DB13A0A150E4}" type="parTrans" cxnId="{D02875AF-C372-452A-ACC3-F640A981B73E}">
      <dgm:prSet/>
      <dgm:spPr/>
      <dgm:t>
        <a:bodyPr/>
        <a:lstStyle/>
        <a:p>
          <a:endParaRPr lang="en-US"/>
        </a:p>
      </dgm:t>
    </dgm:pt>
    <dgm:pt modelId="{E548D149-4073-4B03-895B-45E9560891A1}" type="sibTrans" cxnId="{D02875AF-C372-452A-ACC3-F640A981B73E}">
      <dgm:prSet/>
      <dgm:spPr/>
      <dgm:t>
        <a:bodyPr/>
        <a:lstStyle/>
        <a:p>
          <a:endParaRPr lang="en-US"/>
        </a:p>
      </dgm:t>
    </dgm:pt>
    <dgm:pt modelId="{41596840-7F01-443B-A0D9-46C163BF2E25}">
      <dgm:prSet/>
      <dgm:spPr/>
      <dgm:t>
        <a:bodyPr/>
        <a:lstStyle/>
        <a:p>
          <a:pPr rtl="0"/>
          <a:r>
            <a:rPr lang="en-US" dirty="0" smtClean="0"/>
            <a:t>Additional data</a:t>
          </a:r>
          <a:endParaRPr lang="en-US" dirty="0"/>
        </a:p>
      </dgm:t>
    </dgm:pt>
    <dgm:pt modelId="{AA51ED06-316E-438A-B11E-667A8C52C91E}" type="parTrans" cxnId="{3E9D4D9C-0859-4456-ABE7-F56459934041}">
      <dgm:prSet/>
      <dgm:spPr/>
      <dgm:t>
        <a:bodyPr/>
        <a:lstStyle/>
        <a:p>
          <a:endParaRPr lang="en-US"/>
        </a:p>
      </dgm:t>
    </dgm:pt>
    <dgm:pt modelId="{5C63B5A5-E2B9-4FCB-96B0-887B56875648}" type="sibTrans" cxnId="{3E9D4D9C-0859-4456-ABE7-F56459934041}">
      <dgm:prSet/>
      <dgm:spPr/>
      <dgm:t>
        <a:bodyPr/>
        <a:lstStyle/>
        <a:p>
          <a:endParaRPr lang="en-US"/>
        </a:p>
      </dgm:t>
    </dgm:pt>
    <dgm:pt modelId="{DB975129-738B-4FEF-A56F-DED356E414CE}">
      <dgm:prSet/>
      <dgm:spPr/>
      <dgm:t>
        <a:bodyPr/>
        <a:lstStyle/>
        <a:p>
          <a:pPr rtl="0"/>
          <a:r>
            <a:rPr lang="en-US" dirty="0" smtClean="0"/>
            <a:t>Was probably helpful on the development set</a:t>
          </a:r>
          <a:endParaRPr lang="en-US" dirty="0"/>
        </a:p>
      </dgm:t>
    </dgm:pt>
    <dgm:pt modelId="{7487AB0D-6F83-4DC9-8447-279AD54A95F7}" type="parTrans" cxnId="{DDC9CE0D-6006-4D11-80D7-E0D7F0AA7A5E}">
      <dgm:prSet/>
      <dgm:spPr/>
      <dgm:t>
        <a:bodyPr/>
        <a:lstStyle/>
        <a:p>
          <a:endParaRPr lang="en-US"/>
        </a:p>
      </dgm:t>
    </dgm:pt>
    <dgm:pt modelId="{2022F9FA-8224-480A-B2E8-9DCF7474DC9A}" type="sibTrans" cxnId="{DDC9CE0D-6006-4D11-80D7-E0D7F0AA7A5E}">
      <dgm:prSet/>
      <dgm:spPr/>
      <dgm:t>
        <a:bodyPr/>
        <a:lstStyle/>
        <a:p>
          <a:endParaRPr lang="en-US"/>
        </a:p>
      </dgm:t>
    </dgm:pt>
    <dgm:pt modelId="{BC45992A-838F-4597-A8AA-7E6496501A11}">
      <dgm:prSet/>
      <dgm:spPr/>
      <dgm:t>
        <a:bodyPr/>
        <a:lstStyle/>
        <a:p>
          <a:pPr rtl="0"/>
          <a:r>
            <a:rPr lang="en-US" dirty="0" smtClean="0"/>
            <a:t>Unsure about unseen data</a:t>
          </a:r>
          <a:endParaRPr lang="en-US" dirty="0"/>
        </a:p>
      </dgm:t>
    </dgm:pt>
    <dgm:pt modelId="{7CB38A45-428A-427A-BCF9-F0B9B6C088F8}" type="parTrans" cxnId="{4193B2D0-6D97-4263-A6DB-84254E26BAF9}">
      <dgm:prSet/>
      <dgm:spPr/>
      <dgm:t>
        <a:bodyPr/>
        <a:lstStyle/>
        <a:p>
          <a:endParaRPr lang="en-US"/>
        </a:p>
      </dgm:t>
    </dgm:pt>
    <dgm:pt modelId="{BB3CD21E-4531-4D49-BC25-0C8D2B6F3229}" type="sibTrans" cxnId="{4193B2D0-6D97-4263-A6DB-84254E26BAF9}">
      <dgm:prSet/>
      <dgm:spPr/>
      <dgm:t>
        <a:bodyPr/>
        <a:lstStyle/>
        <a:p>
          <a:endParaRPr lang="en-US"/>
        </a:p>
      </dgm:t>
    </dgm:pt>
    <dgm:pt modelId="{8BF70D9F-B740-46CB-86D4-12CD430B6305}">
      <dgm:prSet/>
      <dgm:spPr/>
      <dgm:t>
        <a:bodyPr/>
        <a:lstStyle/>
        <a:p>
          <a:pPr rtl="0"/>
          <a:r>
            <a:rPr lang="en-US" dirty="0" smtClean="0"/>
            <a:t>No feature works well for short sentences</a:t>
          </a:r>
          <a:endParaRPr lang="en-US" dirty="0"/>
        </a:p>
      </dgm:t>
    </dgm:pt>
    <dgm:pt modelId="{588D6BB8-0496-4B7C-9C1F-BD1AA1171DE7}" type="parTrans" cxnId="{7BDD5E19-B5CA-4290-9050-A641DB68CAC6}">
      <dgm:prSet/>
      <dgm:spPr/>
      <dgm:t>
        <a:bodyPr/>
        <a:lstStyle/>
        <a:p>
          <a:endParaRPr lang="en-US"/>
        </a:p>
      </dgm:t>
    </dgm:pt>
    <dgm:pt modelId="{44E6EA68-D707-4AA0-BACB-A37B1C00CE3A}" type="sibTrans" cxnId="{7BDD5E19-B5CA-4290-9050-A641DB68CAC6}">
      <dgm:prSet/>
      <dgm:spPr/>
      <dgm:t>
        <a:bodyPr/>
        <a:lstStyle/>
        <a:p>
          <a:endParaRPr lang="en-US"/>
        </a:p>
      </dgm:t>
    </dgm:pt>
    <dgm:pt modelId="{0DA2DDD7-1D86-4AC1-9DB1-5ED27367EAEA}">
      <dgm:prSet/>
      <dgm:spPr/>
      <dgm:t>
        <a:bodyPr/>
        <a:lstStyle/>
        <a:p>
          <a:pPr rtl="0"/>
          <a:r>
            <a:rPr lang="en-US" dirty="0" smtClean="0"/>
            <a:t>Syntactical parsing scores were not helpful</a:t>
          </a:r>
          <a:endParaRPr lang="en-US" dirty="0"/>
        </a:p>
      </dgm:t>
    </dgm:pt>
    <dgm:pt modelId="{BE095027-3BBC-45DF-AB53-27E1E6772EB7}" type="parTrans" cxnId="{F21CCA3E-EB24-4406-ADE3-AED811CF96A5}">
      <dgm:prSet/>
      <dgm:spPr/>
      <dgm:t>
        <a:bodyPr/>
        <a:lstStyle/>
        <a:p>
          <a:endParaRPr lang="en-US"/>
        </a:p>
      </dgm:t>
    </dgm:pt>
    <dgm:pt modelId="{BC1DA6D8-AD65-491F-B76B-25FE9B83B25E}" type="sibTrans" cxnId="{F21CCA3E-EB24-4406-ADE3-AED811CF96A5}">
      <dgm:prSet/>
      <dgm:spPr/>
      <dgm:t>
        <a:bodyPr/>
        <a:lstStyle/>
        <a:p>
          <a:endParaRPr lang="en-US"/>
        </a:p>
      </dgm:t>
    </dgm:pt>
    <dgm:pt modelId="{95DB4146-1247-4D79-B393-ED421419447D}" type="pres">
      <dgm:prSet presAssocID="{CD9D619F-EC56-49AA-B55F-3EE3E07355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0D1E6F-9E6C-44D8-92C6-5F6FD6CB9169}" type="pres">
      <dgm:prSet presAssocID="{6A1381AF-A01C-445F-90A7-24879C7828E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C6F9B-3613-4423-9334-8932101912D2}" type="pres">
      <dgm:prSet presAssocID="{6A1381AF-A01C-445F-90A7-24879C7828E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15CF1-9BD5-42D9-BF9D-BEB104A742B8}" type="pres">
      <dgm:prSet presAssocID="{16CD1383-48D8-45C2-959C-55F06E9158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336C4-D94F-4A03-A256-4AC8954C4245}" type="pres">
      <dgm:prSet presAssocID="{16CD1383-48D8-45C2-959C-55F06E91589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E8D4F-7EB2-473A-97AE-4FE08EF2F9F9}" type="pres">
      <dgm:prSet presAssocID="{41596840-7F01-443B-A0D9-46C163BF2E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A3487-F354-409E-9FCD-230C4ED9E2CD}" type="pres">
      <dgm:prSet presAssocID="{41596840-7F01-443B-A0D9-46C163BF2E2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847CAC-B3D8-4242-9928-E65A95EB878F}" type="presOf" srcId="{BC45992A-838F-4597-A8AA-7E6496501A11}" destId="{301A3487-F354-409E-9FCD-230C4ED9E2CD}" srcOrd="0" destOrd="1" presId="urn:microsoft.com/office/officeart/2005/8/layout/vList2"/>
    <dgm:cxn modelId="{35027D29-2F93-4101-AD1D-273B848BD709}" type="presOf" srcId="{DD027C28-5537-4A58-A8AF-905AB40C41CB}" destId="{CCF336C4-D94F-4A03-A256-4AC8954C4245}" srcOrd="0" destOrd="3" presId="urn:microsoft.com/office/officeart/2005/8/layout/vList2"/>
    <dgm:cxn modelId="{73742B71-ECAA-465C-9AC3-3A2B8904B3F4}" type="presOf" srcId="{CD9D619F-EC56-49AA-B55F-3EE3E0735566}" destId="{95DB4146-1247-4D79-B393-ED421419447D}" srcOrd="0" destOrd="0" presId="urn:microsoft.com/office/officeart/2005/8/layout/vList2"/>
    <dgm:cxn modelId="{DDC9CE0D-6006-4D11-80D7-E0D7F0AA7A5E}" srcId="{41596840-7F01-443B-A0D9-46C163BF2E25}" destId="{DB975129-738B-4FEF-A56F-DED356E414CE}" srcOrd="0" destOrd="0" parTransId="{7487AB0D-6F83-4DC9-8447-279AD54A95F7}" sibTransId="{2022F9FA-8224-480A-B2E8-9DCF7474DC9A}"/>
    <dgm:cxn modelId="{B9DE8127-52B3-4D47-A139-13350C60372D}" type="presOf" srcId="{8BF70D9F-B740-46CB-86D4-12CD430B6305}" destId="{CCF336C4-D94F-4A03-A256-4AC8954C4245}" srcOrd="0" destOrd="4" presId="urn:microsoft.com/office/officeart/2005/8/layout/vList2"/>
    <dgm:cxn modelId="{767F14E4-E36D-466D-B6D4-2440176E0BAB}" type="presOf" srcId="{16CD1383-48D8-45C2-959C-55F06E915898}" destId="{70015CF1-9BD5-42D9-BF9D-BEB104A742B8}" srcOrd="0" destOrd="0" presId="urn:microsoft.com/office/officeart/2005/8/layout/vList2"/>
    <dgm:cxn modelId="{CF111525-8BA5-42EE-9107-7F3FA4FB9714}" type="presOf" srcId="{41596840-7F01-443B-A0D9-46C163BF2E25}" destId="{E30E8D4F-7EB2-473A-97AE-4FE08EF2F9F9}" srcOrd="0" destOrd="0" presId="urn:microsoft.com/office/officeart/2005/8/layout/vList2"/>
    <dgm:cxn modelId="{5ADA8672-0855-4E96-AC59-4295C7E7026E}" srcId="{16CD1383-48D8-45C2-959C-55F06E915898}" destId="{FB98BC02-5F3A-475B-8F93-BD2F54D83AE3}" srcOrd="0" destOrd="0" parTransId="{7F3444FF-FCB6-4D32-A0B0-B87B02AD1D32}" sibTransId="{639B6B47-0257-4AD7-8B12-1751BC9CCDD0}"/>
    <dgm:cxn modelId="{E47B75C4-CD5C-4689-9C3D-E0BCAE78D334}" type="presOf" srcId="{D848917D-1795-4268-BCA2-C06FED6A0235}" destId="{A37C6F9B-3613-4423-9334-8932101912D2}" srcOrd="0" destOrd="1" presId="urn:microsoft.com/office/officeart/2005/8/layout/vList2"/>
    <dgm:cxn modelId="{4193B2D0-6D97-4263-A6DB-84254E26BAF9}" srcId="{41596840-7F01-443B-A0D9-46C163BF2E25}" destId="{BC45992A-838F-4597-A8AA-7E6496501A11}" srcOrd="1" destOrd="0" parTransId="{7CB38A45-428A-427A-BCF9-F0B9B6C088F8}" sibTransId="{BB3CD21E-4531-4D49-BC25-0C8D2B6F3229}"/>
    <dgm:cxn modelId="{CDBE8DBE-7BE2-41B7-A23D-1EC39F678550}" srcId="{6A1381AF-A01C-445F-90A7-24879C7828EC}" destId="{D848917D-1795-4268-BCA2-C06FED6A0235}" srcOrd="1" destOrd="0" parTransId="{7006242D-1D6E-4628-A62C-BF22DB2E10A8}" sibTransId="{C1D278D2-E65E-4ADF-ACAB-31467CDD5A4E}"/>
    <dgm:cxn modelId="{F21CCA3E-EB24-4406-ADE3-AED811CF96A5}" srcId="{16CD1383-48D8-45C2-959C-55F06E915898}" destId="{0DA2DDD7-1D86-4AC1-9DB1-5ED27367EAEA}" srcOrd="5" destOrd="0" parTransId="{BE095027-3BBC-45DF-AB53-27E1E6772EB7}" sibTransId="{BC1DA6D8-AD65-491F-B76B-25FE9B83B25E}"/>
    <dgm:cxn modelId="{D02875AF-C372-452A-ACC3-F640A981B73E}" srcId="{16CD1383-48D8-45C2-959C-55F06E915898}" destId="{DD027C28-5537-4A58-A8AF-905AB40C41CB}" srcOrd="3" destOrd="0" parTransId="{87F64AE6-A834-4FA5-B128-DB13A0A150E4}" sibTransId="{E548D149-4073-4B03-895B-45E9560891A1}"/>
    <dgm:cxn modelId="{7BDD5E19-B5CA-4290-9050-A641DB68CAC6}" srcId="{16CD1383-48D8-45C2-959C-55F06E915898}" destId="{8BF70D9F-B740-46CB-86D4-12CD430B6305}" srcOrd="4" destOrd="0" parTransId="{588D6BB8-0496-4B7C-9C1F-BD1AA1171DE7}" sibTransId="{44E6EA68-D707-4AA0-BACB-A37B1C00CE3A}"/>
    <dgm:cxn modelId="{12379792-A915-43B2-BE75-F24D93953ECB}" type="presOf" srcId="{DB975129-738B-4FEF-A56F-DED356E414CE}" destId="{301A3487-F354-409E-9FCD-230C4ED9E2CD}" srcOrd="0" destOrd="0" presId="urn:microsoft.com/office/officeart/2005/8/layout/vList2"/>
    <dgm:cxn modelId="{01737AA2-E5E0-4F6E-895D-4B98342DB4FD}" type="presOf" srcId="{89EFD3E2-41A6-48CB-BAD0-E3B1D33B88EC}" destId="{CCF336C4-D94F-4A03-A256-4AC8954C4245}" srcOrd="0" destOrd="1" presId="urn:microsoft.com/office/officeart/2005/8/layout/vList2"/>
    <dgm:cxn modelId="{4BE85DEE-9FA3-4D17-B801-9278E72FC6BA}" srcId="{6A1381AF-A01C-445F-90A7-24879C7828EC}" destId="{CDE48057-40CE-4053-BED2-957CA0A003DD}" srcOrd="0" destOrd="0" parTransId="{6FE5FC9F-3299-4A2F-8B71-B886A1A08B97}" sibTransId="{C8FB72BF-AFF0-4AC1-91C5-CBC471D7353B}"/>
    <dgm:cxn modelId="{CB90FD66-B4C2-43BC-8F40-0E68134474A8}" type="presOf" srcId="{0DA2DDD7-1D86-4AC1-9DB1-5ED27367EAEA}" destId="{CCF336C4-D94F-4A03-A256-4AC8954C4245}" srcOrd="0" destOrd="5" presId="urn:microsoft.com/office/officeart/2005/8/layout/vList2"/>
    <dgm:cxn modelId="{C624B2AC-60ED-43EE-A6DB-73D816E04321}" type="presOf" srcId="{FB98BC02-5F3A-475B-8F93-BD2F54D83AE3}" destId="{CCF336C4-D94F-4A03-A256-4AC8954C4245}" srcOrd="0" destOrd="0" presId="urn:microsoft.com/office/officeart/2005/8/layout/vList2"/>
    <dgm:cxn modelId="{3E9D4D9C-0859-4456-ABE7-F56459934041}" srcId="{CD9D619F-EC56-49AA-B55F-3EE3E0735566}" destId="{41596840-7F01-443B-A0D9-46C163BF2E25}" srcOrd="2" destOrd="0" parTransId="{AA51ED06-316E-438A-B11E-667A8C52C91E}" sibTransId="{5C63B5A5-E2B9-4FCB-96B0-887B56875648}"/>
    <dgm:cxn modelId="{1B360A7C-2625-4DB0-8F69-2FABA93EC4F7}" type="presOf" srcId="{270B6EAE-9F7E-4DED-88F3-08F7E241AB80}" destId="{CCF336C4-D94F-4A03-A256-4AC8954C4245}" srcOrd="0" destOrd="2" presId="urn:microsoft.com/office/officeart/2005/8/layout/vList2"/>
    <dgm:cxn modelId="{1DB2C2CC-6F40-44EF-9370-D92B8A9E7033}" srcId="{CD9D619F-EC56-49AA-B55F-3EE3E0735566}" destId="{6A1381AF-A01C-445F-90A7-24879C7828EC}" srcOrd="0" destOrd="0" parTransId="{598460CD-B79B-4B05-8712-327003C861F1}" sibTransId="{D373FD65-98C1-4DED-AFEE-C06F46FC17AD}"/>
    <dgm:cxn modelId="{F46E672E-CF0E-45BA-97AC-304655A4B27F}" type="presOf" srcId="{6A1381AF-A01C-445F-90A7-24879C7828EC}" destId="{330D1E6F-9E6C-44D8-92C6-5F6FD6CB9169}" srcOrd="0" destOrd="0" presId="urn:microsoft.com/office/officeart/2005/8/layout/vList2"/>
    <dgm:cxn modelId="{42D0C0CA-E6A1-47CB-9DA2-F723453191C5}" type="presOf" srcId="{CDE48057-40CE-4053-BED2-957CA0A003DD}" destId="{A37C6F9B-3613-4423-9334-8932101912D2}" srcOrd="0" destOrd="0" presId="urn:microsoft.com/office/officeart/2005/8/layout/vList2"/>
    <dgm:cxn modelId="{058B0B08-0F97-4894-A729-7841E74F8FFF}" srcId="{CD9D619F-EC56-49AA-B55F-3EE3E0735566}" destId="{16CD1383-48D8-45C2-959C-55F06E915898}" srcOrd="1" destOrd="0" parTransId="{7FD57C88-538A-46C9-A1B0-EABE0293F3C4}" sibTransId="{7DB5D6B9-8DEB-4775-B3C6-7D23FE28F932}"/>
    <dgm:cxn modelId="{76CE190E-6A2E-41C8-9566-0E48A7724E62}" srcId="{16CD1383-48D8-45C2-959C-55F06E915898}" destId="{270B6EAE-9F7E-4DED-88F3-08F7E241AB80}" srcOrd="2" destOrd="0" parTransId="{E4F85AAF-2E79-4A71-808B-A8682978CF95}" sibTransId="{8C35D3FF-1D2D-4DC5-97DF-FB1A1BCA2771}"/>
    <dgm:cxn modelId="{3EB35914-D7B8-4915-A57E-AA0E8EEFF7E3}" srcId="{16CD1383-48D8-45C2-959C-55F06E915898}" destId="{89EFD3E2-41A6-48CB-BAD0-E3B1D33B88EC}" srcOrd="1" destOrd="0" parTransId="{AE024446-3FAD-4161-BD24-0036B48FC5A7}" sibTransId="{A0E74C0E-FE59-44E5-8B87-E2C955DFB117}"/>
    <dgm:cxn modelId="{B184FAEB-0FC2-4BE8-85E9-A9E90A8AFE6C}" type="presParOf" srcId="{95DB4146-1247-4D79-B393-ED421419447D}" destId="{330D1E6F-9E6C-44D8-92C6-5F6FD6CB9169}" srcOrd="0" destOrd="0" presId="urn:microsoft.com/office/officeart/2005/8/layout/vList2"/>
    <dgm:cxn modelId="{A773A014-65FC-4D44-9B59-063AC78DD8D4}" type="presParOf" srcId="{95DB4146-1247-4D79-B393-ED421419447D}" destId="{A37C6F9B-3613-4423-9334-8932101912D2}" srcOrd="1" destOrd="0" presId="urn:microsoft.com/office/officeart/2005/8/layout/vList2"/>
    <dgm:cxn modelId="{CF8DD93C-99D9-4C05-AAFB-DBE64F3F1A75}" type="presParOf" srcId="{95DB4146-1247-4D79-B393-ED421419447D}" destId="{70015CF1-9BD5-42D9-BF9D-BEB104A742B8}" srcOrd="2" destOrd="0" presId="urn:microsoft.com/office/officeart/2005/8/layout/vList2"/>
    <dgm:cxn modelId="{75658F67-4935-4292-A69F-27771553C45C}" type="presParOf" srcId="{95DB4146-1247-4D79-B393-ED421419447D}" destId="{CCF336C4-D94F-4A03-A256-4AC8954C4245}" srcOrd="3" destOrd="0" presId="urn:microsoft.com/office/officeart/2005/8/layout/vList2"/>
    <dgm:cxn modelId="{14FC8037-D693-47AD-9F53-A510078BC56F}" type="presParOf" srcId="{95DB4146-1247-4D79-B393-ED421419447D}" destId="{E30E8D4F-7EB2-473A-97AE-4FE08EF2F9F9}" srcOrd="4" destOrd="0" presId="urn:microsoft.com/office/officeart/2005/8/layout/vList2"/>
    <dgm:cxn modelId="{A1B139C9-8610-4DEB-AF12-DEB71E2A5EDC}" type="presParOf" srcId="{95DB4146-1247-4D79-B393-ED421419447D}" destId="{301A3487-F354-409E-9FCD-230C4ED9E2C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0D1E6F-9E6C-44D8-92C6-5F6FD6CB9169}">
      <dsp:nvSpPr>
        <dsp:cNvPr id="0" name=""/>
        <dsp:cNvSpPr/>
      </dsp:nvSpPr>
      <dsp:spPr>
        <a:xfrm>
          <a:off x="0" y="12044"/>
          <a:ext cx="822959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Best Machine Learning Methods</a:t>
          </a:r>
          <a:endParaRPr lang="en-US" sz="2600" kern="1200" dirty="0"/>
        </a:p>
      </dsp:txBody>
      <dsp:txXfrm>
        <a:off x="0" y="12044"/>
        <a:ext cx="8229599" cy="608400"/>
      </dsp:txXfrm>
    </dsp:sp>
    <dsp:sp modelId="{A37C6F9B-3613-4423-9334-8932101912D2}">
      <dsp:nvSpPr>
        <dsp:cNvPr id="0" name=""/>
        <dsp:cNvSpPr/>
      </dsp:nvSpPr>
      <dsp:spPr>
        <a:xfrm>
          <a:off x="0" y="620444"/>
          <a:ext cx="8229599" cy="65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Soft margin linear SVM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Logistic regression with the LASSO regularization</a:t>
          </a:r>
          <a:endParaRPr lang="en-US" sz="2000" kern="1200" dirty="0"/>
        </a:p>
      </dsp:txBody>
      <dsp:txXfrm>
        <a:off x="0" y="620444"/>
        <a:ext cx="8229599" cy="659294"/>
      </dsp:txXfrm>
    </dsp:sp>
    <dsp:sp modelId="{70015CF1-9BD5-42D9-BF9D-BEB104A742B8}">
      <dsp:nvSpPr>
        <dsp:cNvPr id="0" name=""/>
        <dsp:cNvSpPr/>
      </dsp:nvSpPr>
      <dsp:spPr>
        <a:xfrm>
          <a:off x="0" y="1279739"/>
          <a:ext cx="822959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Features</a:t>
          </a:r>
          <a:endParaRPr lang="en-US" sz="2600" kern="1200" dirty="0"/>
        </a:p>
      </dsp:txBody>
      <dsp:txXfrm>
        <a:off x="0" y="1279739"/>
        <a:ext cx="8229599" cy="608400"/>
      </dsp:txXfrm>
    </dsp:sp>
    <dsp:sp modelId="{CCF336C4-D94F-4A03-A256-4AC8954C4245}">
      <dsp:nvSpPr>
        <dsp:cNvPr id="0" name=""/>
        <dsp:cNvSpPr/>
      </dsp:nvSpPr>
      <dsp:spPr>
        <a:xfrm>
          <a:off x="0" y="1888139"/>
          <a:ext cx="8229599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Perplexities computed using n-gram models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No single n-gram model can detect fake sentences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Yet, two n-gram models are sufficient to classify accurately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Probability estimation may work better with all n-gram models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No feature works well for short sentences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Syntactical parsing scores were not helpful</a:t>
          </a:r>
          <a:endParaRPr lang="en-US" sz="2000" kern="1200" dirty="0"/>
        </a:p>
      </dsp:txBody>
      <dsp:txXfrm>
        <a:off x="0" y="1888139"/>
        <a:ext cx="8229599" cy="1937520"/>
      </dsp:txXfrm>
    </dsp:sp>
    <dsp:sp modelId="{E30E8D4F-7EB2-473A-97AE-4FE08EF2F9F9}">
      <dsp:nvSpPr>
        <dsp:cNvPr id="0" name=""/>
        <dsp:cNvSpPr/>
      </dsp:nvSpPr>
      <dsp:spPr>
        <a:xfrm>
          <a:off x="0" y="3825659"/>
          <a:ext cx="822959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Additional data</a:t>
          </a:r>
          <a:endParaRPr lang="en-US" sz="2600" kern="1200" dirty="0"/>
        </a:p>
      </dsp:txBody>
      <dsp:txXfrm>
        <a:off x="0" y="3825659"/>
        <a:ext cx="8229599" cy="608400"/>
      </dsp:txXfrm>
    </dsp:sp>
    <dsp:sp modelId="{301A3487-F354-409E-9FCD-230C4ED9E2CD}">
      <dsp:nvSpPr>
        <dsp:cNvPr id="0" name=""/>
        <dsp:cNvSpPr/>
      </dsp:nvSpPr>
      <dsp:spPr>
        <a:xfrm>
          <a:off x="0" y="4434060"/>
          <a:ext cx="8229599" cy="65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Was probably helpful on the development set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Unsure about unseen data</a:t>
          </a:r>
          <a:endParaRPr lang="en-US" sz="2000" kern="1200" dirty="0"/>
        </a:p>
      </dsp:txBody>
      <dsp:txXfrm>
        <a:off x="0" y="4434060"/>
        <a:ext cx="8229599" cy="65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C314-B7AF-43BB-8BEB-65A7E5BFF83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9A89-4F47-40EF-A32F-B1E1EBB223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532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97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the ratio</a:t>
            </a:r>
            <a:r>
              <a:rPr lang="en-US" baseline="0" dirty="0" smtClean="0"/>
              <a:t> between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807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E52B-A153-4F33-892B-6A5FC50AD205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32D2-0FEB-467E-9525-88634251D20A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00A3-C128-4164-93F3-3527BB33814C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F8B2-C5F3-492D-8C10-460CB5267700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ADFD-1827-4E7D-8E79-B63A92A6D596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25E-98EF-4FE3-B399-F47B08F17FB0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A803-CC5A-4064-8103-41C147DF6CCA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77-3C39-4974-B7E8-6B9DE6C11AFA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ED2-EBA6-4C10-BD5D-1D1D28AE36E3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D0C-BAFD-4876-9292-8CA4E0132886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785-A7A1-4DAE-B1A1-18A9488A1C66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8EFD61-008B-4BC7-8DD5-2AEF65201865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399"/>
            <a:ext cx="7848600" cy="685801"/>
          </a:xfrm>
        </p:spPr>
        <p:txBody>
          <a:bodyPr/>
          <a:lstStyle/>
          <a:p>
            <a:pPr algn="ctr"/>
            <a:r>
              <a:rPr lang="en-US" sz="2800" dirty="0" smtClean="0"/>
              <a:t>LEARNING TO DETECT FAKE DOCUMENTS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609600"/>
          </a:xfrm>
        </p:spPr>
        <p:txBody>
          <a:bodyPr/>
          <a:lstStyle/>
          <a:p>
            <a:pPr algn="ctr"/>
            <a:r>
              <a:rPr lang="en-US" dirty="0" smtClean="0"/>
              <a:t>Team #6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105034"/>
              </p:ext>
            </p:extLst>
          </p:nvPr>
        </p:nvGraphicFramePr>
        <p:xfrm>
          <a:off x="3200400" y="43434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Leonid</a:t>
                      </a:r>
                      <a:r>
                        <a:rPr lang="en-US" baseline="0" dirty="0" smtClean="0"/>
                        <a:t> (Leo) </a:t>
                      </a:r>
                      <a:r>
                        <a:rPr lang="en-US" baseline="0" dirty="0" err="1" smtClean="0"/>
                        <a:t>Boytsov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Zhou Yu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 Wang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Hector, </a:t>
                      </a:r>
                      <a:r>
                        <a:rPr lang="en-US" dirty="0" err="1" smtClean="0"/>
                        <a:t>Zhengzhong</a:t>
                      </a:r>
                      <a:r>
                        <a:rPr lang="en-US" dirty="0" smtClean="0"/>
                        <a:t> Liu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982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# Sentences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4961977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sentences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38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75833314"/>
              </p:ext>
            </p:extLst>
          </p:nvPr>
        </p:nvGraphicFramePr>
        <p:xfrm>
          <a:off x="457200" y="12954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 linguistically motivated features</a:t>
            </a:r>
          </a:p>
          <a:p>
            <a:r>
              <a:rPr lang="en-US" dirty="0" smtClean="0"/>
              <a:t>Train a discriminative classifier to produce document classes (fake or real)</a:t>
            </a:r>
          </a:p>
          <a:p>
            <a:r>
              <a:rPr lang="en-US" dirty="0" smtClean="0"/>
              <a:t>Train a logistic regression model to produce posterior probabilities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4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We can detect fake articles by taking into account features computed for histories longer than three words:</a:t>
            </a:r>
          </a:p>
          <a:p>
            <a:pPr>
              <a:buNone/>
            </a:pPr>
            <a:endParaRPr lang="en-US" sz="2200" dirty="0" smtClean="0"/>
          </a:p>
          <a:p>
            <a:pPr lvl="1"/>
            <a:r>
              <a:rPr lang="en-US" sz="2400" dirty="0" smtClean="0"/>
              <a:t>Perplexity computed using a higher-order n-gram models (</a:t>
            </a:r>
            <a:r>
              <a:rPr lang="en-US" sz="2400" i="1" dirty="0" smtClean="0"/>
              <a:t>n</a:t>
            </a:r>
            <a:r>
              <a:rPr lang="en-US" sz="2400" dirty="0" smtClean="0"/>
              <a:t>&gt;3)</a:t>
            </a:r>
          </a:p>
          <a:p>
            <a:pPr lvl="1"/>
            <a:r>
              <a:rPr lang="en-US" sz="2400" dirty="0" smtClean="0"/>
              <a:t>Perplexity computed using a higher order n-gram model built over sequences of POS-tags</a:t>
            </a:r>
          </a:p>
          <a:p>
            <a:pPr lvl="1"/>
            <a:r>
              <a:rPr lang="en-US" sz="2400" dirty="0" smtClean="0"/>
              <a:t>Mutual information between distant words in a single sentence</a:t>
            </a:r>
          </a:p>
          <a:p>
            <a:pPr lvl="1"/>
            <a:r>
              <a:rPr lang="en-US" sz="2400" dirty="0" smtClean="0"/>
              <a:t>Mutual information in words across sentences</a:t>
            </a:r>
          </a:p>
          <a:p>
            <a:pPr lvl="1"/>
            <a:r>
              <a:rPr lang="en-US" sz="2400" dirty="0" err="1" smtClean="0"/>
              <a:t>Syntatctical</a:t>
            </a:r>
            <a:r>
              <a:rPr lang="en-US" sz="2400" dirty="0" smtClean="0"/>
              <a:t> parsing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text n-gram model perplexity (2 to 7 words, Good-Turing smoothing)</a:t>
            </a:r>
          </a:p>
          <a:p>
            <a:r>
              <a:rPr lang="en-US" dirty="0" smtClean="0"/>
              <a:t>POS tag n-gram model perplexity (2 to 7 tags, Good-Turing smoothing)</a:t>
            </a:r>
          </a:p>
          <a:p>
            <a:r>
              <a:rPr lang="en-US" dirty="0" smtClean="0"/>
              <a:t>Point-wise </a:t>
            </a:r>
            <a:r>
              <a:rPr lang="en-US" dirty="0"/>
              <a:t>mutual </a:t>
            </a:r>
            <a:r>
              <a:rPr lang="en-US" dirty="0" smtClean="0"/>
              <a:t>information between distant words (more than 2 words in-between)</a:t>
            </a:r>
          </a:p>
          <a:p>
            <a:r>
              <a:rPr lang="en-US" dirty="0" smtClean="0"/>
              <a:t>Point-wise mutual information between words in different sentences</a:t>
            </a:r>
          </a:p>
          <a:p>
            <a:r>
              <a:rPr lang="en-US" dirty="0" smtClean="0"/>
              <a:t>Proportion of words that repeat in more than one sentence</a:t>
            </a:r>
          </a:p>
          <a:p>
            <a:r>
              <a:rPr lang="en-US" dirty="0" smtClean="0"/>
              <a:t>Syntactical parsing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88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training/testing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we tried NLTK, but produced documents were very different from the provided testing and training data </a:t>
            </a:r>
          </a:p>
          <a:p>
            <a:r>
              <a:rPr lang="en-US" dirty="0" smtClean="0"/>
              <a:t>Then we back-ported the generating function from the CMU Sphinx toolkit to the CMU Cambridge toolkit</a:t>
            </a:r>
          </a:p>
          <a:p>
            <a:r>
              <a:rPr lang="en-US" dirty="0" smtClean="0"/>
              <a:t>Real data was generated by extracting a long piece that started at a random sentence</a:t>
            </a:r>
          </a:p>
          <a:p>
            <a:r>
              <a:rPr lang="en-US" dirty="0" smtClean="0"/>
              <a:t>We generated documents that were much longer than those in the training set</a:t>
            </a:r>
          </a:p>
          <a:p>
            <a:r>
              <a:rPr lang="en-US" dirty="0" smtClean="0"/>
              <a:t>The generated training/testing sets were 10x the size of the sets provided by instructors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1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</a:p>
          <a:p>
            <a:pPr lvl="1"/>
            <a:r>
              <a:rPr lang="en-US" dirty="0" smtClean="0"/>
              <a:t>Good classifier, but no posterior probabilities</a:t>
            </a:r>
          </a:p>
          <a:p>
            <a:pPr lvl="1"/>
            <a:r>
              <a:rPr lang="en-US" dirty="0" smtClean="0"/>
              <a:t>Tried different kernels</a:t>
            </a:r>
          </a:p>
          <a:p>
            <a:r>
              <a:rPr lang="en-US" dirty="0" smtClean="0"/>
              <a:t>Regularized logistic regression</a:t>
            </a:r>
          </a:p>
          <a:p>
            <a:pPr lvl="1"/>
            <a:r>
              <a:rPr lang="en-US" dirty="0" smtClean="0"/>
              <a:t>Probably not as good as SVM</a:t>
            </a:r>
          </a:p>
          <a:p>
            <a:pPr lvl="1"/>
            <a:r>
              <a:rPr lang="en-US" dirty="0" smtClean="0"/>
              <a:t>But it can produce posterior probabilities</a:t>
            </a:r>
          </a:p>
          <a:p>
            <a:pPr lvl="1"/>
            <a:r>
              <a:rPr lang="en-US" dirty="0" smtClean="0"/>
              <a:t>LASSO (L1) and </a:t>
            </a:r>
            <a:r>
              <a:rPr lang="en-US" dirty="0" err="1" smtClean="0"/>
              <a:t>Tikhonov</a:t>
            </a:r>
            <a:r>
              <a:rPr lang="en-US" dirty="0" smtClean="0"/>
              <a:t> (L2) regularization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Parameters tuned by 10-fold cross-validation</a:t>
            </a:r>
          </a:p>
          <a:p>
            <a:r>
              <a:rPr lang="en-US" dirty="0" smtClean="0"/>
              <a:t>We use two sets of features </a:t>
            </a:r>
          </a:p>
          <a:p>
            <a:pPr marL="457200" lvl="2"/>
            <a:r>
              <a:rPr lang="en-US" dirty="0" smtClean="0"/>
              <a:t>Complete includes all n-gram models</a:t>
            </a:r>
          </a:p>
          <a:p>
            <a:pPr marL="457200" lvl="2"/>
            <a:r>
              <a:rPr lang="en-US" dirty="0" smtClean="0"/>
              <a:t>Short includes only 3-gram and 4-gram models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Original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446293108"/>
              </p:ext>
            </p:extLst>
          </p:nvPr>
        </p:nvGraphicFramePr>
        <p:xfrm>
          <a:off x="533400" y="3048000"/>
          <a:ext cx="373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028700"/>
                <a:gridCol w="8001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Generated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2421856549"/>
              </p:ext>
            </p:extLst>
          </p:nvPr>
        </p:nvGraphicFramePr>
        <p:xfrm>
          <a:off x="4800600" y="3114040"/>
          <a:ext cx="3886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104900"/>
                <a:gridCol w="8763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38539270"/>
              </p:ext>
            </p:extLst>
          </p:nvPr>
        </p:nvGraphicFramePr>
        <p:xfrm>
          <a:off x="533400" y="5029200"/>
          <a:ext cx="373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75"/>
                <a:gridCol w="1089025"/>
                <a:gridCol w="777875"/>
                <a:gridCol w="108902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995753916"/>
              </p:ext>
            </p:extLst>
          </p:nvPr>
        </p:nvGraphicFramePr>
        <p:xfrm>
          <a:off x="4876800" y="5029200"/>
          <a:ext cx="381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838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13" name="Text Placeholder 5"/>
          <p:cNvSpPr txBox="1">
            <a:spLocks/>
          </p:cNvSpPr>
          <p:nvPr/>
        </p:nvSpPr>
        <p:spPr>
          <a:xfrm>
            <a:off x="45720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r>
              <a:rPr lang="en-US" baseline="30000" dirty="0" smtClean="0"/>
              <a:t>Soft Metric</a:t>
            </a:r>
            <a:r>
              <a:rPr lang="en-US" dirty="0" smtClean="0"/>
              <a:t> (LR-L1)</a:t>
            </a:r>
            <a:endParaRPr lang="en-US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75488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r>
              <a:rPr lang="en-US" baseline="30000" dirty="0" smtClean="0"/>
              <a:t>Soft Metric</a:t>
            </a:r>
            <a:r>
              <a:rPr lang="en-US" dirty="0" smtClean="0"/>
              <a:t> (LR-L1)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720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 (SVM)</a:t>
            </a:r>
            <a:endParaRPr lang="en-US" dirty="0"/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475488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 (SVM)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8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Perplexity distributions of 3- and 4-gram models for fake and real documents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53" y="1904815"/>
            <a:ext cx="5690093" cy="4267570"/>
          </a:xfrm>
        </p:spPr>
      </p:pic>
      <p:sp>
        <p:nvSpPr>
          <p:cNvPr id="6" name="TextBox 5"/>
          <p:cNvSpPr txBox="1"/>
          <p:nvPr/>
        </p:nvSpPr>
        <p:spPr>
          <a:xfrm>
            <a:off x="5867400" y="3581400"/>
            <a:ext cx="28956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No single model can separate fake and real documents, but two models can!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9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Occurrence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7775"/>
            <a:ext cx="4038600" cy="302895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7775"/>
            <a:ext cx="4038600" cy="30289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Point-wise Mutual Information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981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portion of repeated words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8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261</TotalTime>
  <Words>546</Words>
  <Application>Microsoft Office PowerPoint</Application>
  <PresentationFormat>On-screen Show (4:3)</PresentationFormat>
  <Paragraphs>131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LEARNING TO DETECT FAKE DOCUMENTS</vt:lpstr>
      <vt:lpstr>General Approach</vt:lpstr>
      <vt:lpstr>Initial Hypotheses</vt:lpstr>
      <vt:lpstr>Designed Features</vt:lpstr>
      <vt:lpstr>Additional training/testing data</vt:lpstr>
      <vt:lpstr>Machine Learning Methods</vt:lpstr>
      <vt:lpstr>Experimental results</vt:lpstr>
      <vt:lpstr>Perplexity distributions of 3- and 4-gram models for fake and real documents</vt:lpstr>
      <vt:lpstr>Word Occurrence Features</vt:lpstr>
      <vt:lpstr>Accuracy vs. # Sentences</vt:lpstr>
      <vt:lpstr>Conclusions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Liu</dc:creator>
  <cp:lastModifiedBy>leo</cp:lastModifiedBy>
  <cp:revision>49</cp:revision>
  <dcterms:created xsi:type="dcterms:W3CDTF">2013-04-28T05:16:14Z</dcterms:created>
  <dcterms:modified xsi:type="dcterms:W3CDTF">2013-04-29T04:38:58Z</dcterms:modified>
</cp:coreProperties>
</file>