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8" r:id="rId2"/>
    <p:sldId id="271" r:id="rId3"/>
    <p:sldId id="272" r:id="rId4"/>
    <p:sldId id="273" r:id="rId5"/>
    <p:sldId id="270" r:id="rId6"/>
    <p:sldId id="274" r:id="rId7"/>
    <p:sldId id="280" r:id="rId8"/>
    <p:sldId id="269" r:id="rId9"/>
    <p:sldId id="256" r:id="rId10"/>
    <p:sldId id="267" r:id="rId11"/>
    <p:sldId id="261" r:id="rId12"/>
    <p:sldId id="257" r:id="rId13"/>
    <p:sldId id="259" r:id="rId14"/>
    <p:sldId id="263" r:id="rId15"/>
    <p:sldId id="268" r:id="rId16"/>
    <p:sldId id="264" r:id="rId17"/>
    <p:sldId id="265" r:id="rId18"/>
    <p:sldId id="275" r:id="rId19"/>
    <p:sldId id="276" r:id="rId20"/>
    <p:sldId id="277" r:id="rId21"/>
    <p:sldId id="278" r:id="rId22"/>
    <p:sldId id="279" r:id="rId23"/>
    <p:sldId id="262" r:id="rId24"/>
  </p:sldIdLst>
  <p:sldSz cx="9144000" cy="6858000" type="screen4x3"/>
  <p:notesSz cx="6858000" cy="921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howGuides="1">
      <p:cViewPr varScale="1">
        <p:scale>
          <a:sx n="115" d="100"/>
          <a:sy n="115" d="100"/>
        </p:scale>
        <p:origin x="161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C8432-BE2F-4466-884C-66E02FB291E0}" type="doc">
      <dgm:prSet loTypeId="urn:microsoft.com/office/officeart/2005/8/layout/cycle4" loCatId="cycle" qsTypeId="urn:microsoft.com/office/officeart/2005/8/quickstyle/simple1" qsCatId="simple" csTypeId="urn:microsoft.com/office/officeart/2005/8/colors/colorful1" csCatId="colorful" phldr="1"/>
      <dgm:spPr/>
      <dgm:t>
        <a:bodyPr/>
        <a:lstStyle/>
        <a:p>
          <a:endParaRPr lang="en-US"/>
        </a:p>
      </dgm:t>
    </dgm:pt>
    <dgm:pt modelId="{230A6882-6197-4E89-90EB-24C05CE3105C}">
      <dgm:prSet phldrT="[Text]" custT="1"/>
      <dgm:spPr/>
      <dgm:t>
        <a:bodyPr lIns="91440" tIns="91440" rIns="91440" bIns="91440"/>
        <a:lstStyle/>
        <a:p>
          <a:r>
            <a:rPr lang="en-US" sz="1800" b="1" dirty="0" smtClean="0"/>
            <a:t>Planning</a:t>
          </a:r>
          <a:endParaRPr lang="en-US" sz="1800" b="1" dirty="0"/>
        </a:p>
      </dgm:t>
    </dgm:pt>
    <dgm:pt modelId="{A9377A0D-3DDA-4F5E-A829-C4B9722BBA3B}" type="parTrans" cxnId="{F31B97BF-214D-44A6-92EE-43642956FE09}">
      <dgm:prSet/>
      <dgm:spPr/>
      <dgm:t>
        <a:bodyPr/>
        <a:lstStyle/>
        <a:p>
          <a:endParaRPr lang="en-US"/>
        </a:p>
      </dgm:t>
    </dgm:pt>
    <dgm:pt modelId="{CEAAC8D0-439B-421C-929B-53D6EF183E4E}" type="sibTrans" cxnId="{F31B97BF-214D-44A6-92EE-43642956FE09}">
      <dgm:prSet/>
      <dgm:spPr/>
      <dgm:t>
        <a:bodyPr/>
        <a:lstStyle/>
        <a:p>
          <a:endParaRPr lang="en-US"/>
        </a:p>
      </dgm:t>
    </dgm:pt>
    <dgm:pt modelId="{817E3D11-FAA8-4986-82E5-2C4BD191D979}">
      <dgm:prSet phldrT="[Text]" custT="1"/>
      <dgm:spPr>
        <a:solidFill>
          <a:schemeClr val="accent6"/>
        </a:solidFill>
      </dgm:spPr>
      <dgm:t>
        <a:bodyPr lIns="91440" tIns="91440" rIns="91440" bIns="91440"/>
        <a:lstStyle/>
        <a:p>
          <a:r>
            <a:rPr lang="en-US" sz="1800" b="1" dirty="0" smtClean="0"/>
            <a:t>Preparedness</a:t>
          </a:r>
          <a:endParaRPr lang="en-US" sz="1800" b="1" dirty="0"/>
        </a:p>
      </dgm:t>
    </dgm:pt>
    <dgm:pt modelId="{72ECD9DC-D78F-40AA-9BCA-D3B439FA8DB1}" type="parTrans" cxnId="{D8F4D9C2-ECB3-4031-A8B1-9BEB8017EC28}">
      <dgm:prSet/>
      <dgm:spPr/>
      <dgm:t>
        <a:bodyPr/>
        <a:lstStyle/>
        <a:p>
          <a:endParaRPr lang="en-US"/>
        </a:p>
      </dgm:t>
    </dgm:pt>
    <dgm:pt modelId="{305BFDFA-7023-4FC9-A05C-2ED6C036F731}" type="sibTrans" cxnId="{D8F4D9C2-ECB3-4031-A8B1-9BEB8017EC28}">
      <dgm:prSet/>
      <dgm:spPr/>
      <dgm:t>
        <a:bodyPr/>
        <a:lstStyle/>
        <a:p>
          <a:endParaRPr lang="en-US"/>
        </a:p>
      </dgm:t>
    </dgm:pt>
    <dgm:pt modelId="{B89C9E52-57DB-4290-B8CF-D1EE4A3E55AF}">
      <dgm:prSet phldrT="[Text]" custT="1"/>
      <dgm:spPr>
        <a:solidFill>
          <a:schemeClr val="accent4"/>
        </a:solidFill>
      </dgm:spPr>
      <dgm:t>
        <a:bodyPr lIns="91440" tIns="91440" rIns="91440" bIns="91440"/>
        <a:lstStyle/>
        <a:p>
          <a:r>
            <a:rPr lang="en-US" sz="1800" b="1" dirty="0" smtClean="0"/>
            <a:t>Response</a:t>
          </a:r>
          <a:endParaRPr lang="en-US" sz="1800" b="1" dirty="0"/>
        </a:p>
      </dgm:t>
    </dgm:pt>
    <dgm:pt modelId="{F05B7B1B-0419-4638-8899-D8907AE02121}" type="parTrans" cxnId="{ED604F2C-8AE5-4C52-9ED7-14B1AD1D25B6}">
      <dgm:prSet/>
      <dgm:spPr/>
      <dgm:t>
        <a:bodyPr/>
        <a:lstStyle/>
        <a:p>
          <a:endParaRPr lang="en-US"/>
        </a:p>
      </dgm:t>
    </dgm:pt>
    <dgm:pt modelId="{4EF21241-8CBD-45E8-832B-9B32DDB380E3}" type="sibTrans" cxnId="{ED604F2C-8AE5-4C52-9ED7-14B1AD1D25B6}">
      <dgm:prSet/>
      <dgm:spPr/>
      <dgm:t>
        <a:bodyPr/>
        <a:lstStyle/>
        <a:p>
          <a:endParaRPr lang="en-US"/>
        </a:p>
      </dgm:t>
    </dgm:pt>
    <dgm:pt modelId="{16910E8D-6028-4DCA-B876-62F210B2399B}">
      <dgm:prSet phldrT="[Text]" custT="1"/>
      <dgm:spPr>
        <a:solidFill>
          <a:schemeClr val="accent3"/>
        </a:solidFill>
      </dgm:spPr>
      <dgm:t>
        <a:bodyPr lIns="91440" tIns="91440" rIns="91440" bIns="91440"/>
        <a:lstStyle/>
        <a:p>
          <a:r>
            <a:rPr lang="en-US" sz="1800" b="1" dirty="0" smtClean="0"/>
            <a:t>Recovery</a:t>
          </a:r>
          <a:endParaRPr lang="en-US" sz="1800" b="1" dirty="0"/>
        </a:p>
      </dgm:t>
    </dgm:pt>
    <dgm:pt modelId="{10126E7A-29FE-499C-821D-0F9304D72F8B}" type="parTrans" cxnId="{10F8C4E7-C960-446A-B1E8-F370170DD846}">
      <dgm:prSet/>
      <dgm:spPr/>
      <dgm:t>
        <a:bodyPr/>
        <a:lstStyle/>
        <a:p>
          <a:endParaRPr lang="en-US"/>
        </a:p>
      </dgm:t>
    </dgm:pt>
    <dgm:pt modelId="{1FB489DC-61FB-4E2C-90C0-0CB7C98CB535}" type="sibTrans" cxnId="{10F8C4E7-C960-446A-B1E8-F370170DD846}">
      <dgm:prSet/>
      <dgm:spPr/>
      <dgm:t>
        <a:bodyPr/>
        <a:lstStyle/>
        <a:p>
          <a:endParaRPr lang="en-US"/>
        </a:p>
      </dgm:t>
    </dgm:pt>
    <dgm:pt modelId="{DD611291-E73F-4F09-903D-472F4BE5EB34}" type="pres">
      <dgm:prSet presAssocID="{FB8C8432-BE2F-4466-884C-66E02FB291E0}" presName="cycleMatrixDiagram" presStyleCnt="0">
        <dgm:presLayoutVars>
          <dgm:chMax val="1"/>
          <dgm:dir/>
          <dgm:animLvl val="lvl"/>
          <dgm:resizeHandles val="exact"/>
        </dgm:presLayoutVars>
      </dgm:prSet>
      <dgm:spPr/>
      <dgm:t>
        <a:bodyPr/>
        <a:lstStyle/>
        <a:p>
          <a:endParaRPr lang="en-US"/>
        </a:p>
      </dgm:t>
    </dgm:pt>
    <dgm:pt modelId="{2F6D6722-63A0-4580-B755-A7B6B742B947}" type="pres">
      <dgm:prSet presAssocID="{FB8C8432-BE2F-4466-884C-66E02FB291E0}" presName="children" presStyleCnt="0"/>
      <dgm:spPr/>
    </dgm:pt>
    <dgm:pt modelId="{C40A7D89-F857-403C-885A-5BB783C91580}" type="pres">
      <dgm:prSet presAssocID="{FB8C8432-BE2F-4466-884C-66E02FB291E0}" presName="childPlaceholder" presStyleCnt="0"/>
      <dgm:spPr/>
    </dgm:pt>
    <dgm:pt modelId="{85179A16-4341-4D85-8724-713780805052}" type="pres">
      <dgm:prSet presAssocID="{FB8C8432-BE2F-4466-884C-66E02FB291E0}" presName="circle" presStyleCnt="0"/>
      <dgm:spPr/>
    </dgm:pt>
    <dgm:pt modelId="{C1BEF529-C42D-407E-AC8E-C5AF95F41561}" type="pres">
      <dgm:prSet presAssocID="{FB8C8432-BE2F-4466-884C-66E02FB291E0}" presName="quadrant1" presStyleLbl="node1" presStyleIdx="0" presStyleCnt="4">
        <dgm:presLayoutVars>
          <dgm:chMax val="1"/>
          <dgm:bulletEnabled val="1"/>
        </dgm:presLayoutVars>
      </dgm:prSet>
      <dgm:spPr/>
      <dgm:t>
        <a:bodyPr/>
        <a:lstStyle/>
        <a:p>
          <a:endParaRPr lang="en-US"/>
        </a:p>
      </dgm:t>
    </dgm:pt>
    <dgm:pt modelId="{8D37C5B0-0074-462F-B05D-E07B930701EF}" type="pres">
      <dgm:prSet presAssocID="{FB8C8432-BE2F-4466-884C-66E02FB291E0}" presName="quadrant2" presStyleLbl="node1" presStyleIdx="1" presStyleCnt="4">
        <dgm:presLayoutVars>
          <dgm:chMax val="1"/>
          <dgm:bulletEnabled val="1"/>
        </dgm:presLayoutVars>
      </dgm:prSet>
      <dgm:spPr/>
      <dgm:t>
        <a:bodyPr/>
        <a:lstStyle/>
        <a:p>
          <a:endParaRPr lang="en-US"/>
        </a:p>
      </dgm:t>
    </dgm:pt>
    <dgm:pt modelId="{84C89200-5FE6-4229-928A-202F27A3DB95}" type="pres">
      <dgm:prSet presAssocID="{FB8C8432-BE2F-4466-884C-66E02FB291E0}" presName="quadrant3" presStyleLbl="node1" presStyleIdx="2" presStyleCnt="4">
        <dgm:presLayoutVars>
          <dgm:chMax val="1"/>
          <dgm:bulletEnabled val="1"/>
        </dgm:presLayoutVars>
      </dgm:prSet>
      <dgm:spPr/>
      <dgm:t>
        <a:bodyPr/>
        <a:lstStyle/>
        <a:p>
          <a:endParaRPr lang="en-US"/>
        </a:p>
      </dgm:t>
    </dgm:pt>
    <dgm:pt modelId="{DD3C0B97-6F23-410D-AB3C-C5C2BB9B1FE0}" type="pres">
      <dgm:prSet presAssocID="{FB8C8432-BE2F-4466-884C-66E02FB291E0}" presName="quadrant4" presStyleLbl="node1" presStyleIdx="3" presStyleCnt="4">
        <dgm:presLayoutVars>
          <dgm:chMax val="1"/>
          <dgm:bulletEnabled val="1"/>
        </dgm:presLayoutVars>
      </dgm:prSet>
      <dgm:spPr/>
      <dgm:t>
        <a:bodyPr/>
        <a:lstStyle/>
        <a:p>
          <a:endParaRPr lang="en-US"/>
        </a:p>
      </dgm:t>
    </dgm:pt>
    <dgm:pt modelId="{9A1DE6B5-12E4-41E4-99F7-D9D94146B3CD}" type="pres">
      <dgm:prSet presAssocID="{FB8C8432-BE2F-4466-884C-66E02FB291E0}" presName="quadrantPlaceholder" presStyleCnt="0"/>
      <dgm:spPr/>
    </dgm:pt>
    <dgm:pt modelId="{A2E3952F-C4E1-4C2F-95D7-47686F3D9AFD}" type="pres">
      <dgm:prSet presAssocID="{FB8C8432-BE2F-4466-884C-66E02FB291E0}" presName="center1" presStyleLbl="fgShp" presStyleIdx="0" presStyleCnt="2"/>
      <dgm:spPr/>
    </dgm:pt>
    <dgm:pt modelId="{AF674A9F-410D-444F-B140-AEEC79A18EB5}" type="pres">
      <dgm:prSet presAssocID="{FB8C8432-BE2F-4466-884C-66E02FB291E0}" presName="center2" presStyleLbl="fgShp" presStyleIdx="1" presStyleCnt="2"/>
      <dgm:spPr/>
    </dgm:pt>
  </dgm:ptLst>
  <dgm:cxnLst>
    <dgm:cxn modelId="{10F8C4E7-C960-446A-B1E8-F370170DD846}" srcId="{FB8C8432-BE2F-4466-884C-66E02FB291E0}" destId="{16910E8D-6028-4DCA-B876-62F210B2399B}" srcOrd="3" destOrd="0" parTransId="{10126E7A-29FE-499C-821D-0F9304D72F8B}" sibTransId="{1FB489DC-61FB-4E2C-90C0-0CB7C98CB535}"/>
    <dgm:cxn modelId="{ED604F2C-8AE5-4C52-9ED7-14B1AD1D25B6}" srcId="{FB8C8432-BE2F-4466-884C-66E02FB291E0}" destId="{B89C9E52-57DB-4290-B8CF-D1EE4A3E55AF}" srcOrd="2" destOrd="0" parTransId="{F05B7B1B-0419-4638-8899-D8907AE02121}" sibTransId="{4EF21241-8CBD-45E8-832B-9B32DDB380E3}"/>
    <dgm:cxn modelId="{00ECA00A-3BCE-47FD-906B-A75EB75F7A82}" type="presOf" srcId="{230A6882-6197-4E89-90EB-24C05CE3105C}" destId="{C1BEF529-C42D-407E-AC8E-C5AF95F41561}" srcOrd="0" destOrd="0" presId="urn:microsoft.com/office/officeart/2005/8/layout/cycle4"/>
    <dgm:cxn modelId="{F31B97BF-214D-44A6-92EE-43642956FE09}" srcId="{FB8C8432-BE2F-4466-884C-66E02FB291E0}" destId="{230A6882-6197-4E89-90EB-24C05CE3105C}" srcOrd="0" destOrd="0" parTransId="{A9377A0D-3DDA-4F5E-A829-C4B9722BBA3B}" sibTransId="{CEAAC8D0-439B-421C-929B-53D6EF183E4E}"/>
    <dgm:cxn modelId="{B131E7EA-6632-485D-B116-20155D8D002B}" type="presOf" srcId="{FB8C8432-BE2F-4466-884C-66E02FB291E0}" destId="{DD611291-E73F-4F09-903D-472F4BE5EB34}" srcOrd="0" destOrd="0" presId="urn:microsoft.com/office/officeart/2005/8/layout/cycle4"/>
    <dgm:cxn modelId="{D8F4D9C2-ECB3-4031-A8B1-9BEB8017EC28}" srcId="{FB8C8432-BE2F-4466-884C-66E02FB291E0}" destId="{817E3D11-FAA8-4986-82E5-2C4BD191D979}" srcOrd="1" destOrd="0" parTransId="{72ECD9DC-D78F-40AA-9BCA-D3B439FA8DB1}" sibTransId="{305BFDFA-7023-4FC9-A05C-2ED6C036F731}"/>
    <dgm:cxn modelId="{C7E3380B-A624-4BD8-9442-4B02255F3E0B}" type="presOf" srcId="{817E3D11-FAA8-4986-82E5-2C4BD191D979}" destId="{8D37C5B0-0074-462F-B05D-E07B930701EF}" srcOrd="0" destOrd="0" presId="urn:microsoft.com/office/officeart/2005/8/layout/cycle4"/>
    <dgm:cxn modelId="{5CD5E10C-F882-472D-BA11-E64199D3D88F}" type="presOf" srcId="{16910E8D-6028-4DCA-B876-62F210B2399B}" destId="{DD3C0B97-6F23-410D-AB3C-C5C2BB9B1FE0}" srcOrd="0" destOrd="0" presId="urn:microsoft.com/office/officeart/2005/8/layout/cycle4"/>
    <dgm:cxn modelId="{CA16D597-5A62-4C2B-855C-F1FE44245368}" type="presOf" srcId="{B89C9E52-57DB-4290-B8CF-D1EE4A3E55AF}" destId="{84C89200-5FE6-4229-928A-202F27A3DB95}" srcOrd="0" destOrd="0" presId="urn:microsoft.com/office/officeart/2005/8/layout/cycle4"/>
    <dgm:cxn modelId="{8C00E994-C986-4A53-B10A-1487D295512E}" type="presParOf" srcId="{DD611291-E73F-4F09-903D-472F4BE5EB34}" destId="{2F6D6722-63A0-4580-B755-A7B6B742B947}" srcOrd="0" destOrd="0" presId="urn:microsoft.com/office/officeart/2005/8/layout/cycle4"/>
    <dgm:cxn modelId="{3CACF860-8723-4486-9BBB-8F5AC2DD7CD2}" type="presParOf" srcId="{2F6D6722-63A0-4580-B755-A7B6B742B947}" destId="{C40A7D89-F857-403C-885A-5BB783C91580}" srcOrd="0" destOrd="0" presId="urn:microsoft.com/office/officeart/2005/8/layout/cycle4"/>
    <dgm:cxn modelId="{38241931-6BEF-4040-A1DC-009B8B01D9C9}" type="presParOf" srcId="{DD611291-E73F-4F09-903D-472F4BE5EB34}" destId="{85179A16-4341-4D85-8724-713780805052}" srcOrd="1" destOrd="0" presId="urn:microsoft.com/office/officeart/2005/8/layout/cycle4"/>
    <dgm:cxn modelId="{DB903166-2DBC-4685-BD4B-E721C7F00A40}" type="presParOf" srcId="{85179A16-4341-4D85-8724-713780805052}" destId="{C1BEF529-C42D-407E-AC8E-C5AF95F41561}" srcOrd="0" destOrd="0" presId="urn:microsoft.com/office/officeart/2005/8/layout/cycle4"/>
    <dgm:cxn modelId="{4F422B28-0669-422A-AD98-BCD34E2BEE1E}" type="presParOf" srcId="{85179A16-4341-4D85-8724-713780805052}" destId="{8D37C5B0-0074-462F-B05D-E07B930701EF}" srcOrd="1" destOrd="0" presId="urn:microsoft.com/office/officeart/2005/8/layout/cycle4"/>
    <dgm:cxn modelId="{30121C22-985A-4AAB-BD5A-3F2AE6F8F541}" type="presParOf" srcId="{85179A16-4341-4D85-8724-713780805052}" destId="{84C89200-5FE6-4229-928A-202F27A3DB95}" srcOrd="2" destOrd="0" presId="urn:microsoft.com/office/officeart/2005/8/layout/cycle4"/>
    <dgm:cxn modelId="{5DA38089-4BAC-4E17-B9B4-F6A985ED5BA8}" type="presParOf" srcId="{85179A16-4341-4D85-8724-713780805052}" destId="{DD3C0B97-6F23-410D-AB3C-C5C2BB9B1FE0}" srcOrd="3" destOrd="0" presId="urn:microsoft.com/office/officeart/2005/8/layout/cycle4"/>
    <dgm:cxn modelId="{D1B10B28-5BED-4C1D-B2AC-F70D1E7668B3}" type="presParOf" srcId="{85179A16-4341-4D85-8724-713780805052}" destId="{9A1DE6B5-12E4-41E4-99F7-D9D94146B3CD}" srcOrd="4" destOrd="0" presId="urn:microsoft.com/office/officeart/2005/8/layout/cycle4"/>
    <dgm:cxn modelId="{667B86DE-A20C-4CE6-B1AC-DB2361DE5141}" type="presParOf" srcId="{DD611291-E73F-4F09-903D-472F4BE5EB34}" destId="{A2E3952F-C4E1-4C2F-95D7-47686F3D9AFD}" srcOrd="2" destOrd="0" presId="urn:microsoft.com/office/officeart/2005/8/layout/cycle4"/>
    <dgm:cxn modelId="{F74CE95B-F371-4CA5-9A56-1B13BBE08799}" type="presParOf" srcId="{DD611291-E73F-4F09-903D-472F4BE5EB34}" destId="{AF674A9F-410D-444F-B140-AEEC79A18EB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93072-1167-447E-85D0-694266A5EBC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0AB04F4C-D550-4D65-B338-C67FE7F492F1}">
      <dgm:prSet phldrT="[Text]"/>
      <dgm:spPr/>
      <dgm:t>
        <a:bodyPr/>
        <a:lstStyle/>
        <a:p>
          <a:r>
            <a:rPr lang="en-US" dirty="0" smtClean="0"/>
            <a:t>1-2 Weeks</a:t>
          </a:r>
          <a:endParaRPr lang="en-US" dirty="0"/>
        </a:p>
      </dgm:t>
    </dgm:pt>
    <dgm:pt modelId="{4922E310-2ED4-4FBC-A76B-8224B35F78A7}" type="parTrans" cxnId="{ED5D94A2-BF5F-4235-B97F-1ADA5DD38E3B}">
      <dgm:prSet/>
      <dgm:spPr/>
      <dgm:t>
        <a:bodyPr/>
        <a:lstStyle/>
        <a:p>
          <a:endParaRPr lang="en-US"/>
        </a:p>
      </dgm:t>
    </dgm:pt>
    <dgm:pt modelId="{CCEA8A40-E12C-4685-9673-D3B598B26CFC}" type="sibTrans" cxnId="{ED5D94A2-BF5F-4235-B97F-1ADA5DD38E3B}">
      <dgm:prSet/>
      <dgm:spPr/>
      <dgm:t>
        <a:bodyPr/>
        <a:lstStyle/>
        <a:p>
          <a:endParaRPr lang="en-US"/>
        </a:p>
      </dgm:t>
    </dgm:pt>
    <dgm:pt modelId="{D3BA0AC9-DB63-4C06-9604-B05708572EBB}">
      <dgm:prSet phldrT="[Text]"/>
      <dgm:spPr/>
      <dgm:t>
        <a:bodyPr/>
        <a:lstStyle/>
        <a:p>
          <a:r>
            <a:rPr lang="en-US" dirty="0" smtClean="0"/>
            <a:t>&lt; 1 Week</a:t>
          </a:r>
          <a:endParaRPr lang="en-US" dirty="0"/>
        </a:p>
      </dgm:t>
    </dgm:pt>
    <dgm:pt modelId="{05B02523-9782-44DB-8349-4803131438CC}" type="parTrans" cxnId="{057D885B-1F4A-4782-B924-459AD3D67B82}">
      <dgm:prSet/>
      <dgm:spPr/>
      <dgm:t>
        <a:bodyPr/>
        <a:lstStyle/>
        <a:p>
          <a:endParaRPr lang="en-US"/>
        </a:p>
      </dgm:t>
    </dgm:pt>
    <dgm:pt modelId="{68FB89DE-2AE1-4046-8A43-3C6970EE8C9D}" type="sibTrans" cxnId="{057D885B-1F4A-4782-B924-459AD3D67B82}">
      <dgm:prSet/>
      <dgm:spPr/>
      <dgm:t>
        <a:bodyPr/>
        <a:lstStyle/>
        <a:p>
          <a:endParaRPr lang="en-US"/>
        </a:p>
      </dgm:t>
    </dgm:pt>
    <dgm:pt modelId="{776E49D0-A71B-42C3-BE82-ADC8D5CD67C4}">
      <dgm:prSet phldrT="[Text]"/>
      <dgm:spPr/>
      <dgm:t>
        <a:bodyPr/>
        <a:lstStyle/>
        <a:p>
          <a:r>
            <a:rPr lang="en-US" dirty="0" smtClean="0"/>
            <a:t>Active Heat Wave</a:t>
          </a:r>
          <a:endParaRPr lang="en-US" dirty="0"/>
        </a:p>
      </dgm:t>
    </dgm:pt>
    <dgm:pt modelId="{EA53C410-E677-48B0-BF51-260597C3AE75}" type="parTrans" cxnId="{56E594AB-57E4-44E2-A1C0-818CA95A016A}">
      <dgm:prSet/>
      <dgm:spPr/>
      <dgm:t>
        <a:bodyPr/>
        <a:lstStyle/>
        <a:p>
          <a:endParaRPr lang="en-US"/>
        </a:p>
      </dgm:t>
    </dgm:pt>
    <dgm:pt modelId="{C6BF4342-4B15-495C-8A9B-775D84D85AF8}" type="sibTrans" cxnId="{56E594AB-57E4-44E2-A1C0-818CA95A016A}">
      <dgm:prSet/>
      <dgm:spPr/>
      <dgm:t>
        <a:bodyPr/>
        <a:lstStyle/>
        <a:p>
          <a:endParaRPr lang="en-US"/>
        </a:p>
      </dgm:t>
    </dgm:pt>
    <dgm:pt modelId="{F318982A-7B43-42F3-94D6-7F9533CEC1A6}">
      <dgm:prSet phldrT="[Text]"/>
      <dgm:spPr/>
      <dgm:t>
        <a:bodyPr/>
        <a:lstStyle/>
        <a:p>
          <a:r>
            <a:rPr lang="en-US" dirty="0" smtClean="0"/>
            <a:t>3-4 Weeks</a:t>
          </a:r>
          <a:endParaRPr lang="en-US" dirty="0"/>
        </a:p>
      </dgm:t>
    </dgm:pt>
    <dgm:pt modelId="{96F238A0-3329-435A-BDE0-605B2D4350C8}" type="parTrans" cxnId="{8ABF74C5-8677-44DB-BA1E-FF35D8E1B0E1}">
      <dgm:prSet/>
      <dgm:spPr/>
      <dgm:t>
        <a:bodyPr/>
        <a:lstStyle/>
        <a:p>
          <a:endParaRPr lang="en-US"/>
        </a:p>
      </dgm:t>
    </dgm:pt>
    <dgm:pt modelId="{F6726699-1C2D-44B2-A028-4CBDF7372274}" type="sibTrans" cxnId="{8ABF74C5-8677-44DB-BA1E-FF35D8E1B0E1}">
      <dgm:prSet/>
      <dgm:spPr/>
      <dgm:t>
        <a:bodyPr/>
        <a:lstStyle/>
        <a:p>
          <a:endParaRPr lang="en-US"/>
        </a:p>
      </dgm:t>
    </dgm:pt>
    <dgm:pt modelId="{D09BD653-EDFA-4BF0-B73F-E09814B2619B}">
      <dgm:prSet phldrT="[Text]"/>
      <dgm:spPr/>
      <dgm:t>
        <a:bodyPr/>
        <a:lstStyle/>
        <a:p>
          <a:r>
            <a:rPr lang="en-US" dirty="0" smtClean="0"/>
            <a:t>Pre-Heat Season</a:t>
          </a:r>
          <a:endParaRPr lang="en-US" dirty="0"/>
        </a:p>
      </dgm:t>
    </dgm:pt>
    <dgm:pt modelId="{BB3699C1-DEF6-4ED8-9FD4-787006E4D8A7}" type="parTrans" cxnId="{C10B1ADF-CEB8-4273-ABEE-EB7ED3113A4B}">
      <dgm:prSet/>
      <dgm:spPr/>
      <dgm:t>
        <a:bodyPr/>
        <a:lstStyle/>
        <a:p>
          <a:endParaRPr lang="en-US"/>
        </a:p>
      </dgm:t>
    </dgm:pt>
    <dgm:pt modelId="{F0D9734A-C052-4D69-862D-371728CDF7B1}" type="sibTrans" cxnId="{C10B1ADF-CEB8-4273-ABEE-EB7ED3113A4B}">
      <dgm:prSet/>
      <dgm:spPr/>
      <dgm:t>
        <a:bodyPr/>
        <a:lstStyle/>
        <a:p>
          <a:endParaRPr lang="en-US"/>
        </a:p>
      </dgm:t>
    </dgm:pt>
    <dgm:pt modelId="{EBD26D2E-C818-4A45-8ACD-AB4B20BB31B4}">
      <dgm:prSet phldrT="[Text]"/>
      <dgm:spPr/>
      <dgm:t>
        <a:bodyPr/>
        <a:lstStyle/>
        <a:p>
          <a:r>
            <a:rPr lang="en-US" dirty="0" smtClean="0"/>
            <a:t>Inter-annual</a:t>
          </a:r>
          <a:endParaRPr lang="en-US" dirty="0"/>
        </a:p>
      </dgm:t>
    </dgm:pt>
    <dgm:pt modelId="{85BB9898-4F23-40E3-94FB-9ABA9E8A421F}" type="parTrans" cxnId="{B7D2961A-42F9-479F-B381-D04DAE54331E}">
      <dgm:prSet/>
      <dgm:spPr/>
      <dgm:t>
        <a:bodyPr/>
        <a:lstStyle/>
        <a:p>
          <a:endParaRPr lang="en-US"/>
        </a:p>
      </dgm:t>
    </dgm:pt>
    <dgm:pt modelId="{0A4A8F67-A4D7-4AD4-9DC3-12782958A816}" type="sibTrans" cxnId="{B7D2961A-42F9-479F-B381-D04DAE54331E}">
      <dgm:prSet/>
      <dgm:spPr/>
      <dgm:t>
        <a:bodyPr/>
        <a:lstStyle/>
        <a:p>
          <a:endParaRPr lang="en-US"/>
        </a:p>
      </dgm:t>
    </dgm:pt>
    <dgm:pt modelId="{877528FA-00A3-44A1-9EE8-5CE9C2419731}">
      <dgm:prSet phldrT="[Text]"/>
      <dgm:spPr/>
      <dgm:t>
        <a:bodyPr/>
        <a:lstStyle/>
        <a:p>
          <a:r>
            <a:rPr lang="en-US" dirty="0" smtClean="0"/>
            <a:t>Long Term</a:t>
          </a:r>
          <a:endParaRPr lang="en-US" dirty="0"/>
        </a:p>
      </dgm:t>
    </dgm:pt>
    <dgm:pt modelId="{593AB49A-1344-42DD-BCF4-900BC18CA287}" type="parTrans" cxnId="{40115089-1711-4A0B-A30A-76AFA54A5DD4}">
      <dgm:prSet/>
      <dgm:spPr/>
      <dgm:t>
        <a:bodyPr/>
        <a:lstStyle/>
        <a:p>
          <a:endParaRPr lang="en-US"/>
        </a:p>
      </dgm:t>
    </dgm:pt>
    <dgm:pt modelId="{83FC86D9-5F23-4180-A56C-99AC2534A4C7}" type="sibTrans" cxnId="{40115089-1711-4A0B-A30A-76AFA54A5DD4}">
      <dgm:prSet/>
      <dgm:spPr/>
      <dgm:t>
        <a:bodyPr/>
        <a:lstStyle/>
        <a:p>
          <a:endParaRPr lang="en-US"/>
        </a:p>
      </dgm:t>
    </dgm:pt>
    <dgm:pt modelId="{7B4242EC-9D5A-4CC5-B92E-2C671B76656A}" type="pres">
      <dgm:prSet presAssocID="{09793072-1167-447E-85D0-694266A5EBC5}" presName="Name0" presStyleCnt="0">
        <dgm:presLayoutVars>
          <dgm:dir/>
          <dgm:animLvl val="lvl"/>
          <dgm:resizeHandles val="exact"/>
        </dgm:presLayoutVars>
      </dgm:prSet>
      <dgm:spPr/>
      <dgm:t>
        <a:bodyPr/>
        <a:lstStyle/>
        <a:p>
          <a:endParaRPr lang="en-US"/>
        </a:p>
      </dgm:t>
    </dgm:pt>
    <dgm:pt modelId="{84A180C7-C8C9-4BF3-BB09-B31FA0E75C8A}" type="pres">
      <dgm:prSet presAssocID="{877528FA-00A3-44A1-9EE8-5CE9C2419731}" presName="parTxOnly" presStyleLbl="node1" presStyleIdx="0" presStyleCnt="7">
        <dgm:presLayoutVars>
          <dgm:chMax val="0"/>
          <dgm:chPref val="0"/>
          <dgm:bulletEnabled val="1"/>
        </dgm:presLayoutVars>
      </dgm:prSet>
      <dgm:spPr/>
      <dgm:t>
        <a:bodyPr/>
        <a:lstStyle/>
        <a:p>
          <a:endParaRPr lang="en-US"/>
        </a:p>
      </dgm:t>
    </dgm:pt>
    <dgm:pt modelId="{7DF1D40C-D62C-44EE-8F81-2FABEA234C33}" type="pres">
      <dgm:prSet presAssocID="{83FC86D9-5F23-4180-A56C-99AC2534A4C7}" presName="parTxOnlySpace" presStyleCnt="0"/>
      <dgm:spPr/>
    </dgm:pt>
    <dgm:pt modelId="{8DD6D8BF-C63B-46FF-98E5-DDD4B06FF34A}" type="pres">
      <dgm:prSet presAssocID="{EBD26D2E-C818-4A45-8ACD-AB4B20BB31B4}" presName="parTxOnly" presStyleLbl="node1" presStyleIdx="1" presStyleCnt="7">
        <dgm:presLayoutVars>
          <dgm:chMax val="0"/>
          <dgm:chPref val="0"/>
          <dgm:bulletEnabled val="1"/>
        </dgm:presLayoutVars>
      </dgm:prSet>
      <dgm:spPr/>
      <dgm:t>
        <a:bodyPr/>
        <a:lstStyle/>
        <a:p>
          <a:endParaRPr lang="en-US"/>
        </a:p>
      </dgm:t>
    </dgm:pt>
    <dgm:pt modelId="{1232CB60-62CD-4E1E-A4D4-FCAEFD72A060}" type="pres">
      <dgm:prSet presAssocID="{0A4A8F67-A4D7-4AD4-9DC3-12782958A816}" presName="parTxOnlySpace" presStyleCnt="0"/>
      <dgm:spPr/>
    </dgm:pt>
    <dgm:pt modelId="{A356ED89-F99E-4A4B-A45E-CB9E739F3033}" type="pres">
      <dgm:prSet presAssocID="{D09BD653-EDFA-4BF0-B73F-E09814B2619B}" presName="parTxOnly" presStyleLbl="node1" presStyleIdx="2" presStyleCnt="7">
        <dgm:presLayoutVars>
          <dgm:chMax val="0"/>
          <dgm:chPref val="0"/>
          <dgm:bulletEnabled val="1"/>
        </dgm:presLayoutVars>
      </dgm:prSet>
      <dgm:spPr/>
      <dgm:t>
        <a:bodyPr/>
        <a:lstStyle/>
        <a:p>
          <a:endParaRPr lang="en-US"/>
        </a:p>
      </dgm:t>
    </dgm:pt>
    <dgm:pt modelId="{E42ABC97-2BC5-4624-8CBD-B3BADB451014}" type="pres">
      <dgm:prSet presAssocID="{F0D9734A-C052-4D69-862D-371728CDF7B1}" presName="parTxOnlySpace" presStyleCnt="0"/>
      <dgm:spPr/>
    </dgm:pt>
    <dgm:pt modelId="{A7A2852C-0189-4101-A97B-BD3ED9BAEFCB}" type="pres">
      <dgm:prSet presAssocID="{F318982A-7B43-42F3-94D6-7F9533CEC1A6}" presName="parTxOnly" presStyleLbl="node1" presStyleIdx="3" presStyleCnt="7">
        <dgm:presLayoutVars>
          <dgm:chMax val="0"/>
          <dgm:chPref val="0"/>
          <dgm:bulletEnabled val="1"/>
        </dgm:presLayoutVars>
      </dgm:prSet>
      <dgm:spPr/>
      <dgm:t>
        <a:bodyPr/>
        <a:lstStyle/>
        <a:p>
          <a:endParaRPr lang="en-US"/>
        </a:p>
      </dgm:t>
    </dgm:pt>
    <dgm:pt modelId="{87CA65A6-1FEF-4D05-AC5A-4B61B563E5BF}" type="pres">
      <dgm:prSet presAssocID="{F6726699-1C2D-44B2-A028-4CBDF7372274}" presName="parTxOnlySpace" presStyleCnt="0"/>
      <dgm:spPr/>
    </dgm:pt>
    <dgm:pt modelId="{4073A435-D876-4F01-84D6-E6F1A287F035}" type="pres">
      <dgm:prSet presAssocID="{0AB04F4C-D550-4D65-B338-C67FE7F492F1}" presName="parTxOnly" presStyleLbl="node1" presStyleIdx="4" presStyleCnt="7">
        <dgm:presLayoutVars>
          <dgm:chMax val="0"/>
          <dgm:chPref val="0"/>
          <dgm:bulletEnabled val="1"/>
        </dgm:presLayoutVars>
      </dgm:prSet>
      <dgm:spPr/>
      <dgm:t>
        <a:bodyPr/>
        <a:lstStyle/>
        <a:p>
          <a:endParaRPr lang="en-US"/>
        </a:p>
      </dgm:t>
    </dgm:pt>
    <dgm:pt modelId="{77B14C7C-E308-4614-AEB5-1A8EE0A2E752}" type="pres">
      <dgm:prSet presAssocID="{CCEA8A40-E12C-4685-9673-D3B598B26CFC}" presName="parTxOnlySpace" presStyleCnt="0"/>
      <dgm:spPr/>
    </dgm:pt>
    <dgm:pt modelId="{461A83D2-2CDE-4D94-B42C-CA9B37623DF7}" type="pres">
      <dgm:prSet presAssocID="{D3BA0AC9-DB63-4C06-9604-B05708572EBB}" presName="parTxOnly" presStyleLbl="node1" presStyleIdx="5" presStyleCnt="7">
        <dgm:presLayoutVars>
          <dgm:chMax val="0"/>
          <dgm:chPref val="0"/>
          <dgm:bulletEnabled val="1"/>
        </dgm:presLayoutVars>
      </dgm:prSet>
      <dgm:spPr/>
      <dgm:t>
        <a:bodyPr/>
        <a:lstStyle/>
        <a:p>
          <a:endParaRPr lang="en-US"/>
        </a:p>
      </dgm:t>
    </dgm:pt>
    <dgm:pt modelId="{3A73194C-2F75-4FCF-A346-2DF2F8E059D5}" type="pres">
      <dgm:prSet presAssocID="{68FB89DE-2AE1-4046-8A43-3C6970EE8C9D}" presName="parTxOnlySpace" presStyleCnt="0"/>
      <dgm:spPr/>
    </dgm:pt>
    <dgm:pt modelId="{E7675DA7-D0D6-4FF4-A8BA-C8CCBD516FE7}" type="pres">
      <dgm:prSet presAssocID="{776E49D0-A71B-42C3-BE82-ADC8D5CD67C4}" presName="parTxOnly" presStyleLbl="node1" presStyleIdx="6" presStyleCnt="7">
        <dgm:presLayoutVars>
          <dgm:chMax val="0"/>
          <dgm:chPref val="0"/>
          <dgm:bulletEnabled val="1"/>
        </dgm:presLayoutVars>
      </dgm:prSet>
      <dgm:spPr/>
      <dgm:t>
        <a:bodyPr/>
        <a:lstStyle/>
        <a:p>
          <a:endParaRPr lang="en-US"/>
        </a:p>
      </dgm:t>
    </dgm:pt>
  </dgm:ptLst>
  <dgm:cxnLst>
    <dgm:cxn modelId="{C10B1ADF-CEB8-4273-ABEE-EB7ED3113A4B}" srcId="{09793072-1167-447E-85D0-694266A5EBC5}" destId="{D09BD653-EDFA-4BF0-B73F-E09814B2619B}" srcOrd="2" destOrd="0" parTransId="{BB3699C1-DEF6-4ED8-9FD4-787006E4D8A7}" sibTransId="{F0D9734A-C052-4D69-862D-371728CDF7B1}"/>
    <dgm:cxn modelId="{B7D2961A-42F9-479F-B381-D04DAE54331E}" srcId="{09793072-1167-447E-85D0-694266A5EBC5}" destId="{EBD26D2E-C818-4A45-8ACD-AB4B20BB31B4}" srcOrd="1" destOrd="0" parTransId="{85BB9898-4F23-40E3-94FB-9ABA9E8A421F}" sibTransId="{0A4A8F67-A4D7-4AD4-9DC3-12782958A816}"/>
    <dgm:cxn modelId="{40115089-1711-4A0B-A30A-76AFA54A5DD4}" srcId="{09793072-1167-447E-85D0-694266A5EBC5}" destId="{877528FA-00A3-44A1-9EE8-5CE9C2419731}" srcOrd="0" destOrd="0" parTransId="{593AB49A-1344-42DD-BCF4-900BC18CA287}" sibTransId="{83FC86D9-5F23-4180-A56C-99AC2534A4C7}"/>
    <dgm:cxn modelId="{8ABF74C5-8677-44DB-BA1E-FF35D8E1B0E1}" srcId="{09793072-1167-447E-85D0-694266A5EBC5}" destId="{F318982A-7B43-42F3-94D6-7F9533CEC1A6}" srcOrd="3" destOrd="0" parTransId="{96F238A0-3329-435A-BDE0-605B2D4350C8}" sibTransId="{F6726699-1C2D-44B2-A028-4CBDF7372274}"/>
    <dgm:cxn modelId="{56E594AB-57E4-44E2-A1C0-818CA95A016A}" srcId="{09793072-1167-447E-85D0-694266A5EBC5}" destId="{776E49D0-A71B-42C3-BE82-ADC8D5CD67C4}" srcOrd="6" destOrd="0" parTransId="{EA53C410-E677-48B0-BF51-260597C3AE75}" sibTransId="{C6BF4342-4B15-495C-8A9B-775D84D85AF8}"/>
    <dgm:cxn modelId="{5DEDCD89-2E52-40E7-BFC4-4FF37E1099BC}" type="presOf" srcId="{0AB04F4C-D550-4D65-B338-C67FE7F492F1}" destId="{4073A435-D876-4F01-84D6-E6F1A287F035}" srcOrd="0" destOrd="0" presId="urn:microsoft.com/office/officeart/2005/8/layout/chevron1"/>
    <dgm:cxn modelId="{ED5D94A2-BF5F-4235-B97F-1ADA5DD38E3B}" srcId="{09793072-1167-447E-85D0-694266A5EBC5}" destId="{0AB04F4C-D550-4D65-B338-C67FE7F492F1}" srcOrd="4" destOrd="0" parTransId="{4922E310-2ED4-4FBC-A76B-8224B35F78A7}" sibTransId="{CCEA8A40-E12C-4685-9673-D3B598B26CFC}"/>
    <dgm:cxn modelId="{F0BF9EF6-5E55-4C40-9FD4-1EF20E23FA2C}" type="presOf" srcId="{D09BD653-EDFA-4BF0-B73F-E09814B2619B}" destId="{A356ED89-F99E-4A4B-A45E-CB9E739F3033}" srcOrd="0" destOrd="0" presId="urn:microsoft.com/office/officeart/2005/8/layout/chevron1"/>
    <dgm:cxn modelId="{057D885B-1F4A-4782-B924-459AD3D67B82}" srcId="{09793072-1167-447E-85D0-694266A5EBC5}" destId="{D3BA0AC9-DB63-4C06-9604-B05708572EBB}" srcOrd="5" destOrd="0" parTransId="{05B02523-9782-44DB-8349-4803131438CC}" sibTransId="{68FB89DE-2AE1-4046-8A43-3C6970EE8C9D}"/>
    <dgm:cxn modelId="{FEF46521-213F-42B7-BD1F-4BD11BA310E6}" type="presOf" srcId="{877528FA-00A3-44A1-9EE8-5CE9C2419731}" destId="{84A180C7-C8C9-4BF3-BB09-B31FA0E75C8A}" srcOrd="0" destOrd="0" presId="urn:microsoft.com/office/officeart/2005/8/layout/chevron1"/>
    <dgm:cxn modelId="{00842A08-F33E-4CDB-9AEA-F9A35CFAAE02}" type="presOf" srcId="{776E49D0-A71B-42C3-BE82-ADC8D5CD67C4}" destId="{E7675DA7-D0D6-4FF4-A8BA-C8CCBD516FE7}" srcOrd="0" destOrd="0" presId="urn:microsoft.com/office/officeart/2005/8/layout/chevron1"/>
    <dgm:cxn modelId="{0BBBBEDF-23BF-4FA6-B4B0-884168AD9A2F}" type="presOf" srcId="{F318982A-7B43-42F3-94D6-7F9533CEC1A6}" destId="{A7A2852C-0189-4101-A97B-BD3ED9BAEFCB}" srcOrd="0" destOrd="0" presId="urn:microsoft.com/office/officeart/2005/8/layout/chevron1"/>
    <dgm:cxn modelId="{3B739356-F40F-41E4-B3EB-859865A537E7}" type="presOf" srcId="{D3BA0AC9-DB63-4C06-9604-B05708572EBB}" destId="{461A83D2-2CDE-4D94-B42C-CA9B37623DF7}" srcOrd="0" destOrd="0" presId="urn:microsoft.com/office/officeart/2005/8/layout/chevron1"/>
    <dgm:cxn modelId="{227F869F-A050-460C-8B0E-DBECB48E7776}" type="presOf" srcId="{EBD26D2E-C818-4A45-8ACD-AB4B20BB31B4}" destId="{8DD6D8BF-C63B-46FF-98E5-DDD4B06FF34A}" srcOrd="0" destOrd="0" presId="urn:microsoft.com/office/officeart/2005/8/layout/chevron1"/>
    <dgm:cxn modelId="{A68D85FF-081E-4CDF-AA30-6B82B55A05E0}" type="presOf" srcId="{09793072-1167-447E-85D0-694266A5EBC5}" destId="{7B4242EC-9D5A-4CC5-B92E-2C671B76656A}" srcOrd="0" destOrd="0" presId="urn:microsoft.com/office/officeart/2005/8/layout/chevron1"/>
    <dgm:cxn modelId="{A0F0B5FD-B778-4698-80A1-B888E3D34578}" type="presParOf" srcId="{7B4242EC-9D5A-4CC5-B92E-2C671B76656A}" destId="{84A180C7-C8C9-4BF3-BB09-B31FA0E75C8A}" srcOrd="0" destOrd="0" presId="urn:microsoft.com/office/officeart/2005/8/layout/chevron1"/>
    <dgm:cxn modelId="{8D8EBEA0-6AE5-4485-8052-8DC2B0CF6DBC}" type="presParOf" srcId="{7B4242EC-9D5A-4CC5-B92E-2C671B76656A}" destId="{7DF1D40C-D62C-44EE-8F81-2FABEA234C33}" srcOrd="1" destOrd="0" presId="urn:microsoft.com/office/officeart/2005/8/layout/chevron1"/>
    <dgm:cxn modelId="{D13866DA-64F1-4938-BB99-4EFF2C822EAA}" type="presParOf" srcId="{7B4242EC-9D5A-4CC5-B92E-2C671B76656A}" destId="{8DD6D8BF-C63B-46FF-98E5-DDD4B06FF34A}" srcOrd="2" destOrd="0" presId="urn:microsoft.com/office/officeart/2005/8/layout/chevron1"/>
    <dgm:cxn modelId="{9256EADD-D5CE-4913-AA0A-17EE9129DAB6}" type="presParOf" srcId="{7B4242EC-9D5A-4CC5-B92E-2C671B76656A}" destId="{1232CB60-62CD-4E1E-A4D4-FCAEFD72A060}" srcOrd="3" destOrd="0" presId="urn:microsoft.com/office/officeart/2005/8/layout/chevron1"/>
    <dgm:cxn modelId="{60EF2651-841B-4089-81AC-76B8EB98A12D}" type="presParOf" srcId="{7B4242EC-9D5A-4CC5-B92E-2C671B76656A}" destId="{A356ED89-F99E-4A4B-A45E-CB9E739F3033}" srcOrd="4" destOrd="0" presId="urn:microsoft.com/office/officeart/2005/8/layout/chevron1"/>
    <dgm:cxn modelId="{45742FB9-E7F2-4847-B323-C3707447DD03}" type="presParOf" srcId="{7B4242EC-9D5A-4CC5-B92E-2C671B76656A}" destId="{E42ABC97-2BC5-4624-8CBD-B3BADB451014}" srcOrd="5" destOrd="0" presId="urn:microsoft.com/office/officeart/2005/8/layout/chevron1"/>
    <dgm:cxn modelId="{586BA5EB-8283-4871-B9C3-B15F8E64450C}" type="presParOf" srcId="{7B4242EC-9D5A-4CC5-B92E-2C671B76656A}" destId="{A7A2852C-0189-4101-A97B-BD3ED9BAEFCB}" srcOrd="6" destOrd="0" presId="urn:microsoft.com/office/officeart/2005/8/layout/chevron1"/>
    <dgm:cxn modelId="{9CEF451C-E85F-40FC-B86F-C1E498C366EE}" type="presParOf" srcId="{7B4242EC-9D5A-4CC5-B92E-2C671B76656A}" destId="{87CA65A6-1FEF-4D05-AC5A-4B61B563E5BF}" srcOrd="7" destOrd="0" presId="urn:microsoft.com/office/officeart/2005/8/layout/chevron1"/>
    <dgm:cxn modelId="{149A89C0-216A-4736-8331-D371046E339A}" type="presParOf" srcId="{7B4242EC-9D5A-4CC5-B92E-2C671B76656A}" destId="{4073A435-D876-4F01-84D6-E6F1A287F035}" srcOrd="8" destOrd="0" presId="urn:microsoft.com/office/officeart/2005/8/layout/chevron1"/>
    <dgm:cxn modelId="{F30801B7-7A31-47ED-9E85-848245E1F3D2}" type="presParOf" srcId="{7B4242EC-9D5A-4CC5-B92E-2C671B76656A}" destId="{77B14C7C-E308-4614-AEB5-1A8EE0A2E752}" srcOrd="9" destOrd="0" presId="urn:microsoft.com/office/officeart/2005/8/layout/chevron1"/>
    <dgm:cxn modelId="{41C3897A-FFBC-49C5-83D4-D5708F7056C2}" type="presParOf" srcId="{7B4242EC-9D5A-4CC5-B92E-2C671B76656A}" destId="{461A83D2-2CDE-4D94-B42C-CA9B37623DF7}" srcOrd="10" destOrd="0" presId="urn:microsoft.com/office/officeart/2005/8/layout/chevron1"/>
    <dgm:cxn modelId="{C4C7DE1E-AE54-4E51-93D8-55EBC0FD50A0}" type="presParOf" srcId="{7B4242EC-9D5A-4CC5-B92E-2C671B76656A}" destId="{3A73194C-2F75-4FCF-A346-2DF2F8E059D5}" srcOrd="11" destOrd="0" presId="urn:microsoft.com/office/officeart/2005/8/layout/chevron1"/>
    <dgm:cxn modelId="{9C8AC1F1-8A97-4581-85A8-09F3772A5546}" type="presParOf" srcId="{7B4242EC-9D5A-4CC5-B92E-2C671B76656A}" destId="{E7675DA7-D0D6-4FF4-A8BA-C8CCBD516FE7}"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EF529-C42D-407E-AC8E-C5AF95F41561}">
      <dsp:nvSpPr>
        <dsp:cNvPr id="0" name=""/>
        <dsp:cNvSpPr/>
      </dsp:nvSpPr>
      <dsp:spPr>
        <a:xfrm>
          <a:off x="1659681" y="242361"/>
          <a:ext cx="1841098" cy="1841098"/>
        </a:xfrm>
        <a:prstGeom prst="pieWedg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Planning</a:t>
          </a:r>
          <a:endParaRPr lang="en-US" sz="1800" b="1" kern="1200" dirty="0"/>
        </a:p>
      </dsp:txBody>
      <dsp:txXfrm>
        <a:off x="2198926" y="781606"/>
        <a:ext cx="1301853" cy="1301853"/>
      </dsp:txXfrm>
    </dsp:sp>
    <dsp:sp modelId="{8D37C5B0-0074-462F-B05D-E07B930701EF}">
      <dsp:nvSpPr>
        <dsp:cNvPr id="0" name=""/>
        <dsp:cNvSpPr/>
      </dsp:nvSpPr>
      <dsp:spPr>
        <a:xfrm rot="5400000">
          <a:off x="3585819" y="242361"/>
          <a:ext cx="1841098" cy="1841098"/>
        </a:xfrm>
        <a:prstGeom prst="pieWedg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Preparedness</a:t>
          </a:r>
          <a:endParaRPr lang="en-US" sz="1800" b="1" kern="1200" dirty="0"/>
        </a:p>
      </dsp:txBody>
      <dsp:txXfrm rot="-5400000">
        <a:off x="3585819" y="781606"/>
        <a:ext cx="1301853" cy="1301853"/>
      </dsp:txXfrm>
    </dsp:sp>
    <dsp:sp modelId="{84C89200-5FE6-4229-928A-202F27A3DB95}">
      <dsp:nvSpPr>
        <dsp:cNvPr id="0" name=""/>
        <dsp:cNvSpPr/>
      </dsp:nvSpPr>
      <dsp:spPr>
        <a:xfrm rot="10800000">
          <a:off x="3585819" y="2168499"/>
          <a:ext cx="1841098" cy="1841098"/>
        </a:xfrm>
        <a:prstGeom prst="pieWedg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Response</a:t>
          </a:r>
          <a:endParaRPr lang="en-US" sz="1800" b="1" kern="1200" dirty="0"/>
        </a:p>
      </dsp:txBody>
      <dsp:txXfrm rot="10800000">
        <a:off x="3585819" y="2168499"/>
        <a:ext cx="1301853" cy="1301853"/>
      </dsp:txXfrm>
    </dsp:sp>
    <dsp:sp modelId="{DD3C0B97-6F23-410D-AB3C-C5C2BB9B1FE0}">
      <dsp:nvSpPr>
        <dsp:cNvPr id="0" name=""/>
        <dsp:cNvSpPr/>
      </dsp:nvSpPr>
      <dsp:spPr>
        <a:xfrm rot="16200000">
          <a:off x="1659681" y="2168499"/>
          <a:ext cx="1841098" cy="1841098"/>
        </a:xfrm>
        <a:prstGeom prst="pieWedg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800100">
            <a:lnSpc>
              <a:spcPct val="90000"/>
            </a:lnSpc>
            <a:spcBef>
              <a:spcPct val="0"/>
            </a:spcBef>
            <a:spcAft>
              <a:spcPct val="35000"/>
            </a:spcAft>
          </a:pPr>
          <a:r>
            <a:rPr lang="en-US" sz="1800" b="1" kern="1200" dirty="0" smtClean="0"/>
            <a:t>Recovery</a:t>
          </a:r>
          <a:endParaRPr lang="en-US" sz="1800" b="1" kern="1200" dirty="0"/>
        </a:p>
      </dsp:txBody>
      <dsp:txXfrm rot="5400000">
        <a:off x="2198926" y="2168499"/>
        <a:ext cx="1301853" cy="1301853"/>
      </dsp:txXfrm>
    </dsp:sp>
    <dsp:sp modelId="{A2E3952F-C4E1-4C2F-95D7-47686F3D9AFD}">
      <dsp:nvSpPr>
        <dsp:cNvPr id="0" name=""/>
        <dsp:cNvSpPr/>
      </dsp:nvSpPr>
      <dsp:spPr>
        <a:xfrm>
          <a:off x="3225465" y="1743303"/>
          <a:ext cx="635668" cy="552754"/>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674A9F-410D-444F-B140-AEEC79A18EB5}">
      <dsp:nvSpPr>
        <dsp:cNvPr id="0" name=""/>
        <dsp:cNvSpPr/>
      </dsp:nvSpPr>
      <dsp:spPr>
        <a:xfrm rot="10800000">
          <a:off x="3225465" y="1955901"/>
          <a:ext cx="635668" cy="552754"/>
        </a:xfrm>
        <a:prstGeom prst="circular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180C7-C8C9-4BF3-BB09-B31FA0E75C8A}">
      <dsp:nvSpPr>
        <dsp:cNvPr id="0" name=""/>
        <dsp:cNvSpPr/>
      </dsp:nvSpPr>
      <dsp:spPr>
        <a:xfrm>
          <a:off x="0"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Long Term</a:t>
          </a:r>
          <a:endParaRPr lang="en-US" sz="1100" kern="1200" dirty="0"/>
        </a:p>
      </dsp:txBody>
      <dsp:txXfrm>
        <a:off x="230981" y="190994"/>
        <a:ext cx="692944" cy="461962"/>
      </dsp:txXfrm>
    </dsp:sp>
    <dsp:sp modelId="{8DD6D8BF-C63B-46FF-98E5-DDD4B06FF34A}">
      <dsp:nvSpPr>
        <dsp:cNvPr id="0" name=""/>
        <dsp:cNvSpPr/>
      </dsp:nvSpPr>
      <dsp:spPr>
        <a:xfrm>
          <a:off x="1039415"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Inter-annual</a:t>
          </a:r>
          <a:endParaRPr lang="en-US" sz="1100" kern="1200" dirty="0"/>
        </a:p>
      </dsp:txBody>
      <dsp:txXfrm>
        <a:off x="1270396" y="190994"/>
        <a:ext cx="692944" cy="461962"/>
      </dsp:txXfrm>
    </dsp:sp>
    <dsp:sp modelId="{A356ED89-F99E-4A4B-A45E-CB9E739F3033}">
      <dsp:nvSpPr>
        <dsp:cNvPr id="0" name=""/>
        <dsp:cNvSpPr/>
      </dsp:nvSpPr>
      <dsp:spPr>
        <a:xfrm>
          <a:off x="2078831"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Pre-Heat Season</a:t>
          </a:r>
          <a:endParaRPr lang="en-US" sz="1100" kern="1200" dirty="0"/>
        </a:p>
      </dsp:txBody>
      <dsp:txXfrm>
        <a:off x="2309812" y="190994"/>
        <a:ext cx="692944" cy="461962"/>
      </dsp:txXfrm>
    </dsp:sp>
    <dsp:sp modelId="{A7A2852C-0189-4101-A97B-BD3ED9BAEFCB}">
      <dsp:nvSpPr>
        <dsp:cNvPr id="0" name=""/>
        <dsp:cNvSpPr/>
      </dsp:nvSpPr>
      <dsp:spPr>
        <a:xfrm>
          <a:off x="3118246"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3-4 Weeks</a:t>
          </a:r>
          <a:endParaRPr lang="en-US" sz="1100" kern="1200" dirty="0"/>
        </a:p>
      </dsp:txBody>
      <dsp:txXfrm>
        <a:off x="3349227" y="190994"/>
        <a:ext cx="692944" cy="461962"/>
      </dsp:txXfrm>
    </dsp:sp>
    <dsp:sp modelId="{4073A435-D876-4F01-84D6-E6F1A287F035}">
      <dsp:nvSpPr>
        <dsp:cNvPr id="0" name=""/>
        <dsp:cNvSpPr/>
      </dsp:nvSpPr>
      <dsp:spPr>
        <a:xfrm>
          <a:off x="4157662"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1-2 Weeks</a:t>
          </a:r>
          <a:endParaRPr lang="en-US" sz="1100" kern="1200" dirty="0"/>
        </a:p>
      </dsp:txBody>
      <dsp:txXfrm>
        <a:off x="4388643" y="190994"/>
        <a:ext cx="692944" cy="461962"/>
      </dsp:txXfrm>
    </dsp:sp>
    <dsp:sp modelId="{461A83D2-2CDE-4D94-B42C-CA9B37623DF7}">
      <dsp:nvSpPr>
        <dsp:cNvPr id="0" name=""/>
        <dsp:cNvSpPr/>
      </dsp:nvSpPr>
      <dsp:spPr>
        <a:xfrm>
          <a:off x="5197078"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&lt; 1 Week</a:t>
          </a:r>
          <a:endParaRPr lang="en-US" sz="1100" kern="1200" dirty="0"/>
        </a:p>
      </dsp:txBody>
      <dsp:txXfrm>
        <a:off x="5428059" y="190994"/>
        <a:ext cx="692944" cy="461962"/>
      </dsp:txXfrm>
    </dsp:sp>
    <dsp:sp modelId="{E7675DA7-D0D6-4FF4-A8BA-C8CCBD516FE7}">
      <dsp:nvSpPr>
        <dsp:cNvPr id="0" name=""/>
        <dsp:cNvSpPr/>
      </dsp:nvSpPr>
      <dsp:spPr>
        <a:xfrm>
          <a:off x="6236493" y="190994"/>
          <a:ext cx="1154906" cy="4619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kern="1200" dirty="0" smtClean="0"/>
            <a:t>Active Heat Wave</a:t>
          </a:r>
          <a:endParaRPr lang="en-US" sz="1100" kern="1200" dirty="0"/>
        </a:p>
      </dsp:txBody>
      <dsp:txXfrm>
        <a:off x="6467474" y="190994"/>
        <a:ext cx="692944" cy="461962"/>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237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2372"/>
          </a:xfrm>
          <a:prstGeom prst="rect">
            <a:avLst/>
          </a:prstGeom>
        </p:spPr>
        <p:txBody>
          <a:bodyPr vert="horz" lIns="91440" tIns="45720" rIns="91440" bIns="45720" rtlCol="0"/>
          <a:lstStyle>
            <a:lvl1pPr algn="r">
              <a:defRPr sz="1200"/>
            </a:lvl1pPr>
          </a:lstStyle>
          <a:p>
            <a:fld id="{78421025-F6C3-4CE5-B129-67E028434106}" type="datetimeFigureOut">
              <a:rPr lang="en-US" smtClean="0"/>
              <a:t>9/10/2018</a:t>
            </a:fld>
            <a:endParaRPr lang="en-US"/>
          </a:p>
        </p:txBody>
      </p:sp>
      <p:sp>
        <p:nvSpPr>
          <p:cNvPr id="4" name="Footer Placeholder 3"/>
          <p:cNvSpPr>
            <a:spLocks noGrp="1"/>
          </p:cNvSpPr>
          <p:nvPr>
            <p:ph type="ftr" sz="quarter" idx="2"/>
          </p:nvPr>
        </p:nvSpPr>
        <p:spPr>
          <a:xfrm>
            <a:off x="0" y="8753067"/>
            <a:ext cx="2971800" cy="46237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53067"/>
            <a:ext cx="2971800" cy="462371"/>
          </a:xfrm>
          <a:prstGeom prst="rect">
            <a:avLst/>
          </a:prstGeom>
        </p:spPr>
        <p:txBody>
          <a:bodyPr vert="horz" lIns="91440" tIns="45720" rIns="91440" bIns="45720" rtlCol="0" anchor="b"/>
          <a:lstStyle>
            <a:lvl1pPr algn="r">
              <a:defRPr sz="1200"/>
            </a:lvl1pPr>
          </a:lstStyle>
          <a:p>
            <a:fld id="{432AE9EF-D480-481E-9DFF-9B630F3304D4}" type="slidenum">
              <a:rPr lang="en-US" smtClean="0"/>
              <a:t>‹#›</a:t>
            </a:fld>
            <a:endParaRPr lang="en-US"/>
          </a:p>
        </p:txBody>
      </p:sp>
    </p:spTree>
    <p:extLst>
      <p:ext uri="{BB962C8B-B14F-4D97-AF65-F5344CB8AC3E}">
        <p14:creationId xmlns:p14="http://schemas.microsoft.com/office/powerpoint/2010/main" val="414411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237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2372"/>
          </a:xfrm>
          <a:prstGeom prst="rect">
            <a:avLst/>
          </a:prstGeom>
        </p:spPr>
        <p:txBody>
          <a:bodyPr vert="horz" lIns="91440" tIns="45720" rIns="91440" bIns="45720" rtlCol="0"/>
          <a:lstStyle>
            <a:lvl1pPr algn="r">
              <a:defRPr sz="1200"/>
            </a:lvl1pPr>
          </a:lstStyle>
          <a:p>
            <a:fld id="{0156F2A8-719D-407F-998B-3AD022D6616B}" type="datetimeFigureOut">
              <a:rPr lang="en-US" smtClean="0"/>
              <a:t>9/10/2018</a:t>
            </a:fld>
            <a:endParaRPr lang="en-US"/>
          </a:p>
        </p:txBody>
      </p:sp>
      <p:sp>
        <p:nvSpPr>
          <p:cNvPr id="4" name="Slide Image Placeholder 3"/>
          <p:cNvSpPr>
            <a:spLocks noGrp="1" noRot="1" noChangeAspect="1"/>
          </p:cNvSpPr>
          <p:nvPr>
            <p:ph type="sldImg" idx="2"/>
          </p:nvPr>
        </p:nvSpPr>
        <p:spPr>
          <a:xfrm>
            <a:off x="1355725" y="1152525"/>
            <a:ext cx="4146550" cy="3109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34929"/>
            <a:ext cx="5486400" cy="362857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3067"/>
            <a:ext cx="2971800" cy="46237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53067"/>
            <a:ext cx="2971800" cy="462371"/>
          </a:xfrm>
          <a:prstGeom prst="rect">
            <a:avLst/>
          </a:prstGeom>
        </p:spPr>
        <p:txBody>
          <a:bodyPr vert="horz" lIns="91440" tIns="45720" rIns="91440" bIns="45720" rtlCol="0" anchor="b"/>
          <a:lstStyle>
            <a:lvl1pPr algn="r">
              <a:defRPr sz="1200"/>
            </a:lvl1pPr>
          </a:lstStyle>
          <a:p>
            <a:fld id="{922198A7-4172-423B-8CC7-CCC84AB9150B}" type="slidenum">
              <a:rPr lang="en-US" smtClean="0"/>
              <a:t>‹#›</a:t>
            </a:fld>
            <a:endParaRPr lang="en-US"/>
          </a:p>
        </p:txBody>
      </p:sp>
    </p:spTree>
    <p:extLst>
      <p:ext uri="{BB962C8B-B14F-4D97-AF65-F5344CB8AC3E}">
        <p14:creationId xmlns:p14="http://schemas.microsoft.com/office/powerpoint/2010/main" val="1581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Elaborate on activities at each timescale, information needs, other dependencies, and downstream activities.</a:t>
            </a:r>
          </a:p>
          <a:p>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2</a:t>
            </a:fld>
            <a:endParaRPr lang="en-US"/>
          </a:p>
        </p:txBody>
      </p:sp>
    </p:spTree>
    <p:extLst>
      <p:ext uri="{BB962C8B-B14F-4D97-AF65-F5344CB8AC3E}">
        <p14:creationId xmlns:p14="http://schemas.microsoft.com/office/powerpoint/2010/main" val="258952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Year Term</a:t>
            </a:r>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3</a:t>
            </a:fld>
            <a:endParaRPr lang="en-US"/>
          </a:p>
        </p:txBody>
      </p:sp>
    </p:spTree>
    <p:extLst>
      <p:ext uri="{BB962C8B-B14F-4D97-AF65-F5344CB8AC3E}">
        <p14:creationId xmlns:p14="http://schemas.microsoft.com/office/powerpoint/2010/main" val="338363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Year Term</a:t>
            </a:r>
          </a:p>
          <a:p>
            <a:r>
              <a:rPr lang="en-US" dirty="0" smtClean="0"/>
              <a:t>Marty </a:t>
            </a:r>
            <a:r>
              <a:rPr lang="en-US" dirty="0" err="1" smtClean="0"/>
              <a:t>Hoerling</a:t>
            </a:r>
            <a:r>
              <a:rPr lang="en-US" dirty="0" smtClean="0"/>
              <a:t> Attribution – heat wave climate &amp; Stephanie Herring (3-4 major events and relation to climate)</a:t>
            </a:r>
          </a:p>
          <a:p>
            <a:endParaRPr lang="en-US" dirty="0" smtClean="0"/>
          </a:p>
          <a:p>
            <a:r>
              <a:rPr lang="en-US" dirty="0" smtClean="0"/>
              <a:t>It’s Marty’s area of research so he can be asked to look into</a:t>
            </a:r>
          </a:p>
          <a:p>
            <a:r>
              <a:rPr lang="en-US" dirty="0" err="1" smtClean="0"/>
              <a:t>Hil</a:t>
            </a:r>
            <a:r>
              <a:rPr lang="en-US" dirty="0" smtClean="0"/>
              <a:t> codes</a:t>
            </a:r>
          </a:p>
          <a:p>
            <a:r>
              <a:rPr lang="en-US" dirty="0" smtClean="0"/>
              <a:t>State climatologist</a:t>
            </a:r>
          </a:p>
          <a:p>
            <a:r>
              <a:rPr lang="en-US" dirty="0" smtClean="0"/>
              <a:t>Sea</a:t>
            </a:r>
            <a:r>
              <a:rPr lang="en-US" baseline="0" dirty="0" smtClean="0"/>
              <a:t> grant and </a:t>
            </a:r>
            <a:r>
              <a:rPr lang="en-US" baseline="0" dirty="0" err="1" smtClean="0"/>
              <a:t>risa</a:t>
            </a:r>
            <a:r>
              <a:rPr lang="en-US" baseline="0" dirty="0" smtClean="0"/>
              <a:t> connection (MARISA person or </a:t>
            </a:r>
            <a:r>
              <a:rPr lang="en-US" baseline="0" dirty="0" err="1" smtClean="0"/>
              <a:t>ccrun</a:t>
            </a:r>
            <a:r>
              <a:rPr lang="en-US" baseline="0" dirty="0" smtClean="0"/>
              <a:t>)</a:t>
            </a:r>
          </a:p>
          <a:p>
            <a:r>
              <a:rPr lang="en-US" baseline="0" dirty="0" smtClean="0"/>
              <a:t>BRACE</a:t>
            </a:r>
          </a:p>
          <a:p>
            <a:r>
              <a:rPr lang="en-US" dirty="0" smtClean="0"/>
              <a:t>State health officials</a:t>
            </a:r>
          </a:p>
          <a:p>
            <a:r>
              <a:rPr lang="en-US" dirty="0" smtClean="0"/>
              <a:t>RPCs</a:t>
            </a:r>
          </a:p>
          <a:p>
            <a:r>
              <a:rPr lang="en-US" dirty="0" smtClean="0"/>
              <a:t>Matt Kelly</a:t>
            </a:r>
          </a:p>
          <a:p>
            <a:r>
              <a:rPr lang="en-US" dirty="0" smtClean="0"/>
              <a:t>Mass</a:t>
            </a:r>
            <a:r>
              <a:rPr lang="en-US" baseline="0" dirty="0" smtClean="0"/>
              <a:t> RPC</a:t>
            </a:r>
          </a:p>
          <a:p>
            <a:endParaRPr lang="en-US" dirty="0" smtClean="0"/>
          </a:p>
          <a:p>
            <a:r>
              <a:rPr lang="en-US" dirty="0" smtClean="0"/>
              <a:t>Decisions, information, other aspects</a:t>
            </a:r>
            <a:endParaRPr lang="en-US" dirty="0"/>
          </a:p>
        </p:txBody>
      </p:sp>
      <p:sp>
        <p:nvSpPr>
          <p:cNvPr id="4" name="Slide Number Placeholder 3"/>
          <p:cNvSpPr>
            <a:spLocks noGrp="1"/>
          </p:cNvSpPr>
          <p:nvPr>
            <p:ph type="sldNum" sz="quarter" idx="10"/>
          </p:nvPr>
        </p:nvSpPr>
        <p:spPr/>
        <p:txBody>
          <a:bodyPr/>
          <a:lstStyle/>
          <a:p>
            <a:fld id="{EBDB76CB-A784-4125-BFE6-0F006EF43C43}" type="slidenum">
              <a:rPr lang="en-US" smtClean="0"/>
              <a:t>4</a:t>
            </a:fld>
            <a:endParaRPr lang="en-US"/>
          </a:p>
        </p:txBody>
      </p:sp>
    </p:spTree>
    <p:extLst>
      <p:ext uri="{BB962C8B-B14F-4D97-AF65-F5344CB8AC3E}">
        <p14:creationId xmlns:p14="http://schemas.microsoft.com/office/powerpoint/2010/main" val="15423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D7D49C-EDEF-4E0C-ADBB-F79E5043049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7D49C-EDEF-4E0C-ADBB-F79E5043049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7D49C-EDEF-4E0C-ADBB-F79E5043049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D7D49C-EDEF-4E0C-ADBB-F79E5043049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AD7D49C-EDEF-4E0C-ADBB-F79E50430493}"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D7D49C-EDEF-4E0C-ADBB-F79E50430493}"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0E97C-CA90-4C73-B53B-36BC8816051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D7D49C-EDEF-4E0C-ADBB-F79E50430493}"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D7D49C-EDEF-4E0C-ADBB-F79E50430493}"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7D49C-EDEF-4E0C-ADBB-F79E50430493}"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AD7D49C-EDEF-4E0C-ADBB-F79E50430493}" type="datetimeFigureOut">
              <a:rPr lang="en-US" smtClean="0"/>
              <a:t>9/10/2018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580E97C-CA90-4C73-B53B-36BC881605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7D49C-EDEF-4E0C-ADBB-F79E50430493}"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0E97C-CA90-4C73-B53B-36BC881605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AD7D49C-EDEF-4E0C-ADBB-F79E50430493}" type="datetimeFigureOut">
              <a:rPr lang="en-US" smtClean="0"/>
              <a:t>9/10/2018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580E97C-CA90-4C73-B53B-36BC881605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97670" y="1933813"/>
            <a:ext cx="5648623" cy="1204306"/>
          </a:xfrm>
        </p:spPr>
        <p:txBody>
          <a:bodyPr/>
          <a:lstStyle/>
          <a:p>
            <a:r>
              <a:rPr lang="en-US" sz="4000" dirty="0" smtClean="0"/>
              <a:t>NIHHIS Use Cases</a:t>
            </a:r>
            <a:endParaRPr lang="en-US" sz="4000" dirty="0"/>
          </a:p>
        </p:txBody>
      </p:sp>
      <p:sp>
        <p:nvSpPr>
          <p:cNvPr id="3" name="Subtitle 2"/>
          <p:cNvSpPr>
            <a:spLocks noGrp="1"/>
          </p:cNvSpPr>
          <p:nvPr>
            <p:ph type="subTitle" idx="1"/>
          </p:nvPr>
        </p:nvSpPr>
        <p:spPr>
          <a:xfrm rot="19140000">
            <a:off x="1519247" y="2857460"/>
            <a:ext cx="6511131" cy="329259"/>
          </a:xfrm>
        </p:spPr>
        <p:txBody>
          <a:bodyPr>
            <a:normAutofit fontScale="77500" lnSpcReduction="20000"/>
          </a:bodyPr>
          <a:lstStyle/>
          <a:p>
            <a:r>
              <a:rPr lang="en-US" dirty="0" smtClean="0">
                <a:solidFill>
                  <a:schemeClr val="bg1"/>
                </a:solidFill>
              </a:rPr>
              <a:t>Understanding the Heat-Health Information Requirements of Many Different Decision Makers</a:t>
            </a:r>
            <a:endParaRPr lang="en-US" dirty="0">
              <a:solidFill>
                <a:schemeClr val="bg1"/>
              </a:solidFill>
            </a:endParaRPr>
          </a:p>
        </p:txBody>
      </p:sp>
    </p:spTree>
    <p:extLst>
      <p:ext uri="{BB962C8B-B14F-4D97-AF65-F5344CB8AC3E}">
        <p14:creationId xmlns:p14="http://schemas.microsoft.com/office/powerpoint/2010/main" val="172414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0"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 name="Flowchart: Delay 5"/>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1503" y="1933880"/>
            <a:ext cx="1142998" cy="461665"/>
          </a:xfrm>
          <a:prstGeom prst="rect">
            <a:avLst/>
          </a:prstGeom>
          <a:noFill/>
        </p:spPr>
        <p:txBody>
          <a:bodyPr wrap="square" rtlCol="0">
            <a:spAutoFit/>
          </a:bodyPr>
          <a:lstStyle/>
          <a:p>
            <a:pPr algn="ctr"/>
            <a:r>
              <a:rPr lang="en-US" sz="1200" b="1" dirty="0" smtClean="0"/>
              <a:t>Transportation Official</a:t>
            </a:r>
            <a:endParaRPr lang="en-US" sz="1200" b="1" dirty="0"/>
          </a:p>
        </p:txBody>
      </p:sp>
      <p:grpSp>
        <p:nvGrpSpPr>
          <p:cNvPr id="10" name="Group 9"/>
          <p:cNvGrpSpPr/>
          <p:nvPr/>
        </p:nvGrpSpPr>
        <p:grpSpPr>
          <a:xfrm>
            <a:off x="2133597"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11" name="Flowchart: Delay 1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943100" y="1933881"/>
            <a:ext cx="1142998" cy="461665"/>
          </a:xfrm>
          <a:prstGeom prst="rect">
            <a:avLst/>
          </a:prstGeom>
          <a:noFill/>
        </p:spPr>
        <p:txBody>
          <a:bodyPr wrap="square" rtlCol="0">
            <a:spAutoFit/>
          </a:bodyPr>
          <a:lstStyle/>
          <a:p>
            <a:pPr algn="ctr"/>
            <a:r>
              <a:rPr lang="en-US" sz="1200" b="1" dirty="0" smtClean="0"/>
              <a:t>Energy Risk Manager</a:t>
            </a:r>
            <a:endParaRPr lang="en-US" sz="1200" b="1" dirty="0"/>
          </a:p>
        </p:txBody>
      </p:sp>
      <p:grpSp>
        <p:nvGrpSpPr>
          <p:cNvPr id="24" name="Group 23"/>
          <p:cNvGrpSpPr/>
          <p:nvPr/>
        </p:nvGrpSpPr>
        <p:grpSpPr>
          <a:xfrm>
            <a:off x="3539063"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5" name="Flowchart: Delay 2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348566" y="1933880"/>
            <a:ext cx="1142998" cy="461665"/>
          </a:xfrm>
          <a:prstGeom prst="rect">
            <a:avLst/>
          </a:prstGeom>
          <a:noFill/>
        </p:spPr>
        <p:txBody>
          <a:bodyPr wrap="square" rtlCol="0">
            <a:spAutoFit/>
          </a:bodyPr>
          <a:lstStyle/>
          <a:p>
            <a:pPr algn="ctr"/>
            <a:r>
              <a:rPr lang="en-US" sz="1200" b="1" dirty="0" smtClean="0"/>
              <a:t>Health Commissioner</a:t>
            </a:r>
            <a:endParaRPr lang="en-US" sz="1200" b="1" dirty="0"/>
          </a:p>
        </p:txBody>
      </p:sp>
      <p:grpSp>
        <p:nvGrpSpPr>
          <p:cNvPr id="28" name="Group 27"/>
          <p:cNvGrpSpPr/>
          <p:nvPr/>
        </p:nvGrpSpPr>
        <p:grpSpPr>
          <a:xfrm>
            <a:off x="4881036"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9" name="Flowchart: Delay 2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4690539" y="1933880"/>
            <a:ext cx="1142998" cy="461665"/>
          </a:xfrm>
          <a:prstGeom prst="rect">
            <a:avLst/>
          </a:prstGeom>
          <a:noFill/>
        </p:spPr>
        <p:txBody>
          <a:bodyPr wrap="square" rtlCol="0">
            <a:spAutoFit/>
          </a:bodyPr>
          <a:lstStyle/>
          <a:p>
            <a:pPr algn="ctr"/>
            <a:r>
              <a:rPr lang="en-US" sz="1200" b="1" dirty="0" smtClean="0"/>
              <a:t>Emergency Manager</a:t>
            </a:r>
            <a:endParaRPr lang="en-US" sz="1200" b="1" dirty="0"/>
          </a:p>
        </p:txBody>
      </p:sp>
      <p:grpSp>
        <p:nvGrpSpPr>
          <p:cNvPr id="32" name="Group 31"/>
          <p:cNvGrpSpPr/>
          <p:nvPr/>
        </p:nvGrpSpPr>
        <p:grpSpPr>
          <a:xfrm>
            <a:off x="6252633"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3" name="Flowchart: Delay 3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062136" y="1933881"/>
            <a:ext cx="1142998" cy="276999"/>
          </a:xfrm>
          <a:prstGeom prst="rect">
            <a:avLst/>
          </a:prstGeom>
          <a:noFill/>
        </p:spPr>
        <p:txBody>
          <a:bodyPr wrap="square" rtlCol="0">
            <a:spAutoFit/>
          </a:bodyPr>
          <a:lstStyle/>
          <a:p>
            <a:pPr algn="ctr"/>
            <a:r>
              <a:rPr lang="en-US" sz="1200" b="1" dirty="0" smtClean="0"/>
              <a:t>Mayor</a:t>
            </a:r>
            <a:endParaRPr lang="en-US" sz="1200" b="1" dirty="0"/>
          </a:p>
        </p:txBody>
      </p:sp>
      <p:grpSp>
        <p:nvGrpSpPr>
          <p:cNvPr id="36" name="Group 35"/>
          <p:cNvGrpSpPr/>
          <p:nvPr/>
        </p:nvGrpSpPr>
        <p:grpSpPr>
          <a:xfrm>
            <a:off x="7658099"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7" name="Flowchart: Delay 3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7467602" y="1933880"/>
            <a:ext cx="1142998" cy="646331"/>
          </a:xfrm>
          <a:prstGeom prst="rect">
            <a:avLst/>
          </a:prstGeom>
          <a:noFill/>
        </p:spPr>
        <p:txBody>
          <a:bodyPr wrap="square" rtlCol="0">
            <a:spAutoFit/>
          </a:bodyPr>
          <a:lstStyle/>
          <a:p>
            <a:pPr algn="ctr"/>
            <a:r>
              <a:rPr lang="en-US" sz="1200" b="1" dirty="0" smtClean="0"/>
              <a:t>Chief Resilience Officer</a:t>
            </a:r>
            <a:endParaRPr lang="en-US" sz="1200" b="1" dirty="0"/>
          </a:p>
        </p:txBody>
      </p:sp>
      <p:grpSp>
        <p:nvGrpSpPr>
          <p:cNvPr id="44" name="Group 43"/>
          <p:cNvGrpSpPr/>
          <p:nvPr/>
        </p:nvGrpSpPr>
        <p:grpSpPr>
          <a:xfrm>
            <a:off x="762000"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5" name="Flowchart: Delay 4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571503" y="4262734"/>
            <a:ext cx="1142998" cy="461665"/>
          </a:xfrm>
          <a:prstGeom prst="rect">
            <a:avLst/>
          </a:prstGeom>
          <a:noFill/>
        </p:spPr>
        <p:txBody>
          <a:bodyPr wrap="square" rtlCol="0">
            <a:spAutoFit/>
          </a:bodyPr>
          <a:lstStyle/>
          <a:p>
            <a:pPr algn="ctr"/>
            <a:r>
              <a:rPr lang="en-US" sz="1200" b="1" dirty="0" smtClean="0"/>
              <a:t>Hospital Administrator</a:t>
            </a:r>
            <a:endParaRPr lang="en-US" sz="1200" b="1" dirty="0"/>
          </a:p>
        </p:txBody>
      </p:sp>
      <p:grpSp>
        <p:nvGrpSpPr>
          <p:cNvPr id="48" name="Group 47"/>
          <p:cNvGrpSpPr/>
          <p:nvPr/>
        </p:nvGrpSpPr>
        <p:grpSpPr>
          <a:xfrm>
            <a:off x="2133597"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9" name="Flowchart: Delay 4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943100" y="4262735"/>
            <a:ext cx="1142998" cy="461665"/>
          </a:xfrm>
          <a:prstGeom prst="rect">
            <a:avLst/>
          </a:prstGeom>
          <a:noFill/>
        </p:spPr>
        <p:txBody>
          <a:bodyPr wrap="square" rtlCol="0">
            <a:spAutoFit/>
          </a:bodyPr>
          <a:lstStyle/>
          <a:p>
            <a:pPr algn="ctr"/>
            <a:r>
              <a:rPr lang="en-US" sz="1200" b="1" dirty="0" smtClean="0"/>
              <a:t>Coach or Trainer</a:t>
            </a:r>
            <a:endParaRPr lang="en-US" sz="1200" b="1" dirty="0"/>
          </a:p>
        </p:txBody>
      </p:sp>
      <p:grpSp>
        <p:nvGrpSpPr>
          <p:cNvPr id="52" name="Group 51"/>
          <p:cNvGrpSpPr/>
          <p:nvPr/>
        </p:nvGrpSpPr>
        <p:grpSpPr>
          <a:xfrm>
            <a:off x="3539063"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3" name="Flowchart: Delay 5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3348566" y="4262734"/>
            <a:ext cx="1142998" cy="461665"/>
          </a:xfrm>
          <a:prstGeom prst="rect">
            <a:avLst/>
          </a:prstGeom>
          <a:noFill/>
        </p:spPr>
        <p:txBody>
          <a:bodyPr wrap="square" rtlCol="0">
            <a:spAutoFit/>
          </a:bodyPr>
          <a:lstStyle/>
          <a:p>
            <a:pPr algn="ctr"/>
            <a:r>
              <a:rPr lang="en-US" sz="1200" b="1" dirty="0" smtClean="0"/>
              <a:t>Caregivers for older adults</a:t>
            </a:r>
            <a:endParaRPr lang="en-US" sz="1200" b="1" dirty="0"/>
          </a:p>
        </p:txBody>
      </p:sp>
      <p:grpSp>
        <p:nvGrpSpPr>
          <p:cNvPr id="56" name="Group 55"/>
          <p:cNvGrpSpPr/>
          <p:nvPr/>
        </p:nvGrpSpPr>
        <p:grpSpPr>
          <a:xfrm>
            <a:off x="4881036"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7" name="Flowchart: Delay 5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4690539" y="4262734"/>
            <a:ext cx="1142998" cy="461665"/>
          </a:xfrm>
          <a:prstGeom prst="rect">
            <a:avLst/>
          </a:prstGeom>
          <a:noFill/>
        </p:spPr>
        <p:txBody>
          <a:bodyPr wrap="square" rtlCol="0">
            <a:spAutoFit/>
          </a:bodyPr>
          <a:lstStyle/>
          <a:p>
            <a:pPr algn="ctr"/>
            <a:r>
              <a:rPr lang="en-US" sz="1200" b="1" dirty="0" smtClean="0"/>
              <a:t>Construction Managers</a:t>
            </a:r>
            <a:endParaRPr lang="en-US" sz="1200" b="1" dirty="0"/>
          </a:p>
        </p:txBody>
      </p:sp>
      <p:grpSp>
        <p:nvGrpSpPr>
          <p:cNvPr id="60" name="Group 59"/>
          <p:cNvGrpSpPr/>
          <p:nvPr/>
        </p:nvGrpSpPr>
        <p:grpSpPr>
          <a:xfrm>
            <a:off x="6252633"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1" name="Flowchart: Delay 6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6062136" y="4262735"/>
            <a:ext cx="1142998" cy="461665"/>
          </a:xfrm>
          <a:prstGeom prst="rect">
            <a:avLst/>
          </a:prstGeom>
          <a:noFill/>
        </p:spPr>
        <p:txBody>
          <a:bodyPr wrap="square" rtlCol="0">
            <a:spAutoFit/>
          </a:bodyPr>
          <a:lstStyle/>
          <a:p>
            <a:pPr algn="ctr"/>
            <a:r>
              <a:rPr lang="en-US" sz="1200" b="1" dirty="0" smtClean="0"/>
              <a:t>City Planners and Architects</a:t>
            </a:r>
            <a:endParaRPr lang="en-US" sz="1200" b="1" dirty="0"/>
          </a:p>
        </p:txBody>
      </p:sp>
      <p:grpSp>
        <p:nvGrpSpPr>
          <p:cNvPr id="64" name="Group 63"/>
          <p:cNvGrpSpPr/>
          <p:nvPr/>
        </p:nvGrpSpPr>
        <p:grpSpPr>
          <a:xfrm>
            <a:off x="7658099"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5" name="Flowchart: Delay 6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467602" y="4262734"/>
            <a:ext cx="1142998" cy="276999"/>
          </a:xfrm>
          <a:prstGeom prst="rect">
            <a:avLst/>
          </a:prstGeom>
          <a:noFill/>
        </p:spPr>
        <p:txBody>
          <a:bodyPr wrap="square" rtlCol="0">
            <a:spAutoFit/>
          </a:bodyPr>
          <a:lstStyle/>
          <a:p>
            <a:pPr algn="ctr"/>
            <a:r>
              <a:rPr lang="en-US" sz="1200" b="1" dirty="0" smtClean="0"/>
              <a:t>Policy Maker</a:t>
            </a:r>
            <a:endParaRPr lang="en-US" sz="1200" b="1" dirty="0"/>
          </a:p>
        </p:txBody>
      </p:sp>
      <p:sp>
        <p:nvSpPr>
          <p:cNvPr id="68" name="Title 67"/>
          <p:cNvSpPr>
            <a:spLocks noGrp="1"/>
          </p:cNvSpPr>
          <p:nvPr>
            <p:ph type="title"/>
          </p:nvPr>
        </p:nvSpPr>
        <p:spPr>
          <a:xfrm>
            <a:off x="1394460" y="5647365"/>
            <a:ext cx="7520940" cy="548640"/>
          </a:xfrm>
        </p:spPr>
        <p:txBody>
          <a:bodyPr/>
          <a:lstStyle/>
          <a:p>
            <a:pPr algn="r"/>
            <a:r>
              <a:rPr lang="en-US" dirty="0" smtClean="0"/>
              <a:t>Index of Decision Makers</a:t>
            </a:r>
            <a:endParaRPr lang="en-US" dirty="0"/>
          </a:p>
        </p:txBody>
      </p:sp>
      <p:sp>
        <p:nvSpPr>
          <p:cNvPr id="2" name="TextBox 1"/>
          <p:cNvSpPr txBox="1"/>
          <p:nvPr/>
        </p:nvSpPr>
        <p:spPr>
          <a:xfrm>
            <a:off x="571503" y="5410200"/>
            <a:ext cx="3543297" cy="923330"/>
          </a:xfrm>
          <a:prstGeom prst="rect">
            <a:avLst/>
          </a:prstGeom>
          <a:noFill/>
        </p:spPr>
        <p:txBody>
          <a:bodyPr wrap="square" rtlCol="0">
            <a:spAutoFit/>
          </a:bodyPr>
          <a:lstStyle/>
          <a:p>
            <a:r>
              <a:rPr lang="en-US" dirty="0" smtClean="0"/>
              <a:t>Elderly Commission</a:t>
            </a:r>
          </a:p>
          <a:p>
            <a:r>
              <a:rPr lang="en-US" dirty="0" smtClean="0"/>
              <a:t>Homeless Shelter Administration</a:t>
            </a:r>
          </a:p>
          <a:p>
            <a:endParaRPr lang="en-US" dirty="0" smtClean="0"/>
          </a:p>
        </p:txBody>
      </p:sp>
    </p:spTree>
    <p:extLst>
      <p:ext uri="{BB962C8B-B14F-4D97-AF65-F5344CB8AC3E}">
        <p14:creationId xmlns:p14="http://schemas.microsoft.com/office/powerpoint/2010/main" val="274885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7"/>
          <p:cNvSpPr txBox="1">
            <a:spLocks/>
          </p:cNvSpPr>
          <p:nvPr/>
        </p:nvSpPr>
        <p:spPr>
          <a:xfrm>
            <a:off x="1470660" y="5647365"/>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r"/>
            <a:r>
              <a:rPr lang="en-US" dirty="0" smtClean="0"/>
              <a:t>Index of Vulnerable Populations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1228995"/>
              </p:ext>
            </p:extLst>
          </p:nvPr>
        </p:nvGraphicFramePr>
        <p:xfrm>
          <a:off x="0" y="0"/>
          <a:ext cx="9144001" cy="6485462"/>
        </p:xfrm>
        <a:graphic>
          <a:graphicData uri="http://schemas.openxmlformats.org/drawingml/2006/table">
            <a:tbl>
              <a:tblPr firstRow="1" firstCol="1" bandRow="1">
                <a:tableStyleId>{F2DE63D5-997A-4646-A377-4702673A728D}</a:tableStyleId>
              </a:tblPr>
              <a:tblGrid>
                <a:gridCol w="1738564">
                  <a:extLst>
                    <a:ext uri="{9D8B030D-6E8A-4147-A177-3AD203B41FA5}">
                      <a16:colId xmlns:a16="http://schemas.microsoft.com/office/drawing/2014/main" val="20000"/>
                    </a:ext>
                  </a:extLst>
                </a:gridCol>
                <a:gridCol w="2951546">
                  <a:extLst>
                    <a:ext uri="{9D8B030D-6E8A-4147-A177-3AD203B41FA5}">
                      <a16:colId xmlns:a16="http://schemas.microsoft.com/office/drawing/2014/main" val="20001"/>
                    </a:ext>
                  </a:extLst>
                </a:gridCol>
                <a:gridCol w="1985412">
                  <a:extLst>
                    <a:ext uri="{9D8B030D-6E8A-4147-A177-3AD203B41FA5}">
                      <a16:colId xmlns:a16="http://schemas.microsoft.com/office/drawing/2014/main" val="20002"/>
                    </a:ext>
                  </a:extLst>
                </a:gridCol>
                <a:gridCol w="2468479">
                  <a:extLst>
                    <a:ext uri="{9D8B030D-6E8A-4147-A177-3AD203B41FA5}">
                      <a16:colId xmlns:a16="http://schemas.microsoft.com/office/drawing/2014/main" val="20003"/>
                    </a:ext>
                  </a:extLst>
                </a:gridCol>
              </a:tblGrid>
              <a:tr h="685800">
                <a:tc>
                  <a:txBody>
                    <a:bodyPr/>
                    <a:lstStyle/>
                    <a:p>
                      <a:pPr algn="ctr"/>
                      <a:r>
                        <a:rPr lang="en-US" dirty="0" smtClean="0"/>
                        <a:t>Population</a:t>
                      </a:r>
                      <a:endParaRPr lang="en-US" dirty="0"/>
                    </a:p>
                  </a:txBody>
                  <a:tcPr anchor="b"/>
                </a:tc>
                <a:tc>
                  <a:txBody>
                    <a:bodyPr/>
                    <a:lstStyle/>
                    <a:p>
                      <a:pPr algn="ctr"/>
                      <a:r>
                        <a:rPr lang="en-US" dirty="0" smtClean="0"/>
                        <a:t>Examples / Exposure</a:t>
                      </a:r>
                      <a:r>
                        <a:rPr lang="en-US" baseline="0" dirty="0" smtClean="0"/>
                        <a:t> Pathways</a:t>
                      </a:r>
                      <a:endParaRPr lang="en-US" dirty="0"/>
                    </a:p>
                  </a:txBody>
                  <a:tcPr anchor="b"/>
                </a:tc>
                <a:tc>
                  <a:txBody>
                    <a:bodyPr/>
                    <a:lstStyle/>
                    <a:p>
                      <a:pPr algn="ctr"/>
                      <a:r>
                        <a:rPr lang="en-US" dirty="0" smtClean="0"/>
                        <a:t>Exposure</a:t>
                      </a:r>
                      <a:endParaRPr lang="en-US" dirty="0"/>
                    </a:p>
                  </a:txBody>
                  <a:tcPr anchor="b"/>
                </a:tc>
                <a:tc>
                  <a:txBody>
                    <a:bodyPr/>
                    <a:lstStyle/>
                    <a:p>
                      <a:pPr algn="ctr"/>
                      <a:r>
                        <a:rPr lang="en-US" dirty="0" smtClean="0"/>
                        <a:t>Principal Protectors</a:t>
                      </a:r>
                      <a:endParaRPr lang="en-US" dirty="0"/>
                    </a:p>
                  </a:txBody>
                  <a:tcPr anchor="b"/>
                </a:tc>
                <a:extLst>
                  <a:ext uri="{0D108BD9-81ED-4DB2-BD59-A6C34878D82A}">
                    <a16:rowId xmlns:a16="http://schemas.microsoft.com/office/drawing/2014/main" val="10000"/>
                  </a:ext>
                </a:extLst>
              </a:tr>
              <a:tr h="468209">
                <a:tc>
                  <a:txBody>
                    <a:bodyPr/>
                    <a:lstStyle/>
                    <a:p>
                      <a:r>
                        <a:rPr lang="en-US" sz="1100" dirty="0" smtClean="0"/>
                        <a:t>Children</a:t>
                      </a:r>
                      <a:endParaRPr lang="en-US" sz="1100" dirty="0"/>
                    </a:p>
                  </a:txBody>
                  <a:tcPr/>
                </a:tc>
                <a:tc>
                  <a:txBody>
                    <a:bodyPr/>
                    <a:lstStyle/>
                    <a:p>
                      <a:r>
                        <a:rPr lang="en-US" sz="1100" dirty="0" smtClean="0"/>
                        <a:t>School buildings,</a:t>
                      </a:r>
                      <a:r>
                        <a:rPr lang="en-US" sz="1100" baseline="0" dirty="0" smtClean="0"/>
                        <a:t> playgrounds, sealed vehicles, homes, otherwise unattended outdoor activities, sports leagues</a:t>
                      </a:r>
                      <a:endParaRPr lang="en-US" sz="1100" dirty="0"/>
                    </a:p>
                  </a:txBody>
                  <a:tcPr/>
                </a:tc>
                <a:tc>
                  <a:txBody>
                    <a:bodyPr/>
                    <a:lstStyle/>
                    <a:p>
                      <a:r>
                        <a:rPr lang="en-US" sz="1100" dirty="0" smtClean="0"/>
                        <a:t>Inside</a:t>
                      </a:r>
                      <a:r>
                        <a:rPr lang="en-US" sz="1100" baseline="0" dirty="0" smtClean="0"/>
                        <a:t> and Outside</a:t>
                      </a:r>
                      <a:endParaRPr lang="en-US" sz="1100" dirty="0"/>
                    </a:p>
                  </a:txBody>
                  <a:tcPr/>
                </a:tc>
                <a:tc>
                  <a:txBody>
                    <a:bodyPr/>
                    <a:lstStyle/>
                    <a:p>
                      <a:r>
                        <a:rPr lang="en-US" sz="1100" dirty="0" smtClean="0"/>
                        <a:t>Teachers, Parents, Coaches, Daycare</a:t>
                      </a:r>
                      <a:endParaRPr lang="en-US" sz="1100" dirty="0"/>
                    </a:p>
                  </a:txBody>
                  <a:tcPr/>
                </a:tc>
                <a:extLst>
                  <a:ext uri="{0D108BD9-81ED-4DB2-BD59-A6C34878D82A}">
                    <a16:rowId xmlns:a16="http://schemas.microsoft.com/office/drawing/2014/main" val="10001"/>
                  </a:ext>
                </a:extLst>
              </a:tr>
              <a:tr h="808141">
                <a:tc>
                  <a:txBody>
                    <a:bodyPr/>
                    <a:lstStyle/>
                    <a:p>
                      <a:r>
                        <a:rPr lang="en-US" sz="1100" dirty="0" smtClean="0"/>
                        <a:t>Emergency Responders</a:t>
                      </a:r>
                      <a:endParaRPr lang="en-US" sz="1100" dirty="0"/>
                    </a:p>
                  </a:txBody>
                  <a:tcPr/>
                </a:tc>
                <a:tc>
                  <a:txBody>
                    <a:bodyPr/>
                    <a:lstStyle/>
                    <a:p>
                      <a:r>
                        <a:rPr lang="en-US" sz="1100" dirty="0" smtClean="0"/>
                        <a:t>Paramedics, fire, police,</a:t>
                      </a:r>
                      <a:r>
                        <a:rPr lang="en-US" sz="1100" baseline="0" dirty="0" smtClean="0"/>
                        <a:t> responding to events</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2"/>
                  </a:ext>
                </a:extLst>
              </a:tr>
              <a:tr h="808141">
                <a:tc>
                  <a:txBody>
                    <a:bodyPr/>
                    <a:lstStyle/>
                    <a:p>
                      <a:r>
                        <a:rPr lang="en-US" sz="1100" dirty="0" smtClean="0"/>
                        <a:t>Outdoor</a:t>
                      </a:r>
                      <a:r>
                        <a:rPr lang="en-US" sz="1100" baseline="0" dirty="0" smtClean="0"/>
                        <a:t> Workers</a:t>
                      </a:r>
                      <a:endParaRPr lang="en-US" sz="1100" dirty="0"/>
                    </a:p>
                  </a:txBody>
                  <a:tcPr/>
                </a:tc>
                <a:tc>
                  <a:txBody>
                    <a:bodyPr/>
                    <a:lstStyle/>
                    <a:p>
                      <a:r>
                        <a:rPr lang="en-US" sz="1100" dirty="0" smtClean="0"/>
                        <a:t>Rooftops,</a:t>
                      </a:r>
                      <a:r>
                        <a:rPr lang="en-US" sz="1100" baseline="0" dirty="0" smtClean="0"/>
                        <a:t> manufacturing, agricultural workers, lawn/garden managers, facilities maintenance, </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3"/>
                  </a:ext>
                </a:extLst>
              </a:tr>
              <a:tr h="468209">
                <a:tc>
                  <a:txBody>
                    <a:bodyPr/>
                    <a:lstStyle/>
                    <a:p>
                      <a:r>
                        <a:rPr lang="en-US" sz="1100" dirty="0" smtClean="0"/>
                        <a:t>Athletes</a:t>
                      </a:r>
                      <a:endParaRPr lang="en-US" sz="1100" dirty="0"/>
                    </a:p>
                  </a:txBody>
                  <a:tcPr/>
                </a:tc>
                <a:tc>
                  <a:txBody>
                    <a:bodyPr/>
                    <a:lstStyle/>
                    <a:p>
                      <a:r>
                        <a:rPr lang="en-US" sz="1100" dirty="0" smtClean="0"/>
                        <a:t>High</a:t>
                      </a:r>
                      <a:r>
                        <a:rPr lang="en-US" sz="1100" baseline="0" dirty="0" smtClean="0"/>
                        <a:t> school, college, professional during training, </a:t>
                      </a:r>
                      <a:endParaRPr lang="en-US" sz="1100" dirty="0"/>
                    </a:p>
                  </a:txBody>
                  <a:tcPr/>
                </a:tc>
                <a:tc>
                  <a:txBody>
                    <a:bodyPr/>
                    <a:lstStyle/>
                    <a:p>
                      <a:endParaRPr lang="en-US" sz="1100" dirty="0"/>
                    </a:p>
                  </a:txBody>
                  <a:tcPr/>
                </a:tc>
                <a:tc>
                  <a:txBody>
                    <a:bodyPr/>
                    <a:lstStyle/>
                    <a:p>
                      <a:r>
                        <a:rPr lang="en-US" sz="1100" dirty="0" smtClean="0"/>
                        <a:t>Sports organizations (YMCA), </a:t>
                      </a:r>
                      <a:endParaRPr lang="en-US" sz="1100" dirty="0"/>
                    </a:p>
                  </a:txBody>
                  <a:tcPr/>
                </a:tc>
                <a:extLst>
                  <a:ext uri="{0D108BD9-81ED-4DB2-BD59-A6C34878D82A}">
                    <a16:rowId xmlns:a16="http://schemas.microsoft.com/office/drawing/2014/main" val="10004"/>
                  </a:ext>
                </a:extLst>
              </a:tr>
              <a:tr h="468209">
                <a:tc>
                  <a:txBody>
                    <a:bodyPr/>
                    <a:lstStyle/>
                    <a:p>
                      <a:r>
                        <a:rPr lang="en-US" sz="1100" dirty="0" smtClean="0"/>
                        <a:t>Older Adults</a:t>
                      </a:r>
                    </a:p>
                  </a:txBody>
                  <a:tcPr/>
                </a:tc>
                <a:tc>
                  <a:txBody>
                    <a:bodyPr/>
                    <a:lstStyle/>
                    <a:p>
                      <a:r>
                        <a:rPr lang="en-US" sz="1100" dirty="0" smtClean="0"/>
                        <a:t>Similar</a:t>
                      </a:r>
                      <a:r>
                        <a:rPr lang="en-US" sz="1100" baseline="0" dirty="0" smtClean="0"/>
                        <a:t> to institutionalized, homebound, socially isolated.</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5"/>
                  </a:ext>
                </a:extLst>
              </a:tr>
              <a:tr h="468209">
                <a:tc>
                  <a:txBody>
                    <a:bodyPr/>
                    <a:lstStyle/>
                    <a:p>
                      <a:r>
                        <a:rPr lang="en-US" sz="1100" dirty="0" smtClean="0"/>
                        <a:t>Pets</a:t>
                      </a:r>
                      <a:endParaRPr lang="en-US" sz="1100" dirty="0"/>
                    </a:p>
                  </a:txBody>
                  <a:tcPr/>
                </a:tc>
                <a:tc>
                  <a:txBody>
                    <a:bodyPr/>
                    <a:lstStyle/>
                    <a:p>
                      <a:r>
                        <a:rPr lang="en-US" sz="1100" dirty="0" smtClean="0"/>
                        <a:t>Preventing</a:t>
                      </a:r>
                      <a:r>
                        <a:rPr lang="en-US" sz="1100" baseline="0" dirty="0" smtClean="0"/>
                        <a:t> human caretaking, indoors, vehicles</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6"/>
                  </a:ext>
                </a:extLst>
              </a:tr>
              <a:tr h="728131">
                <a:tc>
                  <a:txBody>
                    <a:bodyPr/>
                    <a:lstStyle/>
                    <a:p>
                      <a:r>
                        <a:rPr lang="en-US" sz="1100" dirty="0" smtClean="0"/>
                        <a:t>Institutionalized or otherwise isolated/dependent</a:t>
                      </a:r>
                      <a:endParaRPr lang="en-US" sz="1100" dirty="0"/>
                    </a:p>
                  </a:txBody>
                  <a:tcPr/>
                </a:tc>
                <a:tc>
                  <a:txBody>
                    <a:bodyPr/>
                    <a:lstStyle/>
                    <a:p>
                      <a:r>
                        <a:rPr lang="en-US" sz="1100" dirty="0" smtClean="0"/>
                        <a:t>Retirement homes, prisons, psychiatric institutions, rehabilitation facilities,</a:t>
                      </a:r>
                      <a:r>
                        <a:rPr lang="en-US" sz="1100" baseline="0" dirty="0" smtClean="0"/>
                        <a:t> homebound, medical device dependency.</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7"/>
                  </a:ext>
                </a:extLst>
              </a:tr>
              <a:tr h="728131">
                <a:tc>
                  <a:txBody>
                    <a:bodyPr/>
                    <a:lstStyle/>
                    <a:p>
                      <a:r>
                        <a:rPr lang="en-US" sz="1100" dirty="0" smtClean="0"/>
                        <a:t>Military</a:t>
                      </a:r>
                      <a:endParaRPr lang="en-US" sz="1100" dirty="0"/>
                    </a:p>
                  </a:txBody>
                  <a:tcPr/>
                </a:tc>
                <a:tc>
                  <a:txBody>
                    <a:bodyPr/>
                    <a:lstStyle/>
                    <a:p>
                      <a:r>
                        <a:rPr lang="en-US" sz="1100" dirty="0" smtClean="0"/>
                        <a:t>Basic training, field operations,</a:t>
                      </a:r>
                      <a:r>
                        <a:rPr lang="en-US" sz="1100" baseline="0" dirty="0" smtClean="0"/>
                        <a:t> National Guard domestic response, </a:t>
                      </a:r>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8"/>
                  </a:ext>
                </a:extLst>
              </a:tr>
              <a:tr h="728131">
                <a:tc>
                  <a:txBody>
                    <a:bodyPr/>
                    <a:lstStyle/>
                    <a:p>
                      <a:r>
                        <a:rPr lang="en-US" sz="1100" dirty="0" smtClean="0"/>
                        <a:t>Homeless</a:t>
                      </a:r>
                      <a:endParaRPr lang="en-US" sz="1100" dirty="0"/>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6944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Information Needs</a:t>
            </a:r>
          </a:p>
          <a:p>
            <a:r>
              <a:rPr lang="en-US" b="0" dirty="0" smtClean="0"/>
              <a:t>Early Warning</a:t>
            </a:r>
          </a:p>
          <a:p>
            <a:pPr>
              <a:buFont typeface="Arial" panose="020B0604020202020204" pitchFamily="34" charset="0"/>
              <a:buChar char="•"/>
            </a:pPr>
            <a:r>
              <a:rPr lang="en-US" b="0" dirty="0" smtClean="0"/>
              <a:t>Scheduling outdoor workers, managing work site supplies, scheduling heat-sensitive procedures.</a:t>
            </a:r>
          </a:p>
          <a:p>
            <a:pPr marL="0" indent="0"/>
            <a:r>
              <a:rPr lang="en-US" b="0" dirty="0" smtClean="0"/>
              <a:t>Resilience</a:t>
            </a:r>
          </a:p>
          <a:p>
            <a:pPr marL="285750" indent="-285750">
              <a:buFont typeface="Arial" panose="020B0604020202020204" pitchFamily="34" charset="0"/>
              <a:buChar char="•"/>
            </a:pPr>
            <a:r>
              <a:rPr lang="en-US" b="0" dirty="0" smtClean="0"/>
              <a:t>Building material selection, building siting, overall construction project schedule, </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523220"/>
          </a:xfrm>
          <a:prstGeom prst="rect">
            <a:avLst/>
          </a:prstGeom>
          <a:noFill/>
        </p:spPr>
        <p:txBody>
          <a:bodyPr wrap="square" rtlCol="0">
            <a:spAutoFit/>
          </a:bodyPr>
          <a:lstStyle/>
          <a:p>
            <a:pPr algn="ctr"/>
            <a:r>
              <a:rPr lang="en-US" sz="1400" b="1" dirty="0" smtClean="0">
                <a:solidFill>
                  <a:schemeClr val="bg1"/>
                </a:solidFill>
                <a:effectLst>
                  <a:outerShdw blurRad="38100" dist="38100" dir="2700000" algn="tl">
                    <a:srgbClr val="000000">
                      <a:alpha val="43137"/>
                    </a:srgbClr>
                  </a:outerShdw>
                </a:effectLst>
              </a:rPr>
              <a:t>Construction Managers</a:t>
            </a:r>
            <a:endParaRPr lang="en-US" sz="1400"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Design Considerations</a:t>
            </a:r>
          </a:p>
          <a:p>
            <a:r>
              <a:rPr lang="en-US" b="0" dirty="0" smtClean="0"/>
              <a:t>Early Warning</a:t>
            </a:r>
          </a:p>
          <a:p>
            <a:pPr>
              <a:buFont typeface="Arial" pitchFamily="34" charset="0"/>
              <a:buChar char="•"/>
            </a:pPr>
            <a:r>
              <a:rPr lang="en-US" b="0" dirty="0" smtClean="0"/>
              <a:t>Scheduling outdoor workers, managing work site supplies, scheduling heat-sensitive procedures.</a:t>
            </a:r>
          </a:p>
          <a:p>
            <a:pPr marL="0" indent="0"/>
            <a:r>
              <a:rPr lang="en-US" b="0" dirty="0" smtClean="0"/>
              <a:t>Resilience</a:t>
            </a:r>
          </a:p>
          <a:p>
            <a:pPr marL="285750" indent="-285750">
              <a:buFont typeface="Arial" pitchFamily="34" charset="0"/>
              <a:buChar char="•"/>
            </a:pPr>
            <a:r>
              <a:rPr lang="en-US" b="0" dirty="0" smtClean="0"/>
              <a:t>Building material selection, building siting, construction schedule, </a:t>
            </a:r>
            <a:endParaRPr lang="en-US" b="0" dirty="0"/>
          </a:p>
        </p:txBody>
      </p:sp>
    </p:spTree>
    <p:extLst>
      <p:ext uri="{BB962C8B-B14F-4D97-AF65-F5344CB8AC3E}">
        <p14:creationId xmlns:p14="http://schemas.microsoft.com/office/powerpoint/2010/main" val="274144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NIHHIS Product</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Heave Wave Annual Exceedance Probability and 100 Year Return Interval</a:t>
            </a:r>
          </a:p>
          <a:p>
            <a:r>
              <a:rPr lang="en-US" b="0" dirty="0" smtClean="0"/>
              <a:t>Just as we use AEPs and Return Intervals to describe floods and earthquakes, employ this method for heat waves as well.</a:t>
            </a:r>
          </a:p>
          <a:p>
            <a:r>
              <a:rPr lang="en-US" b="0" dirty="0" smtClean="0"/>
              <a:t>Requirements:</a:t>
            </a:r>
          </a:p>
          <a:p>
            <a:r>
              <a:rPr lang="en-US" b="0" dirty="0" smtClean="0"/>
              <a:t>Determine a standard definition of a heat wave – be it absolute or parametric (ex: T-Min 2 STD above climate normal for 2 days).</a:t>
            </a:r>
          </a:p>
          <a:p>
            <a:r>
              <a:rPr lang="en-US" b="0" dirty="0" smtClean="0"/>
              <a:t>Determine appropriate climate reference period for historical numbers</a:t>
            </a:r>
          </a:p>
          <a:p>
            <a:r>
              <a:rPr lang="en-US" b="0" dirty="0" smtClean="0"/>
              <a:t>Project future climate reference periods.</a:t>
            </a:r>
          </a:p>
          <a:p>
            <a:r>
              <a:rPr lang="en-US" b="0" dirty="0" smtClean="0"/>
              <a:t>How might the AEP for given thresholds change over time?</a:t>
            </a:r>
            <a:endParaRPr lang="en-US" b="0" dirty="0"/>
          </a:p>
        </p:txBody>
      </p:sp>
    </p:spTree>
    <p:extLst>
      <p:ext uri="{BB962C8B-B14F-4D97-AF65-F5344CB8AC3E}">
        <p14:creationId xmlns:p14="http://schemas.microsoft.com/office/powerpoint/2010/main" val="338119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Hazard and Exposure</a:t>
            </a:r>
          </a:p>
          <a:p>
            <a:r>
              <a:rPr lang="en-US" b="0" dirty="0" smtClean="0"/>
              <a:t>Increasing Hazard</a:t>
            </a:r>
          </a:p>
          <a:p>
            <a:pPr>
              <a:buFont typeface="Arial" panose="020B0604020202020204" pitchFamily="34" charset="0"/>
              <a:buChar char="•"/>
            </a:pPr>
            <a:r>
              <a:rPr lang="en-US" b="0" dirty="0" smtClean="0"/>
              <a:t>Longer, more intense, more frequent heat waves.</a:t>
            </a:r>
          </a:p>
          <a:p>
            <a:r>
              <a:rPr lang="en-US" b="0" dirty="0" smtClean="0"/>
              <a:t>Indoor Exposure</a:t>
            </a:r>
          </a:p>
          <a:p>
            <a:pPr>
              <a:buFont typeface="Arial" panose="020B0604020202020204" pitchFamily="34" charset="0"/>
              <a:buChar char="•"/>
            </a:pPr>
            <a:r>
              <a:rPr lang="en-US" b="0" dirty="0" smtClean="0"/>
              <a:t>Older adults spend much time indoors due to vulnerability characteristics. </a:t>
            </a:r>
          </a:p>
          <a:p>
            <a:pPr marL="0" indent="0"/>
            <a:r>
              <a:rPr lang="en-US" b="0" dirty="0" smtClean="0"/>
              <a:t>Outdoor Exposure</a:t>
            </a:r>
          </a:p>
          <a:p>
            <a:pPr marL="285750" indent="-285750">
              <a:buFont typeface="Arial" panose="020B0604020202020204" pitchFamily="34" charset="0"/>
              <a:buChar char="•"/>
            </a:pPr>
            <a:r>
              <a:rPr lang="en-US" b="0" dirty="0" smtClean="0"/>
              <a:t>Limited, but potentially activities such as gardening, shopping, etc…</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Older Adults</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Vulnerability Characteristics</a:t>
            </a:r>
          </a:p>
          <a:p>
            <a:r>
              <a:rPr lang="en-US" b="0" dirty="0" smtClean="0"/>
              <a:t>Physiology</a:t>
            </a:r>
          </a:p>
          <a:p>
            <a:pPr>
              <a:buFont typeface="Arial" pitchFamily="34" charset="0"/>
              <a:buChar char="•"/>
            </a:pPr>
            <a:r>
              <a:rPr lang="en-US" b="0" dirty="0" smtClean="0"/>
              <a:t>Older adults thermoregulate less well due to a variety of factors including pre-existing conditions, medication.</a:t>
            </a:r>
          </a:p>
          <a:p>
            <a:pPr marL="0" indent="0"/>
            <a:r>
              <a:rPr lang="en-US" b="0" dirty="0" smtClean="0"/>
              <a:t>Isolation</a:t>
            </a:r>
          </a:p>
          <a:p>
            <a:pPr marL="285750" indent="-285750">
              <a:buFont typeface="Arial" pitchFamily="34" charset="0"/>
              <a:buChar char="•"/>
            </a:pPr>
            <a:r>
              <a:rPr lang="en-US" b="0" dirty="0" smtClean="0"/>
              <a:t>Living alone with limited social engagement</a:t>
            </a:r>
          </a:p>
          <a:p>
            <a:pPr marL="0" indent="0"/>
            <a:r>
              <a:rPr lang="en-US" b="0" dirty="0" smtClean="0"/>
              <a:t>Reliance</a:t>
            </a:r>
          </a:p>
          <a:p>
            <a:pPr marL="285750" indent="-285750">
              <a:buFont typeface="Arial" panose="020B0604020202020204" pitchFamily="34" charset="0"/>
              <a:buChar char="•"/>
            </a:pPr>
            <a:r>
              <a:rPr lang="en-US" b="0" dirty="0" smtClean="0"/>
              <a:t>Many rely on others for support, including being in an institution.</a:t>
            </a:r>
          </a:p>
          <a:p>
            <a:pPr marL="0" indent="0"/>
            <a:r>
              <a:rPr lang="en-US" b="0" dirty="0" smtClean="0"/>
              <a:t>Fixed Income</a:t>
            </a:r>
          </a:p>
          <a:p>
            <a:pPr marL="285750" indent="-285750">
              <a:buFont typeface="Arial" panose="020B0604020202020204" pitchFamily="34" charset="0"/>
              <a:buChar char="•"/>
            </a:pPr>
            <a:r>
              <a:rPr lang="en-US" b="0" dirty="0" smtClean="0"/>
              <a:t>Inability or unwillingness to pay for energy or other interventions.</a:t>
            </a:r>
            <a:endParaRPr lang="en-US" b="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579" y="5181599"/>
            <a:ext cx="2360946" cy="15716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5181600"/>
            <a:ext cx="2095500" cy="1571625"/>
          </a:xfrm>
          <a:prstGeom prst="rect">
            <a:avLst/>
          </a:prstGeom>
        </p:spPr>
      </p:pic>
    </p:spTree>
    <p:extLst>
      <p:ext uri="{BB962C8B-B14F-4D97-AF65-F5344CB8AC3E}">
        <p14:creationId xmlns:p14="http://schemas.microsoft.com/office/powerpoint/2010/main" val="5490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Heat-health Information Use Cases</a:t>
            </a:r>
            <a:endParaRPr lang="en-US" dirty="0"/>
          </a:p>
        </p:txBody>
      </p:sp>
      <p:sp>
        <p:nvSpPr>
          <p:cNvPr id="3" name="Content Placeholder 2"/>
          <p:cNvSpPr>
            <a:spLocks noGrp="1"/>
          </p:cNvSpPr>
          <p:nvPr>
            <p:ph idx="1"/>
          </p:nvPr>
        </p:nvSpPr>
        <p:spPr>
          <a:xfrm>
            <a:off x="822960" y="1100628"/>
            <a:ext cx="3749040" cy="3579849"/>
          </a:xfrm>
        </p:spPr>
        <p:txBody>
          <a:bodyPr/>
          <a:lstStyle/>
          <a:p>
            <a:r>
              <a:rPr lang="en-US" dirty="0" smtClean="0">
                <a:solidFill>
                  <a:schemeClr val="accent4"/>
                </a:solidFill>
              </a:rPr>
              <a:t>Hazard and Exposure</a:t>
            </a:r>
          </a:p>
          <a:p>
            <a:r>
              <a:rPr lang="en-US" b="0" dirty="0" smtClean="0"/>
              <a:t>Increasing Hazard</a:t>
            </a:r>
          </a:p>
          <a:p>
            <a:pPr>
              <a:buFont typeface="Arial" panose="020B0604020202020204" pitchFamily="34" charset="0"/>
              <a:buChar char="•"/>
            </a:pPr>
            <a:r>
              <a:rPr lang="en-US" b="0" dirty="0" smtClean="0"/>
              <a:t>Longer, more intense, more frequent heat waves.</a:t>
            </a:r>
          </a:p>
          <a:p>
            <a:r>
              <a:rPr lang="en-US" b="0" dirty="0" smtClean="0"/>
              <a:t>Indoor Exposure</a:t>
            </a:r>
          </a:p>
          <a:p>
            <a:pPr>
              <a:buFont typeface="Arial" panose="020B0604020202020204" pitchFamily="34" charset="0"/>
              <a:buChar char="•"/>
            </a:pPr>
            <a:r>
              <a:rPr lang="en-US" b="0" dirty="0" smtClean="0"/>
              <a:t>Older adults spend much time indoors due to vulnerability characteristics. </a:t>
            </a:r>
          </a:p>
          <a:p>
            <a:pPr marL="0" indent="0"/>
            <a:r>
              <a:rPr lang="en-US" b="0" dirty="0" smtClean="0"/>
              <a:t>Outdoor Exposure</a:t>
            </a:r>
          </a:p>
          <a:p>
            <a:pPr marL="285750" indent="-285750">
              <a:buFont typeface="Arial" panose="020B0604020202020204" pitchFamily="34" charset="0"/>
              <a:buChar char="•"/>
            </a:pPr>
            <a:r>
              <a:rPr lang="en-US" b="0" dirty="0" smtClean="0"/>
              <a:t>Limited, but potentially activities such as gardening, shopping, etc…</a:t>
            </a:r>
            <a:endParaRPr lang="en-US" b="0" dirty="0"/>
          </a:p>
        </p:txBody>
      </p:sp>
      <p:grpSp>
        <p:nvGrpSpPr>
          <p:cNvPr id="4" name="Group 3"/>
          <p:cNvGrpSpPr/>
          <p:nvPr/>
        </p:nvGrpSpPr>
        <p:grpSpPr>
          <a:xfrm>
            <a:off x="759678" y="5132916"/>
            <a:ext cx="576147" cy="1181100"/>
            <a:chOff x="4076699" y="1333499"/>
            <a:chExt cx="762002" cy="1562101"/>
          </a:xfrm>
          <a:solidFill>
            <a:schemeClr val="bg2"/>
          </a:solidFill>
          <a:effectLst>
            <a:outerShdw blurRad="50800" dist="38100" dir="2700000" algn="tl" rotWithShape="0">
              <a:prstClr val="black">
                <a:alpha val="40000"/>
              </a:prstClr>
            </a:outerShdw>
          </a:effectLst>
        </p:grpSpPr>
        <p:sp>
          <p:nvSpPr>
            <p:cNvPr id="5" name="Flowchart: Delay 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42903" y="6324600"/>
            <a:ext cx="1409698" cy="369332"/>
          </a:xfrm>
          <a:prstGeom prst="rect">
            <a:avLst/>
          </a:prstGeom>
          <a:noFill/>
        </p:spPr>
        <p:txBody>
          <a:bodyPr wrap="square" rtlCol="0">
            <a:spAutoFit/>
          </a:bodyPr>
          <a:lstStyle/>
          <a:p>
            <a:pPr algn="ctr"/>
            <a:r>
              <a:rPr lang="en-US" b="1" dirty="0" smtClean="0">
                <a:solidFill>
                  <a:schemeClr val="bg1"/>
                </a:solidFill>
                <a:effectLst>
                  <a:outerShdw blurRad="38100" dist="38100" dir="2700000" algn="tl">
                    <a:srgbClr val="000000">
                      <a:alpha val="43137"/>
                    </a:srgbClr>
                  </a:outerShdw>
                </a:effectLst>
              </a:rPr>
              <a:t>Athletes</a:t>
            </a:r>
            <a:endParaRPr lang="en-US" b="1" dirty="0">
              <a:solidFill>
                <a:schemeClr val="bg1"/>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580467" y="1100628"/>
            <a:ext cx="3749040" cy="35798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smtClean="0">
                <a:solidFill>
                  <a:schemeClr val="accent4"/>
                </a:solidFill>
              </a:rPr>
              <a:t>Vulnerability Characteristics</a:t>
            </a:r>
          </a:p>
          <a:p>
            <a:r>
              <a:rPr lang="en-US" b="0" dirty="0" smtClean="0"/>
              <a:t>Physiology</a:t>
            </a:r>
          </a:p>
          <a:p>
            <a:pPr>
              <a:buFont typeface="Arial" pitchFamily="34" charset="0"/>
              <a:buChar char="•"/>
            </a:pPr>
            <a:r>
              <a:rPr lang="en-US" b="0" dirty="0" smtClean="0"/>
              <a:t>Older adults thermoregulate less well due to a variety of factors including pre-existing conditions, medication.</a:t>
            </a:r>
          </a:p>
          <a:p>
            <a:pPr marL="0" indent="0"/>
            <a:r>
              <a:rPr lang="en-US" b="0" dirty="0" smtClean="0"/>
              <a:t>Isolation</a:t>
            </a:r>
          </a:p>
          <a:p>
            <a:pPr marL="285750" indent="-285750">
              <a:buFont typeface="Arial" pitchFamily="34" charset="0"/>
              <a:buChar char="•"/>
            </a:pPr>
            <a:r>
              <a:rPr lang="en-US" b="0" dirty="0" smtClean="0"/>
              <a:t>Living alone with limited social engagement</a:t>
            </a:r>
          </a:p>
          <a:p>
            <a:pPr marL="0" indent="0"/>
            <a:r>
              <a:rPr lang="en-US" b="0" dirty="0" smtClean="0"/>
              <a:t>Reliance</a:t>
            </a:r>
          </a:p>
          <a:p>
            <a:pPr marL="285750" indent="-285750">
              <a:buFont typeface="Arial" panose="020B0604020202020204" pitchFamily="34" charset="0"/>
              <a:buChar char="•"/>
            </a:pPr>
            <a:r>
              <a:rPr lang="en-US" b="0" dirty="0" smtClean="0"/>
              <a:t>Many rely on others for support, including being in an institution.</a:t>
            </a:r>
          </a:p>
          <a:p>
            <a:pPr marL="0" indent="0"/>
            <a:r>
              <a:rPr lang="en-US" b="0" dirty="0" smtClean="0"/>
              <a:t>Fixed Income</a:t>
            </a:r>
          </a:p>
          <a:p>
            <a:pPr marL="285750" indent="-285750">
              <a:buFont typeface="Arial" panose="020B0604020202020204" pitchFamily="34" charset="0"/>
              <a:buChar char="•"/>
            </a:pPr>
            <a:r>
              <a:rPr lang="en-US" b="0" dirty="0" smtClean="0"/>
              <a:t>Inability or unwillingness to pay for energy or other interventions.</a:t>
            </a:r>
          </a:p>
          <a:p>
            <a:pPr marL="0" indent="0"/>
            <a:r>
              <a:rPr lang="en-US" b="0" dirty="0" smtClean="0"/>
              <a:t>Psychology</a:t>
            </a:r>
          </a:p>
          <a:p>
            <a:pPr marL="285750" indent="-285750">
              <a:buFont typeface="Arial" panose="020B0604020202020204" pitchFamily="34" charset="0"/>
              <a:buChar char="•"/>
            </a:pPr>
            <a:r>
              <a:rPr lang="en-US" b="0" dirty="0" smtClean="0"/>
              <a:t>Peer Pressure to Perform</a:t>
            </a:r>
            <a:endParaRPr lang="en-US" b="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579" y="5181599"/>
            <a:ext cx="2360946" cy="15716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5181600"/>
            <a:ext cx="2095500" cy="1571625"/>
          </a:xfrm>
          <a:prstGeom prst="rect">
            <a:avLst/>
          </a:prstGeom>
        </p:spPr>
      </p:pic>
    </p:spTree>
    <p:extLst>
      <p:ext uri="{BB962C8B-B14F-4D97-AF65-F5344CB8AC3E}">
        <p14:creationId xmlns:p14="http://schemas.microsoft.com/office/powerpoint/2010/main" val="88639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Factors</a:t>
            </a:r>
            <a:br>
              <a:rPr lang="en-US" dirty="0" smtClean="0"/>
            </a:br>
            <a:r>
              <a:rPr lang="en-US" sz="1600" dirty="0" smtClean="0"/>
              <a:t>vulnerability, Hazard &amp; Exposure</a:t>
            </a:r>
            <a:endParaRPr lang="en-US" dirty="0"/>
          </a:p>
        </p:txBody>
      </p:sp>
      <p:sp>
        <p:nvSpPr>
          <p:cNvPr id="3" name="Content Placeholder 2"/>
          <p:cNvSpPr>
            <a:spLocks noGrp="1"/>
          </p:cNvSpPr>
          <p:nvPr>
            <p:ph idx="1"/>
          </p:nvPr>
        </p:nvSpPr>
        <p:spPr/>
        <p:txBody>
          <a:bodyPr/>
          <a:lstStyle/>
          <a:p>
            <a:r>
              <a:rPr lang="en-US" b="0" dirty="0" smtClean="0"/>
              <a:t>Physiology (age-related, drug-altered)</a:t>
            </a:r>
            <a:endParaRPr lang="en-US" b="0" dirty="0"/>
          </a:p>
          <a:p>
            <a:r>
              <a:rPr lang="en-US" b="0" dirty="0" smtClean="0"/>
              <a:t>Dependence</a:t>
            </a:r>
            <a:endParaRPr lang="en-US" b="0" dirty="0"/>
          </a:p>
          <a:p>
            <a:r>
              <a:rPr lang="en-US" b="0" dirty="0" smtClean="0"/>
              <a:t>Unavoidable Exposure</a:t>
            </a:r>
          </a:p>
          <a:p>
            <a:r>
              <a:rPr lang="en-US" b="0" dirty="0" smtClean="0"/>
              <a:t>Over-Exertion</a:t>
            </a:r>
          </a:p>
          <a:p>
            <a:r>
              <a:rPr lang="en-US" b="0" dirty="0" smtClean="0"/>
              <a:t>Personal Protective Equipment (PPE)</a:t>
            </a:r>
          </a:p>
          <a:p>
            <a:r>
              <a:rPr lang="en-US" b="0" dirty="0" smtClean="0"/>
              <a:t>Social Isolation</a:t>
            </a:r>
          </a:p>
          <a:p>
            <a:r>
              <a:rPr lang="en-US" b="0" dirty="0" smtClean="0"/>
              <a:t>Low/Fixed </a:t>
            </a:r>
            <a:r>
              <a:rPr lang="en-US" b="0" dirty="0"/>
              <a:t>Income</a:t>
            </a:r>
          </a:p>
          <a:p>
            <a:r>
              <a:rPr lang="en-US" b="0" dirty="0" err="1" smtClean="0"/>
              <a:t>Unacclimatized</a:t>
            </a:r>
            <a:endParaRPr lang="en-US" b="0" dirty="0" smtClean="0"/>
          </a:p>
          <a:p>
            <a:endParaRPr lang="en-US" b="0" dirty="0"/>
          </a:p>
        </p:txBody>
      </p:sp>
    </p:spTree>
    <p:extLst>
      <p:ext uri="{BB962C8B-B14F-4D97-AF65-F5344CB8AC3E}">
        <p14:creationId xmlns:p14="http://schemas.microsoft.com/office/powerpoint/2010/main" val="76604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787640" cy="3712464"/>
          </a:xfrm>
        </p:spPr>
        <p:txBody>
          <a:bodyPr numCol="2">
            <a:normAutofit/>
          </a:bodyPr>
          <a:lstStyle/>
          <a:p>
            <a:pPr>
              <a:buFont typeface="Arial" panose="020B0604020202020204" pitchFamily="34" charset="0"/>
              <a:buChar char="•"/>
            </a:pPr>
            <a:r>
              <a:rPr lang="en-US" sz="2000" b="0" dirty="0" smtClean="0"/>
              <a:t>Green </a:t>
            </a:r>
            <a:r>
              <a:rPr lang="en-US" sz="2000" b="0" dirty="0"/>
              <a:t>Infrastructure</a:t>
            </a:r>
          </a:p>
          <a:p>
            <a:pPr>
              <a:buFont typeface="Arial" panose="020B0604020202020204" pitchFamily="34" charset="0"/>
              <a:buChar char="•"/>
            </a:pPr>
            <a:r>
              <a:rPr lang="en-US" sz="2000" b="0" dirty="0" smtClean="0"/>
              <a:t>White </a:t>
            </a:r>
            <a:r>
              <a:rPr lang="en-US" sz="2000" b="0" dirty="0"/>
              <a:t>Roofs</a:t>
            </a:r>
          </a:p>
          <a:p>
            <a:pPr>
              <a:buFont typeface="Arial" panose="020B0604020202020204" pitchFamily="34" charset="0"/>
              <a:buChar char="•"/>
            </a:pPr>
            <a:r>
              <a:rPr lang="en-US" sz="2000" b="0" dirty="0" smtClean="0"/>
              <a:t>Passive Cooling</a:t>
            </a:r>
          </a:p>
          <a:p>
            <a:pPr>
              <a:buFont typeface="Arial" panose="020B0604020202020204" pitchFamily="34" charset="0"/>
              <a:buChar char="•"/>
            </a:pPr>
            <a:r>
              <a:rPr lang="en-US" sz="2000" b="0" dirty="0"/>
              <a:t>Social Cohesion </a:t>
            </a:r>
            <a:r>
              <a:rPr lang="en-US" sz="2000" b="0" dirty="0" smtClean="0"/>
              <a:t>Development</a:t>
            </a:r>
          </a:p>
          <a:p>
            <a:pPr>
              <a:buFont typeface="Arial" panose="020B0604020202020204" pitchFamily="34" charset="0"/>
              <a:buChar char="•"/>
            </a:pPr>
            <a:r>
              <a:rPr lang="en-US" sz="2000" b="0" dirty="0" smtClean="0"/>
              <a:t>Community Watches</a:t>
            </a:r>
          </a:p>
          <a:p>
            <a:pPr>
              <a:buFont typeface="Arial" panose="020B0604020202020204" pitchFamily="34" charset="0"/>
              <a:buChar char="•"/>
            </a:pPr>
            <a:r>
              <a:rPr lang="en-US" sz="2000" b="0" dirty="0"/>
              <a:t>Cooling Centers</a:t>
            </a:r>
          </a:p>
          <a:p>
            <a:pPr>
              <a:buFont typeface="Arial" panose="020B0604020202020204" pitchFamily="34" charset="0"/>
              <a:buChar char="•"/>
            </a:pPr>
            <a:r>
              <a:rPr lang="en-US" sz="2000" b="0" dirty="0"/>
              <a:t>Schedule Changes to Avoid Exposure</a:t>
            </a:r>
          </a:p>
          <a:p>
            <a:pPr>
              <a:buFont typeface="Arial" panose="020B0604020202020204" pitchFamily="34" charset="0"/>
              <a:buChar char="•"/>
            </a:pPr>
            <a:r>
              <a:rPr lang="en-US" sz="2000" b="0" dirty="0"/>
              <a:t>Plan for Utility Outages</a:t>
            </a:r>
          </a:p>
          <a:p>
            <a:pPr>
              <a:buFont typeface="Arial" panose="020B0604020202020204" pitchFamily="34" charset="0"/>
              <a:buChar char="•"/>
            </a:pPr>
            <a:r>
              <a:rPr lang="en-US" sz="2000" b="0" dirty="0"/>
              <a:t>Increase Health Care Staff</a:t>
            </a:r>
          </a:p>
          <a:p>
            <a:pPr>
              <a:buFont typeface="Arial" panose="020B0604020202020204" pitchFamily="34" charset="0"/>
              <a:buChar char="•"/>
            </a:pPr>
            <a:r>
              <a:rPr lang="en-US" sz="2000" b="0" dirty="0"/>
              <a:t>Emergency Heat Plan</a:t>
            </a:r>
          </a:p>
          <a:p>
            <a:pPr>
              <a:buFont typeface="Arial" panose="020B0604020202020204" pitchFamily="34" charset="0"/>
              <a:buChar char="•"/>
            </a:pPr>
            <a:r>
              <a:rPr lang="en-US" sz="2000" b="0" dirty="0"/>
              <a:t>Regulation Changes and Zoning</a:t>
            </a:r>
          </a:p>
          <a:p>
            <a:pPr>
              <a:buFont typeface="Arial" panose="020B0604020202020204" pitchFamily="34" charset="0"/>
              <a:buChar char="•"/>
            </a:pPr>
            <a:r>
              <a:rPr lang="en-US" sz="2000" b="0" dirty="0" smtClean="0"/>
              <a:t>Mobile Apps</a:t>
            </a:r>
          </a:p>
          <a:p>
            <a:pPr>
              <a:buFont typeface="Arial" panose="020B0604020202020204" pitchFamily="34" charset="0"/>
              <a:buChar char="•"/>
            </a:pPr>
            <a:r>
              <a:rPr lang="en-US" sz="2000" b="0" dirty="0" smtClean="0"/>
              <a:t>Personal Temperature Monitors</a:t>
            </a:r>
          </a:p>
          <a:p>
            <a:pPr>
              <a:buFont typeface="Arial" panose="020B0604020202020204" pitchFamily="34" charset="0"/>
              <a:buChar char="•"/>
            </a:pPr>
            <a:r>
              <a:rPr lang="en-US" sz="2000" b="0" dirty="0" smtClean="0"/>
              <a:t>Smart Thermostats</a:t>
            </a:r>
          </a:p>
          <a:p>
            <a:pPr>
              <a:buFont typeface="Arial" panose="020B0604020202020204" pitchFamily="34" charset="0"/>
              <a:buChar char="•"/>
            </a:pPr>
            <a:endParaRPr lang="en-US" sz="2000" b="0" dirty="0"/>
          </a:p>
        </p:txBody>
      </p:sp>
      <p:sp>
        <p:nvSpPr>
          <p:cNvPr id="4" name="Title 3"/>
          <p:cNvSpPr>
            <a:spLocks noGrp="1"/>
          </p:cNvSpPr>
          <p:nvPr>
            <p:ph type="title"/>
          </p:nvPr>
        </p:nvSpPr>
        <p:spPr/>
        <p:txBody>
          <a:bodyPr/>
          <a:lstStyle/>
          <a:p>
            <a:r>
              <a:rPr lang="en-US" dirty="0" smtClean="0"/>
              <a:t>Interventions</a:t>
            </a:r>
            <a:endParaRPr lang="en-US" dirty="0"/>
          </a:p>
        </p:txBody>
      </p:sp>
    </p:spTree>
    <p:extLst>
      <p:ext uri="{BB962C8B-B14F-4D97-AF65-F5344CB8AC3E}">
        <p14:creationId xmlns:p14="http://schemas.microsoft.com/office/powerpoint/2010/main" val="128963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Breakout Table A: Outdoor Active Exposure – Heat Healthy Work and Play</a:t>
            </a:r>
            <a:endParaRPr lang="en-US" dirty="0"/>
          </a:p>
        </p:txBody>
      </p:sp>
      <p:sp>
        <p:nvSpPr>
          <p:cNvPr id="5" name="Content Placeholder 4"/>
          <p:cNvSpPr>
            <a:spLocks noGrp="1"/>
          </p:cNvSpPr>
          <p:nvPr>
            <p:ph idx="1"/>
          </p:nvPr>
        </p:nvSpPr>
        <p:spPr/>
        <p:txBody>
          <a:bodyPr/>
          <a:lstStyle/>
          <a:p>
            <a:r>
              <a:rPr lang="en-US" dirty="0" smtClean="0"/>
              <a:t>Worksite, Athletic Field</a:t>
            </a:r>
          </a:p>
          <a:p>
            <a:r>
              <a:rPr lang="en-US" dirty="0" smtClean="0"/>
              <a:t>Personal Protective Equipment (PPE)</a:t>
            </a:r>
          </a:p>
          <a:p>
            <a:r>
              <a:rPr lang="en-US" dirty="0" smtClean="0"/>
              <a:t>Emergency Responders, Military, Athletes, Outdoor Workers</a:t>
            </a:r>
            <a:endParaRPr lang="en-US" dirty="0"/>
          </a:p>
          <a:p>
            <a:r>
              <a:rPr lang="en-US" dirty="0" smtClean="0"/>
              <a:t>Potential Interventions: Rescheduling to Avoid Exposure, Using modified PPE, </a:t>
            </a:r>
            <a:endParaRPr lang="en-US" dirty="0"/>
          </a:p>
        </p:txBody>
      </p:sp>
    </p:spTree>
    <p:extLst>
      <p:ext uri="{BB962C8B-B14F-4D97-AF65-F5344CB8AC3E}">
        <p14:creationId xmlns:p14="http://schemas.microsoft.com/office/powerpoint/2010/main" val="68528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B: Outdoor Casual Exposure – Heat Healthy Urban Areas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024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0" y="457200"/>
            <a:ext cx="2895600" cy="381000"/>
          </a:xfrm>
        </p:spPr>
        <p:txBody>
          <a:bodyPr>
            <a:noAutofit/>
          </a:bodyPr>
          <a:lstStyle/>
          <a:p>
            <a:pPr algn="ctr"/>
            <a:r>
              <a:rPr lang="en-US" sz="2400" dirty="0" smtClean="0"/>
              <a:t>Heat Health</a:t>
            </a:r>
            <a:br>
              <a:rPr lang="en-US" sz="2400" dirty="0" smtClean="0"/>
            </a:br>
            <a:r>
              <a:rPr lang="en-US" sz="2400" dirty="0" smtClean="0"/>
              <a:t>Risk Management Annual Cycle</a:t>
            </a:r>
            <a:endParaRPr lang="en-US" sz="2400" dirty="0"/>
          </a:p>
        </p:txBody>
      </p:sp>
      <p:graphicFrame>
        <p:nvGraphicFramePr>
          <p:cNvPr id="6" name="Diagram 5"/>
          <p:cNvGraphicFramePr/>
          <p:nvPr>
            <p:extLst>
              <p:ext uri="{D42A27DB-BD31-4B8C-83A1-F6EECF244321}">
                <p14:modId xmlns:p14="http://schemas.microsoft.com/office/powerpoint/2010/main" val="132004785"/>
              </p:ext>
            </p:extLst>
          </p:nvPr>
        </p:nvGraphicFramePr>
        <p:xfrm>
          <a:off x="990600" y="960120"/>
          <a:ext cx="7086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689" t="4394" r="22546" b="4459"/>
          <a:stretch/>
        </p:blipFill>
        <p:spPr bwMode="auto">
          <a:xfrm>
            <a:off x="1524000" y="2667000"/>
            <a:ext cx="838201"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2689" t="4394" r="22546" b="4459"/>
          <a:stretch/>
        </p:blipFill>
        <p:spPr bwMode="auto">
          <a:xfrm>
            <a:off x="838198" y="2819400"/>
            <a:ext cx="533404" cy="53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689" t="4394" r="22546" b="4459"/>
          <a:stretch/>
        </p:blipFill>
        <p:spPr bwMode="auto">
          <a:xfrm>
            <a:off x="304804" y="2895604"/>
            <a:ext cx="380996" cy="380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Brace 2"/>
          <p:cNvSpPr/>
          <p:nvPr/>
        </p:nvSpPr>
        <p:spPr>
          <a:xfrm rot="16200000">
            <a:off x="1206502" y="1452426"/>
            <a:ext cx="266700" cy="2044697"/>
          </a:xfrm>
          <a:prstGeom prst="rightBrace">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5" name="Rectangle 4"/>
          <p:cNvSpPr/>
          <p:nvPr/>
        </p:nvSpPr>
        <p:spPr>
          <a:xfrm>
            <a:off x="463554" y="990600"/>
            <a:ext cx="1752596" cy="12954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Analysis of historical impacts &amp; climate observations</a:t>
            </a:r>
            <a:endParaRPr lang="en-US" sz="1600" dirty="0"/>
          </a:p>
        </p:txBody>
      </p:sp>
      <p:pic>
        <p:nvPicPr>
          <p:cNvPr id="10"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689" t="4394" r="22546" b="4459"/>
          <a:stretch/>
        </p:blipFill>
        <p:spPr bwMode="auto">
          <a:xfrm>
            <a:off x="6705600" y="2667000"/>
            <a:ext cx="838201"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2689" t="4394" r="22546" b="4459"/>
          <a:stretch/>
        </p:blipFill>
        <p:spPr bwMode="auto">
          <a:xfrm>
            <a:off x="7696194" y="2819400"/>
            <a:ext cx="533404" cy="53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2689" t="4394" r="22546" b="4459"/>
          <a:stretch/>
        </p:blipFill>
        <p:spPr bwMode="auto">
          <a:xfrm>
            <a:off x="8382004" y="2895604"/>
            <a:ext cx="380996" cy="380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Brace 12"/>
          <p:cNvSpPr/>
          <p:nvPr/>
        </p:nvSpPr>
        <p:spPr>
          <a:xfrm rot="16200000">
            <a:off x="7630392" y="1452426"/>
            <a:ext cx="266700" cy="2044697"/>
          </a:xfrm>
          <a:prstGeom prst="rightBrace">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4" name="Rectangle 13"/>
          <p:cNvSpPr/>
          <p:nvPr/>
        </p:nvSpPr>
        <p:spPr>
          <a:xfrm>
            <a:off x="6887444" y="990600"/>
            <a:ext cx="1752596" cy="129540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smtClean="0"/>
              <a:t>Scenario-based planning &amp; climate predictions</a:t>
            </a:r>
            <a:endParaRPr lang="en-US" sz="1600" dirty="0"/>
          </a:p>
        </p:txBody>
      </p:sp>
      <p:sp>
        <p:nvSpPr>
          <p:cNvPr id="15" name="Rectangle 14"/>
          <p:cNvSpPr/>
          <p:nvPr/>
        </p:nvSpPr>
        <p:spPr>
          <a:xfrm>
            <a:off x="463554" y="4114800"/>
            <a:ext cx="1752596" cy="1295400"/>
          </a:xfrm>
          <a:prstGeom prst="rect">
            <a:avLst/>
          </a:prstGeom>
          <a:ln w="190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i="1" dirty="0" smtClean="0"/>
              <a:t>What can we learn from past experiences to improve heat health planning and preparedness?</a:t>
            </a:r>
            <a:endParaRPr lang="en-US" sz="1400" i="1" dirty="0"/>
          </a:p>
        </p:txBody>
      </p:sp>
      <p:sp>
        <p:nvSpPr>
          <p:cNvPr id="16" name="Rectangle 15"/>
          <p:cNvSpPr/>
          <p:nvPr/>
        </p:nvSpPr>
        <p:spPr>
          <a:xfrm>
            <a:off x="6741393" y="4114800"/>
            <a:ext cx="2044698" cy="1295400"/>
          </a:xfrm>
          <a:prstGeom prst="rect">
            <a:avLst/>
          </a:prstGeom>
          <a:ln w="1905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i="1" dirty="0" smtClean="0"/>
              <a:t>How might our current approach fail under future climate stressors, and how can we prevent such failure?</a:t>
            </a:r>
            <a:endParaRPr lang="en-US" sz="1400" i="1" dirty="0"/>
          </a:p>
        </p:txBody>
      </p:sp>
      <p:cxnSp>
        <p:nvCxnSpPr>
          <p:cNvPr id="17" name="Straight Arrow Connector 16"/>
          <p:cNvCxnSpPr/>
          <p:nvPr/>
        </p:nvCxnSpPr>
        <p:spPr>
          <a:xfrm flipH="1">
            <a:off x="381000" y="3886200"/>
            <a:ext cx="19812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 y="3609201"/>
            <a:ext cx="1866899" cy="276999"/>
          </a:xfrm>
          <a:prstGeom prst="rect">
            <a:avLst/>
          </a:prstGeom>
          <a:noFill/>
        </p:spPr>
        <p:txBody>
          <a:bodyPr wrap="square" rtlCol="0">
            <a:spAutoFit/>
          </a:bodyPr>
          <a:lstStyle/>
          <a:p>
            <a:pPr algn="ctr"/>
            <a:r>
              <a:rPr lang="en-US" sz="1200" dirty="0" smtClean="0"/>
              <a:t>Previous Years</a:t>
            </a:r>
            <a:endParaRPr lang="en-US" sz="1200" dirty="0"/>
          </a:p>
        </p:txBody>
      </p:sp>
      <p:cxnSp>
        <p:nvCxnSpPr>
          <p:cNvPr id="20" name="Straight Arrow Connector 19"/>
          <p:cNvCxnSpPr/>
          <p:nvPr/>
        </p:nvCxnSpPr>
        <p:spPr>
          <a:xfrm flipH="1">
            <a:off x="6805471" y="3886200"/>
            <a:ext cx="1981201" cy="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81671" y="3609201"/>
            <a:ext cx="1866899" cy="276999"/>
          </a:xfrm>
          <a:prstGeom prst="rect">
            <a:avLst/>
          </a:prstGeom>
          <a:noFill/>
        </p:spPr>
        <p:txBody>
          <a:bodyPr wrap="square" rtlCol="0">
            <a:spAutoFit/>
          </a:bodyPr>
          <a:lstStyle/>
          <a:p>
            <a:pPr algn="ctr"/>
            <a:r>
              <a:rPr lang="en-US" sz="1200" dirty="0" smtClean="0"/>
              <a:t>Future Years</a:t>
            </a:r>
            <a:endParaRPr lang="en-US" sz="1200" dirty="0"/>
          </a:p>
        </p:txBody>
      </p:sp>
    </p:spTree>
    <p:extLst>
      <p:ext uri="{BB962C8B-B14F-4D97-AF65-F5344CB8AC3E}">
        <p14:creationId xmlns:p14="http://schemas.microsoft.com/office/powerpoint/2010/main" val="3015705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C: Cool Spaces, Social Safety Nets</a:t>
            </a:r>
            <a:endParaRPr lang="en-US" dirty="0"/>
          </a:p>
        </p:txBody>
      </p:sp>
      <p:sp>
        <p:nvSpPr>
          <p:cNvPr id="3" name="Content Placeholder 2"/>
          <p:cNvSpPr>
            <a:spLocks noGrp="1"/>
          </p:cNvSpPr>
          <p:nvPr>
            <p:ph idx="1"/>
          </p:nvPr>
        </p:nvSpPr>
        <p:spPr/>
        <p:txBody>
          <a:bodyPr/>
          <a:lstStyle/>
          <a:p>
            <a:r>
              <a:rPr lang="en-US" dirty="0" smtClean="0"/>
              <a:t>Cooling centers, </a:t>
            </a:r>
            <a:endParaRPr lang="en-US" dirty="0"/>
          </a:p>
        </p:txBody>
      </p:sp>
    </p:spTree>
    <p:extLst>
      <p:ext uri="{BB962C8B-B14F-4D97-AF65-F5344CB8AC3E}">
        <p14:creationId xmlns:p14="http://schemas.microsoft.com/office/powerpoint/2010/main" val="147409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D: Reducing psychological and Physiological Risk Factors Through Behavior Modification</a:t>
            </a:r>
            <a:endParaRPr lang="en-US" dirty="0"/>
          </a:p>
        </p:txBody>
      </p:sp>
      <p:sp>
        <p:nvSpPr>
          <p:cNvPr id="3" name="Content Placeholder 2"/>
          <p:cNvSpPr>
            <a:spLocks noGrp="1"/>
          </p:cNvSpPr>
          <p:nvPr>
            <p:ph idx="1"/>
          </p:nvPr>
        </p:nvSpPr>
        <p:spPr/>
        <p:txBody>
          <a:bodyPr/>
          <a:lstStyle/>
          <a:p>
            <a:r>
              <a:rPr lang="en-US" dirty="0" smtClean="0"/>
              <a:t>Reducing physiology risk factors</a:t>
            </a:r>
          </a:p>
          <a:p>
            <a:endParaRPr lang="en-US" dirty="0"/>
          </a:p>
        </p:txBody>
      </p:sp>
    </p:spTree>
    <p:extLst>
      <p:ext uri="{BB962C8B-B14F-4D97-AF65-F5344CB8AC3E}">
        <p14:creationId xmlns:p14="http://schemas.microsoft.com/office/powerpoint/2010/main" val="160946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Table E: Indoor Exposure at Home</a:t>
            </a:r>
            <a:endParaRPr lang="en-US" dirty="0"/>
          </a:p>
        </p:txBody>
      </p:sp>
      <p:sp>
        <p:nvSpPr>
          <p:cNvPr id="3" name="Content Placeholder 2"/>
          <p:cNvSpPr>
            <a:spLocks noGrp="1"/>
          </p:cNvSpPr>
          <p:nvPr>
            <p:ph idx="1"/>
          </p:nvPr>
        </p:nvSpPr>
        <p:spPr/>
        <p:txBody>
          <a:bodyPr/>
          <a:lstStyle/>
          <a:p>
            <a:r>
              <a:rPr lang="en-US" dirty="0" smtClean="0"/>
              <a:t>Cooling centers, </a:t>
            </a:r>
            <a:endParaRPr lang="en-US" dirty="0"/>
          </a:p>
        </p:txBody>
      </p:sp>
    </p:spTree>
    <p:extLst>
      <p:ext uri="{BB962C8B-B14F-4D97-AF65-F5344CB8AC3E}">
        <p14:creationId xmlns:p14="http://schemas.microsoft.com/office/powerpoint/2010/main" val="277040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Needs</a:t>
            </a:r>
            <a:endParaRPr lang="en-US" dirty="0"/>
          </a:p>
        </p:txBody>
      </p:sp>
      <p:sp>
        <p:nvSpPr>
          <p:cNvPr id="3" name="Content Placeholder 2"/>
          <p:cNvSpPr>
            <a:spLocks noGrp="1"/>
          </p:cNvSpPr>
          <p:nvPr>
            <p:ph idx="1"/>
          </p:nvPr>
        </p:nvSpPr>
        <p:spPr/>
        <p:txBody>
          <a:bodyPr/>
          <a:lstStyle/>
          <a:p>
            <a:r>
              <a:rPr lang="en-US" b="0" dirty="0" smtClean="0"/>
              <a:t>High Resolution Urban Heat Island Map</a:t>
            </a:r>
          </a:p>
          <a:p>
            <a:r>
              <a:rPr lang="en-US" b="0" dirty="0" smtClean="0"/>
              <a:t>Social Vulnerability Indices</a:t>
            </a:r>
          </a:p>
          <a:p>
            <a:r>
              <a:rPr lang="en-US" b="0" dirty="0" smtClean="0"/>
              <a:t>Hospitalization Outcomes by County</a:t>
            </a:r>
          </a:p>
          <a:p>
            <a:r>
              <a:rPr lang="en-US" b="0" dirty="0" smtClean="0"/>
              <a:t>Heat Season Outlook (number of heat waves, +/- </a:t>
            </a:r>
            <a:r>
              <a:rPr lang="en-US" b="0" dirty="0" err="1" smtClean="0"/>
              <a:t>avg</a:t>
            </a:r>
            <a:r>
              <a:rPr lang="en-US" b="0" dirty="0" smtClean="0"/>
              <a:t>, relative to last year)</a:t>
            </a:r>
          </a:p>
          <a:p>
            <a:r>
              <a:rPr lang="en-US" b="0" dirty="0" smtClean="0"/>
              <a:t>Lead time 2,3,4 weeks – planning</a:t>
            </a:r>
          </a:p>
          <a:p>
            <a:endParaRPr lang="en-US" b="0" dirty="0" smtClean="0"/>
          </a:p>
          <a:p>
            <a:endParaRPr lang="en-US" b="0" dirty="0"/>
          </a:p>
        </p:txBody>
      </p:sp>
    </p:spTree>
    <p:extLst>
      <p:ext uri="{BB962C8B-B14F-4D97-AF65-F5344CB8AC3E}">
        <p14:creationId xmlns:p14="http://schemas.microsoft.com/office/powerpoint/2010/main" val="28088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467" y="6505601"/>
            <a:ext cx="4267200" cy="369332"/>
          </a:xfrm>
          <a:prstGeom prst="rect">
            <a:avLst/>
          </a:prstGeom>
          <a:noFill/>
        </p:spPr>
        <p:txBody>
          <a:bodyPr wrap="square" rtlCol="0">
            <a:spAutoFit/>
          </a:bodyPr>
          <a:lstStyle/>
          <a:p>
            <a:r>
              <a:rPr lang="en-US" dirty="0" smtClean="0"/>
              <a:t>Template</a:t>
            </a:r>
            <a:endParaRPr lang="en-US" dirty="0"/>
          </a:p>
        </p:txBody>
      </p:sp>
      <p:sp>
        <p:nvSpPr>
          <p:cNvPr id="11" name="TextBox 10"/>
          <p:cNvSpPr txBox="1"/>
          <p:nvPr/>
        </p:nvSpPr>
        <p:spPr>
          <a:xfrm>
            <a:off x="-8468" y="3201"/>
            <a:ext cx="9152467" cy="369332"/>
          </a:xfrm>
          <a:prstGeom prst="rect">
            <a:avLst/>
          </a:prstGeom>
          <a:noFill/>
        </p:spPr>
        <p:txBody>
          <a:bodyPr wrap="square" rtlCol="0">
            <a:spAutoFit/>
          </a:bodyPr>
          <a:lstStyle/>
          <a:p>
            <a:pPr algn="ctr"/>
            <a:r>
              <a:rPr lang="en-US" b="1" dirty="0" smtClean="0">
                <a:solidFill>
                  <a:schemeClr val="bg1"/>
                </a:solidFill>
              </a:rPr>
              <a:t>Heat Event Decision Calendar – Annual Cycle</a:t>
            </a:r>
            <a:endParaRPr lang="en-US" b="1" dirty="0">
              <a:solidFill>
                <a:schemeClr val="bg1"/>
              </a:solidFill>
            </a:endParaRPr>
          </a:p>
        </p:txBody>
      </p:sp>
      <p:sp>
        <p:nvSpPr>
          <p:cNvPr id="12" name="Rectangle 11"/>
          <p:cNvSpPr/>
          <p:nvPr/>
        </p:nvSpPr>
        <p:spPr>
          <a:xfrm>
            <a:off x="304800" y="457200"/>
            <a:ext cx="85344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Planning</a:t>
            </a:r>
            <a:r>
              <a:rPr lang="en-US" dirty="0" smtClean="0"/>
              <a:t> (October – March; Out Years)</a:t>
            </a:r>
            <a:endParaRPr lang="en-US" dirty="0"/>
          </a:p>
        </p:txBody>
      </p:sp>
      <p:sp>
        <p:nvSpPr>
          <p:cNvPr id="13" name="Rectangle 12"/>
          <p:cNvSpPr/>
          <p:nvPr/>
        </p:nvSpPr>
        <p:spPr>
          <a:xfrm>
            <a:off x="304800" y="1955800"/>
            <a:ext cx="85344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Preparing</a:t>
            </a:r>
            <a:r>
              <a:rPr lang="en-US" dirty="0" smtClean="0"/>
              <a:t> (April-May)</a:t>
            </a:r>
            <a:endParaRPr lang="en-US" dirty="0"/>
          </a:p>
        </p:txBody>
      </p:sp>
      <p:sp>
        <p:nvSpPr>
          <p:cNvPr id="14" name="Rectangle 13"/>
          <p:cNvSpPr/>
          <p:nvPr/>
        </p:nvSpPr>
        <p:spPr>
          <a:xfrm>
            <a:off x="304800" y="3454400"/>
            <a:ext cx="8534400" cy="304800"/>
          </a:xfrm>
          <a:prstGeom prst="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Responding</a:t>
            </a:r>
            <a:r>
              <a:rPr lang="en-US" dirty="0" smtClean="0"/>
              <a:t> (June – August)</a:t>
            </a:r>
            <a:endParaRPr lang="en-US" dirty="0"/>
          </a:p>
        </p:txBody>
      </p:sp>
      <p:sp>
        <p:nvSpPr>
          <p:cNvPr id="15" name="Rectangle 14"/>
          <p:cNvSpPr/>
          <p:nvPr/>
        </p:nvSpPr>
        <p:spPr>
          <a:xfrm>
            <a:off x="304800" y="4953000"/>
            <a:ext cx="8534400" cy="304800"/>
          </a:xfrm>
          <a:prstGeom prst="rect">
            <a:avLst/>
          </a:prstGeom>
          <a:solidFill>
            <a:schemeClr val="accent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Recovering</a:t>
            </a:r>
            <a:r>
              <a:rPr lang="en-US" dirty="0" smtClean="0"/>
              <a:t> (June – September)</a:t>
            </a:r>
            <a:endParaRPr lang="en-US" dirty="0"/>
          </a:p>
        </p:txBody>
      </p:sp>
      <p:sp>
        <p:nvSpPr>
          <p:cNvPr id="17" name="Rectangle 16"/>
          <p:cNvSpPr/>
          <p:nvPr/>
        </p:nvSpPr>
        <p:spPr>
          <a:xfrm>
            <a:off x="2963333" y="3757506"/>
            <a:ext cx="44196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Duration of Event – ongoing support, monitoring, communication, rapid response.</a:t>
            </a:r>
            <a:endParaRPr lang="en-US" dirty="0"/>
          </a:p>
        </p:txBody>
      </p:sp>
      <p:sp>
        <p:nvSpPr>
          <p:cNvPr id="18" name="Rectangle 17"/>
          <p:cNvSpPr/>
          <p:nvPr/>
        </p:nvSpPr>
        <p:spPr>
          <a:xfrm>
            <a:off x="7391400" y="3757506"/>
            <a:ext cx="14478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Immediately Following – recovery.</a:t>
            </a:r>
            <a:endParaRPr lang="en-US" dirty="0"/>
          </a:p>
        </p:txBody>
      </p:sp>
      <p:sp>
        <p:nvSpPr>
          <p:cNvPr id="19" name="Rectangle 18"/>
          <p:cNvSpPr/>
          <p:nvPr/>
        </p:nvSpPr>
        <p:spPr>
          <a:xfrm>
            <a:off x="304800" y="3757506"/>
            <a:ext cx="2641600" cy="10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Weeks to days before event – prepositioning assets &amp; messaging.</a:t>
            </a:r>
            <a:endParaRPr lang="en-US" dirty="0"/>
          </a:p>
        </p:txBody>
      </p:sp>
      <p:sp>
        <p:nvSpPr>
          <p:cNvPr id="20" name="Rectangle 19"/>
          <p:cNvSpPr/>
          <p:nvPr/>
        </p:nvSpPr>
        <p:spPr>
          <a:xfrm>
            <a:off x="304800" y="5257800"/>
            <a:ext cx="4419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Longer-term recovery during heat season to bounce back to ready status.</a:t>
            </a:r>
            <a:endParaRPr lang="en-US" dirty="0"/>
          </a:p>
        </p:txBody>
      </p:sp>
      <p:sp>
        <p:nvSpPr>
          <p:cNvPr id="21" name="Rectangle 20"/>
          <p:cNvSpPr/>
          <p:nvPr/>
        </p:nvSpPr>
        <p:spPr>
          <a:xfrm>
            <a:off x="4724400" y="5257800"/>
            <a:ext cx="4114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Hot wash immediately after heat season.</a:t>
            </a:r>
            <a:endParaRPr lang="en-US" dirty="0"/>
          </a:p>
        </p:txBody>
      </p:sp>
      <p:sp>
        <p:nvSpPr>
          <p:cNvPr id="22" name="Rectangle 21"/>
          <p:cNvSpPr/>
          <p:nvPr/>
        </p:nvSpPr>
        <p:spPr>
          <a:xfrm>
            <a:off x="304800" y="762000"/>
            <a:ext cx="853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Annual planning; resource allocations; annual budget; </a:t>
            </a:r>
            <a:br>
              <a:rPr lang="en-US" dirty="0" smtClean="0"/>
            </a:br>
            <a:r>
              <a:rPr lang="en-US" dirty="0" smtClean="0"/>
              <a:t>resilience &amp; sustainability studies</a:t>
            </a:r>
            <a:endParaRPr lang="en-US" dirty="0"/>
          </a:p>
        </p:txBody>
      </p:sp>
      <p:sp>
        <p:nvSpPr>
          <p:cNvPr id="23" name="Rectangle 22"/>
          <p:cNvSpPr/>
          <p:nvPr/>
        </p:nvSpPr>
        <p:spPr>
          <a:xfrm>
            <a:off x="304800" y="2260600"/>
            <a:ext cx="8534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heat season preparedness and messaging for heat season</a:t>
            </a:r>
            <a:endParaRPr lang="en-US" dirty="0"/>
          </a:p>
        </p:txBody>
      </p:sp>
    </p:spTree>
    <p:extLst>
      <p:ext uri="{BB962C8B-B14F-4D97-AF65-F5344CB8AC3E}">
        <p14:creationId xmlns:p14="http://schemas.microsoft.com/office/powerpoint/2010/main" val="2489957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468" y="6505601"/>
            <a:ext cx="6028267" cy="369332"/>
          </a:xfrm>
          <a:prstGeom prst="rect">
            <a:avLst/>
          </a:prstGeom>
          <a:noFill/>
        </p:spPr>
        <p:txBody>
          <a:bodyPr wrap="square" rtlCol="0">
            <a:spAutoFit/>
          </a:bodyPr>
          <a:lstStyle/>
          <a:p>
            <a:r>
              <a:rPr lang="en-US" dirty="0" smtClean="0"/>
              <a:t>Current Information Available from NOAA</a:t>
            </a:r>
            <a:endParaRPr lang="en-US" dirty="0"/>
          </a:p>
        </p:txBody>
      </p:sp>
      <p:sp>
        <p:nvSpPr>
          <p:cNvPr id="11" name="TextBox 10"/>
          <p:cNvSpPr txBox="1"/>
          <p:nvPr/>
        </p:nvSpPr>
        <p:spPr>
          <a:xfrm>
            <a:off x="-8468" y="3201"/>
            <a:ext cx="4809067" cy="369332"/>
          </a:xfrm>
          <a:prstGeom prst="rect">
            <a:avLst/>
          </a:prstGeom>
          <a:noFill/>
        </p:spPr>
        <p:txBody>
          <a:bodyPr wrap="square" rtlCol="0">
            <a:spAutoFit/>
          </a:bodyPr>
          <a:lstStyle/>
          <a:p>
            <a:r>
              <a:rPr lang="en-US" dirty="0" smtClean="0"/>
              <a:t>Heat Event Decision Calendar – High Level</a:t>
            </a:r>
            <a:endParaRPr lang="en-US" dirty="0"/>
          </a:p>
        </p:txBody>
      </p:sp>
      <p:sp>
        <p:nvSpPr>
          <p:cNvPr id="12" name="Rectangle 11"/>
          <p:cNvSpPr/>
          <p:nvPr/>
        </p:nvSpPr>
        <p:spPr>
          <a:xfrm>
            <a:off x="152400" y="381000"/>
            <a:ext cx="85344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Planning  &amp; Budgeting (October – March)</a:t>
            </a:r>
            <a:endParaRPr lang="en-US" dirty="0"/>
          </a:p>
        </p:txBody>
      </p:sp>
      <p:sp>
        <p:nvSpPr>
          <p:cNvPr id="13" name="Rectangle 12"/>
          <p:cNvSpPr/>
          <p:nvPr/>
        </p:nvSpPr>
        <p:spPr>
          <a:xfrm>
            <a:off x="152400" y="1879600"/>
            <a:ext cx="85344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Preparing (April-May)</a:t>
            </a:r>
            <a:endParaRPr lang="en-US" dirty="0"/>
          </a:p>
        </p:txBody>
      </p:sp>
      <p:sp>
        <p:nvSpPr>
          <p:cNvPr id="14" name="Rectangle 13"/>
          <p:cNvSpPr/>
          <p:nvPr/>
        </p:nvSpPr>
        <p:spPr>
          <a:xfrm>
            <a:off x="152400" y="3378200"/>
            <a:ext cx="85344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Responding (June – August)</a:t>
            </a:r>
            <a:endParaRPr lang="en-US" dirty="0"/>
          </a:p>
        </p:txBody>
      </p:sp>
      <p:sp>
        <p:nvSpPr>
          <p:cNvPr id="15" name="Rectangle 14"/>
          <p:cNvSpPr/>
          <p:nvPr/>
        </p:nvSpPr>
        <p:spPr>
          <a:xfrm>
            <a:off x="152400" y="4876800"/>
            <a:ext cx="85344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Recovering (June – September)</a:t>
            </a:r>
            <a:endParaRPr lang="en-US" dirty="0"/>
          </a:p>
        </p:txBody>
      </p:sp>
      <p:sp>
        <p:nvSpPr>
          <p:cNvPr id="17" name="Rectangle 16"/>
          <p:cNvSpPr/>
          <p:nvPr/>
        </p:nvSpPr>
        <p:spPr>
          <a:xfrm>
            <a:off x="2810933" y="3606800"/>
            <a:ext cx="4419600" cy="11176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Ongoing monitoring and updating provided by local WFO to support action.</a:t>
            </a:r>
            <a:endParaRPr lang="en-US" dirty="0"/>
          </a:p>
        </p:txBody>
      </p:sp>
      <p:sp>
        <p:nvSpPr>
          <p:cNvPr id="18" name="Rectangle 17"/>
          <p:cNvSpPr/>
          <p:nvPr/>
        </p:nvSpPr>
        <p:spPr>
          <a:xfrm>
            <a:off x="7239000" y="3606800"/>
            <a:ext cx="144780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De-activating heat alert</a:t>
            </a:r>
            <a:endParaRPr lang="en-US" dirty="0"/>
          </a:p>
        </p:txBody>
      </p:sp>
      <p:sp>
        <p:nvSpPr>
          <p:cNvPr id="19" name="Rectangle 18"/>
          <p:cNvSpPr/>
          <p:nvPr/>
        </p:nvSpPr>
        <p:spPr>
          <a:xfrm>
            <a:off x="152400" y="3606800"/>
            <a:ext cx="264160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Weather forecasts and longer term predictions at the S2S timescale available. Alerts issued by local WFO.</a:t>
            </a:r>
            <a:endParaRPr lang="en-US" sz="1600" dirty="0"/>
          </a:p>
        </p:txBody>
      </p:sp>
      <p:sp>
        <p:nvSpPr>
          <p:cNvPr id="20" name="Rectangle 19"/>
          <p:cNvSpPr/>
          <p:nvPr/>
        </p:nvSpPr>
        <p:spPr>
          <a:xfrm>
            <a:off x="152400" y="5105400"/>
            <a:ext cx="4419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Heat events and mortality outcomes are documented in Storm Events with a month or so lag time.</a:t>
            </a:r>
            <a:endParaRPr lang="en-US" dirty="0"/>
          </a:p>
        </p:txBody>
      </p:sp>
      <p:sp>
        <p:nvSpPr>
          <p:cNvPr id="21" name="Rectangle 20"/>
          <p:cNvSpPr/>
          <p:nvPr/>
        </p:nvSpPr>
        <p:spPr>
          <a:xfrm>
            <a:off x="4572000" y="5105400"/>
            <a:ext cx="4114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significant events, NOAA NWS will perform analysis, and NOAA NESDIS will include in State of the Climate</a:t>
            </a:r>
            <a:endParaRPr lang="en-US" dirty="0"/>
          </a:p>
        </p:txBody>
      </p:sp>
      <p:sp>
        <p:nvSpPr>
          <p:cNvPr id="22" name="Rectangle 21"/>
          <p:cNvSpPr/>
          <p:nvPr/>
        </p:nvSpPr>
        <p:spPr>
          <a:xfrm>
            <a:off x="152400" y="609600"/>
            <a:ext cx="853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Seasonal temperature anomaly outlooks and advice on climate modes such as ENSO are available. Climate norms and longer term predictions also available for longer-range planning. Other information for planning available on NIHHIS.</a:t>
            </a:r>
            <a:endParaRPr lang="en-US" dirty="0"/>
          </a:p>
        </p:txBody>
      </p:sp>
      <p:sp>
        <p:nvSpPr>
          <p:cNvPr id="23" name="Rectangle 22"/>
          <p:cNvSpPr/>
          <p:nvPr/>
        </p:nvSpPr>
        <p:spPr>
          <a:xfrm>
            <a:off x="152400" y="2108200"/>
            <a:ext cx="853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Seasonal heat outlook available for preparations, updated monthly, as well as outlooks at the Weeks 3-4, and Week 2 range. General communications and messages available via NWS and NIHHIS, as well as detailed preparedness information in the latter.</a:t>
            </a:r>
            <a:endParaRPr lang="en-US" dirty="0"/>
          </a:p>
        </p:txBody>
      </p:sp>
    </p:spTree>
    <p:extLst>
      <p:ext uri="{BB962C8B-B14F-4D97-AF65-F5344CB8AC3E}">
        <p14:creationId xmlns:p14="http://schemas.microsoft.com/office/powerpoint/2010/main" val="2195102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p:cNvCxnSpPr/>
          <p:nvPr/>
        </p:nvCxnSpPr>
        <p:spPr>
          <a:xfrm>
            <a:off x="994564" y="3581400"/>
            <a:ext cx="740472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p:cNvCxnSpPr>
            <a:stCxn id="24" idx="0"/>
            <a:endCxn id="16" idx="2"/>
          </p:cNvCxnSpPr>
          <p:nvPr/>
        </p:nvCxnSpPr>
        <p:spPr>
          <a:xfrm flipH="1" flipV="1">
            <a:off x="3598692" y="3330723"/>
            <a:ext cx="472010" cy="908161"/>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a:stCxn id="39" idx="0"/>
            <a:endCxn id="30" idx="2"/>
          </p:cNvCxnSpPr>
          <p:nvPr/>
        </p:nvCxnSpPr>
        <p:spPr>
          <a:xfrm flipH="1" flipV="1">
            <a:off x="2416097" y="3316246"/>
            <a:ext cx="467175" cy="92263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a:stCxn id="39" idx="0"/>
            <a:endCxn id="32" idx="2"/>
          </p:cNvCxnSpPr>
          <p:nvPr/>
        </p:nvCxnSpPr>
        <p:spPr>
          <a:xfrm flipH="1" flipV="1">
            <a:off x="2522778" y="3922061"/>
            <a:ext cx="360494" cy="3168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38" idx="0"/>
            <a:endCxn id="63" idx="2"/>
          </p:cNvCxnSpPr>
          <p:nvPr/>
        </p:nvCxnSpPr>
        <p:spPr>
          <a:xfrm flipH="1" flipV="1">
            <a:off x="1426229" y="3914693"/>
            <a:ext cx="376225" cy="32143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a:stCxn id="48" idx="0"/>
            <a:endCxn id="12" idx="2"/>
          </p:cNvCxnSpPr>
          <p:nvPr/>
        </p:nvCxnSpPr>
        <p:spPr>
          <a:xfrm flipV="1">
            <a:off x="7180092" y="3331205"/>
            <a:ext cx="0" cy="9049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77" name="Straight Connector 76"/>
          <p:cNvCxnSpPr>
            <a:stCxn id="74" idx="0"/>
            <a:endCxn id="45" idx="2"/>
          </p:cNvCxnSpPr>
          <p:nvPr/>
        </p:nvCxnSpPr>
        <p:spPr>
          <a:xfrm flipH="1" flipV="1">
            <a:off x="5353136" y="3339696"/>
            <a:ext cx="197928" cy="899188"/>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87" name="Straight Connector 86"/>
          <p:cNvCxnSpPr>
            <a:stCxn id="45" idx="0"/>
          </p:cNvCxnSpPr>
          <p:nvPr/>
        </p:nvCxnSpPr>
        <p:spPr>
          <a:xfrm flipH="1" flipV="1">
            <a:off x="5352221" y="2806732"/>
            <a:ext cx="915" cy="380564"/>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endCxn id="30" idx="0"/>
          </p:cNvCxnSpPr>
          <p:nvPr/>
        </p:nvCxnSpPr>
        <p:spPr>
          <a:xfrm flipH="1">
            <a:off x="2416097" y="2837201"/>
            <a:ext cx="9975" cy="32664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16" idx="0"/>
          </p:cNvCxnSpPr>
          <p:nvPr/>
        </p:nvCxnSpPr>
        <p:spPr>
          <a:xfrm flipV="1">
            <a:off x="3598692" y="2895600"/>
            <a:ext cx="0" cy="282723"/>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12" idx="0"/>
          </p:cNvCxnSpPr>
          <p:nvPr/>
        </p:nvCxnSpPr>
        <p:spPr>
          <a:xfrm flipV="1">
            <a:off x="7180092" y="2019350"/>
            <a:ext cx="2398" cy="1159455"/>
          </a:xfrm>
          <a:prstGeom prst="line">
            <a:avLst/>
          </a:prstGeom>
          <a:ln>
            <a:prstDash val="sysDash"/>
          </a:ln>
        </p:spPr>
        <p:style>
          <a:lnRef idx="2">
            <a:schemeClr val="accent2"/>
          </a:lnRef>
          <a:fillRef idx="0">
            <a:schemeClr val="accent2"/>
          </a:fillRef>
          <a:effectRef idx="1">
            <a:schemeClr val="accent2"/>
          </a:effectRef>
          <a:fontRef idx="minor">
            <a:schemeClr val="tx1"/>
          </a:fontRef>
        </p:style>
      </p:cxnSp>
      <p:sp>
        <p:nvSpPr>
          <p:cNvPr id="11" name="Rectangle 10"/>
          <p:cNvSpPr/>
          <p:nvPr/>
        </p:nvSpPr>
        <p:spPr>
          <a:xfrm>
            <a:off x="779292" y="1981200"/>
            <a:ext cx="7620000" cy="1043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Planning and Preparedness Lead Times</a:t>
            </a:r>
            <a:endParaRPr lang="en-US" dirty="0"/>
          </a:p>
        </p:txBody>
      </p:sp>
      <p:sp>
        <p:nvSpPr>
          <p:cNvPr id="2" name="Title 1"/>
          <p:cNvSpPr>
            <a:spLocks noGrp="1"/>
          </p:cNvSpPr>
          <p:nvPr>
            <p:ph type="title"/>
          </p:nvPr>
        </p:nvSpPr>
        <p:spPr/>
        <p:txBody>
          <a:bodyPr/>
          <a:lstStyle/>
          <a:p>
            <a:r>
              <a:rPr lang="en-US" dirty="0" smtClean="0"/>
              <a:t>Decision Calendars</a:t>
            </a:r>
            <a:endParaRPr lang="en-US" dirty="0"/>
          </a:p>
        </p:txBody>
      </p:sp>
      <p:sp>
        <p:nvSpPr>
          <p:cNvPr id="3" name="Content Placeholder 2"/>
          <p:cNvSpPr>
            <a:spLocks noGrp="1"/>
          </p:cNvSpPr>
          <p:nvPr>
            <p:ph idx="1"/>
          </p:nvPr>
        </p:nvSpPr>
        <p:spPr>
          <a:xfrm>
            <a:off x="822960" y="914400"/>
            <a:ext cx="7520940" cy="908898"/>
          </a:xfrm>
        </p:spPr>
        <p:txBody>
          <a:bodyPr/>
          <a:lstStyle/>
          <a:p>
            <a:pPr marL="0" indent="0"/>
            <a:r>
              <a:rPr lang="en-US" dirty="0" smtClean="0"/>
              <a:t>Decision calendars are a framework to organize information about </a:t>
            </a:r>
            <a:r>
              <a:rPr lang="en-US" u="sng" dirty="0" smtClean="0"/>
              <a:t>user context</a:t>
            </a:r>
            <a:r>
              <a:rPr lang="en-US" dirty="0" smtClean="0"/>
              <a:t> in decision-making. They document what needs to be known when, by whom, and with what certainty in order to take actions to reduce heat health risk.</a:t>
            </a:r>
            <a:endParaRPr lang="en-US" dirty="0"/>
          </a:p>
        </p:txBody>
      </p:sp>
      <p:sp>
        <p:nvSpPr>
          <p:cNvPr id="4" name="TextBox 3"/>
          <p:cNvSpPr txBox="1"/>
          <p:nvPr/>
        </p:nvSpPr>
        <p:spPr>
          <a:xfrm>
            <a:off x="3962400" y="5690681"/>
            <a:ext cx="4495800" cy="938719"/>
          </a:xfrm>
          <a:prstGeom prst="rect">
            <a:avLst/>
          </a:prstGeom>
          <a:noFill/>
        </p:spPr>
        <p:txBody>
          <a:bodyPr wrap="square" rtlCol="0">
            <a:spAutoFit/>
          </a:bodyPr>
          <a:lstStyle/>
          <a:p>
            <a:pPr algn="r"/>
            <a:r>
              <a:rPr lang="en-US" sz="1100" b="1" dirty="0" smtClean="0"/>
              <a:t>For more information see:</a:t>
            </a:r>
            <a:r>
              <a:rPr lang="en-US" sz="1100" dirty="0"/>
              <a:t/>
            </a:r>
            <a:br>
              <a:rPr lang="en-US" sz="1100" dirty="0"/>
            </a:br>
            <a:r>
              <a:rPr lang="en-US" sz="1100" dirty="0"/>
              <a:t>Ray, A. J., &amp; Webb, R. S. (2016</a:t>
            </a:r>
            <a:r>
              <a:rPr lang="en-US" sz="1100" dirty="0" smtClean="0"/>
              <a:t>).</a:t>
            </a:r>
            <a:br>
              <a:rPr lang="en-US" sz="1100" dirty="0" smtClean="0"/>
            </a:br>
            <a:r>
              <a:rPr lang="en-US" sz="1100" dirty="0" smtClean="0"/>
              <a:t>Understanding </a:t>
            </a:r>
            <a:r>
              <a:rPr lang="en-US" sz="1100" dirty="0"/>
              <a:t>the user context: decision calendars as frameworks for linking climate to policy, planning, and </a:t>
            </a:r>
            <a:r>
              <a:rPr lang="en-US" sz="1100" dirty="0" smtClean="0"/>
              <a:t>decision-making.</a:t>
            </a:r>
            <a:br>
              <a:rPr lang="en-US" sz="1100" dirty="0" smtClean="0"/>
            </a:br>
            <a:r>
              <a:rPr lang="en-US" sz="1100" dirty="0" smtClean="0"/>
              <a:t>Climate </a:t>
            </a:r>
            <a:r>
              <a:rPr lang="en-US" sz="1100" dirty="0"/>
              <a:t>in Context, 27–50. doi:10.1002/9781118474785.ch2</a:t>
            </a:r>
          </a:p>
        </p:txBody>
      </p:sp>
      <p:grpSp>
        <p:nvGrpSpPr>
          <p:cNvPr id="6" name="Group 5"/>
          <p:cNvGrpSpPr/>
          <p:nvPr/>
        </p:nvGrpSpPr>
        <p:grpSpPr>
          <a:xfrm>
            <a:off x="994564" y="3134531"/>
            <a:ext cx="165728" cy="339740"/>
            <a:chOff x="4076699" y="1333499"/>
            <a:chExt cx="762002" cy="1562101"/>
          </a:xfrm>
          <a:solidFill>
            <a:schemeClr val="bg2"/>
          </a:solidFill>
          <a:effectLst>
            <a:outerShdw blurRad="50800" dist="38100" dir="2700000" algn="tl" rotWithShape="0">
              <a:prstClr val="black">
                <a:alpha val="40000"/>
              </a:prstClr>
            </a:outerShdw>
          </a:effectLst>
        </p:grpSpPr>
        <p:sp>
          <p:nvSpPr>
            <p:cNvPr id="7" name="Flowchart: Delay 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44804" y="3027402"/>
            <a:ext cx="1142998" cy="553998"/>
          </a:xfrm>
          <a:prstGeom prst="rect">
            <a:avLst/>
          </a:prstGeom>
          <a:noFill/>
        </p:spPr>
        <p:txBody>
          <a:bodyPr wrap="square" rtlCol="0">
            <a:spAutoFit/>
          </a:bodyPr>
          <a:lstStyle/>
          <a:p>
            <a:pPr algn="r"/>
            <a:r>
              <a:rPr lang="en-US" sz="1000" dirty="0" smtClean="0"/>
              <a:t>Emergency Management Director</a:t>
            </a:r>
            <a:endParaRPr lang="en-US" sz="1000" b="1" dirty="0"/>
          </a:p>
        </p:txBody>
      </p:sp>
      <p:graphicFrame>
        <p:nvGraphicFramePr>
          <p:cNvPr id="10" name="Diagram 9"/>
          <p:cNvGraphicFramePr/>
          <p:nvPr>
            <p:extLst>
              <p:ext uri="{D42A27DB-BD31-4B8C-83A1-F6EECF244321}">
                <p14:modId xmlns:p14="http://schemas.microsoft.com/office/powerpoint/2010/main" val="2460228217"/>
              </p:ext>
            </p:extLst>
          </p:nvPr>
        </p:nvGraphicFramePr>
        <p:xfrm>
          <a:off x="893592" y="2270424"/>
          <a:ext cx="7391400" cy="843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Diamond 11"/>
          <p:cNvSpPr/>
          <p:nvPr/>
        </p:nvSpPr>
        <p:spPr>
          <a:xfrm>
            <a:off x="7103892" y="3178805"/>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220590" y="3041696"/>
            <a:ext cx="974947" cy="430887"/>
          </a:xfrm>
          <a:prstGeom prst="rect">
            <a:avLst/>
          </a:prstGeom>
        </p:spPr>
        <p:txBody>
          <a:bodyPr wrap="none">
            <a:spAutoFit/>
          </a:bodyPr>
          <a:lstStyle/>
          <a:p>
            <a:r>
              <a:rPr lang="en-US" sz="1100" dirty="0" smtClean="0"/>
              <a:t>Open Cooling</a:t>
            </a:r>
            <a:br>
              <a:rPr lang="en-US" sz="1100" dirty="0" smtClean="0"/>
            </a:br>
            <a:r>
              <a:rPr lang="en-US" sz="1100" dirty="0" smtClean="0"/>
              <a:t>Centers?</a:t>
            </a:r>
            <a:endParaRPr lang="en-US" sz="1100" dirty="0"/>
          </a:p>
        </p:txBody>
      </p:sp>
      <p:sp>
        <p:nvSpPr>
          <p:cNvPr id="16" name="Diamond 15"/>
          <p:cNvSpPr/>
          <p:nvPr/>
        </p:nvSpPr>
        <p:spPr>
          <a:xfrm>
            <a:off x="3522492" y="3178323"/>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697060" y="3049374"/>
            <a:ext cx="1149674" cy="430887"/>
          </a:xfrm>
          <a:prstGeom prst="rect">
            <a:avLst/>
          </a:prstGeom>
        </p:spPr>
        <p:txBody>
          <a:bodyPr wrap="none">
            <a:spAutoFit/>
          </a:bodyPr>
          <a:lstStyle/>
          <a:p>
            <a:r>
              <a:rPr lang="en-US" sz="1100" dirty="0" smtClean="0"/>
              <a:t>Heat Awareness</a:t>
            </a:r>
            <a:br>
              <a:rPr lang="en-US" sz="1100" dirty="0" smtClean="0"/>
            </a:br>
            <a:r>
              <a:rPr lang="en-US" sz="1100" dirty="0" smtClean="0"/>
              <a:t>Campaign</a:t>
            </a:r>
            <a:endParaRPr lang="en-US" sz="1100" dirty="0"/>
          </a:p>
        </p:txBody>
      </p:sp>
      <p:sp>
        <p:nvSpPr>
          <p:cNvPr id="23" name="Rectangle 22"/>
          <p:cNvSpPr/>
          <p:nvPr/>
        </p:nvSpPr>
        <p:spPr>
          <a:xfrm>
            <a:off x="779292" y="4159339"/>
            <a:ext cx="7620000" cy="128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Environmental Decision-Support Information </a:t>
            </a:r>
            <a:endParaRPr lang="en-US" dirty="0"/>
          </a:p>
        </p:txBody>
      </p:sp>
      <p:sp>
        <p:nvSpPr>
          <p:cNvPr id="24" name="Rounded Rectangle 23"/>
          <p:cNvSpPr/>
          <p:nvPr/>
        </p:nvSpPr>
        <p:spPr>
          <a:xfrm>
            <a:off x="3522492" y="4238884"/>
            <a:ext cx="1096420" cy="815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Characterize the heat season relative to previous or analog years</a:t>
            </a:r>
            <a:endParaRPr lang="en-US" sz="900" dirty="0"/>
          </a:p>
        </p:txBody>
      </p:sp>
      <p:sp>
        <p:nvSpPr>
          <p:cNvPr id="30" name="Diamond 29"/>
          <p:cNvSpPr/>
          <p:nvPr/>
        </p:nvSpPr>
        <p:spPr>
          <a:xfrm>
            <a:off x="2339897" y="3163846"/>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2489665" y="3024603"/>
            <a:ext cx="969234" cy="430887"/>
          </a:xfrm>
          <a:prstGeom prst="rect">
            <a:avLst/>
          </a:prstGeom>
        </p:spPr>
        <p:txBody>
          <a:bodyPr wrap="square">
            <a:spAutoFit/>
          </a:bodyPr>
          <a:lstStyle/>
          <a:p>
            <a:r>
              <a:rPr lang="en-US" sz="1100" dirty="0" smtClean="0"/>
              <a:t>Selecting New Sites</a:t>
            </a:r>
            <a:endParaRPr lang="en-US" sz="1100" dirty="0"/>
          </a:p>
        </p:txBody>
      </p:sp>
      <p:sp>
        <p:nvSpPr>
          <p:cNvPr id="32" name="Diamond 31"/>
          <p:cNvSpPr/>
          <p:nvPr/>
        </p:nvSpPr>
        <p:spPr>
          <a:xfrm>
            <a:off x="2446578" y="3769661"/>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1345254" y="4236128"/>
            <a:ext cx="914400" cy="8180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Where will the Urban Heat Island Effect be the greatest?</a:t>
            </a:r>
            <a:endParaRPr lang="en-US" sz="900" dirty="0"/>
          </a:p>
        </p:txBody>
      </p:sp>
      <p:sp>
        <p:nvSpPr>
          <p:cNvPr id="39" name="Rounded Rectangle 38"/>
          <p:cNvSpPr/>
          <p:nvPr/>
        </p:nvSpPr>
        <p:spPr>
          <a:xfrm>
            <a:off x="2426072" y="4238884"/>
            <a:ext cx="914400" cy="8152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Where is the UHI effect currently the greatest?</a:t>
            </a:r>
            <a:endParaRPr lang="en-US" sz="900" dirty="0"/>
          </a:p>
        </p:txBody>
      </p:sp>
      <p:sp>
        <p:nvSpPr>
          <p:cNvPr id="45" name="Diamond 44"/>
          <p:cNvSpPr/>
          <p:nvPr/>
        </p:nvSpPr>
        <p:spPr>
          <a:xfrm>
            <a:off x="5276936" y="3187296"/>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5392718" y="3049374"/>
            <a:ext cx="1093569" cy="430887"/>
          </a:xfrm>
          <a:prstGeom prst="rect">
            <a:avLst/>
          </a:prstGeom>
        </p:spPr>
        <p:txBody>
          <a:bodyPr wrap="none">
            <a:spAutoFit/>
          </a:bodyPr>
          <a:lstStyle/>
          <a:p>
            <a:r>
              <a:rPr lang="en-US" sz="1100" dirty="0" smtClean="0"/>
              <a:t>Pop of Concern</a:t>
            </a:r>
            <a:br>
              <a:rPr lang="en-US" sz="1100" dirty="0" smtClean="0"/>
            </a:br>
            <a:r>
              <a:rPr lang="en-US" sz="1100" dirty="0" smtClean="0"/>
              <a:t>Target Actions</a:t>
            </a:r>
            <a:endParaRPr lang="en-US" sz="1100" dirty="0"/>
          </a:p>
        </p:txBody>
      </p:sp>
      <p:sp>
        <p:nvSpPr>
          <p:cNvPr id="48" name="Rounded Rectangle 47"/>
          <p:cNvSpPr/>
          <p:nvPr/>
        </p:nvSpPr>
        <p:spPr>
          <a:xfrm>
            <a:off x="6722892" y="4236128"/>
            <a:ext cx="914400" cy="818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Weather service issues heat advisory</a:t>
            </a:r>
            <a:endParaRPr lang="en-US" sz="900" dirty="0"/>
          </a:p>
        </p:txBody>
      </p:sp>
      <p:grpSp>
        <p:nvGrpSpPr>
          <p:cNvPr id="51" name="Group 50"/>
          <p:cNvGrpSpPr/>
          <p:nvPr/>
        </p:nvGrpSpPr>
        <p:grpSpPr>
          <a:xfrm>
            <a:off x="994564" y="3668675"/>
            <a:ext cx="165728" cy="339740"/>
            <a:chOff x="4076699" y="1333499"/>
            <a:chExt cx="762002" cy="1562101"/>
          </a:xfrm>
          <a:solidFill>
            <a:schemeClr val="bg2"/>
          </a:solidFill>
          <a:effectLst>
            <a:outerShdw blurRad="50800" dist="38100" dir="2700000" algn="tl" rotWithShape="0">
              <a:prstClr val="black">
                <a:alpha val="40000"/>
              </a:prstClr>
            </a:outerShdw>
          </a:effectLst>
        </p:grpSpPr>
        <p:sp>
          <p:nvSpPr>
            <p:cNvPr id="52" name="Flowchart: Delay 51"/>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144804" y="3638490"/>
            <a:ext cx="1142998" cy="400110"/>
          </a:xfrm>
          <a:prstGeom prst="rect">
            <a:avLst/>
          </a:prstGeom>
          <a:noFill/>
        </p:spPr>
        <p:txBody>
          <a:bodyPr wrap="square" rtlCol="0">
            <a:spAutoFit/>
          </a:bodyPr>
          <a:lstStyle/>
          <a:p>
            <a:pPr algn="r"/>
            <a:r>
              <a:rPr lang="en-US" sz="1000" dirty="0" smtClean="0"/>
              <a:t>Urban</a:t>
            </a:r>
            <a:br>
              <a:rPr lang="en-US" sz="1000" dirty="0" smtClean="0"/>
            </a:br>
            <a:r>
              <a:rPr lang="en-US" sz="1000" dirty="0" smtClean="0"/>
              <a:t>Planner</a:t>
            </a:r>
            <a:endParaRPr lang="en-US" sz="1000" b="1" dirty="0"/>
          </a:p>
        </p:txBody>
      </p:sp>
      <p:sp>
        <p:nvSpPr>
          <p:cNvPr id="63" name="Diamond 62"/>
          <p:cNvSpPr/>
          <p:nvPr/>
        </p:nvSpPr>
        <p:spPr>
          <a:xfrm>
            <a:off x="1350029" y="3762293"/>
            <a:ext cx="152400" cy="152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1449677" y="3624348"/>
            <a:ext cx="665567" cy="430887"/>
          </a:xfrm>
          <a:prstGeom prst="rect">
            <a:avLst/>
          </a:prstGeom>
        </p:spPr>
        <p:txBody>
          <a:bodyPr wrap="none">
            <a:spAutoFit/>
          </a:bodyPr>
          <a:lstStyle/>
          <a:p>
            <a:r>
              <a:rPr lang="en-US" sz="1100" dirty="0" smtClean="0"/>
              <a:t>Urban</a:t>
            </a:r>
            <a:br>
              <a:rPr lang="en-US" sz="1100" dirty="0" smtClean="0"/>
            </a:br>
            <a:r>
              <a:rPr lang="en-US" sz="1100" dirty="0" smtClean="0"/>
              <a:t>Forestry</a:t>
            </a:r>
            <a:endParaRPr lang="en-US" sz="1100" dirty="0"/>
          </a:p>
        </p:txBody>
      </p:sp>
      <p:sp>
        <p:nvSpPr>
          <p:cNvPr id="74" name="Rounded Rectangle 73"/>
          <p:cNvSpPr/>
          <p:nvPr/>
        </p:nvSpPr>
        <p:spPr>
          <a:xfrm>
            <a:off x="5002854" y="4238884"/>
            <a:ext cx="1096420" cy="8152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Detect likely heat event in the coming few weeks</a:t>
            </a:r>
            <a:endParaRPr lang="en-US" sz="900" dirty="0"/>
          </a:p>
        </p:txBody>
      </p:sp>
      <p:sp>
        <p:nvSpPr>
          <p:cNvPr id="33" name="Rectangle 32"/>
          <p:cNvSpPr/>
          <p:nvPr/>
        </p:nvSpPr>
        <p:spPr>
          <a:xfrm>
            <a:off x="2562852" y="3640974"/>
            <a:ext cx="526106" cy="430887"/>
          </a:xfrm>
          <a:prstGeom prst="rect">
            <a:avLst/>
          </a:prstGeom>
        </p:spPr>
        <p:txBody>
          <a:bodyPr wrap="none">
            <a:spAutoFit/>
          </a:bodyPr>
          <a:lstStyle/>
          <a:p>
            <a:r>
              <a:rPr lang="en-US" sz="1100" dirty="0" smtClean="0"/>
              <a:t>Cool</a:t>
            </a:r>
          </a:p>
          <a:p>
            <a:r>
              <a:rPr lang="en-US" sz="1100" dirty="0" smtClean="0"/>
              <a:t>Roofs</a:t>
            </a:r>
            <a:endParaRPr lang="en-US" sz="1100" dirty="0"/>
          </a:p>
        </p:txBody>
      </p:sp>
    </p:spTree>
    <p:extLst>
      <p:ext uri="{BB962C8B-B14F-4D97-AF65-F5344CB8AC3E}">
        <p14:creationId xmlns:p14="http://schemas.microsoft.com/office/powerpoint/2010/main" val="317226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470862" y="597406"/>
            <a:ext cx="2590800" cy="368918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algn="ctr"/>
            <a:r>
              <a:rPr lang="en-US" dirty="0" smtClean="0"/>
              <a:t>Breakout Work-Sessions (1 hour)</a:t>
            </a:r>
            <a:endParaRPr lang="en-US" dirty="0"/>
          </a:p>
        </p:txBody>
      </p:sp>
      <p:sp>
        <p:nvSpPr>
          <p:cNvPr id="3" name="Rounded Rectangle 2"/>
          <p:cNvSpPr/>
          <p:nvPr/>
        </p:nvSpPr>
        <p:spPr>
          <a:xfrm>
            <a:off x="1868978" y="597406"/>
            <a:ext cx="2590800" cy="368918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smtClean="0"/>
              <a:t>Lightning Talks (10 </a:t>
            </a:r>
            <a:r>
              <a:rPr lang="en-US" dirty="0" err="1" smtClean="0"/>
              <a:t>mins</a:t>
            </a:r>
            <a:r>
              <a:rPr lang="en-US" dirty="0" smtClean="0"/>
              <a:t> each)</a:t>
            </a:r>
            <a:endParaRPr lang="en-US" dirty="0"/>
          </a:p>
        </p:txBody>
      </p:sp>
      <p:sp>
        <p:nvSpPr>
          <p:cNvPr id="2" name="Rectangle 1"/>
          <p:cNvSpPr/>
          <p:nvPr/>
        </p:nvSpPr>
        <p:spPr>
          <a:xfrm>
            <a:off x="3164378" y="597407"/>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Interventions</a:t>
            </a:r>
            <a:endParaRPr lang="en-US" b="1" spc="50" dirty="0">
              <a:ln w="0"/>
              <a:solidFill>
                <a:schemeClr val="bg1"/>
              </a:solidFill>
              <a:effectLst>
                <a:innerShdw blurRad="63500" dist="50800" dir="13500000">
                  <a:srgbClr val="000000">
                    <a:alpha val="50000"/>
                  </a:srgbClr>
                </a:innerShdw>
              </a:effectLst>
            </a:endParaRPr>
          </a:p>
        </p:txBody>
      </p:sp>
      <p:sp>
        <p:nvSpPr>
          <p:cNvPr id="6" name="Rectangle 5"/>
          <p:cNvSpPr/>
          <p:nvPr/>
        </p:nvSpPr>
        <p:spPr>
          <a:xfrm>
            <a:off x="3164378" y="1214433"/>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Concept Mapping</a:t>
            </a:r>
            <a:endParaRPr lang="en-US" b="1" spc="50" dirty="0">
              <a:ln w="0"/>
              <a:solidFill>
                <a:schemeClr val="bg1"/>
              </a:solidFill>
              <a:effectLst>
                <a:innerShdw blurRad="63500" dist="50800" dir="13500000">
                  <a:srgbClr val="000000">
                    <a:alpha val="50000"/>
                  </a:srgbClr>
                </a:innerShdw>
              </a:effectLst>
            </a:endParaRPr>
          </a:p>
        </p:txBody>
      </p:sp>
      <p:sp>
        <p:nvSpPr>
          <p:cNvPr id="9" name="Rectangle 8"/>
          <p:cNvSpPr/>
          <p:nvPr/>
        </p:nvSpPr>
        <p:spPr>
          <a:xfrm>
            <a:off x="3164378" y="1831459"/>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Decision Making</a:t>
            </a:r>
            <a:endParaRPr lang="en-US" b="1" spc="50" dirty="0">
              <a:ln w="0"/>
              <a:solidFill>
                <a:schemeClr val="bg1"/>
              </a:solidFill>
              <a:effectLst>
                <a:innerShdw blurRad="63500" dist="50800" dir="13500000">
                  <a:srgbClr val="000000">
                    <a:alpha val="50000"/>
                  </a:srgbClr>
                </a:innerShdw>
              </a:effectLst>
            </a:endParaRPr>
          </a:p>
        </p:txBody>
      </p:sp>
      <p:sp>
        <p:nvSpPr>
          <p:cNvPr id="10" name="Rectangle 9"/>
          <p:cNvSpPr/>
          <p:nvPr/>
        </p:nvSpPr>
        <p:spPr>
          <a:xfrm>
            <a:off x="3164378" y="2448485"/>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Decision Timeline</a:t>
            </a:r>
            <a:endParaRPr lang="en-US" b="1" spc="50" dirty="0">
              <a:ln w="0"/>
              <a:solidFill>
                <a:schemeClr val="bg1"/>
              </a:solidFill>
              <a:effectLst>
                <a:innerShdw blurRad="63500" dist="50800" dir="13500000">
                  <a:srgbClr val="000000">
                    <a:alpha val="50000"/>
                  </a:srgbClr>
                </a:innerShdw>
              </a:effectLst>
            </a:endParaRPr>
          </a:p>
        </p:txBody>
      </p:sp>
      <p:sp>
        <p:nvSpPr>
          <p:cNvPr id="11" name="Rectangle 10"/>
          <p:cNvSpPr/>
          <p:nvPr/>
        </p:nvSpPr>
        <p:spPr>
          <a:xfrm>
            <a:off x="3164378" y="3065511"/>
            <a:ext cx="2667000" cy="604058"/>
          </a:xfrm>
          <a:prstGeom prst="rect">
            <a:avLst/>
          </a:prstGeom>
          <a:solidFill>
            <a:schemeClr val="accent4"/>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Climate Scenarios</a:t>
            </a:r>
            <a:endParaRPr lang="en-US" b="1" spc="50" dirty="0">
              <a:ln w="0"/>
              <a:solidFill>
                <a:schemeClr val="bg1"/>
              </a:solidFill>
              <a:effectLst>
                <a:innerShdw blurRad="63500" dist="50800" dir="13500000">
                  <a:srgbClr val="000000">
                    <a:alpha val="50000"/>
                  </a:srgbClr>
                </a:innerShdw>
              </a:effectLst>
            </a:endParaRPr>
          </a:p>
        </p:txBody>
      </p:sp>
      <p:sp>
        <p:nvSpPr>
          <p:cNvPr id="12" name="Rectangle 11"/>
          <p:cNvSpPr/>
          <p:nvPr/>
        </p:nvSpPr>
        <p:spPr>
          <a:xfrm>
            <a:off x="3164378" y="3682538"/>
            <a:ext cx="2667000" cy="604058"/>
          </a:xfrm>
          <a:prstGeom prst="rect">
            <a:avLst/>
          </a:prstGeom>
          <a:solidFill>
            <a:schemeClr val="accent6"/>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smtClean="0">
                <a:ln w="0"/>
                <a:solidFill>
                  <a:schemeClr val="bg1"/>
                </a:solidFill>
                <a:effectLst>
                  <a:innerShdw blurRad="63500" dist="50800" dir="13500000">
                    <a:srgbClr val="000000">
                      <a:alpha val="50000"/>
                    </a:srgbClr>
                  </a:innerShdw>
                </a:effectLst>
              </a:rPr>
              <a:t>Stress Testing</a:t>
            </a:r>
            <a:endParaRPr lang="en-US" b="1" spc="50" dirty="0">
              <a:ln w="0"/>
              <a:solidFill>
                <a:schemeClr val="bg1"/>
              </a:solidFill>
              <a:effectLst>
                <a:innerShdw blurRad="63500" dist="50800" dir="13500000">
                  <a:srgbClr val="000000">
                    <a:alpha val="50000"/>
                  </a:srgbClr>
                </a:innerShdw>
              </a:effectLst>
            </a:endParaRPr>
          </a:p>
        </p:txBody>
      </p:sp>
      <p:cxnSp>
        <p:nvCxnSpPr>
          <p:cNvPr id="18" name="Straight Connector 17"/>
          <p:cNvCxnSpPr/>
          <p:nvPr/>
        </p:nvCxnSpPr>
        <p:spPr>
          <a:xfrm>
            <a:off x="641465" y="1818491"/>
            <a:ext cx="12192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365962" y="5344558"/>
            <a:ext cx="4800600" cy="1200329"/>
          </a:xfrm>
          <a:prstGeom prst="rect">
            <a:avLst/>
          </a:prstGeom>
        </p:spPr>
        <p:txBody>
          <a:bodyPr wrap="square">
            <a:spAutoFit/>
          </a:bodyPr>
          <a:lstStyle/>
          <a:p>
            <a:pPr algn="just"/>
            <a:r>
              <a:rPr lang="en-US" sz="1200" dirty="0">
                <a:solidFill>
                  <a:schemeClr val="bg1"/>
                </a:solidFill>
              </a:rPr>
              <a:t>The workshop opens with a primer on the process </a:t>
            </a:r>
            <a:r>
              <a:rPr lang="en-US" sz="1200" dirty="0" smtClean="0">
                <a:solidFill>
                  <a:schemeClr val="bg1"/>
                </a:solidFill>
              </a:rPr>
              <a:t>for developing </a:t>
            </a:r>
            <a:r>
              <a:rPr lang="en-US" sz="1200" dirty="0">
                <a:solidFill>
                  <a:schemeClr val="bg1"/>
                </a:solidFill>
              </a:rPr>
              <a:t>decision calendars that will </a:t>
            </a:r>
            <a:r>
              <a:rPr lang="en-US" sz="1200" dirty="0" smtClean="0">
                <a:solidFill>
                  <a:schemeClr val="bg1"/>
                </a:solidFill>
              </a:rPr>
              <a:t>be followed </a:t>
            </a:r>
            <a:r>
              <a:rPr lang="en-US" sz="1200" dirty="0">
                <a:solidFill>
                  <a:schemeClr val="bg1"/>
                </a:solidFill>
              </a:rPr>
              <a:t>throughout the day, as well as a brief overview of the heat health climate context. </a:t>
            </a:r>
            <a:r>
              <a:rPr lang="en-US" sz="1200" dirty="0" smtClean="0">
                <a:solidFill>
                  <a:schemeClr val="bg1"/>
                </a:solidFill>
              </a:rPr>
              <a:t>The meeting </a:t>
            </a:r>
            <a:r>
              <a:rPr lang="en-US" sz="1200" dirty="0">
                <a:solidFill>
                  <a:schemeClr val="bg1"/>
                </a:solidFill>
              </a:rPr>
              <a:t>then proceeds through three cycles of lightning talks and breakout groups which </a:t>
            </a:r>
            <a:r>
              <a:rPr lang="en-US" sz="1200" dirty="0" smtClean="0">
                <a:solidFill>
                  <a:schemeClr val="bg1"/>
                </a:solidFill>
              </a:rPr>
              <a:t>will successively </a:t>
            </a:r>
            <a:r>
              <a:rPr lang="en-US" sz="1200" dirty="0">
                <a:solidFill>
                  <a:schemeClr val="bg1"/>
                </a:solidFill>
              </a:rPr>
              <a:t>build decision calendars, first through concept mapping, and then using a timeline.</a:t>
            </a:r>
            <a:endParaRPr lang="en-US" sz="1200" dirty="0">
              <a:solidFill>
                <a:schemeClr val="bg1"/>
              </a:solidFill>
            </a:endParaRPr>
          </a:p>
        </p:txBody>
      </p:sp>
      <p:sp>
        <p:nvSpPr>
          <p:cNvPr id="13" name="Rectangle 12"/>
          <p:cNvSpPr/>
          <p:nvPr/>
        </p:nvSpPr>
        <p:spPr>
          <a:xfrm>
            <a:off x="3164378" y="127462"/>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spc="50" dirty="0" smtClean="0">
                <a:ln w="0"/>
                <a:solidFill>
                  <a:schemeClr val="tx1"/>
                </a:solidFill>
                <a:effectLst>
                  <a:innerShdw blurRad="63500" dist="50800" dir="13500000">
                    <a:srgbClr val="000000">
                      <a:alpha val="50000"/>
                    </a:srgbClr>
                  </a:innerShdw>
                </a:effectLst>
              </a:rPr>
              <a:t>Workshop Process</a:t>
            </a:r>
            <a:endParaRPr lang="en-US" sz="1400" b="1" spc="50" dirty="0">
              <a:ln w="0"/>
              <a:solidFill>
                <a:schemeClr val="tx1"/>
              </a:solidFill>
              <a:effectLst>
                <a:innerShdw blurRad="63500" dist="50800" dir="13500000">
                  <a:srgbClr val="000000">
                    <a:alpha val="50000"/>
                  </a:srgbClr>
                </a:innerShdw>
              </a:effectLst>
            </a:endParaRPr>
          </a:p>
        </p:txBody>
      </p:sp>
      <p:sp>
        <p:nvSpPr>
          <p:cNvPr id="14" name="Rectangle 13"/>
          <p:cNvSpPr/>
          <p:nvPr/>
        </p:nvSpPr>
        <p:spPr>
          <a:xfrm>
            <a:off x="2707178" y="734567"/>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a:ln w="0"/>
                <a:solidFill>
                  <a:schemeClr val="bg1">
                    <a:lumMod val="95000"/>
                  </a:schemeClr>
                </a:solidFill>
                <a:effectLst>
                  <a:innerShdw blurRad="63500" dist="50800" dir="13500000">
                    <a:srgbClr val="000000">
                      <a:alpha val="50000"/>
                    </a:srgbClr>
                  </a:innerShdw>
                </a:effectLst>
              </a:rPr>
              <a:t>I</a:t>
            </a:r>
          </a:p>
        </p:txBody>
      </p:sp>
      <p:sp>
        <p:nvSpPr>
          <p:cNvPr id="15" name="Rectangle 14"/>
          <p:cNvSpPr/>
          <p:nvPr/>
        </p:nvSpPr>
        <p:spPr>
          <a:xfrm>
            <a:off x="2707178" y="1978205"/>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16" name="Rectangle 15"/>
          <p:cNvSpPr/>
          <p:nvPr/>
        </p:nvSpPr>
        <p:spPr>
          <a:xfrm>
            <a:off x="2707178" y="3189701"/>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1" name="Rectangle 20"/>
          <p:cNvSpPr/>
          <p:nvPr/>
        </p:nvSpPr>
        <p:spPr>
          <a:xfrm>
            <a:off x="5831378" y="1360517"/>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a:ln w="0"/>
                <a:solidFill>
                  <a:schemeClr val="bg1">
                    <a:lumMod val="95000"/>
                  </a:schemeClr>
                </a:solidFill>
                <a:effectLst>
                  <a:innerShdw blurRad="63500" dist="50800" dir="13500000">
                    <a:srgbClr val="000000">
                      <a:alpha val="50000"/>
                    </a:srgbClr>
                  </a:innerShdw>
                </a:effectLst>
              </a:rPr>
              <a:t>I</a:t>
            </a:r>
          </a:p>
        </p:txBody>
      </p:sp>
      <p:sp>
        <p:nvSpPr>
          <p:cNvPr id="22" name="Rectangle 21"/>
          <p:cNvSpPr/>
          <p:nvPr/>
        </p:nvSpPr>
        <p:spPr>
          <a:xfrm>
            <a:off x="5831378" y="2604155"/>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3" name="Rectangle 22"/>
          <p:cNvSpPr/>
          <p:nvPr/>
        </p:nvSpPr>
        <p:spPr>
          <a:xfrm>
            <a:off x="5831378" y="3815651"/>
            <a:ext cx="4572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spc="50" dirty="0" smtClean="0">
                <a:ln w="0"/>
                <a:solidFill>
                  <a:schemeClr val="bg1">
                    <a:lumMod val="95000"/>
                  </a:schemeClr>
                </a:solidFill>
                <a:effectLst>
                  <a:innerShdw blurRad="63500" dist="50800" dir="13500000">
                    <a:srgbClr val="000000">
                      <a:alpha val="50000"/>
                    </a:srgbClr>
                  </a:innerShdw>
                </a:effectLst>
              </a:rPr>
              <a:t>III</a:t>
            </a:r>
            <a:endParaRPr lang="en-US" sz="1200" b="1" spc="50" dirty="0">
              <a:ln w="0"/>
              <a:solidFill>
                <a:schemeClr val="bg1">
                  <a:lumMod val="95000"/>
                </a:schemeClr>
              </a:solidFill>
              <a:effectLst>
                <a:innerShdw blurRad="63500" dist="50800" dir="13500000">
                  <a:srgbClr val="000000">
                    <a:alpha val="50000"/>
                  </a:srgbClr>
                </a:innerShdw>
              </a:effectLst>
            </a:endParaRPr>
          </a:p>
        </p:txBody>
      </p:sp>
      <p:sp>
        <p:nvSpPr>
          <p:cNvPr id="24" name="TextBox 23"/>
          <p:cNvSpPr txBox="1"/>
          <p:nvPr/>
        </p:nvSpPr>
        <p:spPr>
          <a:xfrm>
            <a:off x="649778" y="945018"/>
            <a:ext cx="1219200" cy="830997"/>
          </a:xfrm>
          <a:prstGeom prst="rect">
            <a:avLst/>
          </a:prstGeom>
          <a:noFill/>
        </p:spPr>
        <p:txBody>
          <a:bodyPr wrap="square" rtlCol="0">
            <a:spAutoFit/>
          </a:bodyPr>
          <a:lstStyle/>
          <a:p>
            <a:r>
              <a:rPr lang="en-US" sz="1200" b="1" dirty="0" smtClean="0"/>
              <a:t>Round 1 </a:t>
            </a:r>
            <a:r>
              <a:rPr lang="en-US" sz="1200" dirty="0" smtClean="0"/>
              <a:t>Understanding the Problem Domain</a:t>
            </a:r>
            <a:endParaRPr lang="en-US" sz="1200" dirty="0"/>
          </a:p>
        </p:txBody>
      </p:sp>
      <p:sp>
        <p:nvSpPr>
          <p:cNvPr id="25" name="TextBox 24"/>
          <p:cNvSpPr txBox="1"/>
          <p:nvPr/>
        </p:nvSpPr>
        <p:spPr>
          <a:xfrm>
            <a:off x="649778" y="2048725"/>
            <a:ext cx="1219200" cy="830997"/>
          </a:xfrm>
          <a:prstGeom prst="rect">
            <a:avLst/>
          </a:prstGeom>
          <a:noFill/>
        </p:spPr>
        <p:txBody>
          <a:bodyPr wrap="square" rtlCol="0">
            <a:spAutoFit/>
          </a:bodyPr>
          <a:lstStyle/>
          <a:p>
            <a:r>
              <a:rPr lang="en-US" sz="1200" b="1" dirty="0" smtClean="0"/>
              <a:t>Round 2 </a:t>
            </a:r>
            <a:r>
              <a:rPr lang="en-US" sz="1200" dirty="0" smtClean="0"/>
              <a:t>Understanding Decisions and Timescales</a:t>
            </a:r>
            <a:endParaRPr lang="en-US" sz="1200" dirty="0"/>
          </a:p>
        </p:txBody>
      </p:sp>
      <p:sp>
        <p:nvSpPr>
          <p:cNvPr id="26" name="TextBox 25"/>
          <p:cNvSpPr txBox="1"/>
          <p:nvPr/>
        </p:nvSpPr>
        <p:spPr>
          <a:xfrm>
            <a:off x="649778" y="3223176"/>
            <a:ext cx="1219200" cy="830997"/>
          </a:xfrm>
          <a:prstGeom prst="rect">
            <a:avLst/>
          </a:prstGeom>
          <a:noFill/>
        </p:spPr>
        <p:txBody>
          <a:bodyPr wrap="square" rtlCol="0">
            <a:spAutoFit/>
          </a:bodyPr>
          <a:lstStyle/>
          <a:p>
            <a:r>
              <a:rPr lang="en-US" sz="1200" b="1" dirty="0" smtClean="0"/>
              <a:t>Round 3 </a:t>
            </a:r>
            <a:r>
              <a:rPr lang="en-US" sz="1200" dirty="0" smtClean="0"/>
              <a:t>Formalizing Information Needs</a:t>
            </a:r>
            <a:endParaRPr lang="en-US" sz="1200" dirty="0"/>
          </a:p>
        </p:txBody>
      </p:sp>
      <p:sp>
        <p:nvSpPr>
          <p:cNvPr id="27" name="TextBox 26"/>
          <p:cNvSpPr txBox="1"/>
          <p:nvPr/>
        </p:nvSpPr>
        <p:spPr>
          <a:xfrm>
            <a:off x="7162800" y="863138"/>
            <a:ext cx="1219200" cy="938719"/>
          </a:xfrm>
          <a:prstGeom prst="rect">
            <a:avLst/>
          </a:prstGeom>
          <a:noFill/>
        </p:spPr>
        <p:txBody>
          <a:bodyPr wrap="square" rtlCol="0">
            <a:spAutoFit/>
          </a:bodyPr>
          <a:lstStyle/>
          <a:p>
            <a:r>
              <a:rPr lang="en-US" sz="1100" b="1" dirty="0" smtClean="0"/>
              <a:t>Round 1 </a:t>
            </a:r>
            <a:r>
              <a:rPr lang="en-US" sz="1100" dirty="0" smtClean="0"/>
              <a:t>Mapping populations, </a:t>
            </a:r>
            <a:br>
              <a:rPr lang="en-US" sz="1100" dirty="0" smtClean="0"/>
            </a:br>
            <a:r>
              <a:rPr lang="en-US" sz="1100" dirty="0" smtClean="0"/>
              <a:t>risk factors, &amp; interventions</a:t>
            </a:r>
            <a:endParaRPr lang="en-US" sz="1100" dirty="0"/>
          </a:p>
        </p:txBody>
      </p:sp>
      <p:sp>
        <p:nvSpPr>
          <p:cNvPr id="28" name="TextBox 27"/>
          <p:cNvSpPr txBox="1"/>
          <p:nvPr/>
        </p:nvSpPr>
        <p:spPr>
          <a:xfrm>
            <a:off x="7162800" y="2048725"/>
            <a:ext cx="1219200" cy="938719"/>
          </a:xfrm>
          <a:prstGeom prst="rect">
            <a:avLst/>
          </a:prstGeom>
          <a:noFill/>
        </p:spPr>
        <p:txBody>
          <a:bodyPr wrap="square" rtlCol="0">
            <a:spAutoFit/>
          </a:bodyPr>
          <a:lstStyle/>
          <a:p>
            <a:r>
              <a:rPr lang="en-US" sz="1100" b="1" dirty="0" smtClean="0"/>
              <a:t>Round 2 </a:t>
            </a:r>
            <a:r>
              <a:rPr lang="en-US" sz="1100" dirty="0" smtClean="0"/>
              <a:t>Decisions and decision-makers plotted on timeline</a:t>
            </a:r>
            <a:endParaRPr lang="en-US" sz="1100" dirty="0"/>
          </a:p>
        </p:txBody>
      </p:sp>
      <p:sp>
        <p:nvSpPr>
          <p:cNvPr id="29" name="TextBox 28"/>
          <p:cNvSpPr txBox="1"/>
          <p:nvPr/>
        </p:nvSpPr>
        <p:spPr>
          <a:xfrm>
            <a:off x="7162800" y="3223176"/>
            <a:ext cx="1219200" cy="938719"/>
          </a:xfrm>
          <a:prstGeom prst="rect">
            <a:avLst/>
          </a:prstGeom>
          <a:noFill/>
        </p:spPr>
        <p:txBody>
          <a:bodyPr wrap="square" rtlCol="0">
            <a:spAutoFit/>
          </a:bodyPr>
          <a:lstStyle/>
          <a:p>
            <a:r>
              <a:rPr lang="en-US" sz="1100" b="1" dirty="0" smtClean="0"/>
              <a:t>Round 3 </a:t>
            </a:r>
            <a:r>
              <a:rPr lang="en-US" sz="1100" dirty="0" smtClean="0"/>
              <a:t>Information needs mapped to timeline and verified</a:t>
            </a:r>
            <a:endParaRPr lang="en-US" sz="1100" dirty="0"/>
          </a:p>
        </p:txBody>
      </p:sp>
      <p:sp>
        <p:nvSpPr>
          <p:cNvPr id="31" name="Rectangle 30"/>
          <p:cNvSpPr/>
          <p:nvPr/>
        </p:nvSpPr>
        <p:spPr>
          <a:xfrm>
            <a:off x="649778" y="304800"/>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b="1" spc="50" dirty="0" smtClean="0">
                <a:ln w="0"/>
                <a:solidFill>
                  <a:schemeClr val="tx1"/>
                </a:solidFill>
                <a:effectLst>
                  <a:innerShdw blurRad="63500" dist="50800" dir="13500000">
                    <a:srgbClr val="000000">
                      <a:alpha val="50000"/>
                    </a:srgbClr>
                  </a:innerShdw>
                </a:effectLst>
              </a:rPr>
              <a:t>Phases</a:t>
            </a:r>
            <a:endParaRPr lang="en-US" sz="1200" b="1" spc="50" dirty="0">
              <a:ln w="0"/>
              <a:solidFill>
                <a:schemeClr val="tx1"/>
              </a:solidFill>
              <a:effectLst>
                <a:innerShdw blurRad="63500" dist="50800" dir="13500000">
                  <a:srgbClr val="000000">
                    <a:alpha val="50000"/>
                  </a:srgbClr>
                </a:innerShdw>
              </a:effectLst>
            </a:endParaRPr>
          </a:p>
        </p:txBody>
      </p:sp>
      <p:sp>
        <p:nvSpPr>
          <p:cNvPr id="32" name="Rectangle 31"/>
          <p:cNvSpPr/>
          <p:nvPr/>
        </p:nvSpPr>
        <p:spPr>
          <a:xfrm>
            <a:off x="7162800" y="304800"/>
            <a:ext cx="2667000" cy="329738"/>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200" b="1" spc="50" dirty="0" smtClean="0">
                <a:ln w="0"/>
                <a:solidFill>
                  <a:schemeClr val="tx1"/>
                </a:solidFill>
                <a:effectLst>
                  <a:innerShdw blurRad="63500" dist="50800" dir="13500000">
                    <a:srgbClr val="000000">
                      <a:alpha val="50000"/>
                    </a:srgbClr>
                  </a:innerShdw>
                </a:effectLst>
              </a:rPr>
              <a:t>Outcomes</a:t>
            </a:r>
            <a:endParaRPr lang="en-US" sz="1200" b="1" spc="50" dirty="0">
              <a:ln w="0"/>
              <a:solidFill>
                <a:schemeClr val="tx1"/>
              </a:solidFill>
              <a:effectLst>
                <a:innerShdw blurRad="63500" dist="50800" dir="13500000">
                  <a:srgbClr val="000000">
                    <a:alpha val="50000"/>
                  </a:srgbClr>
                </a:innerShdw>
              </a:effectLst>
            </a:endParaRPr>
          </a:p>
        </p:txBody>
      </p:sp>
      <p:cxnSp>
        <p:nvCxnSpPr>
          <p:cNvPr id="34" name="Straight Connector 33"/>
          <p:cNvCxnSpPr/>
          <p:nvPr/>
        </p:nvCxnSpPr>
        <p:spPr>
          <a:xfrm>
            <a:off x="3164378" y="1818491"/>
            <a:ext cx="2667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7078288" y="1818491"/>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p:cNvCxnSpPr/>
          <p:nvPr/>
        </p:nvCxnSpPr>
        <p:spPr>
          <a:xfrm>
            <a:off x="641465" y="3065511"/>
            <a:ext cx="12192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3164378" y="3065511"/>
            <a:ext cx="2667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7078288" y="3065511"/>
            <a:ext cx="1219200" cy="0"/>
          </a:xfrm>
          <a:prstGeom prst="line">
            <a:avLst/>
          </a:prstGeom>
        </p:spPr>
        <p:style>
          <a:lnRef idx="2">
            <a:schemeClr val="accent2"/>
          </a:lnRef>
          <a:fillRef idx="0">
            <a:schemeClr val="accent2"/>
          </a:fillRef>
          <a:effectRef idx="1">
            <a:schemeClr val="accent2"/>
          </a:effectRef>
          <a:fontRef idx="minor">
            <a:schemeClr val="tx1"/>
          </a:fontRef>
        </p:style>
      </p:cxnSp>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b="14470"/>
          <a:stretch/>
        </p:blipFill>
        <p:spPr>
          <a:xfrm>
            <a:off x="8575434" y="6316287"/>
            <a:ext cx="461547" cy="457200"/>
          </a:xfrm>
          <a:prstGeom prst="rect">
            <a:avLst/>
          </a:prstGeom>
        </p:spPr>
      </p:pic>
      <p:sp>
        <p:nvSpPr>
          <p:cNvPr id="41" name="Flowchart: Multidocument 40"/>
          <p:cNvSpPr/>
          <p:nvPr/>
        </p:nvSpPr>
        <p:spPr>
          <a:xfrm>
            <a:off x="3926378" y="4407821"/>
            <a:ext cx="1142999" cy="551520"/>
          </a:xfrm>
          <a:prstGeom prst="flowChartMultidocument">
            <a:avLst/>
          </a:prstGeom>
        </p:spPr>
        <p:style>
          <a:lnRef idx="2">
            <a:schemeClr val="accent2"/>
          </a:lnRef>
          <a:fillRef idx="1">
            <a:schemeClr val="lt1"/>
          </a:fillRef>
          <a:effectRef idx="0">
            <a:schemeClr val="accent2"/>
          </a:effectRef>
          <a:fontRef idx="minor">
            <a:schemeClr val="dk1"/>
          </a:fontRef>
        </p:style>
        <p:txBody>
          <a:bodyPr bIns="91440" rtlCol="0" anchor="ctr"/>
          <a:lstStyle/>
          <a:p>
            <a:pPr algn="ctr"/>
            <a:r>
              <a:rPr lang="en-US" sz="1200" dirty="0" smtClean="0"/>
              <a:t>Decision Calendars</a:t>
            </a:r>
            <a:endParaRPr lang="en-US" sz="1200" dirty="0"/>
          </a:p>
        </p:txBody>
      </p:sp>
      <p:sp>
        <p:nvSpPr>
          <p:cNvPr id="42" name="Down Arrow 41"/>
          <p:cNvSpPr/>
          <p:nvPr/>
        </p:nvSpPr>
        <p:spPr>
          <a:xfrm>
            <a:off x="3365962" y="1106870"/>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Down Arrow 42"/>
          <p:cNvSpPr/>
          <p:nvPr/>
        </p:nvSpPr>
        <p:spPr>
          <a:xfrm>
            <a:off x="5410200" y="1106870"/>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Down Arrow 43"/>
          <p:cNvSpPr/>
          <p:nvPr/>
        </p:nvSpPr>
        <p:spPr>
          <a:xfrm>
            <a:off x="3365962" y="1744288"/>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Down Arrow 44"/>
          <p:cNvSpPr/>
          <p:nvPr/>
        </p:nvSpPr>
        <p:spPr>
          <a:xfrm>
            <a:off x="5410200" y="1744288"/>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Down Arrow 45"/>
          <p:cNvSpPr/>
          <p:nvPr/>
        </p:nvSpPr>
        <p:spPr>
          <a:xfrm>
            <a:off x="3365962" y="2360405"/>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Down Arrow 46"/>
          <p:cNvSpPr/>
          <p:nvPr/>
        </p:nvSpPr>
        <p:spPr>
          <a:xfrm>
            <a:off x="5410200" y="2360405"/>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Down Arrow 47"/>
          <p:cNvSpPr/>
          <p:nvPr/>
        </p:nvSpPr>
        <p:spPr>
          <a:xfrm>
            <a:off x="3365962" y="2987442"/>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Down Arrow 48"/>
          <p:cNvSpPr/>
          <p:nvPr/>
        </p:nvSpPr>
        <p:spPr>
          <a:xfrm>
            <a:off x="5410200" y="2987442"/>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Down Arrow 49"/>
          <p:cNvSpPr/>
          <p:nvPr/>
        </p:nvSpPr>
        <p:spPr>
          <a:xfrm>
            <a:off x="3365962" y="3604468"/>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Down Arrow 50"/>
          <p:cNvSpPr/>
          <p:nvPr/>
        </p:nvSpPr>
        <p:spPr>
          <a:xfrm>
            <a:off x="5410200" y="3604468"/>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Down Arrow 51"/>
          <p:cNvSpPr/>
          <p:nvPr/>
        </p:nvSpPr>
        <p:spPr>
          <a:xfrm rot="-2700000">
            <a:off x="3526060" y="4327774"/>
            <a:ext cx="139238"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Down Arrow 52"/>
          <p:cNvSpPr/>
          <p:nvPr/>
        </p:nvSpPr>
        <p:spPr>
          <a:xfrm rot="2700000">
            <a:off x="5324375" y="4327774"/>
            <a:ext cx="152400" cy="2514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77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Groups (Risk Categories)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7973501"/>
              </p:ext>
            </p:extLst>
          </p:nvPr>
        </p:nvGraphicFramePr>
        <p:xfrm>
          <a:off x="822325" y="990601"/>
          <a:ext cx="7521576" cy="4025346"/>
        </p:xfrm>
        <a:graphic>
          <a:graphicData uri="http://schemas.openxmlformats.org/drawingml/2006/table">
            <a:tbl>
              <a:tblPr firstRow="1" bandRow="1">
                <a:tableStyleId>{16D9F66E-5EB9-4882-86FB-DCBF35E3C3E4}</a:tableStyleId>
              </a:tblPr>
              <a:tblGrid>
                <a:gridCol w="2507192">
                  <a:extLst>
                    <a:ext uri="{9D8B030D-6E8A-4147-A177-3AD203B41FA5}">
                      <a16:colId xmlns:a16="http://schemas.microsoft.com/office/drawing/2014/main" val="68213502"/>
                    </a:ext>
                  </a:extLst>
                </a:gridCol>
                <a:gridCol w="2507192">
                  <a:extLst>
                    <a:ext uri="{9D8B030D-6E8A-4147-A177-3AD203B41FA5}">
                      <a16:colId xmlns:a16="http://schemas.microsoft.com/office/drawing/2014/main" val="3106334233"/>
                    </a:ext>
                  </a:extLst>
                </a:gridCol>
                <a:gridCol w="2507192">
                  <a:extLst>
                    <a:ext uri="{9D8B030D-6E8A-4147-A177-3AD203B41FA5}">
                      <a16:colId xmlns:a16="http://schemas.microsoft.com/office/drawing/2014/main" val="963653606"/>
                    </a:ext>
                  </a:extLst>
                </a:gridCol>
              </a:tblGrid>
              <a:tr h="1876506">
                <a:tc>
                  <a:txBody>
                    <a:bodyPr/>
                    <a:lstStyle/>
                    <a:p>
                      <a:pPr algn="ctr"/>
                      <a:r>
                        <a:rPr lang="en-US" sz="1400" dirty="0" smtClean="0"/>
                        <a:t>Group A</a:t>
                      </a:r>
                    </a:p>
                    <a:p>
                      <a:pPr algn="ctr"/>
                      <a:r>
                        <a:rPr lang="en-US" sz="1400" b="0" i="1" dirty="0" smtClean="0"/>
                        <a:t>Outdoor Active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must be exposed for work or play, such as emergency responders, athletes, and military personnel.</a:t>
                      </a:r>
                      <a:endParaRPr kumimoji="0" lang="en-US" sz="1200" b="0" i="0" u="none" strike="noStrike" kern="1200" cap="none" spc="0" normalizeH="0" baseline="0" dirty="0">
                        <a:ln>
                          <a:noFill/>
                        </a:ln>
                        <a:solidFill>
                          <a:srgbClr val="000000"/>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Outdoor Incidental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while they are exposed incidentally – in transit to other places, or engaged in leisure or neighborhood activities.</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Indoor Exposure</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while they are in homes and other buildings, including elderly care facilities or schools.</a:t>
                      </a:r>
                      <a:endParaRPr lang="en-US" dirty="0"/>
                    </a:p>
                  </a:txBody>
                  <a:tcPr/>
                </a:tc>
                <a:extLst>
                  <a:ext uri="{0D108BD9-81ED-4DB2-BD59-A6C34878D82A}">
                    <a16:rowId xmlns:a16="http://schemas.microsoft.com/office/drawing/2014/main" val="2162308880"/>
                  </a:ext>
                </a:extLst>
              </a:tr>
              <a:tr h="20525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Physiological Vulnerability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experience heightened vulnerability due to physiological constraints due to age, medication / drug use, or temporary concerns such as a lack of acclimatization.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Behavioral Vulnerability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who are at greater risk because of their behaviors, which with proper education and awareness, can be modified to reduce risk.</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mn-lt"/>
                          <a:ea typeface="+mn-ea"/>
                          <a:cs typeface="+mn-cs"/>
                        </a:rPr>
                        <a:t>Group 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000000"/>
                          </a:solidFill>
                          <a:effectLst/>
                          <a:uLnTx/>
                          <a:uFillTx/>
                          <a:latin typeface="+mn-lt"/>
                          <a:ea typeface="+mn-ea"/>
                          <a:cs typeface="+mn-cs"/>
                        </a:rPr>
                        <a:t>Disability &amp; Limited Agency</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This group will focus on decisions which must be made to protect people with disabilities or limited agency (those who depend on others) as well as those who may have fewer means (lower income) or less access to services.</a:t>
                      </a:r>
                      <a:endParaRPr lang="en-US" dirty="0"/>
                    </a:p>
                  </a:txBody>
                  <a:tcPr/>
                </a:tc>
                <a:extLst>
                  <a:ext uri="{0D108BD9-81ED-4DB2-BD59-A6C34878D82A}">
                    <a16:rowId xmlns:a16="http://schemas.microsoft.com/office/drawing/2014/main" val="4126055279"/>
                  </a:ext>
                </a:extLst>
              </a:tr>
            </a:tbl>
          </a:graphicData>
        </a:graphic>
      </p:graphicFrame>
      <p:sp>
        <p:nvSpPr>
          <p:cNvPr id="5" name="TextBox 4"/>
          <p:cNvSpPr txBox="1"/>
          <p:nvPr/>
        </p:nvSpPr>
        <p:spPr>
          <a:xfrm rot="16200000">
            <a:off x="-369545" y="1779887"/>
            <a:ext cx="1947906" cy="369332"/>
          </a:xfrm>
          <a:prstGeom prst="rect">
            <a:avLst/>
          </a:prstGeom>
          <a:noFill/>
        </p:spPr>
        <p:txBody>
          <a:bodyPr wrap="square" rtlCol="0">
            <a:spAutoFit/>
          </a:bodyPr>
          <a:lstStyle/>
          <a:p>
            <a:pPr algn="ctr"/>
            <a:r>
              <a:rPr lang="en-US" dirty="0" smtClean="0"/>
              <a:t>Exposure</a:t>
            </a:r>
            <a:endParaRPr lang="en-US" dirty="0"/>
          </a:p>
        </p:txBody>
      </p:sp>
      <p:sp>
        <p:nvSpPr>
          <p:cNvPr id="6" name="TextBox 5"/>
          <p:cNvSpPr txBox="1"/>
          <p:nvPr/>
        </p:nvSpPr>
        <p:spPr>
          <a:xfrm rot="16200000">
            <a:off x="-369545" y="3761043"/>
            <a:ext cx="1947906" cy="369332"/>
          </a:xfrm>
          <a:prstGeom prst="rect">
            <a:avLst/>
          </a:prstGeom>
          <a:noFill/>
        </p:spPr>
        <p:txBody>
          <a:bodyPr wrap="square" rtlCol="0">
            <a:spAutoFit/>
          </a:bodyPr>
          <a:lstStyle/>
          <a:p>
            <a:pPr algn="ctr"/>
            <a:r>
              <a:rPr lang="en-US" dirty="0" smtClean="0"/>
              <a:t>Vulnerability</a:t>
            </a:r>
            <a:endParaRPr lang="en-US" dirty="0"/>
          </a:p>
        </p:txBody>
      </p:sp>
      <p:sp>
        <p:nvSpPr>
          <p:cNvPr id="7" name="Rectangle 6"/>
          <p:cNvSpPr/>
          <p:nvPr/>
        </p:nvSpPr>
        <p:spPr>
          <a:xfrm>
            <a:off x="3365962" y="5344558"/>
            <a:ext cx="4800600" cy="1015663"/>
          </a:xfrm>
          <a:prstGeom prst="rect">
            <a:avLst/>
          </a:prstGeom>
        </p:spPr>
        <p:txBody>
          <a:bodyPr wrap="square">
            <a:spAutoFit/>
          </a:bodyPr>
          <a:lstStyle/>
          <a:p>
            <a:pPr algn="just"/>
            <a:r>
              <a:rPr lang="en-US" sz="1200" dirty="0" smtClean="0">
                <a:solidFill>
                  <a:schemeClr val="bg1"/>
                </a:solidFill>
              </a:rPr>
              <a:t>During breakouts, individuals will be assigned to groups based on risk factors which must be managed to protect people from extreme temperatures. Each risk categories may contain multiple risk factors, and may be linked to multiple vulnerable groups. A set of interventions may be employed to manage these risk factors.</a:t>
            </a:r>
            <a:endParaRPr lang="en-US" sz="1200" dirty="0">
              <a:solidFill>
                <a:schemeClr val="bg1"/>
              </a:solidFill>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b="14470"/>
          <a:stretch/>
        </p:blipFill>
        <p:spPr>
          <a:xfrm>
            <a:off x="8575434" y="6316287"/>
            <a:ext cx="461547" cy="457200"/>
          </a:xfrm>
          <a:prstGeom prst="rect">
            <a:avLst/>
          </a:prstGeom>
        </p:spPr>
      </p:pic>
    </p:spTree>
    <p:extLst>
      <p:ext uri="{BB962C8B-B14F-4D97-AF65-F5344CB8AC3E}">
        <p14:creationId xmlns:p14="http://schemas.microsoft.com/office/powerpoint/2010/main" val="90185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Scenario Set A: Populations of concern, risk factors, and interventions.</a:t>
            </a:r>
          </a:p>
          <a:p>
            <a:r>
              <a:rPr lang="en-US" b="0" dirty="0" smtClean="0"/>
              <a:t>Set up- each group as a pop of concern, starter list of risk factors, and interventions.</a:t>
            </a:r>
          </a:p>
          <a:p>
            <a:r>
              <a:rPr lang="en-US" b="0" dirty="0" smtClean="0"/>
              <a:t>Twist: 30 minutes in we pass out butcher paper ask them to begin documenting the interventions on a timeline.</a:t>
            </a:r>
          </a:p>
          <a:p>
            <a:r>
              <a:rPr lang="en-US" b="0" dirty="0" smtClean="0"/>
              <a:t>Outcome: decision calendar documenting interventions and timescales</a:t>
            </a:r>
          </a:p>
          <a:p>
            <a:r>
              <a:rPr lang="en-US" b="0" dirty="0"/>
              <a:t>	</a:t>
            </a:r>
            <a:r>
              <a:rPr lang="en-US" b="0" dirty="0" smtClean="0"/>
              <a:t>(what their mechanism is and who they protect)</a:t>
            </a:r>
          </a:p>
          <a:p>
            <a:endParaRPr lang="en-US" dirty="0"/>
          </a:p>
          <a:p>
            <a:r>
              <a:rPr lang="en-US" dirty="0" smtClean="0"/>
              <a:t>Scenario Set B: Climate, Weather, and Health Information</a:t>
            </a:r>
          </a:p>
          <a:p>
            <a:r>
              <a:rPr lang="en-US" b="0" dirty="0" smtClean="0"/>
              <a:t>Set Up: continuing on the butcher paper, we ask them to document information needs</a:t>
            </a:r>
          </a:p>
          <a:p>
            <a:r>
              <a:rPr lang="en-US" b="0" dirty="0" smtClean="0"/>
              <a:t>Twist: 30 minutes in we introduce climate extremes scenarios and ask them to test their decision calendars.</a:t>
            </a:r>
          </a:p>
          <a:p>
            <a:r>
              <a:rPr lang="en-US" b="0" dirty="0" smtClean="0"/>
              <a:t>Outcome: Documentation of information needs to serve decision-making</a:t>
            </a:r>
          </a:p>
          <a:p>
            <a:r>
              <a:rPr lang="en-US" b="0" dirty="0"/>
              <a:t>	</a:t>
            </a:r>
            <a:r>
              <a:rPr lang="en-US" b="0" dirty="0" smtClean="0"/>
              <a:t>(what do you need to know, with what certainty, presented how, and when)</a:t>
            </a:r>
            <a:endParaRPr lang="en-US" b="0" dirty="0"/>
          </a:p>
        </p:txBody>
      </p:sp>
      <p:sp>
        <p:nvSpPr>
          <p:cNvPr id="4" name="Rectangle 3"/>
          <p:cNvSpPr/>
          <p:nvPr/>
        </p:nvSpPr>
        <p:spPr>
          <a:xfrm>
            <a:off x="3365962" y="5344558"/>
            <a:ext cx="4800600" cy="276999"/>
          </a:xfrm>
          <a:prstGeom prst="rect">
            <a:avLst/>
          </a:prstGeom>
        </p:spPr>
        <p:txBody>
          <a:bodyPr wrap="square">
            <a:spAutoFit/>
          </a:bodyPr>
          <a:lstStyle/>
          <a:p>
            <a:pPr algn="just"/>
            <a:r>
              <a:rPr lang="en-US" sz="1200" dirty="0" smtClean="0">
                <a:solidFill>
                  <a:schemeClr val="bg1"/>
                </a:solidFill>
              </a:rPr>
              <a:t>.</a:t>
            </a:r>
            <a:endParaRPr lang="en-US" sz="1200" dirty="0">
              <a:solidFill>
                <a:schemeClr val="bg1"/>
              </a:solidFill>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14470"/>
          <a:stretch/>
        </p:blipFill>
        <p:spPr>
          <a:xfrm>
            <a:off x="8575434" y="6316287"/>
            <a:ext cx="461547" cy="457200"/>
          </a:xfrm>
          <a:prstGeom prst="rect">
            <a:avLst/>
          </a:prstGeom>
        </p:spPr>
      </p:pic>
      <p:cxnSp>
        <p:nvCxnSpPr>
          <p:cNvPr id="7" name="Straight Connector 6"/>
          <p:cNvCxnSpPr/>
          <p:nvPr/>
        </p:nvCxnSpPr>
        <p:spPr>
          <a:xfrm>
            <a:off x="1295400" y="1295400"/>
            <a:ext cx="6248400" cy="3200400"/>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flipV="1">
            <a:off x="1295400" y="990600"/>
            <a:ext cx="5867400" cy="335280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9096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0"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 name="Flowchart: Delay 5"/>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1503" y="1933880"/>
            <a:ext cx="1142998" cy="276999"/>
          </a:xfrm>
          <a:prstGeom prst="rect">
            <a:avLst/>
          </a:prstGeom>
          <a:noFill/>
        </p:spPr>
        <p:txBody>
          <a:bodyPr wrap="square" rtlCol="0">
            <a:spAutoFit/>
          </a:bodyPr>
          <a:lstStyle/>
          <a:p>
            <a:pPr algn="ctr"/>
            <a:r>
              <a:rPr lang="en-US" sz="1200" b="1" dirty="0" smtClean="0"/>
              <a:t>Older Adults</a:t>
            </a:r>
            <a:endParaRPr lang="en-US" sz="1200" b="1" dirty="0"/>
          </a:p>
        </p:txBody>
      </p:sp>
      <p:grpSp>
        <p:nvGrpSpPr>
          <p:cNvPr id="10" name="Group 9"/>
          <p:cNvGrpSpPr/>
          <p:nvPr/>
        </p:nvGrpSpPr>
        <p:grpSpPr>
          <a:xfrm>
            <a:off x="2133597"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11" name="Flowchart: Delay 1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943100" y="1933881"/>
            <a:ext cx="1142998" cy="276999"/>
          </a:xfrm>
          <a:prstGeom prst="rect">
            <a:avLst/>
          </a:prstGeom>
          <a:noFill/>
        </p:spPr>
        <p:txBody>
          <a:bodyPr wrap="square" rtlCol="0">
            <a:spAutoFit/>
          </a:bodyPr>
          <a:lstStyle/>
          <a:p>
            <a:pPr algn="ctr"/>
            <a:r>
              <a:rPr lang="en-US" sz="1200" b="1" dirty="0" smtClean="0"/>
              <a:t>Athletes</a:t>
            </a:r>
            <a:endParaRPr lang="en-US" sz="1200" b="1" dirty="0"/>
          </a:p>
        </p:txBody>
      </p:sp>
      <p:grpSp>
        <p:nvGrpSpPr>
          <p:cNvPr id="24" name="Group 23"/>
          <p:cNvGrpSpPr/>
          <p:nvPr/>
        </p:nvGrpSpPr>
        <p:grpSpPr>
          <a:xfrm>
            <a:off x="3539063"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5" name="Flowchart: Delay 2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348566" y="1933880"/>
            <a:ext cx="1142998" cy="461665"/>
          </a:xfrm>
          <a:prstGeom prst="rect">
            <a:avLst/>
          </a:prstGeom>
          <a:noFill/>
        </p:spPr>
        <p:txBody>
          <a:bodyPr wrap="square" rtlCol="0">
            <a:spAutoFit/>
          </a:bodyPr>
          <a:lstStyle/>
          <a:p>
            <a:pPr algn="ctr"/>
            <a:r>
              <a:rPr lang="en-US" sz="1200" b="1" dirty="0" smtClean="0"/>
              <a:t>Outdoor Workers</a:t>
            </a:r>
            <a:endParaRPr lang="en-US" sz="1200" b="1" dirty="0"/>
          </a:p>
        </p:txBody>
      </p:sp>
      <p:grpSp>
        <p:nvGrpSpPr>
          <p:cNvPr id="28" name="Group 27"/>
          <p:cNvGrpSpPr/>
          <p:nvPr/>
        </p:nvGrpSpPr>
        <p:grpSpPr>
          <a:xfrm>
            <a:off x="4881036"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29" name="Flowchart: Delay 2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4690539" y="1933880"/>
            <a:ext cx="1142998" cy="276999"/>
          </a:xfrm>
          <a:prstGeom prst="rect">
            <a:avLst/>
          </a:prstGeom>
          <a:noFill/>
        </p:spPr>
        <p:txBody>
          <a:bodyPr wrap="square" rtlCol="0">
            <a:spAutoFit/>
          </a:bodyPr>
          <a:lstStyle/>
          <a:p>
            <a:pPr algn="ctr"/>
            <a:r>
              <a:rPr lang="en-US" sz="1200" b="1" dirty="0" smtClean="0"/>
              <a:t>Homeless</a:t>
            </a:r>
            <a:endParaRPr lang="en-US" sz="1200" b="1" dirty="0"/>
          </a:p>
        </p:txBody>
      </p:sp>
      <p:grpSp>
        <p:nvGrpSpPr>
          <p:cNvPr id="32" name="Group 31"/>
          <p:cNvGrpSpPr/>
          <p:nvPr/>
        </p:nvGrpSpPr>
        <p:grpSpPr>
          <a:xfrm>
            <a:off x="6252633" y="323327"/>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3" name="Flowchart: Delay 3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6062136" y="1933881"/>
            <a:ext cx="1142998" cy="461665"/>
          </a:xfrm>
          <a:prstGeom prst="rect">
            <a:avLst/>
          </a:prstGeom>
          <a:noFill/>
        </p:spPr>
        <p:txBody>
          <a:bodyPr wrap="square" rtlCol="0">
            <a:spAutoFit/>
          </a:bodyPr>
          <a:lstStyle/>
          <a:p>
            <a:pPr algn="ctr"/>
            <a:r>
              <a:rPr lang="en-US" sz="1200" b="1" dirty="0" smtClean="0"/>
              <a:t>Emergency Responders</a:t>
            </a:r>
            <a:endParaRPr lang="en-US" sz="1200" b="1" dirty="0"/>
          </a:p>
        </p:txBody>
      </p:sp>
      <p:grpSp>
        <p:nvGrpSpPr>
          <p:cNvPr id="36" name="Group 35"/>
          <p:cNvGrpSpPr/>
          <p:nvPr/>
        </p:nvGrpSpPr>
        <p:grpSpPr>
          <a:xfrm>
            <a:off x="7658099" y="323326"/>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37" name="Flowchart: Delay 3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7467602" y="1933880"/>
            <a:ext cx="1142998" cy="276999"/>
          </a:xfrm>
          <a:prstGeom prst="rect">
            <a:avLst/>
          </a:prstGeom>
          <a:noFill/>
        </p:spPr>
        <p:txBody>
          <a:bodyPr wrap="square" rtlCol="0">
            <a:spAutoFit/>
          </a:bodyPr>
          <a:lstStyle/>
          <a:p>
            <a:pPr algn="ctr"/>
            <a:r>
              <a:rPr lang="en-US" sz="1200" b="1" dirty="0" smtClean="0"/>
              <a:t>Children</a:t>
            </a:r>
            <a:endParaRPr lang="en-US" sz="1200" b="1" dirty="0"/>
          </a:p>
        </p:txBody>
      </p:sp>
      <p:grpSp>
        <p:nvGrpSpPr>
          <p:cNvPr id="44" name="Group 43"/>
          <p:cNvGrpSpPr/>
          <p:nvPr/>
        </p:nvGrpSpPr>
        <p:grpSpPr>
          <a:xfrm>
            <a:off x="762000"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5" name="Flowchart: Delay 4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571503" y="4262734"/>
            <a:ext cx="1142998" cy="276999"/>
          </a:xfrm>
          <a:prstGeom prst="rect">
            <a:avLst/>
          </a:prstGeom>
          <a:noFill/>
        </p:spPr>
        <p:txBody>
          <a:bodyPr wrap="square" rtlCol="0">
            <a:spAutoFit/>
          </a:bodyPr>
          <a:lstStyle/>
          <a:p>
            <a:pPr algn="ctr"/>
            <a:r>
              <a:rPr lang="en-US" sz="1200" b="1" dirty="0"/>
              <a:t>.</a:t>
            </a:r>
          </a:p>
        </p:txBody>
      </p:sp>
      <p:grpSp>
        <p:nvGrpSpPr>
          <p:cNvPr id="48" name="Group 47"/>
          <p:cNvGrpSpPr/>
          <p:nvPr/>
        </p:nvGrpSpPr>
        <p:grpSpPr>
          <a:xfrm>
            <a:off x="2133597"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49" name="Flowchart: Delay 48"/>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943100" y="4262735"/>
            <a:ext cx="1142998" cy="276999"/>
          </a:xfrm>
          <a:prstGeom prst="rect">
            <a:avLst/>
          </a:prstGeom>
          <a:noFill/>
        </p:spPr>
        <p:txBody>
          <a:bodyPr wrap="square" rtlCol="0">
            <a:spAutoFit/>
          </a:bodyPr>
          <a:lstStyle/>
          <a:p>
            <a:pPr algn="ctr"/>
            <a:r>
              <a:rPr lang="en-US" sz="1200" b="1" dirty="0"/>
              <a:t>.</a:t>
            </a:r>
          </a:p>
        </p:txBody>
      </p:sp>
      <p:grpSp>
        <p:nvGrpSpPr>
          <p:cNvPr id="52" name="Group 51"/>
          <p:cNvGrpSpPr/>
          <p:nvPr/>
        </p:nvGrpSpPr>
        <p:grpSpPr>
          <a:xfrm>
            <a:off x="3539063"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3" name="Flowchart: Delay 52"/>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3348566" y="4262734"/>
            <a:ext cx="1142998" cy="276999"/>
          </a:xfrm>
          <a:prstGeom prst="rect">
            <a:avLst/>
          </a:prstGeom>
          <a:noFill/>
        </p:spPr>
        <p:txBody>
          <a:bodyPr wrap="square" rtlCol="0">
            <a:spAutoFit/>
          </a:bodyPr>
          <a:lstStyle/>
          <a:p>
            <a:pPr algn="ctr"/>
            <a:r>
              <a:rPr lang="en-US" sz="1200" b="1" dirty="0"/>
              <a:t>.</a:t>
            </a:r>
          </a:p>
        </p:txBody>
      </p:sp>
      <p:grpSp>
        <p:nvGrpSpPr>
          <p:cNvPr id="56" name="Group 55"/>
          <p:cNvGrpSpPr/>
          <p:nvPr/>
        </p:nvGrpSpPr>
        <p:grpSpPr>
          <a:xfrm>
            <a:off x="4881036"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57" name="Flowchart: Delay 56"/>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p:cNvSpPr txBox="1"/>
          <p:nvPr/>
        </p:nvSpPr>
        <p:spPr>
          <a:xfrm>
            <a:off x="4690539" y="4262734"/>
            <a:ext cx="1142998" cy="276999"/>
          </a:xfrm>
          <a:prstGeom prst="rect">
            <a:avLst/>
          </a:prstGeom>
          <a:noFill/>
        </p:spPr>
        <p:txBody>
          <a:bodyPr wrap="square" rtlCol="0">
            <a:spAutoFit/>
          </a:bodyPr>
          <a:lstStyle/>
          <a:p>
            <a:pPr algn="ctr"/>
            <a:r>
              <a:rPr lang="en-US" sz="1200" b="1" dirty="0"/>
              <a:t>.</a:t>
            </a:r>
          </a:p>
        </p:txBody>
      </p:sp>
      <p:grpSp>
        <p:nvGrpSpPr>
          <p:cNvPr id="60" name="Group 59"/>
          <p:cNvGrpSpPr/>
          <p:nvPr/>
        </p:nvGrpSpPr>
        <p:grpSpPr>
          <a:xfrm>
            <a:off x="6252633" y="2652181"/>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1" name="Flowchart: Delay 60"/>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6062136" y="4262735"/>
            <a:ext cx="1142998" cy="276999"/>
          </a:xfrm>
          <a:prstGeom prst="rect">
            <a:avLst/>
          </a:prstGeom>
          <a:noFill/>
        </p:spPr>
        <p:txBody>
          <a:bodyPr wrap="square" rtlCol="0">
            <a:spAutoFit/>
          </a:bodyPr>
          <a:lstStyle/>
          <a:p>
            <a:pPr algn="ctr"/>
            <a:r>
              <a:rPr lang="en-US" sz="1200" b="1" dirty="0"/>
              <a:t>.</a:t>
            </a:r>
          </a:p>
        </p:txBody>
      </p:sp>
      <p:grpSp>
        <p:nvGrpSpPr>
          <p:cNvPr id="64" name="Group 63"/>
          <p:cNvGrpSpPr/>
          <p:nvPr/>
        </p:nvGrpSpPr>
        <p:grpSpPr>
          <a:xfrm>
            <a:off x="7658099" y="2652180"/>
            <a:ext cx="762002" cy="1562101"/>
            <a:chOff x="4076699" y="1333499"/>
            <a:chExt cx="762002" cy="1562101"/>
          </a:xfrm>
          <a:solidFill>
            <a:schemeClr val="bg2"/>
          </a:solidFill>
          <a:effectLst>
            <a:outerShdw blurRad="50800" dist="38100" dir="2700000" algn="tl" rotWithShape="0">
              <a:prstClr val="black">
                <a:alpha val="40000"/>
              </a:prstClr>
            </a:outerShdw>
          </a:effectLst>
        </p:grpSpPr>
        <p:sp>
          <p:nvSpPr>
            <p:cNvPr id="65" name="Flowchart: Delay 64"/>
            <p:cNvSpPr/>
            <p:nvPr/>
          </p:nvSpPr>
          <p:spPr>
            <a:xfrm rot="16200000">
              <a:off x="3981450" y="2038350"/>
              <a:ext cx="952500" cy="762000"/>
            </a:xfrm>
            <a:prstGeom prst="flowChartDelay">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076699" y="1333499"/>
              <a:ext cx="762002" cy="762002"/>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7467602" y="4262734"/>
            <a:ext cx="1142998" cy="276999"/>
          </a:xfrm>
          <a:prstGeom prst="rect">
            <a:avLst/>
          </a:prstGeom>
          <a:noFill/>
        </p:spPr>
        <p:txBody>
          <a:bodyPr wrap="square" rtlCol="0">
            <a:spAutoFit/>
          </a:bodyPr>
          <a:lstStyle/>
          <a:p>
            <a:pPr algn="ctr"/>
            <a:r>
              <a:rPr lang="en-US" sz="1200" b="1" dirty="0"/>
              <a:t>.</a:t>
            </a:r>
          </a:p>
        </p:txBody>
      </p:sp>
      <p:sp>
        <p:nvSpPr>
          <p:cNvPr id="68" name="Title 67"/>
          <p:cNvSpPr>
            <a:spLocks noGrp="1"/>
          </p:cNvSpPr>
          <p:nvPr>
            <p:ph type="title"/>
          </p:nvPr>
        </p:nvSpPr>
        <p:spPr>
          <a:xfrm>
            <a:off x="1394460" y="5647365"/>
            <a:ext cx="7520940" cy="548640"/>
          </a:xfrm>
        </p:spPr>
        <p:txBody>
          <a:bodyPr/>
          <a:lstStyle/>
          <a:p>
            <a:pPr algn="r"/>
            <a:r>
              <a:rPr lang="en-US" dirty="0" smtClean="0"/>
              <a:t>Index of Populations of </a:t>
            </a:r>
            <a:r>
              <a:rPr lang="en-US" dirty="0" err="1" smtClean="0"/>
              <a:t>COncern</a:t>
            </a:r>
            <a:endParaRPr lang="en-US" dirty="0"/>
          </a:p>
        </p:txBody>
      </p:sp>
      <p:sp>
        <p:nvSpPr>
          <p:cNvPr id="2" name="Rectangle 1"/>
          <p:cNvSpPr/>
          <p:nvPr/>
        </p:nvSpPr>
        <p:spPr>
          <a:xfrm>
            <a:off x="493125" y="152400"/>
            <a:ext cx="5490633" cy="224314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3665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23082</TotalTime>
  <Words>1843</Words>
  <Application>Microsoft Office PowerPoint</Application>
  <PresentationFormat>On-screen Show (4:3)</PresentationFormat>
  <Paragraphs>297</Paragraphs>
  <Slides>23</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Franklin Gothic Book</vt:lpstr>
      <vt:lpstr>Franklin Gothic Medium</vt:lpstr>
      <vt:lpstr>Tunga</vt:lpstr>
      <vt:lpstr>Wingdings</vt:lpstr>
      <vt:lpstr>Angles</vt:lpstr>
      <vt:lpstr>NIHHIS Use Cases</vt:lpstr>
      <vt:lpstr>Heat Health Risk Management Annual Cycle</vt:lpstr>
      <vt:lpstr>PowerPoint Presentation</vt:lpstr>
      <vt:lpstr>PowerPoint Presentation</vt:lpstr>
      <vt:lpstr>Decision Calendars</vt:lpstr>
      <vt:lpstr>PowerPoint Presentation</vt:lpstr>
      <vt:lpstr>Breakout Groups (Risk Categories)</vt:lpstr>
      <vt:lpstr>Scenario Types</vt:lpstr>
      <vt:lpstr>Index of Populations of COncern</vt:lpstr>
      <vt:lpstr>Index of Decision Makers</vt:lpstr>
      <vt:lpstr>PowerPoint Presentation</vt:lpstr>
      <vt:lpstr>Heat-health Information Use Cases</vt:lpstr>
      <vt:lpstr>Potential NIHHIS Product</vt:lpstr>
      <vt:lpstr>Heat-health Information Use Cases</vt:lpstr>
      <vt:lpstr>Heat-health Information Use Cases</vt:lpstr>
      <vt:lpstr>Risk Factors vulnerability, Hazard &amp; Exposure</vt:lpstr>
      <vt:lpstr>Interventions</vt:lpstr>
      <vt:lpstr>Breakout Table A: Outdoor Active Exposure – Heat Healthy Work and Play</vt:lpstr>
      <vt:lpstr>Breakout Table B: Outdoor Casual Exposure – Heat Healthy Urban Areas</vt:lpstr>
      <vt:lpstr>Breakout Table C: Cool Spaces, Social Safety Nets</vt:lpstr>
      <vt:lpstr>Breakout Table D: Reducing psychological and Physiological Risk Factors Through Behavior Modification</vt:lpstr>
      <vt:lpstr>Breakout Table E: Indoor Exposure at Home</vt:lpstr>
      <vt:lpstr>Information Needs</vt:lpstr>
    </vt:vector>
  </TitlesOfParts>
  <Company>NOAA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 Jones</dc:creator>
  <cp:lastModifiedBy>Hunter Jones</cp:lastModifiedBy>
  <cp:revision>90</cp:revision>
  <cp:lastPrinted>2018-09-06T14:46:45Z</cp:lastPrinted>
  <dcterms:created xsi:type="dcterms:W3CDTF">2016-09-12T19:44:15Z</dcterms:created>
  <dcterms:modified xsi:type="dcterms:W3CDTF">2018-09-11T19:35:10Z</dcterms:modified>
</cp:coreProperties>
</file>