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1" r:id="rId3"/>
  </p:sldMasterIdLst>
  <p:notesMasterIdLst>
    <p:notesMasterId r:id="rId55"/>
  </p:notesMasterIdLst>
  <p:handoutMasterIdLst>
    <p:handoutMasterId r:id="rId56"/>
  </p:handoutMasterIdLst>
  <p:sldIdLst>
    <p:sldId id="258" r:id="rId4"/>
    <p:sldId id="294" r:id="rId5"/>
    <p:sldId id="302" r:id="rId6"/>
    <p:sldId id="293" r:id="rId7"/>
    <p:sldId id="308" r:id="rId8"/>
    <p:sldId id="287" r:id="rId9"/>
    <p:sldId id="290" r:id="rId10"/>
    <p:sldId id="291" r:id="rId11"/>
    <p:sldId id="271" r:id="rId12"/>
    <p:sldId id="272" r:id="rId13"/>
    <p:sldId id="273" r:id="rId14"/>
    <p:sldId id="270" r:id="rId15"/>
    <p:sldId id="274" r:id="rId16"/>
    <p:sldId id="283" r:id="rId17"/>
    <p:sldId id="280" r:id="rId18"/>
    <p:sldId id="288" r:id="rId19"/>
    <p:sldId id="284" r:id="rId20"/>
    <p:sldId id="285" r:id="rId21"/>
    <p:sldId id="286" r:id="rId22"/>
    <p:sldId id="282" r:id="rId23"/>
    <p:sldId id="281" r:id="rId24"/>
    <p:sldId id="256" r:id="rId25"/>
    <p:sldId id="267" r:id="rId26"/>
    <p:sldId id="264" r:id="rId27"/>
    <p:sldId id="265" r:id="rId28"/>
    <p:sldId id="292" r:id="rId29"/>
    <p:sldId id="262" r:id="rId30"/>
    <p:sldId id="261" r:id="rId31"/>
    <p:sldId id="257" r:id="rId32"/>
    <p:sldId id="259" r:id="rId33"/>
    <p:sldId id="263" r:id="rId34"/>
    <p:sldId id="268" r:id="rId35"/>
    <p:sldId id="275" r:id="rId36"/>
    <p:sldId id="289" r:id="rId37"/>
    <p:sldId id="276" r:id="rId38"/>
    <p:sldId id="296" r:id="rId39"/>
    <p:sldId id="277" r:id="rId40"/>
    <p:sldId id="297" r:id="rId41"/>
    <p:sldId id="278" r:id="rId42"/>
    <p:sldId id="298" r:id="rId43"/>
    <p:sldId id="279" r:id="rId44"/>
    <p:sldId id="299" r:id="rId45"/>
    <p:sldId id="300" r:id="rId46"/>
    <p:sldId id="301" r:id="rId47"/>
    <p:sldId id="295" r:id="rId48"/>
    <p:sldId id="303" r:id="rId49"/>
    <p:sldId id="304" r:id="rId50"/>
    <p:sldId id="305" r:id="rId51"/>
    <p:sldId id="306" r:id="rId52"/>
    <p:sldId id="307" r:id="rId53"/>
    <p:sldId id="309" r:id="rId54"/>
  </p:sldIdLst>
  <p:sldSz cx="9144000" cy="6858000" type="screen4x3"/>
  <p:notesSz cx="6894513" cy="9180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7F7E100-B858-40D4-B2B3-CAD6D5AD2E77}">
          <p14:sldIdLst>
            <p14:sldId id="258"/>
            <p14:sldId id="294"/>
            <p14:sldId id="302"/>
            <p14:sldId id="293"/>
            <p14:sldId id="308"/>
            <p14:sldId id="287"/>
            <p14:sldId id="290"/>
            <p14:sldId id="291"/>
            <p14:sldId id="271"/>
            <p14:sldId id="272"/>
            <p14:sldId id="273"/>
            <p14:sldId id="270"/>
            <p14:sldId id="274"/>
            <p14:sldId id="283"/>
            <p14:sldId id="280"/>
            <p14:sldId id="288"/>
            <p14:sldId id="284"/>
            <p14:sldId id="285"/>
            <p14:sldId id="286"/>
            <p14:sldId id="282"/>
            <p14:sldId id="281"/>
            <p14:sldId id="256"/>
            <p14:sldId id="267"/>
            <p14:sldId id="264"/>
            <p14:sldId id="265"/>
            <p14:sldId id="292"/>
            <p14:sldId id="262"/>
            <p14:sldId id="261"/>
            <p14:sldId id="257"/>
            <p14:sldId id="259"/>
            <p14:sldId id="263"/>
            <p14:sldId id="268"/>
            <p14:sldId id="275"/>
            <p14:sldId id="289"/>
            <p14:sldId id="276"/>
            <p14:sldId id="296"/>
            <p14:sldId id="277"/>
            <p14:sldId id="297"/>
            <p14:sldId id="278"/>
            <p14:sldId id="298"/>
            <p14:sldId id="279"/>
            <p14:sldId id="299"/>
            <p14:sldId id="300"/>
            <p14:sldId id="301"/>
            <p14:sldId id="295"/>
          </p14:sldIdLst>
        </p14:section>
        <p14:section name="Example Products" id="{F1FA0B89-1C14-4799-BA5A-24D6F1156954}">
          <p14:sldIdLst>
            <p14:sldId id="303"/>
            <p14:sldId id="304"/>
            <p14:sldId id="305"/>
            <p14:sldId id="306"/>
            <p14:sldId id="307"/>
            <p14:sldId id="30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05" autoAdjust="0"/>
    <p:restoredTop sz="94660"/>
  </p:normalViewPr>
  <p:slideViewPr>
    <p:cSldViewPr showGuides="1">
      <p:cViewPr varScale="1">
        <p:scale>
          <a:sx n="73" d="100"/>
          <a:sy n="73" d="100"/>
        </p:scale>
        <p:origin x="102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viewProps" Target="viewProp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presProps" Target="pres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B2EDEE-BAE5-400D-9504-874588640443}" type="doc">
      <dgm:prSet loTypeId="urn:microsoft.com/office/officeart/2005/8/layout/radial3" loCatId="cycle" qsTypeId="urn:microsoft.com/office/officeart/2005/8/quickstyle/simple4" qsCatId="simple" csTypeId="urn:microsoft.com/office/officeart/2005/8/colors/colorful1" csCatId="colorful" phldr="1"/>
      <dgm:spPr/>
      <dgm:t>
        <a:bodyPr/>
        <a:lstStyle/>
        <a:p>
          <a:endParaRPr lang="en-US"/>
        </a:p>
      </dgm:t>
    </dgm:pt>
    <dgm:pt modelId="{408C4502-DEDF-4827-8E68-63E96FFE4BC7}">
      <dgm:prSet phldrT="[Text]"/>
      <dgm:spPr/>
      <dgm:t>
        <a:bodyPr/>
        <a:lstStyle/>
        <a:p>
          <a:r>
            <a:rPr lang="en-US" dirty="0" smtClean="0"/>
            <a:t>RISK</a:t>
          </a:r>
          <a:endParaRPr lang="en-US" dirty="0"/>
        </a:p>
      </dgm:t>
    </dgm:pt>
    <dgm:pt modelId="{2C77E0F9-556A-4F97-B2AF-98C54CCCD552}" type="parTrans" cxnId="{BAB3ABBC-435D-4B2C-B48B-44B4689C9370}">
      <dgm:prSet/>
      <dgm:spPr/>
      <dgm:t>
        <a:bodyPr/>
        <a:lstStyle/>
        <a:p>
          <a:endParaRPr lang="en-US"/>
        </a:p>
      </dgm:t>
    </dgm:pt>
    <dgm:pt modelId="{F6DD92C7-3121-4514-9C71-46D46A616812}" type="sibTrans" cxnId="{BAB3ABBC-435D-4B2C-B48B-44B4689C9370}">
      <dgm:prSet/>
      <dgm:spPr/>
      <dgm:t>
        <a:bodyPr/>
        <a:lstStyle/>
        <a:p>
          <a:endParaRPr lang="en-US"/>
        </a:p>
      </dgm:t>
    </dgm:pt>
    <dgm:pt modelId="{4F4531D8-6A8B-430C-BEC5-11A48C60C319}">
      <dgm:prSet phldrT="[Text]" custT="1"/>
      <dgm:spPr/>
      <dgm:t>
        <a:bodyPr/>
        <a:lstStyle/>
        <a:p>
          <a:r>
            <a:rPr lang="en-US" sz="1600" dirty="0" smtClean="0"/>
            <a:t>HAZARD</a:t>
          </a:r>
          <a:endParaRPr lang="en-US" sz="1600" dirty="0"/>
        </a:p>
      </dgm:t>
    </dgm:pt>
    <dgm:pt modelId="{E5EDD0DB-30C1-4BB5-AEF0-51C3928A0391}" type="parTrans" cxnId="{243DF0A1-DBFF-43E7-9D5F-3133DD098FA0}">
      <dgm:prSet/>
      <dgm:spPr/>
      <dgm:t>
        <a:bodyPr/>
        <a:lstStyle/>
        <a:p>
          <a:endParaRPr lang="en-US"/>
        </a:p>
      </dgm:t>
    </dgm:pt>
    <dgm:pt modelId="{095753C0-1083-4D4F-A726-3AFAA7971DF8}" type="sibTrans" cxnId="{243DF0A1-DBFF-43E7-9D5F-3133DD098FA0}">
      <dgm:prSet/>
      <dgm:spPr/>
      <dgm:t>
        <a:bodyPr/>
        <a:lstStyle/>
        <a:p>
          <a:endParaRPr lang="en-US"/>
        </a:p>
      </dgm:t>
    </dgm:pt>
    <dgm:pt modelId="{14EDD310-FEC3-4123-9D29-FECC46F216B7}">
      <dgm:prSet phldrT="[Text]" custT="1"/>
      <dgm:spPr/>
      <dgm:t>
        <a:bodyPr/>
        <a:lstStyle/>
        <a:p>
          <a:r>
            <a:rPr lang="en-US" sz="1600" dirty="0" smtClean="0"/>
            <a:t>VULNER-ABILITY</a:t>
          </a:r>
          <a:endParaRPr lang="en-US" sz="1600" dirty="0"/>
        </a:p>
      </dgm:t>
    </dgm:pt>
    <dgm:pt modelId="{207849BE-4343-40D4-AEDA-7F2CB2201007}" type="parTrans" cxnId="{7A29FF58-F41E-412D-BA35-397E41EDA036}">
      <dgm:prSet/>
      <dgm:spPr/>
      <dgm:t>
        <a:bodyPr/>
        <a:lstStyle/>
        <a:p>
          <a:endParaRPr lang="en-US"/>
        </a:p>
      </dgm:t>
    </dgm:pt>
    <dgm:pt modelId="{D4FB4F70-972F-46A9-BAB7-69B50D4591A0}" type="sibTrans" cxnId="{7A29FF58-F41E-412D-BA35-397E41EDA036}">
      <dgm:prSet/>
      <dgm:spPr/>
      <dgm:t>
        <a:bodyPr/>
        <a:lstStyle/>
        <a:p>
          <a:endParaRPr lang="en-US"/>
        </a:p>
      </dgm:t>
    </dgm:pt>
    <dgm:pt modelId="{8EB01DDF-6D8A-491C-9FFA-B06AEFF1E7A3}">
      <dgm:prSet phldrT="[Text]" custT="1"/>
      <dgm:spPr/>
      <dgm:t>
        <a:bodyPr/>
        <a:lstStyle/>
        <a:p>
          <a:r>
            <a:rPr lang="en-US" sz="1600" dirty="0" smtClean="0"/>
            <a:t>EXPOSURE</a:t>
          </a:r>
          <a:endParaRPr lang="en-US" sz="1600" dirty="0"/>
        </a:p>
      </dgm:t>
    </dgm:pt>
    <dgm:pt modelId="{FA458397-B398-426F-9E91-9BFC86105B25}" type="parTrans" cxnId="{4D59C293-516B-4C47-8E70-273ACED98AA9}">
      <dgm:prSet/>
      <dgm:spPr/>
      <dgm:t>
        <a:bodyPr/>
        <a:lstStyle/>
        <a:p>
          <a:endParaRPr lang="en-US"/>
        </a:p>
      </dgm:t>
    </dgm:pt>
    <dgm:pt modelId="{3BA537DA-AD86-4F56-A8AB-78AAB291F026}" type="sibTrans" cxnId="{4D59C293-516B-4C47-8E70-273ACED98AA9}">
      <dgm:prSet/>
      <dgm:spPr/>
      <dgm:t>
        <a:bodyPr/>
        <a:lstStyle/>
        <a:p>
          <a:endParaRPr lang="en-US"/>
        </a:p>
      </dgm:t>
    </dgm:pt>
    <dgm:pt modelId="{59058D49-DDA4-4324-B9C6-9BF63F3623DC}" type="pres">
      <dgm:prSet presAssocID="{58B2EDEE-BAE5-400D-9504-874588640443}" presName="composite" presStyleCnt="0">
        <dgm:presLayoutVars>
          <dgm:chMax val="1"/>
          <dgm:dir/>
          <dgm:resizeHandles val="exact"/>
        </dgm:presLayoutVars>
      </dgm:prSet>
      <dgm:spPr/>
      <dgm:t>
        <a:bodyPr/>
        <a:lstStyle/>
        <a:p>
          <a:endParaRPr lang="en-US"/>
        </a:p>
      </dgm:t>
    </dgm:pt>
    <dgm:pt modelId="{A99AD3D7-B0DE-4B58-8B97-8EEB38E3F4C4}" type="pres">
      <dgm:prSet presAssocID="{58B2EDEE-BAE5-400D-9504-874588640443}" presName="radial" presStyleCnt="0">
        <dgm:presLayoutVars>
          <dgm:animLvl val="ctr"/>
        </dgm:presLayoutVars>
      </dgm:prSet>
      <dgm:spPr/>
    </dgm:pt>
    <dgm:pt modelId="{6E85694E-65F6-4CCA-A6AE-3B387440B9FE}" type="pres">
      <dgm:prSet presAssocID="{408C4502-DEDF-4827-8E68-63E96FFE4BC7}" presName="centerShape" presStyleLbl="vennNode1" presStyleIdx="0" presStyleCnt="4"/>
      <dgm:spPr/>
      <dgm:t>
        <a:bodyPr/>
        <a:lstStyle/>
        <a:p>
          <a:endParaRPr lang="en-US"/>
        </a:p>
      </dgm:t>
    </dgm:pt>
    <dgm:pt modelId="{2358B12F-6DAC-48B3-AABC-840C89789AF9}" type="pres">
      <dgm:prSet presAssocID="{4F4531D8-6A8B-430C-BEC5-11A48C60C319}" presName="node" presStyleLbl="vennNode1" presStyleIdx="1" presStyleCnt="4" custScaleX="138722" custScaleY="138722">
        <dgm:presLayoutVars>
          <dgm:bulletEnabled val="1"/>
        </dgm:presLayoutVars>
      </dgm:prSet>
      <dgm:spPr/>
      <dgm:t>
        <a:bodyPr/>
        <a:lstStyle/>
        <a:p>
          <a:endParaRPr lang="en-US"/>
        </a:p>
      </dgm:t>
    </dgm:pt>
    <dgm:pt modelId="{D50F3162-5746-4F8F-A6CD-E84232CA641A}" type="pres">
      <dgm:prSet presAssocID="{14EDD310-FEC3-4123-9D29-FECC46F216B7}" presName="node" presStyleLbl="vennNode1" presStyleIdx="2" presStyleCnt="4" custScaleX="138722" custScaleY="138722">
        <dgm:presLayoutVars>
          <dgm:bulletEnabled val="1"/>
        </dgm:presLayoutVars>
      </dgm:prSet>
      <dgm:spPr/>
      <dgm:t>
        <a:bodyPr/>
        <a:lstStyle/>
        <a:p>
          <a:endParaRPr lang="en-US"/>
        </a:p>
      </dgm:t>
    </dgm:pt>
    <dgm:pt modelId="{E1888C02-B69C-4024-AC44-7FA7BB5EC06A}" type="pres">
      <dgm:prSet presAssocID="{8EB01DDF-6D8A-491C-9FFA-B06AEFF1E7A3}" presName="node" presStyleLbl="vennNode1" presStyleIdx="3" presStyleCnt="4" custScaleX="138722" custScaleY="138722">
        <dgm:presLayoutVars>
          <dgm:bulletEnabled val="1"/>
        </dgm:presLayoutVars>
      </dgm:prSet>
      <dgm:spPr/>
      <dgm:t>
        <a:bodyPr/>
        <a:lstStyle/>
        <a:p>
          <a:endParaRPr lang="en-US"/>
        </a:p>
      </dgm:t>
    </dgm:pt>
  </dgm:ptLst>
  <dgm:cxnLst>
    <dgm:cxn modelId="{1DF9723A-79CE-4ECA-A7AA-D711891F3685}" type="presOf" srcId="{58B2EDEE-BAE5-400D-9504-874588640443}" destId="{59058D49-DDA4-4324-B9C6-9BF63F3623DC}" srcOrd="0" destOrd="0" presId="urn:microsoft.com/office/officeart/2005/8/layout/radial3"/>
    <dgm:cxn modelId="{648B2CD0-98C5-47FE-9615-263E0569160B}" type="presOf" srcId="{4F4531D8-6A8B-430C-BEC5-11A48C60C319}" destId="{2358B12F-6DAC-48B3-AABC-840C89789AF9}" srcOrd="0" destOrd="0" presId="urn:microsoft.com/office/officeart/2005/8/layout/radial3"/>
    <dgm:cxn modelId="{4D59C293-516B-4C47-8E70-273ACED98AA9}" srcId="{408C4502-DEDF-4827-8E68-63E96FFE4BC7}" destId="{8EB01DDF-6D8A-491C-9FFA-B06AEFF1E7A3}" srcOrd="2" destOrd="0" parTransId="{FA458397-B398-426F-9E91-9BFC86105B25}" sibTransId="{3BA537DA-AD86-4F56-A8AB-78AAB291F026}"/>
    <dgm:cxn modelId="{7A29FF58-F41E-412D-BA35-397E41EDA036}" srcId="{408C4502-DEDF-4827-8E68-63E96FFE4BC7}" destId="{14EDD310-FEC3-4123-9D29-FECC46F216B7}" srcOrd="1" destOrd="0" parTransId="{207849BE-4343-40D4-AEDA-7F2CB2201007}" sibTransId="{D4FB4F70-972F-46A9-BAB7-69B50D4591A0}"/>
    <dgm:cxn modelId="{566F397F-833C-43B5-9E8D-8A794BE14356}" type="presOf" srcId="{408C4502-DEDF-4827-8E68-63E96FFE4BC7}" destId="{6E85694E-65F6-4CCA-A6AE-3B387440B9FE}" srcOrd="0" destOrd="0" presId="urn:microsoft.com/office/officeart/2005/8/layout/radial3"/>
    <dgm:cxn modelId="{BAB3ABBC-435D-4B2C-B48B-44B4689C9370}" srcId="{58B2EDEE-BAE5-400D-9504-874588640443}" destId="{408C4502-DEDF-4827-8E68-63E96FFE4BC7}" srcOrd="0" destOrd="0" parTransId="{2C77E0F9-556A-4F97-B2AF-98C54CCCD552}" sibTransId="{F6DD92C7-3121-4514-9C71-46D46A616812}"/>
    <dgm:cxn modelId="{243DF0A1-DBFF-43E7-9D5F-3133DD098FA0}" srcId="{408C4502-DEDF-4827-8E68-63E96FFE4BC7}" destId="{4F4531D8-6A8B-430C-BEC5-11A48C60C319}" srcOrd="0" destOrd="0" parTransId="{E5EDD0DB-30C1-4BB5-AEF0-51C3928A0391}" sibTransId="{095753C0-1083-4D4F-A726-3AFAA7971DF8}"/>
    <dgm:cxn modelId="{09958727-A023-4448-B1D7-5AF904E758FF}" type="presOf" srcId="{14EDD310-FEC3-4123-9D29-FECC46F216B7}" destId="{D50F3162-5746-4F8F-A6CD-E84232CA641A}" srcOrd="0" destOrd="0" presId="urn:microsoft.com/office/officeart/2005/8/layout/radial3"/>
    <dgm:cxn modelId="{AD35CAFD-BC02-45E7-BFEE-28BC587E79A2}" type="presOf" srcId="{8EB01DDF-6D8A-491C-9FFA-B06AEFF1E7A3}" destId="{E1888C02-B69C-4024-AC44-7FA7BB5EC06A}" srcOrd="0" destOrd="0" presId="urn:microsoft.com/office/officeart/2005/8/layout/radial3"/>
    <dgm:cxn modelId="{5B3480DF-5852-409F-A3BC-4200AB2FA8E0}" type="presParOf" srcId="{59058D49-DDA4-4324-B9C6-9BF63F3623DC}" destId="{A99AD3D7-B0DE-4B58-8B97-8EEB38E3F4C4}" srcOrd="0" destOrd="0" presId="urn:microsoft.com/office/officeart/2005/8/layout/radial3"/>
    <dgm:cxn modelId="{5A405C5E-0CD1-430E-926C-DDEF9A90BADB}" type="presParOf" srcId="{A99AD3D7-B0DE-4B58-8B97-8EEB38E3F4C4}" destId="{6E85694E-65F6-4CCA-A6AE-3B387440B9FE}" srcOrd="0" destOrd="0" presId="urn:microsoft.com/office/officeart/2005/8/layout/radial3"/>
    <dgm:cxn modelId="{0FDB64D9-33D5-44B2-BC4E-535B76BA79A8}" type="presParOf" srcId="{A99AD3D7-B0DE-4B58-8B97-8EEB38E3F4C4}" destId="{2358B12F-6DAC-48B3-AABC-840C89789AF9}" srcOrd="1" destOrd="0" presId="urn:microsoft.com/office/officeart/2005/8/layout/radial3"/>
    <dgm:cxn modelId="{8BDD20A3-4F6E-4543-B6BA-4C7693C5B7F3}" type="presParOf" srcId="{A99AD3D7-B0DE-4B58-8B97-8EEB38E3F4C4}" destId="{D50F3162-5746-4F8F-A6CD-E84232CA641A}" srcOrd="2" destOrd="0" presId="urn:microsoft.com/office/officeart/2005/8/layout/radial3"/>
    <dgm:cxn modelId="{890E0FC7-8BB4-43FC-9B34-041A858A604B}" type="presParOf" srcId="{A99AD3D7-B0DE-4B58-8B97-8EEB38E3F4C4}" destId="{E1888C02-B69C-4024-AC44-7FA7BB5EC06A}" srcOrd="3"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8C8432-BE2F-4466-884C-66E02FB291E0}" type="doc">
      <dgm:prSet loTypeId="urn:microsoft.com/office/officeart/2005/8/layout/cycle4" loCatId="cycle" qsTypeId="urn:microsoft.com/office/officeart/2005/8/quickstyle/simple1" qsCatId="simple" csTypeId="urn:microsoft.com/office/officeart/2005/8/colors/colorful1" csCatId="colorful" phldr="1"/>
      <dgm:spPr/>
      <dgm:t>
        <a:bodyPr/>
        <a:lstStyle/>
        <a:p>
          <a:endParaRPr lang="en-US"/>
        </a:p>
      </dgm:t>
    </dgm:pt>
    <dgm:pt modelId="{230A6882-6197-4E89-90EB-24C05CE3105C}">
      <dgm:prSet phldrT="[Text]" custT="1"/>
      <dgm:spPr/>
      <dgm:t>
        <a:bodyPr lIns="91440" tIns="91440" rIns="91440" bIns="91440"/>
        <a:lstStyle/>
        <a:p>
          <a:r>
            <a:rPr lang="en-US" sz="1800" b="1" dirty="0" smtClean="0"/>
            <a:t>Planning</a:t>
          </a:r>
          <a:endParaRPr lang="en-US" sz="1800" b="1" dirty="0"/>
        </a:p>
      </dgm:t>
    </dgm:pt>
    <dgm:pt modelId="{A9377A0D-3DDA-4F5E-A829-C4B9722BBA3B}" type="parTrans" cxnId="{F31B97BF-214D-44A6-92EE-43642956FE09}">
      <dgm:prSet/>
      <dgm:spPr/>
      <dgm:t>
        <a:bodyPr/>
        <a:lstStyle/>
        <a:p>
          <a:endParaRPr lang="en-US"/>
        </a:p>
      </dgm:t>
    </dgm:pt>
    <dgm:pt modelId="{CEAAC8D0-439B-421C-929B-53D6EF183E4E}" type="sibTrans" cxnId="{F31B97BF-214D-44A6-92EE-43642956FE09}">
      <dgm:prSet/>
      <dgm:spPr/>
      <dgm:t>
        <a:bodyPr/>
        <a:lstStyle/>
        <a:p>
          <a:endParaRPr lang="en-US"/>
        </a:p>
      </dgm:t>
    </dgm:pt>
    <dgm:pt modelId="{817E3D11-FAA8-4986-82E5-2C4BD191D979}">
      <dgm:prSet phldrT="[Text]" custT="1"/>
      <dgm:spPr>
        <a:solidFill>
          <a:schemeClr val="accent6"/>
        </a:solidFill>
      </dgm:spPr>
      <dgm:t>
        <a:bodyPr lIns="91440" tIns="91440" rIns="91440" bIns="91440"/>
        <a:lstStyle/>
        <a:p>
          <a:r>
            <a:rPr lang="en-US" sz="1800" b="1" dirty="0" smtClean="0"/>
            <a:t>Prepared-ness</a:t>
          </a:r>
          <a:endParaRPr lang="en-US" sz="1800" b="1" dirty="0"/>
        </a:p>
      </dgm:t>
    </dgm:pt>
    <dgm:pt modelId="{72ECD9DC-D78F-40AA-9BCA-D3B439FA8DB1}" type="parTrans" cxnId="{D8F4D9C2-ECB3-4031-A8B1-9BEB8017EC28}">
      <dgm:prSet/>
      <dgm:spPr/>
      <dgm:t>
        <a:bodyPr/>
        <a:lstStyle/>
        <a:p>
          <a:endParaRPr lang="en-US"/>
        </a:p>
      </dgm:t>
    </dgm:pt>
    <dgm:pt modelId="{305BFDFA-7023-4FC9-A05C-2ED6C036F731}" type="sibTrans" cxnId="{D8F4D9C2-ECB3-4031-A8B1-9BEB8017EC28}">
      <dgm:prSet/>
      <dgm:spPr/>
      <dgm:t>
        <a:bodyPr/>
        <a:lstStyle/>
        <a:p>
          <a:endParaRPr lang="en-US"/>
        </a:p>
      </dgm:t>
    </dgm:pt>
    <dgm:pt modelId="{B89C9E52-57DB-4290-B8CF-D1EE4A3E55AF}">
      <dgm:prSet phldrT="[Text]" custT="1"/>
      <dgm:spPr>
        <a:solidFill>
          <a:schemeClr val="accent4"/>
        </a:solidFill>
      </dgm:spPr>
      <dgm:t>
        <a:bodyPr lIns="91440" tIns="91440" rIns="91440" bIns="91440"/>
        <a:lstStyle/>
        <a:p>
          <a:r>
            <a:rPr lang="en-US" sz="1800" b="1" dirty="0" smtClean="0"/>
            <a:t>Response</a:t>
          </a:r>
          <a:endParaRPr lang="en-US" sz="1800" b="1" dirty="0"/>
        </a:p>
      </dgm:t>
    </dgm:pt>
    <dgm:pt modelId="{F05B7B1B-0419-4638-8899-D8907AE02121}" type="parTrans" cxnId="{ED604F2C-8AE5-4C52-9ED7-14B1AD1D25B6}">
      <dgm:prSet/>
      <dgm:spPr/>
      <dgm:t>
        <a:bodyPr/>
        <a:lstStyle/>
        <a:p>
          <a:endParaRPr lang="en-US"/>
        </a:p>
      </dgm:t>
    </dgm:pt>
    <dgm:pt modelId="{4EF21241-8CBD-45E8-832B-9B32DDB380E3}" type="sibTrans" cxnId="{ED604F2C-8AE5-4C52-9ED7-14B1AD1D25B6}">
      <dgm:prSet/>
      <dgm:spPr/>
      <dgm:t>
        <a:bodyPr/>
        <a:lstStyle/>
        <a:p>
          <a:endParaRPr lang="en-US"/>
        </a:p>
      </dgm:t>
    </dgm:pt>
    <dgm:pt modelId="{16910E8D-6028-4DCA-B876-62F210B2399B}">
      <dgm:prSet phldrT="[Text]" custT="1"/>
      <dgm:spPr>
        <a:solidFill>
          <a:schemeClr val="accent3"/>
        </a:solidFill>
      </dgm:spPr>
      <dgm:t>
        <a:bodyPr lIns="91440" tIns="91440" rIns="91440" bIns="91440"/>
        <a:lstStyle/>
        <a:p>
          <a:r>
            <a:rPr lang="en-US" sz="1800" b="1" dirty="0" smtClean="0"/>
            <a:t>Recovery</a:t>
          </a:r>
          <a:endParaRPr lang="en-US" sz="1800" b="1" dirty="0"/>
        </a:p>
      </dgm:t>
    </dgm:pt>
    <dgm:pt modelId="{10126E7A-29FE-499C-821D-0F9304D72F8B}" type="parTrans" cxnId="{10F8C4E7-C960-446A-B1E8-F370170DD846}">
      <dgm:prSet/>
      <dgm:spPr/>
      <dgm:t>
        <a:bodyPr/>
        <a:lstStyle/>
        <a:p>
          <a:endParaRPr lang="en-US"/>
        </a:p>
      </dgm:t>
    </dgm:pt>
    <dgm:pt modelId="{1FB489DC-61FB-4E2C-90C0-0CB7C98CB535}" type="sibTrans" cxnId="{10F8C4E7-C960-446A-B1E8-F370170DD846}">
      <dgm:prSet/>
      <dgm:spPr/>
      <dgm:t>
        <a:bodyPr/>
        <a:lstStyle/>
        <a:p>
          <a:endParaRPr lang="en-US"/>
        </a:p>
      </dgm:t>
    </dgm:pt>
    <dgm:pt modelId="{DD611291-E73F-4F09-903D-472F4BE5EB34}" type="pres">
      <dgm:prSet presAssocID="{FB8C8432-BE2F-4466-884C-66E02FB291E0}" presName="cycleMatrixDiagram" presStyleCnt="0">
        <dgm:presLayoutVars>
          <dgm:chMax val="1"/>
          <dgm:dir/>
          <dgm:animLvl val="lvl"/>
          <dgm:resizeHandles val="exact"/>
        </dgm:presLayoutVars>
      </dgm:prSet>
      <dgm:spPr/>
      <dgm:t>
        <a:bodyPr/>
        <a:lstStyle/>
        <a:p>
          <a:endParaRPr lang="en-US"/>
        </a:p>
      </dgm:t>
    </dgm:pt>
    <dgm:pt modelId="{2F6D6722-63A0-4580-B755-A7B6B742B947}" type="pres">
      <dgm:prSet presAssocID="{FB8C8432-BE2F-4466-884C-66E02FB291E0}" presName="children" presStyleCnt="0"/>
      <dgm:spPr/>
    </dgm:pt>
    <dgm:pt modelId="{C40A7D89-F857-403C-885A-5BB783C91580}" type="pres">
      <dgm:prSet presAssocID="{FB8C8432-BE2F-4466-884C-66E02FB291E0}" presName="childPlaceholder" presStyleCnt="0"/>
      <dgm:spPr/>
    </dgm:pt>
    <dgm:pt modelId="{85179A16-4341-4D85-8724-713780805052}" type="pres">
      <dgm:prSet presAssocID="{FB8C8432-BE2F-4466-884C-66E02FB291E0}" presName="circle" presStyleCnt="0"/>
      <dgm:spPr/>
    </dgm:pt>
    <dgm:pt modelId="{C1BEF529-C42D-407E-AC8E-C5AF95F41561}" type="pres">
      <dgm:prSet presAssocID="{FB8C8432-BE2F-4466-884C-66E02FB291E0}" presName="quadrant1" presStyleLbl="node1" presStyleIdx="0" presStyleCnt="4">
        <dgm:presLayoutVars>
          <dgm:chMax val="1"/>
          <dgm:bulletEnabled val="1"/>
        </dgm:presLayoutVars>
      </dgm:prSet>
      <dgm:spPr/>
      <dgm:t>
        <a:bodyPr/>
        <a:lstStyle/>
        <a:p>
          <a:endParaRPr lang="en-US"/>
        </a:p>
      </dgm:t>
    </dgm:pt>
    <dgm:pt modelId="{8D37C5B0-0074-462F-B05D-E07B930701EF}" type="pres">
      <dgm:prSet presAssocID="{FB8C8432-BE2F-4466-884C-66E02FB291E0}" presName="quadrant2" presStyleLbl="node1" presStyleIdx="1" presStyleCnt="4">
        <dgm:presLayoutVars>
          <dgm:chMax val="1"/>
          <dgm:bulletEnabled val="1"/>
        </dgm:presLayoutVars>
      </dgm:prSet>
      <dgm:spPr/>
      <dgm:t>
        <a:bodyPr/>
        <a:lstStyle/>
        <a:p>
          <a:endParaRPr lang="en-US"/>
        </a:p>
      </dgm:t>
    </dgm:pt>
    <dgm:pt modelId="{84C89200-5FE6-4229-928A-202F27A3DB95}" type="pres">
      <dgm:prSet presAssocID="{FB8C8432-BE2F-4466-884C-66E02FB291E0}" presName="quadrant3" presStyleLbl="node1" presStyleIdx="2" presStyleCnt="4">
        <dgm:presLayoutVars>
          <dgm:chMax val="1"/>
          <dgm:bulletEnabled val="1"/>
        </dgm:presLayoutVars>
      </dgm:prSet>
      <dgm:spPr/>
      <dgm:t>
        <a:bodyPr/>
        <a:lstStyle/>
        <a:p>
          <a:endParaRPr lang="en-US"/>
        </a:p>
      </dgm:t>
    </dgm:pt>
    <dgm:pt modelId="{DD3C0B97-6F23-410D-AB3C-C5C2BB9B1FE0}" type="pres">
      <dgm:prSet presAssocID="{FB8C8432-BE2F-4466-884C-66E02FB291E0}" presName="quadrant4" presStyleLbl="node1" presStyleIdx="3" presStyleCnt="4">
        <dgm:presLayoutVars>
          <dgm:chMax val="1"/>
          <dgm:bulletEnabled val="1"/>
        </dgm:presLayoutVars>
      </dgm:prSet>
      <dgm:spPr/>
      <dgm:t>
        <a:bodyPr/>
        <a:lstStyle/>
        <a:p>
          <a:endParaRPr lang="en-US"/>
        </a:p>
      </dgm:t>
    </dgm:pt>
    <dgm:pt modelId="{9A1DE6B5-12E4-41E4-99F7-D9D94146B3CD}" type="pres">
      <dgm:prSet presAssocID="{FB8C8432-BE2F-4466-884C-66E02FB291E0}" presName="quadrantPlaceholder" presStyleCnt="0"/>
      <dgm:spPr/>
    </dgm:pt>
    <dgm:pt modelId="{A2E3952F-C4E1-4C2F-95D7-47686F3D9AFD}" type="pres">
      <dgm:prSet presAssocID="{FB8C8432-BE2F-4466-884C-66E02FB291E0}" presName="center1" presStyleLbl="fgShp" presStyleIdx="0" presStyleCnt="2"/>
      <dgm:spPr/>
    </dgm:pt>
    <dgm:pt modelId="{AF674A9F-410D-444F-B140-AEEC79A18EB5}" type="pres">
      <dgm:prSet presAssocID="{FB8C8432-BE2F-4466-884C-66E02FB291E0}" presName="center2" presStyleLbl="fgShp" presStyleIdx="1" presStyleCnt="2"/>
      <dgm:spPr/>
    </dgm:pt>
  </dgm:ptLst>
  <dgm:cxnLst>
    <dgm:cxn modelId="{10F8C4E7-C960-446A-B1E8-F370170DD846}" srcId="{FB8C8432-BE2F-4466-884C-66E02FB291E0}" destId="{16910E8D-6028-4DCA-B876-62F210B2399B}" srcOrd="3" destOrd="0" parTransId="{10126E7A-29FE-499C-821D-0F9304D72F8B}" sibTransId="{1FB489DC-61FB-4E2C-90C0-0CB7C98CB535}"/>
    <dgm:cxn modelId="{ED604F2C-8AE5-4C52-9ED7-14B1AD1D25B6}" srcId="{FB8C8432-BE2F-4466-884C-66E02FB291E0}" destId="{B89C9E52-57DB-4290-B8CF-D1EE4A3E55AF}" srcOrd="2" destOrd="0" parTransId="{F05B7B1B-0419-4638-8899-D8907AE02121}" sibTransId="{4EF21241-8CBD-45E8-832B-9B32DDB380E3}"/>
    <dgm:cxn modelId="{00ECA00A-3BCE-47FD-906B-A75EB75F7A82}" type="presOf" srcId="{230A6882-6197-4E89-90EB-24C05CE3105C}" destId="{C1BEF529-C42D-407E-AC8E-C5AF95F41561}" srcOrd="0" destOrd="0" presId="urn:microsoft.com/office/officeart/2005/8/layout/cycle4"/>
    <dgm:cxn modelId="{F31B97BF-214D-44A6-92EE-43642956FE09}" srcId="{FB8C8432-BE2F-4466-884C-66E02FB291E0}" destId="{230A6882-6197-4E89-90EB-24C05CE3105C}" srcOrd="0" destOrd="0" parTransId="{A9377A0D-3DDA-4F5E-A829-C4B9722BBA3B}" sibTransId="{CEAAC8D0-439B-421C-929B-53D6EF183E4E}"/>
    <dgm:cxn modelId="{B131E7EA-6632-485D-B116-20155D8D002B}" type="presOf" srcId="{FB8C8432-BE2F-4466-884C-66E02FB291E0}" destId="{DD611291-E73F-4F09-903D-472F4BE5EB34}" srcOrd="0" destOrd="0" presId="urn:microsoft.com/office/officeart/2005/8/layout/cycle4"/>
    <dgm:cxn modelId="{D8F4D9C2-ECB3-4031-A8B1-9BEB8017EC28}" srcId="{FB8C8432-BE2F-4466-884C-66E02FB291E0}" destId="{817E3D11-FAA8-4986-82E5-2C4BD191D979}" srcOrd="1" destOrd="0" parTransId="{72ECD9DC-D78F-40AA-9BCA-D3B439FA8DB1}" sibTransId="{305BFDFA-7023-4FC9-A05C-2ED6C036F731}"/>
    <dgm:cxn modelId="{C7E3380B-A624-4BD8-9442-4B02255F3E0B}" type="presOf" srcId="{817E3D11-FAA8-4986-82E5-2C4BD191D979}" destId="{8D37C5B0-0074-462F-B05D-E07B930701EF}" srcOrd="0" destOrd="0" presId="urn:microsoft.com/office/officeart/2005/8/layout/cycle4"/>
    <dgm:cxn modelId="{5CD5E10C-F882-472D-BA11-E64199D3D88F}" type="presOf" srcId="{16910E8D-6028-4DCA-B876-62F210B2399B}" destId="{DD3C0B97-6F23-410D-AB3C-C5C2BB9B1FE0}" srcOrd="0" destOrd="0" presId="urn:microsoft.com/office/officeart/2005/8/layout/cycle4"/>
    <dgm:cxn modelId="{CA16D597-5A62-4C2B-855C-F1FE44245368}" type="presOf" srcId="{B89C9E52-57DB-4290-B8CF-D1EE4A3E55AF}" destId="{84C89200-5FE6-4229-928A-202F27A3DB95}" srcOrd="0" destOrd="0" presId="urn:microsoft.com/office/officeart/2005/8/layout/cycle4"/>
    <dgm:cxn modelId="{8C00E994-C986-4A53-B10A-1487D295512E}" type="presParOf" srcId="{DD611291-E73F-4F09-903D-472F4BE5EB34}" destId="{2F6D6722-63A0-4580-B755-A7B6B742B947}" srcOrd="0" destOrd="0" presId="urn:microsoft.com/office/officeart/2005/8/layout/cycle4"/>
    <dgm:cxn modelId="{3CACF860-8723-4486-9BBB-8F5AC2DD7CD2}" type="presParOf" srcId="{2F6D6722-63A0-4580-B755-A7B6B742B947}" destId="{C40A7D89-F857-403C-885A-5BB783C91580}" srcOrd="0" destOrd="0" presId="urn:microsoft.com/office/officeart/2005/8/layout/cycle4"/>
    <dgm:cxn modelId="{38241931-6BEF-4040-A1DC-009B8B01D9C9}" type="presParOf" srcId="{DD611291-E73F-4F09-903D-472F4BE5EB34}" destId="{85179A16-4341-4D85-8724-713780805052}" srcOrd="1" destOrd="0" presId="urn:microsoft.com/office/officeart/2005/8/layout/cycle4"/>
    <dgm:cxn modelId="{DB903166-2DBC-4685-BD4B-E721C7F00A40}" type="presParOf" srcId="{85179A16-4341-4D85-8724-713780805052}" destId="{C1BEF529-C42D-407E-AC8E-C5AF95F41561}" srcOrd="0" destOrd="0" presId="urn:microsoft.com/office/officeart/2005/8/layout/cycle4"/>
    <dgm:cxn modelId="{4F422B28-0669-422A-AD98-BCD34E2BEE1E}" type="presParOf" srcId="{85179A16-4341-4D85-8724-713780805052}" destId="{8D37C5B0-0074-462F-B05D-E07B930701EF}" srcOrd="1" destOrd="0" presId="urn:microsoft.com/office/officeart/2005/8/layout/cycle4"/>
    <dgm:cxn modelId="{30121C22-985A-4AAB-BD5A-3F2AE6F8F541}" type="presParOf" srcId="{85179A16-4341-4D85-8724-713780805052}" destId="{84C89200-5FE6-4229-928A-202F27A3DB95}" srcOrd="2" destOrd="0" presId="urn:microsoft.com/office/officeart/2005/8/layout/cycle4"/>
    <dgm:cxn modelId="{5DA38089-4BAC-4E17-B9B4-F6A985ED5BA8}" type="presParOf" srcId="{85179A16-4341-4D85-8724-713780805052}" destId="{DD3C0B97-6F23-410D-AB3C-C5C2BB9B1FE0}" srcOrd="3" destOrd="0" presId="urn:microsoft.com/office/officeart/2005/8/layout/cycle4"/>
    <dgm:cxn modelId="{D1B10B28-5BED-4C1D-B2AC-F70D1E7668B3}" type="presParOf" srcId="{85179A16-4341-4D85-8724-713780805052}" destId="{9A1DE6B5-12E4-41E4-99F7-D9D94146B3CD}" srcOrd="4" destOrd="0" presId="urn:microsoft.com/office/officeart/2005/8/layout/cycle4"/>
    <dgm:cxn modelId="{667B86DE-A20C-4CE6-B1AC-DB2361DE5141}" type="presParOf" srcId="{DD611291-E73F-4F09-903D-472F4BE5EB34}" destId="{A2E3952F-C4E1-4C2F-95D7-47686F3D9AFD}" srcOrd="2" destOrd="0" presId="urn:microsoft.com/office/officeart/2005/8/layout/cycle4"/>
    <dgm:cxn modelId="{F74CE95B-F371-4CA5-9A56-1B13BBE08799}" type="presParOf" srcId="{DD611291-E73F-4F09-903D-472F4BE5EB34}" destId="{AF674A9F-410D-444F-B140-AEEC79A18EB5}"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793072-1167-447E-85D0-694266A5EBC5}"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0AB04F4C-D550-4D65-B338-C67FE7F492F1}">
      <dgm:prSet phldrT="[Text]"/>
      <dgm:spPr/>
      <dgm:t>
        <a:bodyPr/>
        <a:lstStyle/>
        <a:p>
          <a:r>
            <a:rPr lang="en-US" dirty="0" smtClean="0"/>
            <a:t>1-2 Weeks</a:t>
          </a:r>
          <a:endParaRPr lang="en-US" dirty="0"/>
        </a:p>
      </dgm:t>
    </dgm:pt>
    <dgm:pt modelId="{4922E310-2ED4-4FBC-A76B-8224B35F78A7}" type="parTrans" cxnId="{ED5D94A2-BF5F-4235-B97F-1ADA5DD38E3B}">
      <dgm:prSet/>
      <dgm:spPr/>
      <dgm:t>
        <a:bodyPr/>
        <a:lstStyle/>
        <a:p>
          <a:endParaRPr lang="en-US"/>
        </a:p>
      </dgm:t>
    </dgm:pt>
    <dgm:pt modelId="{CCEA8A40-E12C-4685-9673-D3B598B26CFC}" type="sibTrans" cxnId="{ED5D94A2-BF5F-4235-B97F-1ADA5DD38E3B}">
      <dgm:prSet/>
      <dgm:spPr/>
      <dgm:t>
        <a:bodyPr/>
        <a:lstStyle/>
        <a:p>
          <a:endParaRPr lang="en-US"/>
        </a:p>
      </dgm:t>
    </dgm:pt>
    <dgm:pt modelId="{D3BA0AC9-DB63-4C06-9604-B05708572EBB}">
      <dgm:prSet phldrT="[Text]"/>
      <dgm:spPr/>
      <dgm:t>
        <a:bodyPr/>
        <a:lstStyle/>
        <a:p>
          <a:r>
            <a:rPr lang="en-US" dirty="0" smtClean="0"/>
            <a:t>&lt; 1 Week</a:t>
          </a:r>
          <a:endParaRPr lang="en-US" dirty="0"/>
        </a:p>
      </dgm:t>
    </dgm:pt>
    <dgm:pt modelId="{05B02523-9782-44DB-8349-4803131438CC}" type="parTrans" cxnId="{057D885B-1F4A-4782-B924-459AD3D67B82}">
      <dgm:prSet/>
      <dgm:spPr/>
      <dgm:t>
        <a:bodyPr/>
        <a:lstStyle/>
        <a:p>
          <a:endParaRPr lang="en-US"/>
        </a:p>
      </dgm:t>
    </dgm:pt>
    <dgm:pt modelId="{68FB89DE-2AE1-4046-8A43-3C6970EE8C9D}" type="sibTrans" cxnId="{057D885B-1F4A-4782-B924-459AD3D67B82}">
      <dgm:prSet/>
      <dgm:spPr/>
      <dgm:t>
        <a:bodyPr/>
        <a:lstStyle/>
        <a:p>
          <a:endParaRPr lang="en-US"/>
        </a:p>
      </dgm:t>
    </dgm:pt>
    <dgm:pt modelId="{776E49D0-A71B-42C3-BE82-ADC8D5CD67C4}">
      <dgm:prSet phldrT="[Text]"/>
      <dgm:spPr/>
      <dgm:t>
        <a:bodyPr/>
        <a:lstStyle/>
        <a:p>
          <a:r>
            <a:rPr lang="en-US" dirty="0" smtClean="0"/>
            <a:t>Active Heat Wave</a:t>
          </a:r>
          <a:endParaRPr lang="en-US" dirty="0"/>
        </a:p>
      </dgm:t>
    </dgm:pt>
    <dgm:pt modelId="{EA53C410-E677-48B0-BF51-260597C3AE75}" type="parTrans" cxnId="{56E594AB-57E4-44E2-A1C0-818CA95A016A}">
      <dgm:prSet/>
      <dgm:spPr/>
      <dgm:t>
        <a:bodyPr/>
        <a:lstStyle/>
        <a:p>
          <a:endParaRPr lang="en-US"/>
        </a:p>
      </dgm:t>
    </dgm:pt>
    <dgm:pt modelId="{C6BF4342-4B15-495C-8A9B-775D84D85AF8}" type="sibTrans" cxnId="{56E594AB-57E4-44E2-A1C0-818CA95A016A}">
      <dgm:prSet/>
      <dgm:spPr/>
      <dgm:t>
        <a:bodyPr/>
        <a:lstStyle/>
        <a:p>
          <a:endParaRPr lang="en-US"/>
        </a:p>
      </dgm:t>
    </dgm:pt>
    <dgm:pt modelId="{F318982A-7B43-42F3-94D6-7F9533CEC1A6}">
      <dgm:prSet phldrT="[Text]"/>
      <dgm:spPr/>
      <dgm:t>
        <a:bodyPr/>
        <a:lstStyle/>
        <a:p>
          <a:r>
            <a:rPr lang="en-US" dirty="0" smtClean="0"/>
            <a:t>3-4 Weeks</a:t>
          </a:r>
          <a:endParaRPr lang="en-US" dirty="0"/>
        </a:p>
      </dgm:t>
    </dgm:pt>
    <dgm:pt modelId="{96F238A0-3329-435A-BDE0-605B2D4350C8}" type="parTrans" cxnId="{8ABF74C5-8677-44DB-BA1E-FF35D8E1B0E1}">
      <dgm:prSet/>
      <dgm:spPr/>
      <dgm:t>
        <a:bodyPr/>
        <a:lstStyle/>
        <a:p>
          <a:endParaRPr lang="en-US"/>
        </a:p>
      </dgm:t>
    </dgm:pt>
    <dgm:pt modelId="{F6726699-1C2D-44B2-A028-4CBDF7372274}" type="sibTrans" cxnId="{8ABF74C5-8677-44DB-BA1E-FF35D8E1B0E1}">
      <dgm:prSet/>
      <dgm:spPr/>
      <dgm:t>
        <a:bodyPr/>
        <a:lstStyle/>
        <a:p>
          <a:endParaRPr lang="en-US"/>
        </a:p>
      </dgm:t>
    </dgm:pt>
    <dgm:pt modelId="{D09BD653-EDFA-4BF0-B73F-E09814B2619B}">
      <dgm:prSet phldrT="[Text]"/>
      <dgm:spPr/>
      <dgm:t>
        <a:bodyPr/>
        <a:lstStyle/>
        <a:p>
          <a:r>
            <a:rPr lang="en-US" dirty="0" smtClean="0"/>
            <a:t>Pre-Heat Season</a:t>
          </a:r>
          <a:endParaRPr lang="en-US" dirty="0"/>
        </a:p>
      </dgm:t>
    </dgm:pt>
    <dgm:pt modelId="{BB3699C1-DEF6-4ED8-9FD4-787006E4D8A7}" type="parTrans" cxnId="{C10B1ADF-CEB8-4273-ABEE-EB7ED3113A4B}">
      <dgm:prSet/>
      <dgm:spPr/>
      <dgm:t>
        <a:bodyPr/>
        <a:lstStyle/>
        <a:p>
          <a:endParaRPr lang="en-US"/>
        </a:p>
      </dgm:t>
    </dgm:pt>
    <dgm:pt modelId="{F0D9734A-C052-4D69-862D-371728CDF7B1}" type="sibTrans" cxnId="{C10B1ADF-CEB8-4273-ABEE-EB7ED3113A4B}">
      <dgm:prSet/>
      <dgm:spPr/>
      <dgm:t>
        <a:bodyPr/>
        <a:lstStyle/>
        <a:p>
          <a:endParaRPr lang="en-US"/>
        </a:p>
      </dgm:t>
    </dgm:pt>
    <dgm:pt modelId="{EBD26D2E-C818-4A45-8ACD-AB4B20BB31B4}">
      <dgm:prSet phldrT="[Text]"/>
      <dgm:spPr/>
      <dgm:t>
        <a:bodyPr/>
        <a:lstStyle/>
        <a:p>
          <a:r>
            <a:rPr lang="en-US" dirty="0" smtClean="0"/>
            <a:t>Inter-annual</a:t>
          </a:r>
          <a:endParaRPr lang="en-US" dirty="0"/>
        </a:p>
      </dgm:t>
    </dgm:pt>
    <dgm:pt modelId="{85BB9898-4F23-40E3-94FB-9ABA9E8A421F}" type="parTrans" cxnId="{B7D2961A-42F9-479F-B381-D04DAE54331E}">
      <dgm:prSet/>
      <dgm:spPr/>
      <dgm:t>
        <a:bodyPr/>
        <a:lstStyle/>
        <a:p>
          <a:endParaRPr lang="en-US"/>
        </a:p>
      </dgm:t>
    </dgm:pt>
    <dgm:pt modelId="{0A4A8F67-A4D7-4AD4-9DC3-12782958A816}" type="sibTrans" cxnId="{B7D2961A-42F9-479F-B381-D04DAE54331E}">
      <dgm:prSet/>
      <dgm:spPr/>
      <dgm:t>
        <a:bodyPr/>
        <a:lstStyle/>
        <a:p>
          <a:endParaRPr lang="en-US"/>
        </a:p>
      </dgm:t>
    </dgm:pt>
    <dgm:pt modelId="{877528FA-00A3-44A1-9EE8-5CE9C2419731}">
      <dgm:prSet phldrT="[Text]"/>
      <dgm:spPr/>
      <dgm:t>
        <a:bodyPr/>
        <a:lstStyle/>
        <a:p>
          <a:r>
            <a:rPr lang="en-US" dirty="0" smtClean="0"/>
            <a:t>Long Term</a:t>
          </a:r>
          <a:endParaRPr lang="en-US" dirty="0"/>
        </a:p>
      </dgm:t>
    </dgm:pt>
    <dgm:pt modelId="{593AB49A-1344-42DD-BCF4-900BC18CA287}" type="parTrans" cxnId="{40115089-1711-4A0B-A30A-76AFA54A5DD4}">
      <dgm:prSet/>
      <dgm:spPr/>
      <dgm:t>
        <a:bodyPr/>
        <a:lstStyle/>
        <a:p>
          <a:endParaRPr lang="en-US"/>
        </a:p>
      </dgm:t>
    </dgm:pt>
    <dgm:pt modelId="{83FC86D9-5F23-4180-A56C-99AC2534A4C7}" type="sibTrans" cxnId="{40115089-1711-4A0B-A30A-76AFA54A5DD4}">
      <dgm:prSet/>
      <dgm:spPr/>
      <dgm:t>
        <a:bodyPr/>
        <a:lstStyle/>
        <a:p>
          <a:endParaRPr lang="en-US"/>
        </a:p>
      </dgm:t>
    </dgm:pt>
    <dgm:pt modelId="{7B4242EC-9D5A-4CC5-B92E-2C671B76656A}" type="pres">
      <dgm:prSet presAssocID="{09793072-1167-447E-85D0-694266A5EBC5}" presName="Name0" presStyleCnt="0">
        <dgm:presLayoutVars>
          <dgm:dir/>
          <dgm:animLvl val="lvl"/>
          <dgm:resizeHandles val="exact"/>
        </dgm:presLayoutVars>
      </dgm:prSet>
      <dgm:spPr/>
      <dgm:t>
        <a:bodyPr/>
        <a:lstStyle/>
        <a:p>
          <a:endParaRPr lang="en-US"/>
        </a:p>
      </dgm:t>
    </dgm:pt>
    <dgm:pt modelId="{84A180C7-C8C9-4BF3-BB09-B31FA0E75C8A}" type="pres">
      <dgm:prSet presAssocID="{877528FA-00A3-44A1-9EE8-5CE9C2419731}" presName="parTxOnly" presStyleLbl="node1" presStyleIdx="0" presStyleCnt="7">
        <dgm:presLayoutVars>
          <dgm:chMax val="0"/>
          <dgm:chPref val="0"/>
          <dgm:bulletEnabled val="1"/>
        </dgm:presLayoutVars>
      </dgm:prSet>
      <dgm:spPr/>
      <dgm:t>
        <a:bodyPr/>
        <a:lstStyle/>
        <a:p>
          <a:endParaRPr lang="en-US"/>
        </a:p>
      </dgm:t>
    </dgm:pt>
    <dgm:pt modelId="{7DF1D40C-D62C-44EE-8F81-2FABEA234C33}" type="pres">
      <dgm:prSet presAssocID="{83FC86D9-5F23-4180-A56C-99AC2534A4C7}" presName="parTxOnlySpace" presStyleCnt="0"/>
      <dgm:spPr/>
    </dgm:pt>
    <dgm:pt modelId="{8DD6D8BF-C63B-46FF-98E5-DDD4B06FF34A}" type="pres">
      <dgm:prSet presAssocID="{EBD26D2E-C818-4A45-8ACD-AB4B20BB31B4}" presName="parTxOnly" presStyleLbl="node1" presStyleIdx="1" presStyleCnt="7">
        <dgm:presLayoutVars>
          <dgm:chMax val="0"/>
          <dgm:chPref val="0"/>
          <dgm:bulletEnabled val="1"/>
        </dgm:presLayoutVars>
      </dgm:prSet>
      <dgm:spPr/>
      <dgm:t>
        <a:bodyPr/>
        <a:lstStyle/>
        <a:p>
          <a:endParaRPr lang="en-US"/>
        </a:p>
      </dgm:t>
    </dgm:pt>
    <dgm:pt modelId="{1232CB60-62CD-4E1E-A4D4-FCAEFD72A060}" type="pres">
      <dgm:prSet presAssocID="{0A4A8F67-A4D7-4AD4-9DC3-12782958A816}" presName="parTxOnlySpace" presStyleCnt="0"/>
      <dgm:spPr/>
    </dgm:pt>
    <dgm:pt modelId="{A356ED89-F99E-4A4B-A45E-CB9E739F3033}" type="pres">
      <dgm:prSet presAssocID="{D09BD653-EDFA-4BF0-B73F-E09814B2619B}" presName="parTxOnly" presStyleLbl="node1" presStyleIdx="2" presStyleCnt="7">
        <dgm:presLayoutVars>
          <dgm:chMax val="0"/>
          <dgm:chPref val="0"/>
          <dgm:bulletEnabled val="1"/>
        </dgm:presLayoutVars>
      </dgm:prSet>
      <dgm:spPr/>
      <dgm:t>
        <a:bodyPr/>
        <a:lstStyle/>
        <a:p>
          <a:endParaRPr lang="en-US"/>
        </a:p>
      </dgm:t>
    </dgm:pt>
    <dgm:pt modelId="{E42ABC97-2BC5-4624-8CBD-B3BADB451014}" type="pres">
      <dgm:prSet presAssocID="{F0D9734A-C052-4D69-862D-371728CDF7B1}" presName="parTxOnlySpace" presStyleCnt="0"/>
      <dgm:spPr/>
    </dgm:pt>
    <dgm:pt modelId="{A7A2852C-0189-4101-A97B-BD3ED9BAEFCB}" type="pres">
      <dgm:prSet presAssocID="{F318982A-7B43-42F3-94D6-7F9533CEC1A6}" presName="parTxOnly" presStyleLbl="node1" presStyleIdx="3" presStyleCnt="7">
        <dgm:presLayoutVars>
          <dgm:chMax val="0"/>
          <dgm:chPref val="0"/>
          <dgm:bulletEnabled val="1"/>
        </dgm:presLayoutVars>
      </dgm:prSet>
      <dgm:spPr/>
      <dgm:t>
        <a:bodyPr/>
        <a:lstStyle/>
        <a:p>
          <a:endParaRPr lang="en-US"/>
        </a:p>
      </dgm:t>
    </dgm:pt>
    <dgm:pt modelId="{87CA65A6-1FEF-4D05-AC5A-4B61B563E5BF}" type="pres">
      <dgm:prSet presAssocID="{F6726699-1C2D-44B2-A028-4CBDF7372274}" presName="parTxOnlySpace" presStyleCnt="0"/>
      <dgm:spPr/>
    </dgm:pt>
    <dgm:pt modelId="{4073A435-D876-4F01-84D6-E6F1A287F035}" type="pres">
      <dgm:prSet presAssocID="{0AB04F4C-D550-4D65-B338-C67FE7F492F1}" presName="parTxOnly" presStyleLbl="node1" presStyleIdx="4" presStyleCnt="7">
        <dgm:presLayoutVars>
          <dgm:chMax val="0"/>
          <dgm:chPref val="0"/>
          <dgm:bulletEnabled val="1"/>
        </dgm:presLayoutVars>
      </dgm:prSet>
      <dgm:spPr/>
      <dgm:t>
        <a:bodyPr/>
        <a:lstStyle/>
        <a:p>
          <a:endParaRPr lang="en-US"/>
        </a:p>
      </dgm:t>
    </dgm:pt>
    <dgm:pt modelId="{77B14C7C-E308-4614-AEB5-1A8EE0A2E752}" type="pres">
      <dgm:prSet presAssocID="{CCEA8A40-E12C-4685-9673-D3B598B26CFC}" presName="parTxOnlySpace" presStyleCnt="0"/>
      <dgm:spPr/>
    </dgm:pt>
    <dgm:pt modelId="{461A83D2-2CDE-4D94-B42C-CA9B37623DF7}" type="pres">
      <dgm:prSet presAssocID="{D3BA0AC9-DB63-4C06-9604-B05708572EBB}" presName="parTxOnly" presStyleLbl="node1" presStyleIdx="5" presStyleCnt="7">
        <dgm:presLayoutVars>
          <dgm:chMax val="0"/>
          <dgm:chPref val="0"/>
          <dgm:bulletEnabled val="1"/>
        </dgm:presLayoutVars>
      </dgm:prSet>
      <dgm:spPr/>
      <dgm:t>
        <a:bodyPr/>
        <a:lstStyle/>
        <a:p>
          <a:endParaRPr lang="en-US"/>
        </a:p>
      </dgm:t>
    </dgm:pt>
    <dgm:pt modelId="{3A73194C-2F75-4FCF-A346-2DF2F8E059D5}" type="pres">
      <dgm:prSet presAssocID="{68FB89DE-2AE1-4046-8A43-3C6970EE8C9D}" presName="parTxOnlySpace" presStyleCnt="0"/>
      <dgm:spPr/>
    </dgm:pt>
    <dgm:pt modelId="{E7675DA7-D0D6-4FF4-A8BA-C8CCBD516FE7}" type="pres">
      <dgm:prSet presAssocID="{776E49D0-A71B-42C3-BE82-ADC8D5CD67C4}" presName="parTxOnly" presStyleLbl="node1" presStyleIdx="6" presStyleCnt="7">
        <dgm:presLayoutVars>
          <dgm:chMax val="0"/>
          <dgm:chPref val="0"/>
          <dgm:bulletEnabled val="1"/>
        </dgm:presLayoutVars>
      </dgm:prSet>
      <dgm:spPr/>
      <dgm:t>
        <a:bodyPr/>
        <a:lstStyle/>
        <a:p>
          <a:endParaRPr lang="en-US"/>
        </a:p>
      </dgm:t>
    </dgm:pt>
  </dgm:ptLst>
  <dgm:cxnLst>
    <dgm:cxn modelId="{C10B1ADF-CEB8-4273-ABEE-EB7ED3113A4B}" srcId="{09793072-1167-447E-85D0-694266A5EBC5}" destId="{D09BD653-EDFA-4BF0-B73F-E09814B2619B}" srcOrd="2" destOrd="0" parTransId="{BB3699C1-DEF6-4ED8-9FD4-787006E4D8A7}" sibTransId="{F0D9734A-C052-4D69-862D-371728CDF7B1}"/>
    <dgm:cxn modelId="{B7D2961A-42F9-479F-B381-D04DAE54331E}" srcId="{09793072-1167-447E-85D0-694266A5EBC5}" destId="{EBD26D2E-C818-4A45-8ACD-AB4B20BB31B4}" srcOrd="1" destOrd="0" parTransId="{85BB9898-4F23-40E3-94FB-9ABA9E8A421F}" sibTransId="{0A4A8F67-A4D7-4AD4-9DC3-12782958A816}"/>
    <dgm:cxn modelId="{40115089-1711-4A0B-A30A-76AFA54A5DD4}" srcId="{09793072-1167-447E-85D0-694266A5EBC5}" destId="{877528FA-00A3-44A1-9EE8-5CE9C2419731}" srcOrd="0" destOrd="0" parTransId="{593AB49A-1344-42DD-BCF4-900BC18CA287}" sibTransId="{83FC86D9-5F23-4180-A56C-99AC2534A4C7}"/>
    <dgm:cxn modelId="{8ABF74C5-8677-44DB-BA1E-FF35D8E1B0E1}" srcId="{09793072-1167-447E-85D0-694266A5EBC5}" destId="{F318982A-7B43-42F3-94D6-7F9533CEC1A6}" srcOrd="3" destOrd="0" parTransId="{96F238A0-3329-435A-BDE0-605B2D4350C8}" sibTransId="{F6726699-1C2D-44B2-A028-4CBDF7372274}"/>
    <dgm:cxn modelId="{56E594AB-57E4-44E2-A1C0-818CA95A016A}" srcId="{09793072-1167-447E-85D0-694266A5EBC5}" destId="{776E49D0-A71B-42C3-BE82-ADC8D5CD67C4}" srcOrd="6" destOrd="0" parTransId="{EA53C410-E677-48B0-BF51-260597C3AE75}" sibTransId="{C6BF4342-4B15-495C-8A9B-775D84D85AF8}"/>
    <dgm:cxn modelId="{5DEDCD89-2E52-40E7-BFC4-4FF37E1099BC}" type="presOf" srcId="{0AB04F4C-D550-4D65-B338-C67FE7F492F1}" destId="{4073A435-D876-4F01-84D6-E6F1A287F035}" srcOrd="0" destOrd="0" presId="urn:microsoft.com/office/officeart/2005/8/layout/chevron1"/>
    <dgm:cxn modelId="{ED5D94A2-BF5F-4235-B97F-1ADA5DD38E3B}" srcId="{09793072-1167-447E-85D0-694266A5EBC5}" destId="{0AB04F4C-D550-4D65-B338-C67FE7F492F1}" srcOrd="4" destOrd="0" parTransId="{4922E310-2ED4-4FBC-A76B-8224B35F78A7}" sibTransId="{CCEA8A40-E12C-4685-9673-D3B598B26CFC}"/>
    <dgm:cxn modelId="{F0BF9EF6-5E55-4C40-9FD4-1EF20E23FA2C}" type="presOf" srcId="{D09BD653-EDFA-4BF0-B73F-E09814B2619B}" destId="{A356ED89-F99E-4A4B-A45E-CB9E739F3033}" srcOrd="0" destOrd="0" presId="urn:microsoft.com/office/officeart/2005/8/layout/chevron1"/>
    <dgm:cxn modelId="{057D885B-1F4A-4782-B924-459AD3D67B82}" srcId="{09793072-1167-447E-85D0-694266A5EBC5}" destId="{D3BA0AC9-DB63-4C06-9604-B05708572EBB}" srcOrd="5" destOrd="0" parTransId="{05B02523-9782-44DB-8349-4803131438CC}" sibTransId="{68FB89DE-2AE1-4046-8A43-3C6970EE8C9D}"/>
    <dgm:cxn modelId="{FEF46521-213F-42B7-BD1F-4BD11BA310E6}" type="presOf" srcId="{877528FA-00A3-44A1-9EE8-5CE9C2419731}" destId="{84A180C7-C8C9-4BF3-BB09-B31FA0E75C8A}" srcOrd="0" destOrd="0" presId="urn:microsoft.com/office/officeart/2005/8/layout/chevron1"/>
    <dgm:cxn modelId="{00842A08-F33E-4CDB-9AEA-F9A35CFAAE02}" type="presOf" srcId="{776E49D0-A71B-42C3-BE82-ADC8D5CD67C4}" destId="{E7675DA7-D0D6-4FF4-A8BA-C8CCBD516FE7}" srcOrd="0" destOrd="0" presId="urn:microsoft.com/office/officeart/2005/8/layout/chevron1"/>
    <dgm:cxn modelId="{0BBBBEDF-23BF-4FA6-B4B0-884168AD9A2F}" type="presOf" srcId="{F318982A-7B43-42F3-94D6-7F9533CEC1A6}" destId="{A7A2852C-0189-4101-A97B-BD3ED9BAEFCB}" srcOrd="0" destOrd="0" presId="urn:microsoft.com/office/officeart/2005/8/layout/chevron1"/>
    <dgm:cxn modelId="{3B739356-F40F-41E4-B3EB-859865A537E7}" type="presOf" srcId="{D3BA0AC9-DB63-4C06-9604-B05708572EBB}" destId="{461A83D2-2CDE-4D94-B42C-CA9B37623DF7}" srcOrd="0" destOrd="0" presId="urn:microsoft.com/office/officeart/2005/8/layout/chevron1"/>
    <dgm:cxn modelId="{227F869F-A050-460C-8B0E-DBECB48E7776}" type="presOf" srcId="{EBD26D2E-C818-4A45-8ACD-AB4B20BB31B4}" destId="{8DD6D8BF-C63B-46FF-98E5-DDD4B06FF34A}" srcOrd="0" destOrd="0" presId="urn:microsoft.com/office/officeart/2005/8/layout/chevron1"/>
    <dgm:cxn modelId="{A68D85FF-081E-4CDF-AA30-6B82B55A05E0}" type="presOf" srcId="{09793072-1167-447E-85D0-694266A5EBC5}" destId="{7B4242EC-9D5A-4CC5-B92E-2C671B76656A}" srcOrd="0" destOrd="0" presId="urn:microsoft.com/office/officeart/2005/8/layout/chevron1"/>
    <dgm:cxn modelId="{A0F0B5FD-B778-4698-80A1-B888E3D34578}" type="presParOf" srcId="{7B4242EC-9D5A-4CC5-B92E-2C671B76656A}" destId="{84A180C7-C8C9-4BF3-BB09-B31FA0E75C8A}" srcOrd="0" destOrd="0" presId="urn:microsoft.com/office/officeart/2005/8/layout/chevron1"/>
    <dgm:cxn modelId="{8D8EBEA0-6AE5-4485-8052-8DC2B0CF6DBC}" type="presParOf" srcId="{7B4242EC-9D5A-4CC5-B92E-2C671B76656A}" destId="{7DF1D40C-D62C-44EE-8F81-2FABEA234C33}" srcOrd="1" destOrd="0" presId="urn:microsoft.com/office/officeart/2005/8/layout/chevron1"/>
    <dgm:cxn modelId="{D13866DA-64F1-4938-BB99-4EFF2C822EAA}" type="presParOf" srcId="{7B4242EC-9D5A-4CC5-B92E-2C671B76656A}" destId="{8DD6D8BF-C63B-46FF-98E5-DDD4B06FF34A}" srcOrd="2" destOrd="0" presId="urn:microsoft.com/office/officeart/2005/8/layout/chevron1"/>
    <dgm:cxn modelId="{9256EADD-D5CE-4913-AA0A-17EE9129DAB6}" type="presParOf" srcId="{7B4242EC-9D5A-4CC5-B92E-2C671B76656A}" destId="{1232CB60-62CD-4E1E-A4D4-FCAEFD72A060}" srcOrd="3" destOrd="0" presId="urn:microsoft.com/office/officeart/2005/8/layout/chevron1"/>
    <dgm:cxn modelId="{60EF2651-841B-4089-81AC-76B8EB98A12D}" type="presParOf" srcId="{7B4242EC-9D5A-4CC5-B92E-2C671B76656A}" destId="{A356ED89-F99E-4A4B-A45E-CB9E739F3033}" srcOrd="4" destOrd="0" presId="urn:microsoft.com/office/officeart/2005/8/layout/chevron1"/>
    <dgm:cxn modelId="{45742FB9-E7F2-4847-B323-C3707447DD03}" type="presParOf" srcId="{7B4242EC-9D5A-4CC5-B92E-2C671B76656A}" destId="{E42ABC97-2BC5-4624-8CBD-B3BADB451014}" srcOrd="5" destOrd="0" presId="urn:microsoft.com/office/officeart/2005/8/layout/chevron1"/>
    <dgm:cxn modelId="{586BA5EB-8283-4871-B9C3-B15F8E64450C}" type="presParOf" srcId="{7B4242EC-9D5A-4CC5-B92E-2C671B76656A}" destId="{A7A2852C-0189-4101-A97B-BD3ED9BAEFCB}" srcOrd="6" destOrd="0" presId="urn:microsoft.com/office/officeart/2005/8/layout/chevron1"/>
    <dgm:cxn modelId="{9CEF451C-E85F-40FC-B86F-C1E498C366EE}" type="presParOf" srcId="{7B4242EC-9D5A-4CC5-B92E-2C671B76656A}" destId="{87CA65A6-1FEF-4D05-AC5A-4B61B563E5BF}" srcOrd="7" destOrd="0" presId="urn:microsoft.com/office/officeart/2005/8/layout/chevron1"/>
    <dgm:cxn modelId="{149A89C0-216A-4736-8331-D371046E339A}" type="presParOf" srcId="{7B4242EC-9D5A-4CC5-B92E-2C671B76656A}" destId="{4073A435-D876-4F01-84D6-E6F1A287F035}" srcOrd="8" destOrd="0" presId="urn:microsoft.com/office/officeart/2005/8/layout/chevron1"/>
    <dgm:cxn modelId="{F30801B7-7A31-47ED-9E85-848245E1F3D2}" type="presParOf" srcId="{7B4242EC-9D5A-4CC5-B92E-2C671B76656A}" destId="{77B14C7C-E308-4614-AEB5-1A8EE0A2E752}" srcOrd="9" destOrd="0" presId="urn:microsoft.com/office/officeart/2005/8/layout/chevron1"/>
    <dgm:cxn modelId="{41C3897A-FFBC-49C5-83D4-D5708F7056C2}" type="presParOf" srcId="{7B4242EC-9D5A-4CC5-B92E-2C671B76656A}" destId="{461A83D2-2CDE-4D94-B42C-CA9B37623DF7}" srcOrd="10" destOrd="0" presId="urn:microsoft.com/office/officeart/2005/8/layout/chevron1"/>
    <dgm:cxn modelId="{C4C7DE1E-AE54-4E51-93D8-55EBC0FD50A0}" type="presParOf" srcId="{7B4242EC-9D5A-4CC5-B92E-2C671B76656A}" destId="{3A73194C-2F75-4FCF-A346-2DF2F8E059D5}" srcOrd="11" destOrd="0" presId="urn:microsoft.com/office/officeart/2005/8/layout/chevron1"/>
    <dgm:cxn modelId="{9C8AC1F1-8A97-4581-85A8-09F3772A5546}" type="presParOf" srcId="{7B4242EC-9D5A-4CC5-B92E-2C671B76656A}" destId="{E7675DA7-D0D6-4FF4-A8BA-C8CCBD516FE7}" srcOrd="1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9171EF-8B72-4A1C-A302-1FB57A1365FE}" type="doc">
      <dgm:prSet loTypeId="urn:microsoft.com/office/officeart/2005/8/layout/hChevron3" loCatId="process" qsTypeId="urn:microsoft.com/office/officeart/2005/8/quickstyle/simple1" qsCatId="simple" csTypeId="urn:microsoft.com/office/officeart/2005/8/colors/colorful1" csCatId="colorful" phldr="1"/>
      <dgm:spPr/>
    </dgm:pt>
    <dgm:pt modelId="{4ED3ADB1-50C6-4399-940F-AB8F5C420340}">
      <dgm:prSet phldrT="[Text]" custT="1"/>
      <dgm:spPr/>
      <dgm:t>
        <a:bodyPr/>
        <a:lstStyle/>
        <a:p>
          <a:r>
            <a:rPr lang="en-US" sz="1200" b="1" dirty="0" smtClean="0"/>
            <a:t>Breakout 1: Concept Mapping </a:t>
          </a:r>
          <a:r>
            <a:rPr lang="en-US" sz="1200" dirty="0" smtClean="0"/>
            <a:t/>
          </a:r>
          <a:br>
            <a:rPr lang="en-US" sz="1200" dirty="0" smtClean="0"/>
          </a:br>
          <a:r>
            <a:rPr lang="en-US" sz="1200" dirty="0" smtClean="0"/>
            <a:t>[Populations, Risk, Actions]</a:t>
          </a:r>
          <a:endParaRPr lang="en-US" sz="1200" dirty="0"/>
        </a:p>
      </dgm:t>
    </dgm:pt>
    <dgm:pt modelId="{818D0632-C324-48B9-8DCB-BD21B70862D9}" type="parTrans" cxnId="{773C0618-043D-4F52-AC09-25D852ED83C5}">
      <dgm:prSet/>
      <dgm:spPr/>
      <dgm:t>
        <a:bodyPr/>
        <a:lstStyle/>
        <a:p>
          <a:endParaRPr lang="en-US" sz="1200"/>
        </a:p>
      </dgm:t>
    </dgm:pt>
    <dgm:pt modelId="{020C17D3-F8B5-4533-A827-C2E8980FFDCB}" type="sibTrans" cxnId="{773C0618-043D-4F52-AC09-25D852ED83C5}">
      <dgm:prSet/>
      <dgm:spPr/>
      <dgm:t>
        <a:bodyPr/>
        <a:lstStyle/>
        <a:p>
          <a:endParaRPr lang="en-US" sz="1200"/>
        </a:p>
      </dgm:t>
    </dgm:pt>
    <dgm:pt modelId="{26990C67-F2F4-4724-B2C5-EB9F08FB9CCA}">
      <dgm:prSet phldrT="[Text]" custT="1"/>
      <dgm:spPr/>
      <dgm:t>
        <a:bodyPr/>
        <a:lstStyle/>
        <a:p>
          <a:r>
            <a:rPr lang="en-US" sz="1200" dirty="0" smtClean="0"/>
            <a:t>Breakout 2: </a:t>
          </a:r>
          <a:br>
            <a:rPr lang="en-US" sz="1200" dirty="0" smtClean="0"/>
          </a:br>
          <a:r>
            <a:rPr lang="en-US" sz="1200" b="1" dirty="0" smtClean="0"/>
            <a:t>Decision Calendars</a:t>
          </a:r>
          <a:endParaRPr lang="en-US" sz="1200" b="1" dirty="0"/>
        </a:p>
      </dgm:t>
    </dgm:pt>
    <dgm:pt modelId="{2AD7B527-8C88-4AB1-A458-46D65558D8EB}" type="parTrans" cxnId="{72ECDAA2-F9BD-4078-B154-395B3176C7CB}">
      <dgm:prSet/>
      <dgm:spPr/>
      <dgm:t>
        <a:bodyPr/>
        <a:lstStyle/>
        <a:p>
          <a:endParaRPr lang="en-US" sz="1200"/>
        </a:p>
      </dgm:t>
    </dgm:pt>
    <dgm:pt modelId="{C939B7C2-1DFE-4B7D-936E-1CB099440795}" type="sibTrans" cxnId="{72ECDAA2-F9BD-4078-B154-395B3176C7CB}">
      <dgm:prSet/>
      <dgm:spPr/>
      <dgm:t>
        <a:bodyPr/>
        <a:lstStyle/>
        <a:p>
          <a:endParaRPr lang="en-US" sz="1200"/>
        </a:p>
      </dgm:t>
    </dgm:pt>
    <dgm:pt modelId="{DB8532FD-D00B-4727-8763-A2B89103C4FC}">
      <dgm:prSet phldrT="[Text]" custT="1"/>
      <dgm:spPr/>
      <dgm:t>
        <a:bodyPr/>
        <a:lstStyle/>
        <a:p>
          <a:r>
            <a:rPr lang="en-US" sz="1200" dirty="0" smtClean="0"/>
            <a:t>Breakout 3: </a:t>
          </a:r>
          <a:br>
            <a:rPr lang="en-US" sz="1200" dirty="0" smtClean="0"/>
          </a:br>
          <a:r>
            <a:rPr lang="en-US" sz="1200" b="1" dirty="0" smtClean="0"/>
            <a:t>Shocks and Stressors</a:t>
          </a:r>
          <a:endParaRPr lang="en-US" sz="1200" b="1" dirty="0"/>
        </a:p>
      </dgm:t>
    </dgm:pt>
    <dgm:pt modelId="{459EF347-C9E5-4369-A362-DEDB4C4115D8}" type="parTrans" cxnId="{C18C85C7-EF4D-492D-A0B2-E1B0713B098C}">
      <dgm:prSet/>
      <dgm:spPr/>
      <dgm:t>
        <a:bodyPr/>
        <a:lstStyle/>
        <a:p>
          <a:endParaRPr lang="en-US" sz="1200"/>
        </a:p>
      </dgm:t>
    </dgm:pt>
    <dgm:pt modelId="{42733848-1632-4D40-842D-5D429745E12C}" type="sibTrans" cxnId="{C18C85C7-EF4D-492D-A0B2-E1B0713B098C}">
      <dgm:prSet/>
      <dgm:spPr/>
      <dgm:t>
        <a:bodyPr/>
        <a:lstStyle/>
        <a:p>
          <a:endParaRPr lang="en-US" sz="1200"/>
        </a:p>
      </dgm:t>
    </dgm:pt>
    <dgm:pt modelId="{71CAD705-1AC0-4297-B5A3-2D8A99706A53}" type="pres">
      <dgm:prSet presAssocID="{259171EF-8B72-4A1C-A302-1FB57A1365FE}" presName="Name0" presStyleCnt="0">
        <dgm:presLayoutVars>
          <dgm:dir/>
          <dgm:resizeHandles val="exact"/>
        </dgm:presLayoutVars>
      </dgm:prSet>
      <dgm:spPr/>
    </dgm:pt>
    <dgm:pt modelId="{D61EA6DB-87EE-4127-9B6B-6C413650470F}" type="pres">
      <dgm:prSet presAssocID="{4ED3ADB1-50C6-4399-940F-AB8F5C420340}" presName="parTxOnly" presStyleLbl="node1" presStyleIdx="0" presStyleCnt="3">
        <dgm:presLayoutVars>
          <dgm:bulletEnabled val="1"/>
        </dgm:presLayoutVars>
      </dgm:prSet>
      <dgm:spPr/>
      <dgm:t>
        <a:bodyPr/>
        <a:lstStyle/>
        <a:p>
          <a:endParaRPr lang="en-US"/>
        </a:p>
      </dgm:t>
    </dgm:pt>
    <dgm:pt modelId="{A8C71192-12F8-4D86-8D56-60B17F581426}" type="pres">
      <dgm:prSet presAssocID="{020C17D3-F8B5-4533-A827-C2E8980FFDCB}" presName="parSpace" presStyleCnt="0"/>
      <dgm:spPr/>
    </dgm:pt>
    <dgm:pt modelId="{B208066A-13E2-4F31-8BCC-6434B4FCFB39}" type="pres">
      <dgm:prSet presAssocID="{26990C67-F2F4-4724-B2C5-EB9F08FB9CCA}" presName="parTxOnly" presStyleLbl="node1" presStyleIdx="1" presStyleCnt="3">
        <dgm:presLayoutVars>
          <dgm:bulletEnabled val="1"/>
        </dgm:presLayoutVars>
      </dgm:prSet>
      <dgm:spPr/>
      <dgm:t>
        <a:bodyPr/>
        <a:lstStyle/>
        <a:p>
          <a:endParaRPr lang="en-US"/>
        </a:p>
      </dgm:t>
    </dgm:pt>
    <dgm:pt modelId="{9CA18B67-A1D2-43A9-A97C-C1692C2DB089}" type="pres">
      <dgm:prSet presAssocID="{C939B7C2-1DFE-4B7D-936E-1CB099440795}" presName="parSpace" presStyleCnt="0"/>
      <dgm:spPr/>
    </dgm:pt>
    <dgm:pt modelId="{BAA843B0-9760-44C3-B5A0-02D8ED3C1D69}" type="pres">
      <dgm:prSet presAssocID="{DB8532FD-D00B-4727-8763-A2B89103C4FC}" presName="parTxOnly" presStyleLbl="node1" presStyleIdx="2" presStyleCnt="3">
        <dgm:presLayoutVars>
          <dgm:bulletEnabled val="1"/>
        </dgm:presLayoutVars>
      </dgm:prSet>
      <dgm:spPr/>
      <dgm:t>
        <a:bodyPr/>
        <a:lstStyle/>
        <a:p>
          <a:endParaRPr lang="en-US"/>
        </a:p>
      </dgm:t>
    </dgm:pt>
  </dgm:ptLst>
  <dgm:cxnLst>
    <dgm:cxn modelId="{72ECDAA2-F9BD-4078-B154-395B3176C7CB}" srcId="{259171EF-8B72-4A1C-A302-1FB57A1365FE}" destId="{26990C67-F2F4-4724-B2C5-EB9F08FB9CCA}" srcOrd="1" destOrd="0" parTransId="{2AD7B527-8C88-4AB1-A458-46D65558D8EB}" sibTransId="{C939B7C2-1DFE-4B7D-936E-1CB099440795}"/>
    <dgm:cxn modelId="{35F9FA56-1A4E-4F4B-BCB8-7367BC4DDA07}" type="presOf" srcId="{DB8532FD-D00B-4727-8763-A2B89103C4FC}" destId="{BAA843B0-9760-44C3-B5A0-02D8ED3C1D69}" srcOrd="0" destOrd="0" presId="urn:microsoft.com/office/officeart/2005/8/layout/hChevron3"/>
    <dgm:cxn modelId="{2180571D-24CC-4B21-8868-4A0DBA38B11C}" type="presOf" srcId="{259171EF-8B72-4A1C-A302-1FB57A1365FE}" destId="{71CAD705-1AC0-4297-B5A3-2D8A99706A53}" srcOrd="0" destOrd="0" presId="urn:microsoft.com/office/officeart/2005/8/layout/hChevron3"/>
    <dgm:cxn modelId="{E6395E84-90A5-4EC9-89AC-2EF07AE65870}" type="presOf" srcId="{26990C67-F2F4-4724-B2C5-EB9F08FB9CCA}" destId="{B208066A-13E2-4F31-8BCC-6434B4FCFB39}" srcOrd="0" destOrd="0" presId="urn:microsoft.com/office/officeart/2005/8/layout/hChevron3"/>
    <dgm:cxn modelId="{FE486BDB-8ECC-498B-A637-7E980ADE5AFB}" type="presOf" srcId="{4ED3ADB1-50C6-4399-940F-AB8F5C420340}" destId="{D61EA6DB-87EE-4127-9B6B-6C413650470F}" srcOrd="0" destOrd="0" presId="urn:microsoft.com/office/officeart/2005/8/layout/hChevron3"/>
    <dgm:cxn modelId="{773C0618-043D-4F52-AC09-25D852ED83C5}" srcId="{259171EF-8B72-4A1C-A302-1FB57A1365FE}" destId="{4ED3ADB1-50C6-4399-940F-AB8F5C420340}" srcOrd="0" destOrd="0" parTransId="{818D0632-C324-48B9-8DCB-BD21B70862D9}" sibTransId="{020C17D3-F8B5-4533-A827-C2E8980FFDCB}"/>
    <dgm:cxn modelId="{C18C85C7-EF4D-492D-A0B2-E1B0713B098C}" srcId="{259171EF-8B72-4A1C-A302-1FB57A1365FE}" destId="{DB8532FD-D00B-4727-8763-A2B89103C4FC}" srcOrd="2" destOrd="0" parTransId="{459EF347-C9E5-4369-A362-DEDB4C4115D8}" sibTransId="{42733848-1632-4D40-842D-5D429745E12C}"/>
    <dgm:cxn modelId="{122740A2-FEB0-48E9-945A-128797E46DD1}" type="presParOf" srcId="{71CAD705-1AC0-4297-B5A3-2D8A99706A53}" destId="{D61EA6DB-87EE-4127-9B6B-6C413650470F}" srcOrd="0" destOrd="0" presId="urn:microsoft.com/office/officeart/2005/8/layout/hChevron3"/>
    <dgm:cxn modelId="{AC0612A3-10F2-4BC2-A17C-564A6286BF5E}" type="presParOf" srcId="{71CAD705-1AC0-4297-B5A3-2D8A99706A53}" destId="{A8C71192-12F8-4D86-8D56-60B17F581426}" srcOrd="1" destOrd="0" presId="urn:microsoft.com/office/officeart/2005/8/layout/hChevron3"/>
    <dgm:cxn modelId="{AAA631F0-08D9-443C-9C9A-E40B2EBB81BF}" type="presParOf" srcId="{71CAD705-1AC0-4297-B5A3-2D8A99706A53}" destId="{B208066A-13E2-4F31-8BCC-6434B4FCFB39}" srcOrd="2" destOrd="0" presId="urn:microsoft.com/office/officeart/2005/8/layout/hChevron3"/>
    <dgm:cxn modelId="{0E04023D-DF5A-4E83-AE00-6D3EF026AE43}" type="presParOf" srcId="{71CAD705-1AC0-4297-B5A3-2D8A99706A53}" destId="{9CA18B67-A1D2-43A9-A97C-C1692C2DB089}" srcOrd="3" destOrd="0" presId="urn:microsoft.com/office/officeart/2005/8/layout/hChevron3"/>
    <dgm:cxn modelId="{A8E488F9-F2D6-42B2-AAFA-36C371C1EFB4}" type="presParOf" srcId="{71CAD705-1AC0-4297-B5A3-2D8A99706A53}" destId="{BAA843B0-9760-44C3-B5A0-02D8ED3C1D69}"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F04CE25-CED0-4EBF-822C-B7EFD9F69CB3}"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en-US"/>
        </a:p>
      </dgm:t>
    </dgm:pt>
    <dgm:pt modelId="{6768BA6F-D5B4-4A9D-8F68-5478E150F07B}">
      <dgm:prSet phldrT="[Text]" custT="1"/>
      <dgm:spPr/>
      <dgm:t>
        <a:bodyPr/>
        <a:lstStyle/>
        <a:p>
          <a:r>
            <a:rPr lang="en-US" sz="1400" dirty="0" smtClean="0"/>
            <a:t>Cooling Shelters</a:t>
          </a:r>
          <a:endParaRPr lang="en-US" sz="1400" dirty="0"/>
        </a:p>
      </dgm:t>
    </dgm:pt>
    <dgm:pt modelId="{BE58170E-07B2-4BD3-9B7F-796FE673D22E}" type="parTrans" cxnId="{697E15ED-9F91-482A-A3C2-651C6AAF395B}">
      <dgm:prSet/>
      <dgm:spPr/>
      <dgm:t>
        <a:bodyPr/>
        <a:lstStyle/>
        <a:p>
          <a:endParaRPr lang="en-US" sz="3200"/>
        </a:p>
      </dgm:t>
    </dgm:pt>
    <dgm:pt modelId="{9DA458BD-CDE2-4B6B-BF67-312F59C638A3}" type="sibTrans" cxnId="{697E15ED-9F91-482A-A3C2-651C6AAF395B}">
      <dgm:prSet/>
      <dgm:spPr/>
      <dgm:t>
        <a:bodyPr/>
        <a:lstStyle/>
        <a:p>
          <a:endParaRPr lang="en-US" sz="3200"/>
        </a:p>
      </dgm:t>
    </dgm:pt>
    <dgm:pt modelId="{80CEFA3C-BA27-49DB-9F7A-7E570C0A731F}">
      <dgm:prSet phldrT="[Text]" custT="1"/>
      <dgm:spPr/>
      <dgm:t>
        <a:bodyPr/>
        <a:lstStyle/>
        <a:p>
          <a:r>
            <a:rPr lang="en-US" sz="1400" dirty="0" smtClean="0"/>
            <a:t>Urban Greening</a:t>
          </a:r>
          <a:endParaRPr lang="en-US" sz="1400" dirty="0"/>
        </a:p>
      </dgm:t>
    </dgm:pt>
    <dgm:pt modelId="{77BEE1F9-8FA4-450B-930E-8FE4EF34B85B}" type="parTrans" cxnId="{482918B1-BC67-40EF-B44C-16C0D420C68C}">
      <dgm:prSet/>
      <dgm:spPr/>
      <dgm:t>
        <a:bodyPr/>
        <a:lstStyle/>
        <a:p>
          <a:endParaRPr lang="en-US" sz="3200"/>
        </a:p>
      </dgm:t>
    </dgm:pt>
    <dgm:pt modelId="{65AF8722-AEB2-46C0-8366-1474555974AA}" type="sibTrans" cxnId="{482918B1-BC67-40EF-B44C-16C0D420C68C}">
      <dgm:prSet/>
      <dgm:spPr/>
      <dgm:t>
        <a:bodyPr/>
        <a:lstStyle/>
        <a:p>
          <a:endParaRPr lang="en-US" sz="3200"/>
        </a:p>
      </dgm:t>
    </dgm:pt>
    <dgm:pt modelId="{53FF671E-0D9C-4D29-A694-FF3B44DD5095}">
      <dgm:prSet phldrT="[Text]" custT="1"/>
      <dgm:spPr/>
      <dgm:t>
        <a:bodyPr/>
        <a:lstStyle/>
        <a:p>
          <a:r>
            <a:rPr lang="en-US" sz="1400" dirty="0" smtClean="0"/>
            <a:t>Activity Modification</a:t>
          </a:r>
          <a:endParaRPr lang="en-US" sz="1400" dirty="0"/>
        </a:p>
      </dgm:t>
    </dgm:pt>
    <dgm:pt modelId="{5D0C7CF8-0D68-4D21-8BAB-2E934C424BB9}" type="parTrans" cxnId="{25186E82-7736-467D-B791-116654A303D6}">
      <dgm:prSet/>
      <dgm:spPr/>
      <dgm:t>
        <a:bodyPr/>
        <a:lstStyle/>
        <a:p>
          <a:endParaRPr lang="en-US" sz="3200"/>
        </a:p>
      </dgm:t>
    </dgm:pt>
    <dgm:pt modelId="{C25502BA-8FAF-42E6-927B-565A81C9BD0C}" type="sibTrans" cxnId="{25186E82-7736-467D-B791-116654A303D6}">
      <dgm:prSet/>
      <dgm:spPr/>
      <dgm:t>
        <a:bodyPr/>
        <a:lstStyle/>
        <a:p>
          <a:endParaRPr lang="en-US" sz="3200"/>
        </a:p>
      </dgm:t>
    </dgm:pt>
    <dgm:pt modelId="{46E52021-138A-4D2F-BF7F-3F043F2618B1}">
      <dgm:prSet phldrT="[Text]" custT="1"/>
      <dgm:spPr/>
      <dgm:t>
        <a:bodyPr/>
        <a:lstStyle/>
        <a:p>
          <a:r>
            <a:rPr lang="en-US" sz="1400" dirty="0" smtClean="0"/>
            <a:t>Community Outreach, Information Meetings</a:t>
          </a:r>
          <a:endParaRPr lang="en-US" sz="1400" dirty="0"/>
        </a:p>
      </dgm:t>
    </dgm:pt>
    <dgm:pt modelId="{FACCD15A-6A71-46CB-8331-34AC7D92BB8D}" type="parTrans" cxnId="{B5EE1F51-024B-4592-A594-26EACE364511}">
      <dgm:prSet/>
      <dgm:spPr/>
      <dgm:t>
        <a:bodyPr/>
        <a:lstStyle/>
        <a:p>
          <a:endParaRPr lang="en-US" sz="3200"/>
        </a:p>
      </dgm:t>
    </dgm:pt>
    <dgm:pt modelId="{3483148C-2D01-411A-AECD-AA84593DAA23}" type="sibTrans" cxnId="{B5EE1F51-024B-4592-A594-26EACE364511}">
      <dgm:prSet/>
      <dgm:spPr/>
      <dgm:t>
        <a:bodyPr/>
        <a:lstStyle/>
        <a:p>
          <a:endParaRPr lang="en-US" sz="3200"/>
        </a:p>
      </dgm:t>
    </dgm:pt>
    <dgm:pt modelId="{57330468-8B9F-4BFD-9B49-E5D5A46C75F4}">
      <dgm:prSet phldrT="[Text]" custT="1"/>
      <dgm:spPr/>
      <dgm:t>
        <a:bodyPr/>
        <a:lstStyle/>
        <a:p>
          <a:r>
            <a:rPr lang="en-US" sz="1400" dirty="0" smtClean="0"/>
            <a:t>HEWS, Social Media, </a:t>
          </a:r>
          <a:r>
            <a:rPr lang="en-US" sz="1400" dirty="0" err="1" smtClean="0"/>
            <a:t>Comms</a:t>
          </a:r>
          <a:endParaRPr lang="en-US" sz="1400" dirty="0"/>
        </a:p>
      </dgm:t>
    </dgm:pt>
    <dgm:pt modelId="{376F0A3B-622C-4AB9-98E4-11E7870EF190}" type="parTrans" cxnId="{FEA1C38D-208D-4115-8651-38254E97A234}">
      <dgm:prSet/>
      <dgm:spPr/>
      <dgm:t>
        <a:bodyPr/>
        <a:lstStyle/>
        <a:p>
          <a:endParaRPr lang="en-US" sz="3200"/>
        </a:p>
      </dgm:t>
    </dgm:pt>
    <dgm:pt modelId="{63F67060-76C4-4AD3-94E2-715853971F59}" type="sibTrans" cxnId="{FEA1C38D-208D-4115-8651-38254E97A234}">
      <dgm:prSet/>
      <dgm:spPr/>
      <dgm:t>
        <a:bodyPr/>
        <a:lstStyle/>
        <a:p>
          <a:endParaRPr lang="en-US" sz="3200"/>
        </a:p>
      </dgm:t>
    </dgm:pt>
    <dgm:pt modelId="{C5BBCFE8-7C66-4091-BFE5-1C64517093EA}">
      <dgm:prSet phldrT="[Text]" custT="1"/>
      <dgm:spPr/>
      <dgm:t>
        <a:bodyPr/>
        <a:lstStyle/>
        <a:p>
          <a:r>
            <a:rPr lang="en-US" sz="1400" dirty="0" smtClean="0"/>
            <a:t>Caretaker Training</a:t>
          </a:r>
          <a:endParaRPr lang="en-US" sz="1400" dirty="0"/>
        </a:p>
      </dgm:t>
    </dgm:pt>
    <dgm:pt modelId="{05B84BEC-0CC0-4B52-96BE-0D48CEB2F193}" type="parTrans" cxnId="{48B707DD-C635-43E7-9A24-8DF5F6549862}">
      <dgm:prSet/>
      <dgm:spPr/>
      <dgm:t>
        <a:bodyPr/>
        <a:lstStyle/>
        <a:p>
          <a:endParaRPr lang="en-US" sz="3200"/>
        </a:p>
      </dgm:t>
    </dgm:pt>
    <dgm:pt modelId="{96B639A8-3041-4D5D-931A-00F90FEF38C9}" type="sibTrans" cxnId="{48B707DD-C635-43E7-9A24-8DF5F6549862}">
      <dgm:prSet/>
      <dgm:spPr/>
      <dgm:t>
        <a:bodyPr/>
        <a:lstStyle/>
        <a:p>
          <a:endParaRPr lang="en-US" sz="3200"/>
        </a:p>
      </dgm:t>
    </dgm:pt>
    <dgm:pt modelId="{908BE229-C3D9-4E12-9239-0169ABC9BCC8}" type="pres">
      <dgm:prSet presAssocID="{2F04CE25-CED0-4EBF-822C-B7EFD9F69CB3}" presName="Name0" presStyleCnt="0">
        <dgm:presLayoutVars>
          <dgm:dir/>
          <dgm:resizeHandles val="exact"/>
        </dgm:presLayoutVars>
      </dgm:prSet>
      <dgm:spPr/>
      <dgm:t>
        <a:bodyPr/>
        <a:lstStyle/>
        <a:p>
          <a:endParaRPr lang="en-US"/>
        </a:p>
      </dgm:t>
    </dgm:pt>
    <dgm:pt modelId="{00AA95FC-9257-43C6-80E8-121309EE0453}" type="pres">
      <dgm:prSet presAssocID="{6768BA6F-D5B4-4A9D-8F68-5478E150F07B}" presName="parTxOnly" presStyleLbl="node1" presStyleIdx="0" presStyleCnt="6">
        <dgm:presLayoutVars>
          <dgm:bulletEnabled val="1"/>
        </dgm:presLayoutVars>
      </dgm:prSet>
      <dgm:spPr/>
      <dgm:t>
        <a:bodyPr/>
        <a:lstStyle/>
        <a:p>
          <a:endParaRPr lang="en-US"/>
        </a:p>
      </dgm:t>
    </dgm:pt>
    <dgm:pt modelId="{4F4C11B3-0C90-44A9-9235-985133418431}" type="pres">
      <dgm:prSet presAssocID="{9DA458BD-CDE2-4B6B-BF67-312F59C638A3}" presName="parSpace" presStyleCnt="0"/>
      <dgm:spPr/>
    </dgm:pt>
    <dgm:pt modelId="{DA61D4E4-2FCF-4B59-8D59-8DD0FDFC12D9}" type="pres">
      <dgm:prSet presAssocID="{80CEFA3C-BA27-49DB-9F7A-7E570C0A731F}" presName="parTxOnly" presStyleLbl="node1" presStyleIdx="1" presStyleCnt="6">
        <dgm:presLayoutVars>
          <dgm:bulletEnabled val="1"/>
        </dgm:presLayoutVars>
      </dgm:prSet>
      <dgm:spPr/>
      <dgm:t>
        <a:bodyPr/>
        <a:lstStyle/>
        <a:p>
          <a:endParaRPr lang="en-US"/>
        </a:p>
      </dgm:t>
    </dgm:pt>
    <dgm:pt modelId="{7FC4A628-45C9-44C2-9D51-225473666B87}" type="pres">
      <dgm:prSet presAssocID="{65AF8722-AEB2-46C0-8366-1474555974AA}" presName="parSpace" presStyleCnt="0"/>
      <dgm:spPr/>
    </dgm:pt>
    <dgm:pt modelId="{88C3E613-1BE8-462A-9665-CB05340CE661}" type="pres">
      <dgm:prSet presAssocID="{53FF671E-0D9C-4D29-A694-FF3B44DD5095}" presName="parTxOnly" presStyleLbl="node1" presStyleIdx="2" presStyleCnt="6">
        <dgm:presLayoutVars>
          <dgm:bulletEnabled val="1"/>
        </dgm:presLayoutVars>
      </dgm:prSet>
      <dgm:spPr/>
      <dgm:t>
        <a:bodyPr/>
        <a:lstStyle/>
        <a:p>
          <a:endParaRPr lang="en-US"/>
        </a:p>
      </dgm:t>
    </dgm:pt>
    <dgm:pt modelId="{293F2AAA-0CD0-400A-B25B-63EE7F4DB4B6}" type="pres">
      <dgm:prSet presAssocID="{C25502BA-8FAF-42E6-927B-565A81C9BD0C}" presName="parSpace" presStyleCnt="0"/>
      <dgm:spPr/>
    </dgm:pt>
    <dgm:pt modelId="{8D157F53-B182-4A02-9E41-65EDC46D8B87}" type="pres">
      <dgm:prSet presAssocID="{46E52021-138A-4D2F-BF7F-3F043F2618B1}" presName="parTxOnly" presStyleLbl="node1" presStyleIdx="3" presStyleCnt="6">
        <dgm:presLayoutVars>
          <dgm:bulletEnabled val="1"/>
        </dgm:presLayoutVars>
      </dgm:prSet>
      <dgm:spPr/>
      <dgm:t>
        <a:bodyPr/>
        <a:lstStyle/>
        <a:p>
          <a:endParaRPr lang="en-US"/>
        </a:p>
      </dgm:t>
    </dgm:pt>
    <dgm:pt modelId="{2756A65B-7BB4-4270-AD12-9AAD229FB2D9}" type="pres">
      <dgm:prSet presAssocID="{3483148C-2D01-411A-AECD-AA84593DAA23}" presName="parSpace" presStyleCnt="0"/>
      <dgm:spPr/>
    </dgm:pt>
    <dgm:pt modelId="{22250C23-C146-408A-9C96-9994401CCC84}" type="pres">
      <dgm:prSet presAssocID="{57330468-8B9F-4BFD-9B49-E5D5A46C75F4}" presName="parTxOnly" presStyleLbl="node1" presStyleIdx="4" presStyleCnt="6">
        <dgm:presLayoutVars>
          <dgm:bulletEnabled val="1"/>
        </dgm:presLayoutVars>
      </dgm:prSet>
      <dgm:spPr/>
      <dgm:t>
        <a:bodyPr/>
        <a:lstStyle/>
        <a:p>
          <a:endParaRPr lang="en-US"/>
        </a:p>
      </dgm:t>
    </dgm:pt>
    <dgm:pt modelId="{8C002ADA-37D2-4754-A44D-69337C0C0F4E}" type="pres">
      <dgm:prSet presAssocID="{63F67060-76C4-4AD3-94E2-715853971F59}" presName="parSpace" presStyleCnt="0"/>
      <dgm:spPr/>
    </dgm:pt>
    <dgm:pt modelId="{69F79943-BB79-4466-87DA-EC27387D5A03}" type="pres">
      <dgm:prSet presAssocID="{C5BBCFE8-7C66-4091-BFE5-1C64517093EA}" presName="parTxOnly" presStyleLbl="node1" presStyleIdx="5" presStyleCnt="6">
        <dgm:presLayoutVars>
          <dgm:bulletEnabled val="1"/>
        </dgm:presLayoutVars>
      </dgm:prSet>
      <dgm:spPr/>
      <dgm:t>
        <a:bodyPr/>
        <a:lstStyle/>
        <a:p>
          <a:endParaRPr lang="en-US"/>
        </a:p>
      </dgm:t>
    </dgm:pt>
  </dgm:ptLst>
  <dgm:cxnLst>
    <dgm:cxn modelId="{22D2164F-DC58-4CAA-8898-18B8E0A28AC6}" type="presOf" srcId="{57330468-8B9F-4BFD-9B49-E5D5A46C75F4}" destId="{22250C23-C146-408A-9C96-9994401CCC84}" srcOrd="0" destOrd="0" presId="urn:microsoft.com/office/officeart/2005/8/layout/hChevron3"/>
    <dgm:cxn modelId="{D0B0505B-8D74-484C-9D89-053AB1BC67DA}" type="presOf" srcId="{6768BA6F-D5B4-4A9D-8F68-5478E150F07B}" destId="{00AA95FC-9257-43C6-80E8-121309EE0453}" srcOrd="0" destOrd="0" presId="urn:microsoft.com/office/officeart/2005/8/layout/hChevron3"/>
    <dgm:cxn modelId="{2351756C-30D6-4F32-A33D-3AE0022B5C99}" type="presOf" srcId="{53FF671E-0D9C-4D29-A694-FF3B44DD5095}" destId="{88C3E613-1BE8-462A-9665-CB05340CE661}" srcOrd="0" destOrd="0" presId="urn:microsoft.com/office/officeart/2005/8/layout/hChevron3"/>
    <dgm:cxn modelId="{EBC43939-2046-430C-B145-8B29AD9AD44A}" type="presOf" srcId="{C5BBCFE8-7C66-4091-BFE5-1C64517093EA}" destId="{69F79943-BB79-4466-87DA-EC27387D5A03}" srcOrd="0" destOrd="0" presId="urn:microsoft.com/office/officeart/2005/8/layout/hChevron3"/>
    <dgm:cxn modelId="{25186E82-7736-467D-B791-116654A303D6}" srcId="{2F04CE25-CED0-4EBF-822C-B7EFD9F69CB3}" destId="{53FF671E-0D9C-4D29-A694-FF3B44DD5095}" srcOrd="2" destOrd="0" parTransId="{5D0C7CF8-0D68-4D21-8BAB-2E934C424BB9}" sibTransId="{C25502BA-8FAF-42E6-927B-565A81C9BD0C}"/>
    <dgm:cxn modelId="{E0D0EDC9-8482-45EB-909F-7045635D4915}" type="presOf" srcId="{46E52021-138A-4D2F-BF7F-3F043F2618B1}" destId="{8D157F53-B182-4A02-9E41-65EDC46D8B87}" srcOrd="0" destOrd="0" presId="urn:microsoft.com/office/officeart/2005/8/layout/hChevron3"/>
    <dgm:cxn modelId="{0A046BFD-2F41-4BF5-96FE-118733F018AC}" type="presOf" srcId="{80CEFA3C-BA27-49DB-9F7A-7E570C0A731F}" destId="{DA61D4E4-2FCF-4B59-8D59-8DD0FDFC12D9}" srcOrd="0" destOrd="0" presId="urn:microsoft.com/office/officeart/2005/8/layout/hChevron3"/>
    <dgm:cxn modelId="{482918B1-BC67-40EF-B44C-16C0D420C68C}" srcId="{2F04CE25-CED0-4EBF-822C-B7EFD9F69CB3}" destId="{80CEFA3C-BA27-49DB-9F7A-7E570C0A731F}" srcOrd="1" destOrd="0" parTransId="{77BEE1F9-8FA4-450B-930E-8FE4EF34B85B}" sibTransId="{65AF8722-AEB2-46C0-8366-1474555974AA}"/>
    <dgm:cxn modelId="{48B707DD-C635-43E7-9A24-8DF5F6549862}" srcId="{2F04CE25-CED0-4EBF-822C-B7EFD9F69CB3}" destId="{C5BBCFE8-7C66-4091-BFE5-1C64517093EA}" srcOrd="5" destOrd="0" parTransId="{05B84BEC-0CC0-4B52-96BE-0D48CEB2F193}" sibTransId="{96B639A8-3041-4D5D-931A-00F90FEF38C9}"/>
    <dgm:cxn modelId="{56105E39-6255-407B-AEE3-77BC13454371}" type="presOf" srcId="{2F04CE25-CED0-4EBF-822C-B7EFD9F69CB3}" destId="{908BE229-C3D9-4E12-9239-0169ABC9BCC8}" srcOrd="0" destOrd="0" presId="urn:microsoft.com/office/officeart/2005/8/layout/hChevron3"/>
    <dgm:cxn modelId="{697E15ED-9F91-482A-A3C2-651C6AAF395B}" srcId="{2F04CE25-CED0-4EBF-822C-B7EFD9F69CB3}" destId="{6768BA6F-D5B4-4A9D-8F68-5478E150F07B}" srcOrd="0" destOrd="0" parTransId="{BE58170E-07B2-4BD3-9B7F-796FE673D22E}" sibTransId="{9DA458BD-CDE2-4B6B-BF67-312F59C638A3}"/>
    <dgm:cxn modelId="{B5EE1F51-024B-4592-A594-26EACE364511}" srcId="{2F04CE25-CED0-4EBF-822C-B7EFD9F69CB3}" destId="{46E52021-138A-4D2F-BF7F-3F043F2618B1}" srcOrd="3" destOrd="0" parTransId="{FACCD15A-6A71-46CB-8331-34AC7D92BB8D}" sibTransId="{3483148C-2D01-411A-AECD-AA84593DAA23}"/>
    <dgm:cxn modelId="{FEA1C38D-208D-4115-8651-38254E97A234}" srcId="{2F04CE25-CED0-4EBF-822C-B7EFD9F69CB3}" destId="{57330468-8B9F-4BFD-9B49-E5D5A46C75F4}" srcOrd="4" destOrd="0" parTransId="{376F0A3B-622C-4AB9-98E4-11E7870EF190}" sibTransId="{63F67060-76C4-4AD3-94E2-715853971F59}"/>
    <dgm:cxn modelId="{4CF0668E-D228-41DD-81DA-81EB53EAE29B}" type="presParOf" srcId="{908BE229-C3D9-4E12-9239-0169ABC9BCC8}" destId="{00AA95FC-9257-43C6-80E8-121309EE0453}" srcOrd="0" destOrd="0" presId="urn:microsoft.com/office/officeart/2005/8/layout/hChevron3"/>
    <dgm:cxn modelId="{26F7841F-E969-40AB-8C6A-AC52EDD55DAA}" type="presParOf" srcId="{908BE229-C3D9-4E12-9239-0169ABC9BCC8}" destId="{4F4C11B3-0C90-44A9-9235-985133418431}" srcOrd="1" destOrd="0" presId="urn:microsoft.com/office/officeart/2005/8/layout/hChevron3"/>
    <dgm:cxn modelId="{940F930A-D53F-40BF-A00B-5EB970FC230C}" type="presParOf" srcId="{908BE229-C3D9-4E12-9239-0169ABC9BCC8}" destId="{DA61D4E4-2FCF-4B59-8D59-8DD0FDFC12D9}" srcOrd="2" destOrd="0" presId="urn:microsoft.com/office/officeart/2005/8/layout/hChevron3"/>
    <dgm:cxn modelId="{21419BF5-FE69-4F8F-94E6-76A4887A7985}" type="presParOf" srcId="{908BE229-C3D9-4E12-9239-0169ABC9BCC8}" destId="{7FC4A628-45C9-44C2-9D51-225473666B87}" srcOrd="3" destOrd="0" presId="urn:microsoft.com/office/officeart/2005/8/layout/hChevron3"/>
    <dgm:cxn modelId="{876CA6D7-A173-43A2-AB44-DAA969A6816F}" type="presParOf" srcId="{908BE229-C3D9-4E12-9239-0169ABC9BCC8}" destId="{88C3E613-1BE8-462A-9665-CB05340CE661}" srcOrd="4" destOrd="0" presId="urn:microsoft.com/office/officeart/2005/8/layout/hChevron3"/>
    <dgm:cxn modelId="{BBB5A6B2-3D00-4A74-8A18-FA80C3A3F019}" type="presParOf" srcId="{908BE229-C3D9-4E12-9239-0169ABC9BCC8}" destId="{293F2AAA-0CD0-400A-B25B-63EE7F4DB4B6}" srcOrd="5" destOrd="0" presId="urn:microsoft.com/office/officeart/2005/8/layout/hChevron3"/>
    <dgm:cxn modelId="{FDEAEE5F-9925-4F1B-AF39-0675BD1EE046}" type="presParOf" srcId="{908BE229-C3D9-4E12-9239-0169ABC9BCC8}" destId="{8D157F53-B182-4A02-9E41-65EDC46D8B87}" srcOrd="6" destOrd="0" presId="urn:microsoft.com/office/officeart/2005/8/layout/hChevron3"/>
    <dgm:cxn modelId="{0F255E7D-B2EC-493E-BAD9-15D009116ADA}" type="presParOf" srcId="{908BE229-C3D9-4E12-9239-0169ABC9BCC8}" destId="{2756A65B-7BB4-4270-AD12-9AAD229FB2D9}" srcOrd="7" destOrd="0" presId="urn:microsoft.com/office/officeart/2005/8/layout/hChevron3"/>
    <dgm:cxn modelId="{681432DF-D67F-4D16-8020-79735B5BD742}" type="presParOf" srcId="{908BE229-C3D9-4E12-9239-0169ABC9BCC8}" destId="{22250C23-C146-408A-9C96-9994401CCC84}" srcOrd="8" destOrd="0" presId="urn:microsoft.com/office/officeart/2005/8/layout/hChevron3"/>
    <dgm:cxn modelId="{70EEFE37-EA1F-469E-8EB2-D6F607240B47}" type="presParOf" srcId="{908BE229-C3D9-4E12-9239-0169ABC9BCC8}" destId="{8C002ADA-37D2-4754-A44D-69337C0C0F4E}" srcOrd="9" destOrd="0" presId="urn:microsoft.com/office/officeart/2005/8/layout/hChevron3"/>
    <dgm:cxn modelId="{D5B1B707-3EE5-4C81-BCD1-E1060F29EB0B}" type="presParOf" srcId="{908BE229-C3D9-4E12-9239-0169ABC9BCC8}" destId="{69F79943-BB79-4466-87DA-EC27387D5A03}" srcOrd="1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F04CE25-CED0-4EBF-822C-B7EFD9F69CB3}"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en-US"/>
        </a:p>
      </dgm:t>
    </dgm:pt>
    <dgm:pt modelId="{4EC6E5E5-45B5-482C-8D0E-FDDB7D3D5835}">
      <dgm:prSet phldrT="[Text]" custT="1"/>
      <dgm:spPr/>
      <dgm:t>
        <a:bodyPr/>
        <a:lstStyle/>
        <a:p>
          <a:r>
            <a:rPr lang="en-US" sz="1400" dirty="0" smtClean="0"/>
            <a:t>Urban Data and New Technology</a:t>
          </a:r>
          <a:endParaRPr lang="en-US" sz="1400" dirty="0"/>
        </a:p>
      </dgm:t>
    </dgm:pt>
    <dgm:pt modelId="{1F36052A-D0BF-43F4-9016-7564E2825300}" type="parTrans" cxnId="{DAF6929D-E313-419B-BA72-1D6D1FF43AA9}">
      <dgm:prSet/>
      <dgm:spPr/>
      <dgm:t>
        <a:bodyPr/>
        <a:lstStyle/>
        <a:p>
          <a:endParaRPr lang="en-US"/>
        </a:p>
      </dgm:t>
    </dgm:pt>
    <dgm:pt modelId="{298E6B29-8804-4547-BC83-552E26AFDC2A}" type="sibTrans" cxnId="{DAF6929D-E313-419B-BA72-1D6D1FF43AA9}">
      <dgm:prSet/>
      <dgm:spPr/>
      <dgm:t>
        <a:bodyPr/>
        <a:lstStyle/>
        <a:p>
          <a:endParaRPr lang="en-US"/>
        </a:p>
      </dgm:t>
    </dgm:pt>
    <dgm:pt modelId="{71FAAE43-8DC6-40CC-BFA8-F3FCE2923A6F}">
      <dgm:prSet phldrT="[Text]" custT="1"/>
      <dgm:spPr/>
      <dgm:t>
        <a:bodyPr/>
        <a:lstStyle/>
        <a:p>
          <a:r>
            <a:rPr lang="en-US" sz="1400" dirty="0" smtClean="0"/>
            <a:t>Cross-disciplinary Planning and Preparedness</a:t>
          </a:r>
          <a:endParaRPr lang="en-US" sz="1400" dirty="0"/>
        </a:p>
      </dgm:t>
    </dgm:pt>
    <dgm:pt modelId="{8C311D9C-0445-4C8B-85AB-D0493E60879A}" type="parTrans" cxnId="{43BE7571-0D53-4FD5-B24D-EDBDA04DF6F7}">
      <dgm:prSet/>
      <dgm:spPr/>
      <dgm:t>
        <a:bodyPr/>
        <a:lstStyle/>
        <a:p>
          <a:endParaRPr lang="en-US"/>
        </a:p>
      </dgm:t>
    </dgm:pt>
    <dgm:pt modelId="{67FD5A02-E909-43A4-9028-79C073C29566}" type="sibTrans" cxnId="{43BE7571-0D53-4FD5-B24D-EDBDA04DF6F7}">
      <dgm:prSet/>
      <dgm:spPr/>
      <dgm:t>
        <a:bodyPr/>
        <a:lstStyle/>
        <a:p>
          <a:endParaRPr lang="en-US"/>
        </a:p>
      </dgm:t>
    </dgm:pt>
    <dgm:pt modelId="{5FDC2974-3381-461E-BFDD-5E457E170F06}">
      <dgm:prSet phldrT="[Text]" custT="1"/>
      <dgm:spPr/>
      <dgm:t>
        <a:bodyPr/>
        <a:lstStyle/>
        <a:p>
          <a:r>
            <a:rPr lang="en-US" sz="1400" dirty="0" smtClean="0"/>
            <a:t>Precision </a:t>
          </a:r>
          <a:r>
            <a:rPr lang="en-US" sz="1400" dirty="0" err="1" smtClean="0"/>
            <a:t>Comms</a:t>
          </a:r>
          <a:r>
            <a:rPr lang="en-US" sz="1400" dirty="0" smtClean="0"/>
            <a:t> for Populations of Concern</a:t>
          </a:r>
          <a:endParaRPr lang="en-US" sz="1400" dirty="0"/>
        </a:p>
      </dgm:t>
    </dgm:pt>
    <dgm:pt modelId="{EB3CC04C-38B1-4B80-B184-314A2355A003}" type="parTrans" cxnId="{F5E0A8A5-6E09-4646-B46A-2977BEA265E7}">
      <dgm:prSet/>
      <dgm:spPr/>
      <dgm:t>
        <a:bodyPr/>
        <a:lstStyle/>
        <a:p>
          <a:endParaRPr lang="en-US"/>
        </a:p>
      </dgm:t>
    </dgm:pt>
    <dgm:pt modelId="{C2196678-6942-4A70-B4AD-F5B8C523E9F9}" type="sibTrans" cxnId="{F5E0A8A5-6E09-4646-B46A-2977BEA265E7}">
      <dgm:prSet/>
      <dgm:spPr/>
      <dgm:t>
        <a:bodyPr/>
        <a:lstStyle/>
        <a:p>
          <a:endParaRPr lang="en-US"/>
        </a:p>
      </dgm:t>
    </dgm:pt>
    <dgm:pt modelId="{D3F8CF12-3AB9-46AC-A1F2-503A0D71A983}">
      <dgm:prSet phldrT="[Text]" custT="1"/>
      <dgm:spPr/>
      <dgm:t>
        <a:bodyPr/>
        <a:lstStyle/>
        <a:p>
          <a:r>
            <a:rPr lang="en-US" sz="1400" dirty="0" smtClean="0"/>
            <a:t>Decision-making Under Uncertainty</a:t>
          </a:r>
          <a:endParaRPr lang="en-US" sz="1400" dirty="0"/>
        </a:p>
      </dgm:t>
    </dgm:pt>
    <dgm:pt modelId="{2CE8FE10-37B8-4881-B07E-1A58BD51DA34}" type="parTrans" cxnId="{A9416323-AE47-42AD-B267-F05DD61C2C1D}">
      <dgm:prSet/>
      <dgm:spPr/>
      <dgm:t>
        <a:bodyPr/>
        <a:lstStyle/>
        <a:p>
          <a:endParaRPr lang="en-US"/>
        </a:p>
      </dgm:t>
    </dgm:pt>
    <dgm:pt modelId="{4FD9EACE-9F51-4D6C-A014-32BCA75F7166}" type="sibTrans" cxnId="{A9416323-AE47-42AD-B267-F05DD61C2C1D}">
      <dgm:prSet/>
      <dgm:spPr/>
      <dgm:t>
        <a:bodyPr/>
        <a:lstStyle/>
        <a:p>
          <a:endParaRPr lang="en-US"/>
        </a:p>
      </dgm:t>
    </dgm:pt>
    <dgm:pt modelId="{908BE229-C3D9-4E12-9239-0169ABC9BCC8}" type="pres">
      <dgm:prSet presAssocID="{2F04CE25-CED0-4EBF-822C-B7EFD9F69CB3}" presName="Name0" presStyleCnt="0">
        <dgm:presLayoutVars>
          <dgm:dir/>
          <dgm:resizeHandles val="exact"/>
        </dgm:presLayoutVars>
      </dgm:prSet>
      <dgm:spPr/>
      <dgm:t>
        <a:bodyPr/>
        <a:lstStyle/>
        <a:p>
          <a:endParaRPr lang="en-US"/>
        </a:p>
      </dgm:t>
    </dgm:pt>
    <dgm:pt modelId="{AA359CAF-CA9E-4F37-9EE0-0BB76C5EDA73}" type="pres">
      <dgm:prSet presAssocID="{4EC6E5E5-45B5-482C-8D0E-FDDB7D3D5835}" presName="parTxOnly" presStyleLbl="node1" presStyleIdx="0" presStyleCnt="4">
        <dgm:presLayoutVars>
          <dgm:bulletEnabled val="1"/>
        </dgm:presLayoutVars>
      </dgm:prSet>
      <dgm:spPr/>
      <dgm:t>
        <a:bodyPr/>
        <a:lstStyle/>
        <a:p>
          <a:endParaRPr lang="en-US"/>
        </a:p>
      </dgm:t>
    </dgm:pt>
    <dgm:pt modelId="{02D2A71C-9E0C-4232-A454-F0A3E0D93058}" type="pres">
      <dgm:prSet presAssocID="{298E6B29-8804-4547-BC83-552E26AFDC2A}" presName="parSpace" presStyleCnt="0"/>
      <dgm:spPr/>
    </dgm:pt>
    <dgm:pt modelId="{1E4B8E7B-5C4D-4B92-8C52-D2D34040ACA6}" type="pres">
      <dgm:prSet presAssocID="{71FAAE43-8DC6-40CC-BFA8-F3FCE2923A6F}" presName="parTxOnly" presStyleLbl="node1" presStyleIdx="1" presStyleCnt="4">
        <dgm:presLayoutVars>
          <dgm:bulletEnabled val="1"/>
        </dgm:presLayoutVars>
      </dgm:prSet>
      <dgm:spPr/>
      <dgm:t>
        <a:bodyPr/>
        <a:lstStyle/>
        <a:p>
          <a:endParaRPr lang="en-US"/>
        </a:p>
      </dgm:t>
    </dgm:pt>
    <dgm:pt modelId="{797B4454-F72F-4A5C-993D-75B3F1741C6E}" type="pres">
      <dgm:prSet presAssocID="{67FD5A02-E909-43A4-9028-79C073C29566}" presName="parSpace" presStyleCnt="0"/>
      <dgm:spPr/>
    </dgm:pt>
    <dgm:pt modelId="{C199ABA7-9D0E-42C0-97F6-8D7A41BB8ADA}" type="pres">
      <dgm:prSet presAssocID="{5FDC2974-3381-461E-BFDD-5E457E170F06}" presName="parTxOnly" presStyleLbl="node1" presStyleIdx="2" presStyleCnt="4">
        <dgm:presLayoutVars>
          <dgm:bulletEnabled val="1"/>
        </dgm:presLayoutVars>
      </dgm:prSet>
      <dgm:spPr/>
      <dgm:t>
        <a:bodyPr/>
        <a:lstStyle/>
        <a:p>
          <a:endParaRPr lang="en-US"/>
        </a:p>
      </dgm:t>
    </dgm:pt>
    <dgm:pt modelId="{7B62B7FC-84F2-4C4B-A171-F35E740E46C1}" type="pres">
      <dgm:prSet presAssocID="{C2196678-6942-4A70-B4AD-F5B8C523E9F9}" presName="parSpace" presStyleCnt="0"/>
      <dgm:spPr/>
    </dgm:pt>
    <dgm:pt modelId="{1A586B90-B12D-47D0-A35C-A0BC6E8D0242}" type="pres">
      <dgm:prSet presAssocID="{D3F8CF12-3AB9-46AC-A1F2-503A0D71A983}" presName="parTxOnly" presStyleLbl="node1" presStyleIdx="3" presStyleCnt="4">
        <dgm:presLayoutVars>
          <dgm:bulletEnabled val="1"/>
        </dgm:presLayoutVars>
      </dgm:prSet>
      <dgm:spPr/>
      <dgm:t>
        <a:bodyPr/>
        <a:lstStyle/>
        <a:p>
          <a:endParaRPr lang="en-US"/>
        </a:p>
      </dgm:t>
    </dgm:pt>
  </dgm:ptLst>
  <dgm:cxnLst>
    <dgm:cxn modelId="{FF0EF42E-F049-4AC9-8EA0-66DDAFB00270}" type="presOf" srcId="{5FDC2974-3381-461E-BFDD-5E457E170F06}" destId="{C199ABA7-9D0E-42C0-97F6-8D7A41BB8ADA}" srcOrd="0" destOrd="0" presId="urn:microsoft.com/office/officeart/2005/8/layout/hChevron3"/>
    <dgm:cxn modelId="{A7C7A74D-78FF-4474-8626-09974BAE599F}" type="presOf" srcId="{71FAAE43-8DC6-40CC-BFA8-F3FCE2923A6F}" destId="{1E4B8E7B-5C4D-4B92-8C52-D2D34040ACA6}" srcOrd="0" destOrd="0" presId="urn:microsoft.com/office/officeart/2005/8/layout/hChevron3"/>
    <dgm:cxn modelId="{DAF6929D-E313-419B-BA72-1D6D1FF43AA9}" srcId="{2F04CE25-CED0-4EBF-822C-B7EFD9F69CB3}" destId="{4EC6E5E5-45B5-482C-8D0E-FDDB7D3D5835}" srcOrd="0" destOrd="0" parTransId="{1F36052A-D0BF-43F4-9016-7564E2825300}" sibTransId="{298E6B29-8804-4547-BC83-552E26AFDC2A}"/>
    <dgm:cxn modelId="{A9416323-AE47-42AD-B267-F05DD61C2C1D}" srcId="{2F04CE25-CED0-4EBF-822C-B7EFD9F69CB3}" destId="{D3F8CF12-3AB9-46AC-A1F2-503A0D71A983}" srcOrd="3" destOrd="0" parTransId="{2CE8FE10-37B8-4881-B07E-1A58BD51DA34}" sibTransId="{4FD9EACE-9F51-4D6C-A014-32BCA75F7166}"/>
    <dgm:cxn modelId="{43BE7571-0D53-4FD5-B24D-EDBDA04DF6F7}" srcId="{2F04CE25-CED0-4EBF-822C-B7EFD9F69CB3}" destId="{71FAAE43-8DC6-40CC-BFA8-F3FCE2923A6F}" srcOrd="1" destOrd="0" parTransId="{8C311D9C-0445-4C8B-85AB-D0493E60879A}" sibTransId="{67FD5A02-E909-43A4-9028-79C073C29566}"/>
    <dgm:cxn modelId="{F5E0A8A5-6E09-4646-B46A-2977BEA265E7}" srcId="{2F04CE25-CED0-4EBF-822C-B7EFD9F69CB3}" destId="{5FDC2974-3381-461E-BFDD-5E457E170F06}" srcOrd="2" destOrd="0" parTransId="{EB3CC04C-38B1-4B80-B184-314A2355A003}" sibTransId="{C2196678-6942-4A70-B4AD-F5B8C523E9F9}"/>
    <dgm:cxn modelId="{E9BBE733-71DA-4C73-94F4-72CCD2D2E62F}" type="presOf" srcId="{4EC6E5E5-45B5-482C-8D0E-FDDB7D3D5835}" destId="{AA359CAF-CA9E-4F37-9EE0-0BB76C5EDA73}" srcOrd="0" destOrd="0" presId="urn:microsoft.com/office/officeart/2005/8/layout/hChevron3"/>
    <dgm:cxn modelId="{56105E39-6255-407B-AEE3-77BC13454371}" type="presOf" srcId="{2F04CE25-CED0-4EBF-822C-B7EFD9F69CB3}" destId="{908BE229-C3D9-4E12-9239-0169ABC9BCC8}" srcOrd="0" destOrd="0" presId="urn:microsoft.com/office/officeart/2005/8/layout/hChevron3"/>
    <dgm:cxn modelId="{0678F35E-00AD-45A8-8005-BFD4B7C19184}" type="presOf" srcId="{D3F8CF12-3AB9-46AC-A1F2-503A0D71A983}" destId="{1A586B90-B12D-47D0-A35C-A0BC6E8D0242}" srcOrd="0" destOrd="0" presId="urn:microsoft.com/office/officeart/2005/8/layout/hChevron3"/>
    <dgm:cxn modelId="{688CAFE6-1828-4111-BE2E-3C0068A65B2F}" type="presParOf" srcId="{908BE229-C3D9-4E12-9239-0169ABC9BCC8}" destId="{AA359CAF-CA9E-4F37-9EE0-0BB76C5EDA73}" srcOrd="0" destOrd="0" presId="urn:microsoft.com/office/officeart/2005/8/layout/hChevron3"/>
    <dgm:cxn modelId="{04E404F4-C0AF-4C41-AE6E-90D7ADE20633}" type="presParOf" srcId="{908BE229-C3D9-4E12-9239-0169ABC9BCC8}" destId="{02D2A71C-9E0C-4232-A454-F0A3E0D93058}" srcOrd="1" destOrd="0" presId="urn:microsoft.com/office/officeart/2005/8/layout/hChevron3"/>
    <dgm:cxn modelId="{288638E0-2F72-4BFE-BD48-224399154237}" type="presParOf" srcId="{908BE229-C3D9-4E12-9239-0169ABC9BCC8}" destId="{1E4B8E7B-5C4D-4B92-8C52-D2D34040ACA6}" srcOrd="2" destOrd="0" presId="urn:microsoft.com/office/officeart/2005/8/layout/hChevron3"/>
    <dgm:cxn modelId="{E2AA7234-9E78-4182-84E1-F058C7E45D6C}" type="presParOf" srcId="{908BE229-C3D9-4E12-9239-0169ABC9BCC8}" destId="{797B4454-F72F-4A5C-993D-75B3F1741C6E}" srcOrd="3" destOrd="0" presId="urn:microsoft.com/office/officeart/2005/8/layout/hChevron3"/>
    <dgm:cxn modelId="{D6A1CAD0-1602-4745-B1A9-CCF53D4B9A32}" type="presParOf" srcId="{908BE229-C3D9-4E12-9239-0169ABC9BCC8}" destId="{C199ABA7-9D0E-42C0-97F6-8D7A41BB8ADA}" srcOrd="4" destOrd="0" presId="urn:microsoft.com/office/officeart/2005/8/layout/hChevron3"/>
    <dgm:cxn modelId="{BB98FB11-B510-49AE-9801-CFF1F114ED18}" type="presParOf" srcId="{908BE229-C3D9-4E12-9239-0169ABC9BCC8}" destId="{7B62B7FC-84F2-4C4B-A171-F35E740E46C1}" srcOrd="5" destOrd="0" presId="urn:microsoft.com/office/officeart/2005/8/layout/hChevron3"/>
    <dgm:cxn modelId="{D22D38F7-071D-4CA6-B508-EC732605D745}" type="presParOf" srcId="{908BE229-C3D9-4E12-9239-0169ABC9BCC8}" destId="{1A586B90-B12D-47D0-A35C-A0BC6E8D0242}" srcOrd="6"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F04CE25-CED0-4EBF-822C-B7EFD9F69CB3}"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en-US"/>
        </a:p>
      </dgm:t>
    </dgm:pt>
    <dgm:pt modelId="{6768BA6F-D5B4-4A9D-8F68-5478E150F07B}">
      <dgm:prSet phldrT="[Text]" custT="1"/>
      <dgm:spPr/>
      <dgm:t>
        <a:bodyPr/>
        <a:lstStyle/>
        <a:p>
          <a:r>
            <a:rPr lang="en-US" sz="1400" dirty="0" smtClean="0"/>
            <a:t>Climate Extremes</a:t>
          </a:r>
          <a:endParaRPr lang="en-US" sz="1400" dirty="0"/>
        </a:p>
      </dgm:t>
    </dgm:pt>
    <dgm:pt modelId="{BE58170E-07B2-4BD3-9B7F-796FE673D22E}" type="parTrans" cxnId="{697E15ED-9F91-482A-A3C2-651C6AAF395B}">
      <dgm:prSet/>
      <dgm:spPr/>
      <dgm:t>
        <a:bodyPr/>
        <a:lstStyle/>
        <a:p>
          <a:endParaRPr lang="en-US" sz="3200"/>
        </a:p>
      </dgm:t>
    </dgm:pt>
    <dgm:pt modelId="{9DA458BD-CDE2-4B6B-BF67-312F59C638A3}" type="sibTrans" cxnId="{697E15ED-9F91-482A-A3C2-651C6AAF395B}">
      <dgm:prSet/>
      <dgm:spPr/>
      <dgm:t>
        <a:bodyPr/>
        <a:lstStyle/>
        <a:p>
          <a:endParaRPr lang="en-US" sz="3200"/>
        </a:p>
      </dgm:t>
    </dgm:pt>
    <dgm:pt modelId="{53FF671E-0D9C-4D29-A694-FF3B44DD5095}">
      <dgm:prSet phldrT="[Text]" custT="1"/>
      <dgm:spPr/>
      <dgm:t>
        <a:bodyPr/>
        <a:lstStyle/>
        <a:p>
          <a:r>
            <a:rPr lang="en-US" sz="1400" dirty="0" smtClean="0"/>
            <a:t>Energy System Risk Management</a:t>
          </a:r>
          <a:endParaRPr lang="en-US" sz="1400" dirty="0"/>
        </a:p>
      </dgm:t>
    </dgm:pt>
    <dgm:pt modelId="{5D0C7CF8-0D68-4D21-8BAB-2E934C424BB9}" type="parTrans" cxnId="{25186E82-7736-467D-B791-116654A303D6}">
      <dgm:prSet/>
      <dgm:spPr/>
      <dgm:t>
        <a:bodyPr/>
        <a:lstStyle/>
        <a:p>
          <a:endParaRPr lang="en-US" sz="3200"/>
        </a:p>
      </dgm:t>
    </dgm:pt>
    <dgm:pt modelId="{C25502BA-8FAF-42E6-927B-565A81C9BD0C}" type="sibTrans" cxnId="{25186E82-7736-467D-B791-116654A303D6}">
      <dgm:prSet/>
      <dgm:spPr/>
      <dgm:t>
        <a:bodyPr/>
        <a:lstStyle/>
        <a:p>
          <a:endParaRPr lang="en-US" sz="3200"/>
        </a:p>
      </dgm:t>
    </dgm:pt>
    <dgm:pt modelId="{46E52021-138A-4D2F-BF7F-3F043F2618B1}">
      <dgm:prSet phldrT="[Text]" custT="1"/>
      <dgm:spPr/>
      <dgm:t>
        <a:bodyPr/>
        <a:lstStyle/>
        <a:p>
          <a:r>
            <a:rPr lang="en-US" sz="1400" dirty="0" smtClean="0"/>
            <a:t>Health System Risk Management</a:t>
          </a:r>
          <a:endParaRPr lang="en-US" sz="1400" dirty="0"/>
        </a:p>
      </dgm:t>
    </dgm:pt>
    <dgm:pt modelId="{FACCD15A-6A71-46CB-8331-34AC7D92BB8D}" type="parTrans" cxnId="{B5EE1F51-024B-4592-A594-26EACE364511}">
      <dgm:prSet/>
      <dgm:spPr/>
      <dgm:t>
        <a:bodyPr/>
        <a:lstStyle/>
        <a:p>
          <a:endParaRPr lang="en-US" sz="3200"/>
        </a:p>
      </dgm:t>
    </dgm:pt>
    <dgm:pt modelId="{3483148C-2D01-411A-AECD-AA84593DAA23}" type="sibTrans" cxnId="{B5EE1F51-024B-4592-A594-26EACE364511}">
      <dgm:prSet/>
      <dgm:spPr/>
      <dgm:t>
        <a:bodyPr/>
        <a:lstStyle/>
        <a:p>
          <a:endParaRPr lang="en-US" sz="3200"/>
        </a:p>
      </dgm:t>
    </dgm:pt>
    <dgm:pt modelId="{6E48CA06-1346-44A0-BC85-C4729F20167E}">
      <dgm:prSet phldrT="[Text]" custT="1"/>
      <dgm:spPr/>
      <dgm:t>
        <a:bodyPr/>
        <a:lstStyle/>
        <a:p>
          <a:r>
            <a:rPr lang="en-US" sz="1400" dirty="0" smtClean="0"/>
            <a:t>Adaptive Heat Alerts</a:t>
          </a:r>
          <a:endParaRPr lang="en-US" sz="1400" dirty="0"/>
        </a:p>
      </dgm:t>
    </dgm:pt>
    <dgm:pt modelId="{D3BCC5AD-6925-4615-86F1-D309651F7B29}" type="parTrans" cxnId="{E85D230A-02E0-42B5-B9AE-5939E447AEE0}">
      <dgm:prSet/>
      <dgm:spPr/>
      <dgm:t>
        <a:bodyPr/>
        <a:lstStyle/>
        <a:p>
          <a:endParaRPr lang="en-US"/>
        </a:p>
      </dgm:t>
    </dgm:pt>
    <dgm:pt modelId="{90F84695-6DB1-4453-AA50-8D0A6816DFEC}" type="sibTrans" cxnId="{E85D230A-02E0-42B5-B9AE-5939E447AEE0}">
      <dgm:prSet/>
      <dgm:spPr/>
      <dgm:t>
        <a:bodyPr/>
        <a:lstStyle/>
        <a:p>
          <a:endParaRPr lang="en-US"/>
        </a:p>
      </dgm:t>
    </dgm:pt>
    <dgm:pt modelId="{908BE229-C3D9-4E12-9239-0169ABC9BCC8}" type="pres">
      <dgm:prSet presAssocID="{2F04CE25-CED0-4EBF-822C-B7EFD9F69CB3}" presName="Name0" presStyleCnt="0">
        <dgm:presLayoutVars>
          <dgm:dir/>
          <dgm:resizeHandles val="exact"/>
        </dgm:presLayoutVars>
      </dgm:prSet>
      <dgm:spPr/>
      <dgm:t>
        <a:bodyPr/>
        <a:lstStyle/>
        <a:p>
          <a:endParaRPr lang="en-US"/>
        </a:p>
      </dgm:t>
    </dgm:pt>
    <dgm:pt modelId="{2467A618-A30F-4B17-87A5-57322369772C}" type="pres">
      <dgm:prSet presAssocID="{6E48CA06-1346-44A0-BC85-C4729F20167E}" presName="parTxOnly" presStyleLbl="node1" presStyleIdx="0" presStyleCnt="4">
        <dgm:presLayoutVars>
          <dgm:bulletEnabled val="1"/>
        </dgm:presLayoutVars>
      </dgm:prSet>
      <dgm:spPr/>
      <dgm:t>
        <a:bodyPr/>
        <a:lstStyle/>
        <a:p>
          <a:endParaRPr lang="en-US"/>
        </a:p>
      </dgm:t>
    </dgm:pt>
    <dgm:pt modelId="{97DE5C7D-B49F-4AB3-9F0F-20CD51BE752B}" type="pres">
      <dgm:prSet presAssocID="{90F84695-6DB1-4453-AA50-8D0A6816DFEC}" presName="parSpace" presStyleCnt="0"/>
      <dgm:spPr/>
    </dgm:pt>
    <dgm:pt modelId="{00AA95FC-9257-43C6-80E8-121309EE0453}" type="pres">
      <dgm:prSet presAssocID="{6768BA6F-D5B4-4A9D-8F68-5478E150F07B}" presName="parTxOnly" presStyleLbl="node1" presStyleIdx="1" presStyleCnt="4">
        <dgm:presLayoutVars>
          <dgm:bulletEnabled val="1"/>
        </dgm:presLayoutVars>
      </dgm:prSet>
      <dgm:spPr/>
      <dgm:t>
        <a:bodyPr/>
        <a:lstStyle/>
        <a:p>
          <a:endParaRPr lang="en-US"/>
        </a:p>
      </dgm:t>
    </dgm:pt>
    <dgm:pt modelId="{4F4C11B3-0C90-44A9-9235-985133418431}" type="pres">
      <dgm:prSet presAssocID="{9DA458BD-CDE2-4B6B-BF67-312F59C638A3}" presName="parSpace" presStyleCnt="0"/>
      <dgm:spPr/>
    </dgm:pt>
    <dgm:pt modelId="{88C3E613-1BE8-462A-9665-CB05340CE661}" type="pres">
      <dgm:prSet presAssocID="{53FF671E-0D9C-4D29-A694-FF3B44DD5095}" presName="parTxOnly" presStyleLbl="node1" presStyleIdx="2" presStyleCnt="4">
        <dgm:presLayoutVars>
          <dgm:bulletEnabled val="1"/>
        </dgm:presLayoutVars>
      </dgm:prSet>
      <dgm:spPr/>
      <dgm:t>
        <a:bodyPr/>
        <a:lstStyle/>
        <a:p>
          <a:endParaRPr lang="en-US"/>
        </a:p>
      </dgm:t>
    </dgm:pt>
    <dgm:pt modelId="{293F2AAA-0CD0-400A-B25B-63EE7F4DB4B6}" type="pres">
      <dgm:prSet presAssocID="{C25502BA-8FAF-42E6-927B-565A81C9BD0C}" presName="parSpace" presStyleCnt="0"/>
      <dgm:spPr/>
    </dgm:pt>
    <dgm:pt modelId="{8D157F53-B182-4A02-9E41-65EDC46D8B87}" type="pres">
      <dgm:prSet presAssocID="{46E52021-138A-4D2F-BF7F-3F043F2618B1}" presName="parTxOnly" presStyleLbl="node1" presStyleIdx="3" presStyleCnt="4">
        <dgm:presLayoutVars>
          <dgm:bulletEnabled val="1"/>
        </dgm:presLayoutVars>
      </dgm:prSet>
      <dgm:spPr/>
      <dgm:t>
        <a:bodyPr/>
        <a:lstStyle/>
        <a:p>
          <a:endParaRPr lang="en-US"/>
        </a:p>
      </dgm:t>
    </dgm:pt>
  </dgm:ptLst>
  <dgm:cxnLst>
    <dgm:cxn modelId="{B5EE1F51-024B-4592-A594-26EACE364511}" srcId="{2F04CE25-CED0-4EBF-822C-B7EFD9F69CB3}" destId="{46E52021-138A-4D2F-BF7F-3F043F2618B1}" srcOrd="3" destOrd="0" parTransId="{FACCD15A-6A71-46CB-8331-34AC7D92BB8D}" sibTransId="{3483148C-2D01-411A-AECD-AA84593DAA23}"/>
    <dgm:cxn modelId="{E85D230A-02E0-42B5-B9AE-5939E447AEE0}" srcId="{2F04CE25-CED0-4EBF-822C-B7EFD9F69CB3}" destId="{6E48CA06-1346-44A0-BC85-C4729F20167E}" srcOrd="0" destOrd="0" parTransId="{D3BCC5AD-6925-4615-86F1-D309651F7B29}" sibTransId="{90F84695-6DB1-4453-AA50-8D0A6816DFEC}"/>
    <dgm:cxn modelId="{2351756C-30D6-4F32-A33D-3AE0022B5C99}" type="presOf" srcId="{53FF671E-0D9C-4D29-A694-FF3B44DD5095}" destId="{88C3E613-1BE8-462A-9665-CB05340CE661}" srcOrd="0" destOrd="0" presId="urn:microsoft.com/office/officeart/2005/8/layout/hChevron3"/>
    <dgm:cxn modelId="{D0B0505B-8D74-484C-9D89-053AB1BC67DA}" type="presOf" srcId="{6768BA6F-D5B4-4A9D-8F68-5478E150F07B}" destId="{00AA95FC-9257-43C6-80E8-121309EE0453}" srcOrd="0" destOrd="0" presId="urn:microsoft.com/office/officeart/2005/8/layout/hChevron3"/>
    <dgm:cxn modelId="{697E15ED-9F91-482A-A3C2-651C6AAF395B}" srcId="{2F04CE25-CED0-4EBF-822C-B7EFD9F69CB3}" destId="{6768BA6F-D5B4-4A9D-8F68-5478E150F07B}" srcOrd="1" destOrd="0" parTransId="{BE58170E-07B2-4BD3-9B7F-796FE673D22E}" sibTransId="{9DA458BD-CDE2-4B6B-BF67-312F59C638A3}"/>
    <dgm:cxn modelId="{25186E82-7736-467D-B791-116654A303D6}" srcId="{2F04CE25-CED0-4EBF-822C-B7EFD9F69CB3}" destId="{53FF671E-0D9C-4D29-A694-FF3B44DD5095}" srcOrd="2" destOrd="0" parTransId="{5D0C7CF8-0D68-4D21-8BAB-2E934C424BB9}" sibTransId="{C25502BA-8FAF-42E6-927B-565A81C9BD0C}"/>
    <dgm:cxn modelId="{9A950162-888D-4320-8F55-D1F0D34F8116}" type="presOf" srcId="{6E48CA06-1346-44A0-BC85-C4729F20167E}" destId="{2467A618-A30F-4B17-87A5-57322369772C}" srcOrd="0" destOrd="0" presId="urn:microsoft.com/office/officeart/2005/8/layout/hChevron3"/>
    <dgm:cxn modelId="{56105E39-6255-407B-AEE3-77BC13454371}" type="presOf" srcId="{2F04CE25-CED0-4EBF-822C-B7EFD9F69CB3}" destId="{908BE229-C3D9-4E12-9239-0169ABC9BCC8}" srcOrd="0" destOrd="0" presId="urn:microsoft.com/office/officeart/2005/8/layout/hChevron3"/>
    <dgm:cxn modelId="{E0D0EDC9-8482-45EB-909F-7045635D4915}" type="presOf" srcId="{46E52021-138A-4D2F-BF7F-3F043F2618B1}" destId="{8D157F53-B182-4A02-9E41-65EDC46D8B87}" srcOrd="0" destOrd="0" presId="urn:microsoft.com/office/officeart/2005/8/layout/hChevron3"/>
    <dgm:cxn modelId="{48D9D4CB-AB79-40CB-95C8-1B561596FC79}" type="presParOf" srcId="{908BE229-C3D9-4E12-9239-0169ABC9BCC8}" destId="{2467A618-A30F-4B17-87A5-57322369772C}" srcOrd="0" destOrd="0" presId="urn:microsoft.com/office/officeart/2005/8/layout/hChevron3"/>
    <dgm:cxn modelId="{803DB365-4C33-46F8-B9C7-55B4EB52A042}" type="presParOf" srcId="{908BE229-C3D9-4E12-9239-0169ABC9BCC8}" destId="{97DE5C7D-B49F-4AB3-9F0F-20CD51BE752B}" srcOrd="1" destOrd="0" presId="urn:microsoft.com/office/officeart/2005/8/layout/hChevron3"/>
    <dgm:cxn modelId="{4CF0668E-D228-41DD-81DA-81EB53EAE29B}" type="presParOf" srcId="{908BE229-C3D9-4E12-9239-0169ABC9BCC8}" destId="{00AA95FC-9257-43C6-80E8-121309EE0453}" srcOrd="2" destOrd="0" presId="urn:microsoft.com/office/officeart/2005/8/layout/hChevron3"/>
    <dgm:cxn modelId="{26F7841F-E969-40AB-8C6A-AC52EDD55DAA}" type="presParOf" srcId="{908BE229-C3D9-4E12-9239-0169ABC9BCC8}" destId="{4F4C11B3-0C90-44A9-9235-985133418431}" srcOrd="3" destOrd="0" presId="urn:microsoft.com/office/officeart/2005/8/layout/hChevron3"/>
    <dgm:cxn modelId="{876CA6D7-A173-43A2-AB44-DAA969A6816F}" type="presParOf" srcId="{908BE229-C3D9-4E12-9239-0169ABC9BCC8}" destId="{88C3E613-1BE8-462A-9665-CB05340CE661}" srcOrd="4" destOrd="0" presId="urn:microsoft.com/office/officeart/2005/8/layout/hChevron3"/>
    <dgm:cxn modelId="{BBB5A6B2-3D00-4A74-8A18-FA80C3A3F019}" type="presParOf" srcId="{908BE229-C3D9-4E12-9239-0169ABC9BCC8}" destId="{293F2AAA-0CD0-400A-B25B-63EE7F4DB4B6}" srcOrd="5" destOrd="0" presId="urn:microsoft.com/office/officeart/2005/8/layout/hChevron3"/>
    <dgm:cxn modelId="{FDEAEE5F-9925-4F1B-AF39-0675BD1EE046}" type="presParOf" srcId="{908BE229-C3D9-4E12-9239-0169ABC9BCC8}" destId="{8D157F53-B182-4A02-9E41-65EDC46D8B87}" srcOrd="6" destOrd="0" presId="urn:microsoft.com/office/officeart/2005/8/layout/hChevron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85694E-65F6-4CCA-A6AE-3B387440B9FE}">
      <dsp:nvSpPr>
        <dsp:cNvPr id="0" name=""/>
        <dsp:cNvSpPr/>
      </dsp:nvSpPr>
      <dsp:spPr>
        <a:xfrm>
          <a:off x="2661323" y="1048094"/>
          <a:ext cx="2198927" cy="2198927"/>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68580" tIns="68580" rIns="68580" bIns="68580" numCol="1" spcCol="1270" anchor="ctr" anchorCtr="0">
          <a:noAutofit/>
        </a:bodyPr>
        <a:lstStyle/>
        <a:p>
          <a:pPr lvl="0" algn="ctr" defTabSz="2400300">
            <a:lnSpc>
              <a:spcPct val="90000"/>
            </a:lnSpc>
            <a:spcBef>
              <a:spcPct val="0"/>
            </a:spcBef>
            <a:spcAft>
              <a:spcPct val="35000"/>
            </a:spcAft>
          </a:pPr>
          <a:r>
            <a:rPr lang="en-US" sz="5400" kern="1200" dirty="0" smtClean="0"/>
            <a:t>RISK</a:t>
          </a:r>
          <a:endParaRPr lang="en-US" sz="5400" kern="1200" dirty="0"/>
        </a:p>
      </dsp:txBody>
      <dsp:txXfrm>
        <a:off x="2983348" y="1370119"/>
        <a:ext cx="1554877" cy="1554877"/>
      </dsp:txXfrm>
    </dsp:sp>
    <dsp:sp modelId="{2358B12F-6DAC-48B3-AABC-840C89789AF9}">
      <dsp:nvSpPr>
        <dsp:cNvPr id="0" name=""/>
        <dsp:cNvSpPr/>
      </dsp:nvSpPr>
      <dsp:spPr>
        <a:xfrm>
          <a:off x="2998188" y="-45648"/>
          <a:ext cx="1525198" cy="1525198"/>
        </a:xfrm>
        <a:prstGeom prst="ellipse">
          <a:avLst/>
        </a:prstGeom>
        <a:gradFill rotWithShape="0">
          <a:gsLst>
            <a:gs pos="0">
              <a:schemeClr val="accent3">
                <a:alpha val="50000"/>
                <a:hueOff val="0"/>
                <a:satOff val="0"/>
                <a:lumOff val="0"/>
                <a:alphaOff val="0"/>
                <a:shade val="51000"/>
                <a:satMod val="130000"/>
              </a:schemeClr>
            </a:gs>
            <a:gs pos="80000">
              <a:schemeClr val="accent3">
                <a:alpha val="50000"/>
                <a:hueOff val="0"/>
                <a:satOff val="0"/>
                <a:lumOff val="0"/>
                <a:alphaOff val="0"/>
                <a:shade val="93000"/>
                <a:satMod val="130000"/>
              </a:schemeClr>
            </a:gs>
            <a:gs pos="100000">
              <a:schemeClr val="accent3">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HAZARD</a:t>
          </a:r>
          <a:endParaRPr lang="en-US" sz="1600" kern="1200" dirty="0"/>
        </a:p>
      </dsp:txBody>
      <dsp:txXfrm>
        <a:off x="3221548" y="177712"/>
        <a:ext cx="1078478" cy="1078478"/>
      </dsp:txXfrm>
    </dsp:sp>
    <dsp:sp modelId="{D50F3162-5746-4F8F-A6CD-E84232CA641A}">
      <dsp:nvSpPr>
        <dsp:cNvPr id="0" name=""/>
        <dsp:cNvSpPr/>
      </dsp:nvSpPr>
      <dsp:spPr>
        <a:xfrm>
          <a:off x="4237131" y="2100262"/>
          <a:ext cx="1525198" cy="1525198"/>
        </a:xfrm>
        <a:prstGeom prst="ellipse">
          <a:avLst/>
        </a:prstGeom>
        <a:gradFill rotWithShape="0">
          <a:gsLst>
            <a:gs pos="0">
              <a:schemeClr val="accent4">
                <a:alpha val="50000"/>
                <a:hueOff val="0"/>
                <a:satOff val="0"/>
                <a:lumOff val="0"/>
                <a:alphaOff val="0"/>
                <a:shade val="51000"/>
                <a:satMod val="130000"/>
              </a:schemeClr>
            </a:gs>
            <a:gs pos="80000">
              <a:schemeClr val="accent4">
                <a:alpha val="50000"/>
                <a:hueOff val="0"/>
                <a:satOff val="0"/>
                <a:lumOff val="0"/>
                <a:alphaOff val="0"/>
                <a:shade val="93000"/>
                <a:satMod val="130000"/>
              </a:schemeClr>
            </a:gs>
            <a:gs pos="100000">
              <a:schemeClr val="accent4">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VULNER-ABILITY</a:t>
          </a:r>
          <a:endParaRPr lang="en-US" sz="1600" kern="1200" dirty="0"/>
        </a:p>
      </dsp:txBody>
      <dsp:txXfrm>
        <a:off x="4460491" y="2323622"/>
        <a:ext cx="1078478" cy="1078478"/>
      </dsp:txXfrm>
    </dsp:sp>
    <dsp:sp modelId="{E1888C02-B69C-4024-AC44-7FA7BB5EC06A}">
      <dsp:nvSpPr>
        <dsp:cNvPr id="0" name=""/>
        <dsp:cNvSpPr/>
      </dsp:nvSpPr>
      <dsp:spPr>
        <a:xfrm>
          <a:off x="1759245" y="2100262"/>
          <a:ext cx="1525198" cy="1525198"/>
        </a:xfrm>
        <a:prstGeom prst="ellipse">
          <a:avLst/>
        </a:prstGeom>
        <a:gradFill rotWithShape="0">
          <a:gsLst>
            <a:gs pos="0">
              <a:schemeClr val="accent5">
                <a:alpha val="50000"/>
                <a:hueOff val="0"/>
                <a:satOff val="0"/>
                <a:lumOff val="0"/>
                <a:alphaOff val="0"/>
                <a:shade val="51000"/>
                <a:satMod val="130000"/>
              </a:schemeClr>
            </a:gs>
            <a:gs pos="80000">
              <a:schemeClr val="accent5">
                <a:alpha val="50000"/>
                <a:hueOff val="0"/>
                <a:satOff val="0"/>
                <a:lumOff val="0"/>
                <a:alphaOff val="0"/>
                <a:shade val="93000"/>
                <a:satMod val="130000"/>
              </a:schemeClr>
            </a:gs>
            <a:gs pos="100000">
              <a:schemeClr val="accent5">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EXPOSURE</a:t>
          </a:r>
          <a:endParaRPr lang="en-US" sz="1600" kern="1200" dirty="0"/>
        </a:p>
      </dsp:txBody>
      <dsp:txXfrm>
        <a:off x="1982605" y="2323622"/>
        <a:ext cx="1078478" cy="10784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BEF529-C42D-407E-AC8E-C5AF95F41561}">
      <dsp:nvSpPr>
        <dsp:cNvPr id="0" name=""/>
        <dsp:cNvSpPr/>
      </dsp:nvSpPr>
      <dsp:spPr>
        <a:xfrm>
          <a:off x="1659681" y="242361"/>
          <a:ext cx="1841098" cy="1841098"/>
        </a:xfrm>
        <a:prstGeom prst="pieWedg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800100">
            <a:lnSpc>
              <a:spcPct val="90000"/>
            </a:lnSpc>
            <a:spcBef>
              <a:spcPct val="0"/>
            </a:spcBef>
            <a:spcAft>
              <a:spcPct val="35000"/>
            </a:spcAft>
          </a:pPr>
          <a:r>
            <a:rPr lang="en-US" sz="1800" b="1" kern="1200" dirty="0" smtClean="0"/>
            <a:t>Planning</a:t>
          </a:r>
          <a:endParaRPr lang="en-US" sz="1800" b="1" kern="1200" dirty="0"/>
        </a:p>
      </dsp:txBody>
      <dsp:txXfrm>
        <a:off x="2198926" y="781606"/>
        <a:ext cx="1301853" cy="1301853"/>
      </dsp:txXfrm>
    </dsp:sp>
    <dsp:sp modelId="{8D37C5B0-0074-462F-B05D-E07B930701EF}">
      <dsp:nvSpPr>
        <dsp:cNvPr id="0" name=""/>
        <dsp:cNvSpPr/>
      </dsp:nvSpPr>
      <dsp:spPr>
        <a:xfrm rot="5400000">
          <a:off x="3585819" y="242361"/>
          <a:ext cx="1841098" cy="1841098"/>
        </a:xfrm>
        <a:prstGeom prst="pieWedge">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800100">
            <a:lnSpc>
              <a:spcPct val="90000"/>
            </a:lnSpc>
            <a:spcBef>
              <a:spcPct val="0"/>
            </a:spcBef>
            <a:spcAft>
              <a:spcPct val="35000"/>
            </a:spcAft>
          </a:pPr>
          <a:r>
            <a:rPr lang="en-US" sz="1800" b="1" kern="1200" dirty="0" smtClean="0"/>
            <a:t>Prepared-ness</a:t>
          </a:r>
          <a:endParaRPr lang="en-US" sz="1800" b="1" kern="1200" dirty="0"/>
        </a:p>
      </dsp:txBody>
      <dsp:txXfrm rot="-5400000">
        <a:off x="3585819" y="781606"/>
        <a:ext cx="1301853" cy="1301853"/>
      </dsp:txXfrm>
    </dsp:sp>
    <dsp:sp modelId="{84C89200-5FE6-4229-928A-202F27A3DB95}">
      <dsp:nvSpPr>
        <dsp:cNvPr id="0" name=""/>
        <dsp:cNvSpPr/>
      </dsp:nvSpPr>
      <dsp:spPr>
        <a:xfrm rot="10800000">
          <a:off x="3585819" y="2168499"/>
          <a:ext cx="1841098" cy="1841098"/>
        </a:xfrm>
        <a:prstGeom prst="pieWedge">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800100">
            <a:lnSpc>
              <a:spcPct val="90000"/>
            </a:lnSpc>
            <a:spcBef>
              <a:spcPct val="0"/>
            </a:spcBef>
            <a:spcAft>
              <a:spcPct val="35000"/>
            </a:spcAft>
          </a:pPr>
          <a:r>
            <a:rPr lang="en-US" sz="1800" b="1" kern="1200" dirty="0" smtClean="0"/>
            <a:t>Response</a:t>
          </a:r>
          <a:endParaRPr lang="en-US" sz="1800" b="1" kern="1200" dirty="0"/>
        </a:p>
      </dsp:txBody>
      <dsp:txXfrm rot="10800000">
        <a:off x="3585819" y="2168499"/>
        <a:ext cx="1301853" cy="1301853"/>
      </dsp:txXfrm>
    </dsp:sp>
    <dsp:sp modelId="{DD3C0B97-6F23-410D-AB3C-C5C2BB9B1FE0}">
      <dsp:nvSpPr>
        <dsp:cNvPr id="0" name=""/>
        <dsp:cNvSpPr/>
      </dsp:nvSpPr>
      <dsp:spPr>
        <a:xfrm rot="16200000">
          <a:off x="1659681" y="2168499"/>
          <a:ext cx="1841098" cy="1841098"/>
        </a:xfrm>
        <a:prstGeom prst="pieWedge">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800100">
            <a:lnSpc>
              <a:spcPct val="90000"/>
            </a:lnSpc>
            <a:spcBef>
              <a:spcPct val="0"/>
            </a:spcBef>
            <a:spcAft>
              <a:spcPct val="35000"/>
            </a:spcAft>
          </a:pPr>
          <a:r>
            <a:rPr lang="en-US" sz="1800" b="1" kern="1200" dirty="0" smtClean="0"/>
            <a:t>Recovery</a:t>
          </a:r>
          <a:endParaRPr lang="en-US" sz="1800" b="1" kern="1200" dirty="0"/>
        </a:p>
      </dsp:txBody>
      <dsp:txXfrm rot="5400000">
        <a:off x="2198926" y="2168499"/>
        <a:ext cx="1301853" cy="1301853"/>
      </dsp:txXfrm>
    </dsp:sp>
    <dsp:sp modelId="{A2E3952F-C4E1-4C2F-95D7-47686F3D9AFD}">
      <dsp:nvSpPr>
        <dsp:cNvPr id="0" name=""/>
        <dsp:cNvSpPr/>
      </dsp:nvSpPr>
      <dsp:spPr>
        <a:xfrm>
          <a:off x="3225465" y="1743303"/>
          <a:ext cx="635668" cy="552754"/>
        </a:xfrm>
        <a:prstGeom prst="circularArrow">
          <a:avLst/>
        </a:prstGeom>
        <a:solidFill>
          <a:schemeClr val="accent2">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674A9F-410D-444F-B140-AEEC79A18EB5}">
      <dsp:nvSpPr>
        <dsp:cNvPr id="0" name=""/>
        <dsp:cNvSpPr/>
      </dsp:nvSpPr>
      <dsp:spPr>
        <a:xfrm rot="10800000">
          <a:off x="3225465" y="1955901"/>
          <a:ext cx="635668" cy="552754"/>
        </a:xfrm>
        <a:prstGeom prst="circularArrow">
          <a:avLst/>
        </a:prstGeom>
        <a:solidFill>
          <a:schemeClr val="accent2">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180C7-C8C9-4BF3-BB09-B31FA0E75C8A}">
      <dsp:nvSpPr>
        <dsp:cNvPr id="0" name=""/>
        <dsp:cNvSpPr/>
      </dsp:nvSpPr>
      <dsp:spPr>
        <a:xfrm>
          <a:off x="0" y="190994"/>
          <a:ext cx="1154906" cy="46196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Long Term</a:t>
          </a:r>
          <a:endParaRPr lang="en-US" sz="1100" kern="1200" dirty="0"/>
        </a:p>
      </dsp:txBody>
      <dsp:txXfrm>
        <a:off x="230981" y="190994"/>
        <a:ext cx="692944" cy="461962"/>
      </dsp:txXfrm>
    </dsp:sp>
    <dsp:sp modelId="{8DD6D8BF-C63B-46FF-98E5-DDD4B06FF34A}">
      <dsp:nvSpPr>
        <dsp:cNvPr id="0" name=""/>
        <dsp:cNvSpPr/>
      </dsp:nvSpPr>
      <dsp:spPr>
        <a:xfrm>
          <a:off x="1039415" y="190994"/>
          <a:ext cx="1154906" cy="46196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Inter-annual</a:t>
          </a:r>
          <a:endParaRPr lang="en-US" sz="1100" kern="1200" dirty="0"/>
        </a:p>
      </dsp:txBody>
      <dsp:txXfrm>
        <a:off x="1270396" y="190994"/>
        <a:ext cx="692944" cy="461962"/>
      </dsp:txXfrm>
    </dsp:sp>
    <dsp:sp modelId="{A356ED89-F99E-4A4B-A45E-CB9E739F3033}">
      <dsp:nvSpPr>
        <dsp:cNvPr id="0" name=""/>
        <dsp:cNvSpPr/>
      </dsp:nvSpPr>
      <dsp:spPr>
        <a:xfrm>
          <a:off x="2078831" y="190994"/>
          <a:ext cx="1154906" cy="46196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Pre-Heat Season</a:t>
          </a:r>
          <a:endParaRPr lang="en-US" sz="1100" kern="1200" dirty="0"/>
        </a:p>
      </dsp:txBody>
      <dsp:txXfrm>
        <a:off x="2309812" y="190994"/>
        <a:ext cx="692944" cy="461962"/>
      </dsp:txXfrm>
    </dsp:sp>
    <dsp:sp modelId="{A7A2852C-0189-4101-A97B-BD3ED9BAEFCB}">
      <dsp:nvSpPr>
        <dsp:cNvPr id="0" name=""/>
        <dsp:cNvSpPr/>
      </dsp:nvSpPr>
      <dsp:spPr>
        <a:xfrm>
          <a:off x="3118246" y="190994"/>
          <a:ext cx="1154906" cy="46196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3-4 Weeks</a:t>
          </a:r>
          <a:endParaRPr lang="en-US" sz="1100" kern="1200" dirty="0"/>
        </a:p>
      </dsp:txBody>
      <dsp:txXfrm>
        <a:off x="3349227" y="190994"/>
        <a:ext cx="692944" cy="461962"/>
      </dsp:txXfrm>
    </dsp:sp>
    <dsp:sp modelId="{4073A435-D876-4F01-84D6-E6F1A287F035}">
      <dsp:nvSpPr>
        <dsp:cNvPr id="0" name=""/>
        <dsp:cNvSpPr/>
      </dsp:nvSpPr>
      <dsp:spPr>
        <a:xfrm>
          <a:off x="4157662" y="190994"/>
          <a:ext cx="1154906" cy="46196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1-2 Weeks</a:t>
          </a:r>
          <a:endParaRPr lang="en-US" sz="1100" kern="1200" dirty="0"/>
        </a:p>
      </dsp:txBody>
      <dsp:txXfrm>
        <a:off x="4388643" y="190994"/>
        <a:ext cx="692944" cy="461962"/>
      </dsp:txXfrm>
    </dsp:sp>
    <dsp:sp modelId="{461A83D2-2CDE-4D94-B42C-CA9B37623DF7}">
      <dsp:nvSpPr>
        <dsp:cNvPr id="0" name=""/>
        <dsp:cNvSpPr/>
      </dsp:nvSpPr>
      <dsp:spPr>
        <a:xfrm>
          <a:off x="5197078" y="190994"/>
          <a:ext cx="1154906" cy="46196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&lt; 1 Week</a:t>
          </a:r>
          <a:endParaRPr lang="en-US" sz="1100" kern="1200" dirty="0"/>
        </a:p>
      </dsp:txBody>
      <dsp:txXfrm>
        <a:off x="5428059" y="190994"/>
        <a:ext cx="692944" cy="461962"/>
      </dsp:txXfrm>
    </dsp:sp>
    <dsp:sp modelId="{E7675DA7-D0D6-4FF4-A8BA-C8CCBD516FE7}">
      <dsp:nvSpPr>
        <dsp:cNvPr id="0" name=""/>
        <dsp:cNvSpPr/>
      </dsp:nvSpPr>
      <dsp:spPr>
        <a:xfrm>
          <a:off x="6236493" y="190994"/>
          <a:ext cx="1154906" cy="46196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Active Heat Wave</a:t>
          </a:r>
          <a:endParaRPr lang="en-US" sz="1100" kern="1200" dirty="0"/>
        </a:p>
      </dsp:txBody>
      <dsp:txXfrm>
        <a:off x="6467474" y="190994"/>
        <a:ext cx="692944" cy="4619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1EA6DB-87EE-4127-9B6B-6C413650470F}">
      <dsp:nvSpPr>
        <dsp:cNvPr id="0" name=""/>
        <dsp:cNvSpPr/>
      </dsp:nvSpPr>
      <dsp:spPr>
        <a:xfrm>
          <a:off x="3264" y="0"/>
          <a:ext cx="2854988" cy="1022877"/>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32004" rIns="16002" bIns="32004" numCol="1" spcCol="1270" anchor="ctr" anchorCtr="0">
          <a:noAutofit/>
        </a:bodyPr>
        <a:lstStyle/>
        <a:p>
          <a:pPr lvl="0" algn="ctr" defTabSz="533400">
            <a:lnSpc>
              <a:spcPct val="90000"/>
            </a:lnSpc>
            <a:spcBef>
              <a:spcPct val="0"/>
            </a:spcBef>
            <a:spcAft>
              <a:spcPct val="35000"/>
            </a:spcAft>
          </a:pPr>
          <a:r>
            <a:rPr lang="en-US" sz="1200" b="1" kern="1200" dirty="0" smtClean="0"/>
            <a:t>Breakout 1: Concept Mapping </a:t>
          </a:r>
          <a:r>
            <a:rPr lang="en-US" sz="1200" kern="1200" dirty="0" smtClean="0"/>
            <a:t/>
          </a:r>
          <a:br>
            <a:rPr lang="en-US" sz="1200" kern="1200" dirty="0" smtClean="0"/>
          </a:br>
          <a:r>
            <a:rPr lang="en-US" sz="1200" kern="1200" dirty="0" smtClean="0"/>
            <a:t>[Populations, Risk, Actions]</a:t>
          </a:r>
          <a:endParaRPr lang="en-US" sz="1200" kern="1200" dirty="0"/>
        </a:p>
      </dsp:txBody>
      <dsp:txXfrm>
        <a:off x="3264" y="0"/>
        <a:ext cx="2599269" cy="1022877"/>
      </dsp:txXfrm>
    </dsp:sp>
    <dsp:sp modelId="{B208066A-13E2-4F31-8BCC-6434B4FCFB39}">
      <dsp:nvSpPr>
        <dsp:cNvPr id="0" name=""/>
        <dsp:cNvSpPr/>
      </dsp:nvSpPr>
      <dsp:spPr>
        <a:xfrm>
          <a:off x="2287255" y="0"/>
          <a:ext cx="2854988" cy="1022877"/>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lvl="0" algn="ctr" defTabSz="533400">
            <a:lnSpc>
              <a:spcPct val="90000"/>
            </a:lnSpc>
            <a:spcBef>
              <a:spcPct val="0"/>
            </a:spcBef>
            <a:spcAft>
              <a:spcPct val="35000"/>
            </a:spcAft>
          </a:pPr>
          <a:r>
            <a:rPr lang="en-US" sz="1200" kern="1200" dirty="0" smtClean="0"/>
            <a:t>Breakout 2: </a:t>
          </a:r>
          <a:br>
            <a:rPr lang="en-US" sz="1200" kern="1200" dirty="0" smtClean="0"/>
          </a:br>
          <a:r>
            <a:rPr lang="en-US" sz="1200" b="1" kern="1200" dirty="0" smtClean="0"/>
            <a:t>Decision Calendars</a:t>
          </a:r>
          <a:endParaRPr lang="en-US" sz="1200" b="1" kern="1200" dirty="0"/>
        </a:p>
      </dsp:txBody>
      <dsp:txXfrm>
        <a:off x="2798694" y="0"/>
        <a:ext cx="1832111" cy="1022877"/>
      </dsp:txXfrm>
    </dsp:sp>
    <dsp:sp modelId="{BAA843B0-9760-44C3-B5A0-02D8ED3C1D69}">
      <dsp:nvSpPr>
        <dsp:cNvPr id="0" name=""/>
        <dsp:cNvSpPr/>
      </dsp:nvSpPr>
      <dsp:spPr>
        <a:xfrm>
          <a:off x="4571246" y="0"/>
          <a:ext cx="2854988" cy="1022877"/>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lvl="0" algn="ctr" defTabSz="533400">
            <a:lnSpc>
              <a:spcPct val="90000"/>
            </a:lnSpc>
            <a:spcBef>
              <a:spcPct val="0"/>
            </a:spcBef>
            <a:spcAft>
              <a:spcPct val="35000"/>
            </a:spcAft>
          </a:pPr>
          <a:r>
            <a:rPr lang="en-US" sz="1200" kern="1200" dirty="0" smtClean="0"/>
            <a:t>Breakout 3: </a:t>
          </a:r>
          <a:br>
            <a:rPr lang="en-US" sz="1200" kern="1200" dirty="0" smtClean="0"/>
          </a:br>
          <a:r>
            <a:rPr lang="en-US" sz="1200" b="1" kern="1200" dirty="0" smtClean="0"/>
            <a:t>Shocks and Stressors</a:t>
          </a:r>
          <a:endParaRPr lang="en-US" sz="1200" b="1" kern="1200" dirty="0"/>
        </a:p>
      </dsp:txBody>
      <dsp:txXfrm>
        <a:off x="5082685" y="0"/>
        <a:ext cx="1832111" cy="10228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AA95FC-9257-43C6-80E8-121309EE0453}">
      <dsp:nvSpPr>
        <dsp:cNvPr id="0" name=""/>
        <dsp:cNvSpPr/>
      </dsp:nvSpPr>
      <dsp:spPr>
        <a:xfrm>
          <a:off x="1069" y="297265"/>
          <a:ext cx="1752172" cy="70086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Cooling Shelters</a:t>
          </a:r>
          <a:endParaRPr lang="en-US" sz="1400" kern="1200" dirty="0"/>
        </a:p>
      </dsp:txBody>
      <dsp:txXfrm>
        <a:off x="1069" y="297265"/>
        <a:ext cx="1576955" cy="700868"/>
      </dsp:txXfrm>
    </dsp:sp>
    <dsp:sp modelId="{DA61D4E4-2FCF-4B59-8D59-8DD0FDFC12D9}">
      <dsp:nvSpPr>
        <dsp:cNvPr id="0" name=""/>
        <dsp:cNvSpPr/>
      </dsp:nvSpPr>
      <dsp:spPr>
        <a:xfrm>
          <a:off x="1402807" y="297265"/>
          <a:ext cx="1752172" cy="70086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Urban Greening</a:t>
          </a:r>
          <a:endParaRPr lang="en-US" sz="1400" kern="1200" dirty="0"/>
        </a:p>
      </dsp:txBody>
      <dsp:txXfrm>
        <a:off x="1753241" y="297265"/>
        <a:ext cx="1051304" cy="700868"/>
      </dsp:txXfrm>
    </dsp:sp>
    <dsp:sp modelId="{88C3E613-1BE8-462A-9665-CB05340CE661}">
      <dsp:nvSpPr>
        <dsp:cNvPr id="0" name=""/>
        <dsp:cNvSpPr/>
      </dsp:nvSpPr>
      <dsp:spPr>
        <a:xfrm>
          <a:off x="2804545" y="297265"/>
          <a:ext cx="1752172" cy="70086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Activity Modification</a:t>
          </a:r>
          <a:endParaRPr lang="en-US" sz="1400" kern="1200" dirty="0"/>
        </a:p>
      </dsp:txBody>
      <dsp:txXfrm>
        <a:off x="3154979" y="297265"/>
        <a:ext cx="1051304" cy="700868"/>
      </dsp:txXfrm>
    </dsp:sp>
    <dsp:sp modelId="{8D157F53-B182-4A02-9E41-65EDC46D8B87}">
      <dsp:nvSpPr>
        <dsp:cNvPr id="0" name=""/>
        <dsp:cNvSpPr/>
      </dsp:nvSpPr>
      <dsp:spPr>
        <a:xfrm>
          <a:off x="4206282" y="297265"/>
          <a:ext cx="1752172" cy="70086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Community Outreach, Information Meetings</a:t>
          </a:r>
          <a:endParaRPr lang="en-US" sz="1400" kern="1200" dirty="0"/>
        </a:p>
      </dsp:txBody>
      <dsp:txXfrm>
        <a:off x="4556716" y="297265"/>
        <a:ext cx="1051304" cy="700868"/>
      </dsp:txXfrm>
    </dsp:sp>
    <dsp:sp modelId="{22250C23-C146-408A-9C96-9994401CCC84}">
      <dsp:nvSpPr>
        <dsp:cNvPr id="0" name=""/>
        <dsp:cNvSpPr/>
      </dsp:nvSpPr>
      <dsp:spPr>
        <a:xfrm>
          <a:off x="5608020" y="297265"/>
          <a:ext cx="1752172" cy="70086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HEWS, Social Media, </a:t>
          </a:r>
          <a:r>
            <a:rPr lang="en-US" sz="1400" kern="1200" dirty="0" err="1" smtClean="0"/>
            <a:t>Comms</a:t>
          </a:r>
          <a:endParaRPr lang="en-US" sz="1400" kern="1200" dirty="0"/>
        </a:p>
      </dsp:txBody>
      <dsp:txXfrm>
        <a:off x="5958454" y="297265"/>
        <a:ext cx="1051304" cy="700868"/>
      </dsp:txXfrm>
    </dsp:sp>
    <dsp:sp modelId="{69F79943-BB79-4466-87DA-EC27387D5A03}">
      <dsp:nvSpPr>
        <dsp:cNvPr id="0" name=""/>
        <dsp:cNvSpPr/>
      </dsp:nvSpPr>
      <dsp:spPr>
        <a:xfrm>
          <a:off x="7009758" y="297265"/>
          <a:ext cx="1752172" cy="70086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Caretaker Training</a:t>
          </a:r>
          <a:endParaRPr lang="en-US" sz="1400" kern="1200" dirty="0"/>
        </a:p>
      </dsp:txBody>
      <dsp:txXfrm>
        <a:off x="7360192" y="297265"/>
        <a:ext cx="1051304" cy="7008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359CAF-CA9E-4F37-9EE0-0BB76C5EDA73}">
      <dsp:nvSpPr>
        <dsp:cNvPr id="0" name=""/>
        <dsp:cNvSpPr/>
      </dsp:nvSpPr>
      <dsp:spPr>
        <a:xfrm>
          <a:off x="2173" y="0"/>
          <a:ext cx="2180506" cy="67887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Urban Data and New Technology</a:t>
          </a:r>
          <a:endParaRPr lang="en-US" sz="1400" kern="1200" dirty="0"/>
        </a:p>
      </dsp:txBody>
      <dsp:txXfrm>
        <a:off x="2173" y="0"/>
        <a:ext cx="2010787" cy="678878"/>
      </dsp:txXfrm>
    </dsp:sp>
    <dsp:sp modelId="{1E4B8E7B-5C4D-4B92-8C52-D2D34040ACA6}">
      <dsp:nvSpPr>
        <dsp:cNvPr id="0" name=""/>
        <dsp:cNvSpPr/>
      </dsp:nvSpPr>
      <dsp:spPr>
        <a:xfrm>
          <a:off x="1746578" y="0"/>
          <a:ext cx="2180506" cy="67887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Cross-disciplinary Planning and Preparedness</a:t>
          </a:r>
          <a:endParaRPr lang="en-US" sz="1400" kern="1200" dirty="0"/>
        </a:p>
      </dsp:txBody>
      <dsp:txXfrm>
        <a:off x="2086017" y="0"/>
        <a:ext cx="1501628" cy="678878"/>
      </dsp:txXfrm>
    </dsp:sp>
    <dsp:sp modelId="{C199ABA7-9D0E-42C0-97F6-8D7A41BB8ADA}">
      <dsp:nvSpPr>
        <dsp:cNvPr id="0" name=""/>
        <dsp:cNvSpPr/>
      </dsp:nvSpPr>
      <dsp:spPr>
        <a:xfrm>
          <a:off x="3490984" y="0"/>
          <a:ext cx="2180506" cy="67887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Precision </a:t>
          </a:r>
          <a:r>
            <a:rPr lang="en-US" sz="1400" kern="1200" dirty="0" err="1" smtClean="0"/>
            <a:t>Comms</a:t>
          </a:r>
          <a:r>
            <a:rPr lang="en-US" sz="1400" kern="1200" dirty="0" smtClean="0"/>
            <a:t> for Populations of Concern</a:t>
          </a:r>
          <a:endParaRPr lang="en-US" sz="1400" kern="1200" dirty="0"/>
        </a:p>
      </dsp:txBody>
      <dsp:txXfrm>
        <a:off x="3830423" y="0"/>
        <a:ext cx="1501628" cy="678878"/>
      </dsp:txXfrm>
    </dsp:sp>
    <dsp:sp modelId="{1A586B90-B12D-47D0-A35C-A0BC6E8D0242}">
      <dsp:nvSpPr>
        <dsp:cNvPr id="0" name=""/>
        <dsp:cNvSpPr/>
      </dsp:nvSpPr>
      <dsp:spPr>
        <a:xfrm>
          <a:off x="5235389" y="0"/>
          <a:ext cx="2180506" cy="67887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Decision-making Under Uncertainty</a:t>
          </a:r>
          <a:endParaRPr lang="en-US" sz="1400" kern="1200" dirty="0"/>
        </a:p>
      </dsp:txBody>
      <dsp:txXfrm>
        <a:off x="5574828" y="0"/>
        <a:ext cx="1501628" cy="67887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67A618-A30F-4B17-87A5-57322369772C}">
      <dsp:nvSpPr>
        <dsp:cNvPr id="0" name=""/>
        <dsp:cNvSpPr/>
      </dsp:nvSpPr>
      <dsp:spPr>
        <a:xfrm>
          <a:off x="2173" y="0"/>
          <a:ext cx="2180506" cy="54506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Adaptive Heat Alerts</a:t>
          </a:r>
          <a:endParaRPr lang="en-US" sz="1400" kern="1200" dirty="0"/>
        </a:p>
      </dsp:txBody>
      <dsp:txXfrm>
        <a:off x="2173" y="0"/>
        <a:ext cx="2044239" cy="545068"/>
      </dsp:txXfrm>
    </dsp:sp>
    <dsp:sp modelId="{00AA95FC-9257-43C6-80E8-121309EE0453}">
      <dsp:nvSpPr>
        <dsp:cNvPr id="0" name=""/>
        <dsp:cNvSpPr/>
      </dsp:nvSpPr>
      <dsp:spPr>
        <a:xfrm>
          <a:off x="1746578" y="0"/>
          <a:ext cx="2180506" cy="54506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Climate Extremes</a:t>
          </a:r>
          <a:endParaRPr lang="en-US" sz="1400" kern="1200" dirty="0"/>
        </a:p>
      </dsp:txBody>
      <dsp:txXfrm>
        <a:off x="2019112" y="0"/>
        <a:ext cx="1635438" cy="545068"/>
      </dsp:txXfrm>
    </dsp:sp>
    <dsp:sp modelId="{88C3E613-1BE8-462A-9665-CB05340CE661}">
      <dsp:nvSpPr>
        <dsp:cNvPr id="0" name=""/>
        <dsp:cNvSpPr/>
      </dsp:nvSpPr>
      <dsp:spPr>
        <a:xfrm>
          <a:off x="3490984" y="0"/>
          <a:ext cx="2180506" cy="54506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Energy System Risk Management</a:t>
          </a:r>
          <a:endParaRPr lang="en-US" sz="1400" kern="1200" dirty="0"/>
        </a:p>
      </dsp:txBody>
      <dsp:txXfrm>
        <a:off x="3763518" y="0"/>
        <a:ext cx="1635438" cy="545068"/>
      </dsp:txXfrm>
    </dsp:sp>
    <dsp:sp modelId="{8D157F53-B182-4A02-9E41-65EDC46D8B87}">
      <dsp:nvSpPr>
        <dsp:cNvPr id="0" name=""/>
        <dsp:cNvSpPr/>
      </dsp:nvSpPr>
      <dsp:spPr>
        <a:xfrm>
          <a:off x="5235389" y="0"/>
          <a:ext cx="2180506" cy="54506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Health System Risk Management</a:t>
          </a:r>
          <a:endParaRPr lang="en-US" sz="1400" kern="1200" dirty="0"/>
        </a:p>
      </dsp:txBody>
      <dsp:txXfrm>
        <a:off x="5507923" y="0"/>
        <a:ext cx="1635438" cy="545068"/>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7622" cy="4606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05295" y="0"/>
            <a:ext cx="2987622" cy="460620"/>
          </a:xfrm>
          <a:prstGeom prst="rect">
            <a:avLst/>
          </a:prstGeom>
        </p:spPr>
        <p:txBody>
          <a:bodyPr vert="horz" lIns="91440" tIns="45720" rIns="91440" bIns="45720" rtlCol="0"/>
          <a:lstStyle>
            <a:lvl1pPr algn="r">
              <a:defRPr sz="1200"/>
            </a:lvl1pPr>
          </a:lstStyle>
          <a:p>
            <a:fld id="{78421025-F6C3-4CE5-B129-67E028434106}" type="datetimeFigureOut">
              <a:rPr lang="en-US" smtClean="0"/>
              <a:t>7/10/2019</a:t>
            </a:fld>
            <a:endParaRPr lang="en-US"/>
          </a:p>
        </p:txBody>
      </p:sp>
      <p:sp>
        <p:nvSpPr>
          <p:cNvPr id="4" name="Footer Placeholder 3"/>
          <p:cNvSpPr>
            <a:spLocks noGrp="1"/>
          </p:cNvSpPr>
          <p:nvPr>
            <p:ph type="ftr" sz="quarter" idx="2"/>
          </p:nvPr>
        </p:nvSpPr>
        <p:spPr>
          <a:xfrm>
            <a:off x="0" y="8719895"/>
            <a:ext cx="2987622" cy="460619"/>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05295" y="8719895"/>
            <a:ext cx="2987622" cy="460619"/>
          </a:xfrm>
          <a:prstGeom prst="rect">
            <a:avLst/>
          </a:prstGeom>
        </p:spPr>
        <p:txBody>
          <a:bodyPr vert="horz" lIns="91440" tIns="45720" rIns="91440" bIns="45720" rtlCol="0" anchor="b"/>
          <a:lstStyle>
            <a:lvl1pPr algn="r">
              <a:defRPr sz="1200"/>
            </a:lvl1pPr>
          </a:lstStyle>
          <a:p>
            <a:fld id="{432AE9EF-D480-481E-9DFF-9B630F3304D4}" type="slidenum">
              <a:rPr lang="en-US" smtClean="0"/>
              <a:t>‹#›</a:t>
            </a:fld>
            <a:endParaRPr lang="en-US"/>
          </a:p>
        </p:txBody>
      </p:sp>
    </p:spTree>
    <p:extLst>
      <p:ext uri="{BB962C8B-B14F-4D97-AF65-F5344CB8AC3E}">
        <p14:creationId xmlns:p14="http://schemas.microsoft.com/office/powerpoint/2010/main" val="4144116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7622" cy="4606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05295" y="0"/>
            <a:ext cx="2987622" cy="460620"/>
          </a:xfrm>
          <a:prstGeom prst="rect">
            <a:avLst/>
          </a:prstGeom>
        </p:spPr>
        <p:txBody>
          <a:bodyPr vert="horz" lIns="91440" tIns="45720" rIns="91440" bIns="45720" rtlCol="0"/>
          <a:lstStyle>
            <a:lvl1pPr algn="r">
              <a:defRPr sz="1200"/>
            </a:lvl1pPr>
          </a:lstStyle>
          <a:p>
            <a:fld id="{0156F2A8-719D-407F-998B-3AD022D6616B}" type="datetimeFigureOut">
              <a:rPr lang="en-US" smtClean="0"/>
              <a:t>7/10/2019</a:t>
            </a:fld>
            <a:endParaRPr lang="en-US"/>
          </a:p>
        </p:txBody>
      </p:sp>
      <p:sp>
        <p:nvSpPr>
          <p:cNvPr id="4" name="Slide Image Placeholder 3"/>
          <p:cNvSpPr>
            <a:spLocks noGrp="1" noRot="1" noChangeAspect="1"/>
          </p:cNvSpPr>
          <p:nvPr>
            <p:ph type="sldImg" idx="2"/>
          </p:nvPr>
        </p:nvSpPr>
        <p:spPr>
          <a:xfrm>
            <a:off x="1381125" y="1147763"/>
            <a:ext cx="4132263" cy="30988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9452" y="4418122"/>
            <a:ext cx="5515610" cy="361482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19895"/>
            <a:ext cx="2987622" cy="460619"/>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05295" y="8719895"/>
            <a:ext cx="2987622" cy="460619"/>
          </a:xfrm>
          <a:prstGeom prst="rect">
            <a:avLst/>
          </a:prstGeom>
        </p:spPr>
        <p:txBody>
          <a:bodyPr vert="horz" lIns="91440" tIns="45720" rIns="91440" bIns="45720" rtlCol="0" anchor="b"/>
          <a:lstStyle>
            <a:lvl1pPr algn="r">
              <a:defRPr sz="1200"/>
            </a:lvl1pPr>
          </a:lstStyle>
          <a:p>
            <a:fld id="{922198A7-4172-423B-8CC7-CCC84AB9150B}" type="slidenum">
              <a:rPr lang="en-US" smtClean="0"/>
              <a:t>‹#›</a:t>
            </a:fld>
            <a:endParaRPr lang="en-US"/>
          </a:p>
        </p:txBody>
      </p:sp>
    </p:spTree>
    <p:extLst>
      <p:ext uri="{BB962C8B-B14F-4D97-AF65-F5344CB8AC3E}">
        <p14:creationId xmlns:p14="http://schemas.microsoft.com/office/powerpoint/2010/main" val="15815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92150"/>
            <a:ext cx="4630738" cy="3473450"/>
          </a:xfrm>
        </p:spPr>
      </p:sp>
      <p:sp>
        <p:nvSpPr>
          <p:cNvPr id="3" name="Notes Placeholder 2"/>
          <p:cNvSpPr>
            <a:spLocks noGrp="1"/>
          </p:cNvSpPr>
          <p:nvPr>
            <p:ph type="body" idx="1"/>
          </p:nvPr>
        </p:nvSpPr>
        <p:spPr/>
        <p:txBody>
          <a:bodyPr/>
          <a:lstStyle/>
          <a:p>
            <a:r>
              <a:rPr lang="en-US" dirty="0" smtClean="0"/>
              <a:t>Intuitively,</a:t>
            </a:r>
            <a:r>
              <a:rPr lang="en-US" baseline="0" dirty="0" smtClean="0"/>
              <a:t> and from statistical and dynamical model runs, we know that climate change is a threat multiplier that will make heat waves worse, and will exacerbate the consequences of heat waves.</a:t>
            </a:r>
            <a:endParaRPr lang="en-US" dirty="0" smtClean="0"/>
          </a:p>
          <a:p>
            <a:endParaRPr lang="en-US" dirty="0" smtClean="0"/>
          </a:p>
          <a:p>
            <a:r>
              <a:rPr lang="en-US" dirty="0" smtClean="0"/>
              <a:t>So the</a:t>
            </a:r>
            <a:r>
              <a:rPr lang="en-US" baseline="0" dirty="0" smtClean="0"/>
              <a:t> key takeaway from all of this is that heat waves will become more intense, longer-lasting, and more frequent than before. As more and more heat waves occur every year, attribution studies are increasingly confident in an anthropogenic signal in these extreme events. Areas where research could still be very helpful is understanding how heat waves may change in character in certain places, and how they may change in terms of their distribution throughout the hot season – will there be more earlier in the summer, or later in the summer?</a:t>
            </a:r>
          </a:p>
          <a:p>
            <a:endParaRPr lang="en-US" baseline="0" dirty="0" smtClean="0"/>
          </a:p>
          <a:p>
            <a:r>
              <a:rPr lang="en-US" baseline="0" dirty="0" smtClean="0"/>
              <a:t>Do climate models simulate heat waves – as in, do they appear during model runs as actual phenomena?</a:t>
            </a:r>
            <a:endParaRPr lang="en-US" dirty="0" smtClean="0"/>
          </a:p>
        </p:txBody>
      </p:sp>
      <p:sp>
        <p:nvSpPr>
          <p:cNvPr id="4" name="Slide Number Placeholder 3"/>
          <p:cNvSpPr>
            <a:spLocks noGrp="1"/>
          </p:cNvSpPr>
          <p:nvPr>
            <p:ph type="sldNum" idx="10"/>
          </p:nvPr>
        </p:nvSpPr>
        <p:spPr/>
        <p:txBody>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Pct val="25000"/>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3128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Extreme heat is a global challenge</a:t>
            </a:r>
            <a:r>
              <a:rPr lang="en-US" baseline="0" smtClean="0"/>
              <a:t> that will only increase with a changing climate. It is an often overlooked problem, described by many as a ‘silent killer’, but its effects on human health, animal health, and infrastructure can be just as crippling as an earthquake or tsunami. A variety of approaches to managing the risk associated with extreme heat have been employed around the world, using different information sources, and serving different vulnerable populations. Yet, extreme heat continues to kill tens to hundreds of thousands per year. </a:t>
            </a:r>
            <a:r>
              <a:rPr lang="en-US" sz="1100"/>
              <a:t>the heat wave of summer 2003 in Europe for example, more than 70 000 excess deaths were recorded</a:t>
            </a:r>
            <a:r>
              <a:rPr lang="en-US" sz="1100" baseline="30000"/>
              <a:t> (WHO)</a:t>
            </a:r>
            <a:r>
              <a:rPr lang="en-US" sz="1100"/>
              <a:t> The National Integrated Heat Health Information System seeks to integrate these approaches by providing a framework for understanding the risk, information needs, and potential interventions that reduce risk on timescales from early warning (when a heat wave is imminent) to long-term planning.</a:t>
            </a:r>
            <a:endParaRPr lang="en-US" sz="1100" baseline="3000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0A20A0-0D89-4E07-A55E-6C5EEB2B3B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26530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Elaborate on activities at each timescale, information needs, other dependencies, and downstream activities.</a:t>
            </a:r>
          </a:p>
          <a:p>
            <a:endParaRPr lang="en-US" dirty="0"/>
          </a:p>
        </p:txBody>
      </p:sp>
      <p:sp>
        <p:nvSpPr>
          <p:cNvPr id="4" name="Slide Number Placeholder 3"/>
          <p:cNvSpPr>
            <a:spLocks noGrp="1"/>
          </p:cNvSpPr>
          <p:nvPr>
            <p:ph type="sldNum" sz="quarter" idx="10"/>
          </p:nvPr>
        </p:nvSpPr>
        <p:spPr/>
        <p:txBody>
          <a:bodyPr/>
          <a:lstStyle/>
          <a:p>
            <a:fld id="{EBDB76CB-A784-4125-BFE6-0F006EF43C43}" type="slidenum">
              <a:rPr lang="en-US" smtClean="0"/>
              <a:t>9</a:t>
            </a:fld>
            <a:endParaRPr lang="en-US"/>
          </a:p>
        </p:txBody>
      </p:sp>
    </p:spTree>
    <p:extLst>
      <p:ext uri="{BB962C8B-B14F-4D97-AF65-F5344CB8AC3E}">
        <p14:creationId xmlns:p14="http://schemas.microsoft.com/office/powerpoint/2010/main" val="2589525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Year Term</a:t>
            </a:r>
            <a:endParaRPr lang="en-US" dirty="0"/>
          </a:p>
        </p:txBody>
      </p:sp>
      <p:sp>
        <p:nvSpPr>
          <p:cNvPr id="4" name="Slide Number Placeholder 3"/>
          <p:cNvSpPr>
            <a:spLocks noGrp="1"/>
          </p:cNvSpPr>
          <p:nvPr>
            <p:ph type="sldNum" sz="quarter" idx="10"/>
          </p:nvPr>
        </p:nvSpPr>
        <p:spPr/>
        <p:txBody>
          <a:bodyPr/>
          <a:lstStyle/>
          <a:p>
            <a:fld id="{EBDB76CB-A784-4125-BFE6-0F006EF43C43}" type="slidenum">
              <a:rPr lang="en-US" smtClean="0"/>
              <a:t>10</a:t>
            </a:fld>
            <a:endParaRPr lang="en-US"/>
          </a:p>
        </p:txBody>
      </p:sp>
    </p:spTree>
    <p:extLst>
      <p:ext uri="{BB962C8B-B14F-4D97-AF65-F5344CB8AC3E}">
        <p14:creationId xmlns:p14="http://schemas.microsoft.com/office/powerpoint/2010/main" val="3383630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Year Term</a:t>
            </a:r>
          </a:p>
          <a:p>
            <a:r>
              <a:rPr lang="en-US" dirty="0" smtClean="0"/>
              <a:t>Marty </a:t>
            </a:r>
            <a:r>
              <a:rPr lang="en-US" dirty="0" err="1" smtClean="0"/>
              <a:t>Hoerling</a:t>
            </a:r>
            <a:r>
              <a:rPr lang="en-US" dirty="0" smtClean="0"/>
              <a:t> Attribution – heat wave climate &amp; Stephanie Herring (3-4 major events and relation to climate)</a:t>
            </a:r>
          </a:p>
          <a:p>
            <a:endParaRPr lang="en-US" dirty="0" smtClean="0"/>
          </a:p>
          <a:p>
            <a:r>
              <a:rPr lang="en-US" dirty="0" smtClean="0"/>
              <a:t>It’s Marty’s area of research so he can be asked to look into</a:t>
            </a:r>
          </a:p>
          <a:p>
            <a:r>
              <a:rPr lang="en-US" dirty="0" err="1" smtClean="0"/>
              <a:t>Hil</a:t>
            </a:r>
            <a:r>
              <a:rPr lang="en-US" dirty="0" smtClean="0"/>
              <a:t> codes</a:t>
            </a:r>
          </a:p>
          <a:p>
            <a:r>
              <a:rPr lang="en-US" dirty="0" smtClean="0"/>
              <a:t>State climatologist</a:t>
            </a:r>
          </a:p>
          <a:p>
            <a:r>
              <a:rPr lang="en-US" dirty="0" smtClean="0"/>
              <a:t>Sea</a:t>
            </a:r>
            <a:r>
              <a:rPr lang="en-US" baseline="0" dirty="0" smtClean="0"/>
              <a:t> grant and </a:t>
            </a:r>
            <a:r>
              <a:rPr lang="en-US" baseline="0" dirty="0" err="1" smtClean="0"/>
              <a:t>risa</a:t>
            </a:r>
            <a:r>
              <a:rPr lang="en-US" baseline="0" dirty="0" smtClean="0"/>
              <a:t> connection (MARISA person or </a:t>
            </a:r>
            <a:r>
              <a:rPr lang="en-US" baseline="0" dirty="0" err="1" smtClean="0"/>
              <a:t>ccrun</a:t>
            </a:r>
            <a:r>
              <a:rPr lang="en-US" baseline="0" dirty="0" smtClean="0"/>
              <a:t>)</a:t>
            </a:r>
          </a:p>
          <a:p>
            <a:r>
              <a:rPr lang="en-US" baseline="0" dirty="0" smtClean="0"/>
              <a:t>BRACE</a:t>
            </a:r>
          </a:p>
          <a:p>
            <a:r>
              <a:rPr lang="en-US" dirty="0" smtClean="0"/>
              <a:t>State health officials</a:t>
            </a:r>
          </a:p>
          <a:p>
            <a:r>
              <a:rPr lang="en-US" dirty="0" smtClean="0"/>
              <a:t>RPCs</a:t>
            </a:r>
          </a:p>
          <a:p>
            <a:r>
              <a:rPr lang="en-US" dirty="0" smtClean="0"/>
              <a:t>Matt Kelly</a:t>
            </a:r>
          </a:p>
          <a:p>
            <a:r>
              <a:rPr lang="en-US" dirty="0" smtClean="0"/>
              <a:t>Mass</a:t>
            </a:r>
            <a:r>
              <a:rPr lang="en-US" baseline="0" dirty="0" smtClean="0"/>
              <a:t> RPC</a:t>
            </a:r>
          </a:p>
          <a:p>
            <a:endParaRPr lang="en-US" dirty="0" smtClean="0"/>
          </a:p>
          <a:p>
            <a:r>
              <a:rPr lang="en-US" dirty="0" smtClean="0"/>
              <a:t>Decisions, information, other aspects</a:t>
            </a:r>
            <a:endParaRPr lang="en-US" dirty="0"/>
          </a:p>
        </p:txBody>
      </p:sp>
      <p:sp>
        <p:nvSpPr>
          <p:cNvPr id="4" name="Slide Number Placeholder 3"/>
          <p:cNvSpPr>
            <a:spLocks noGrp="1"/>
          </p:cNvSpPr>
          <p:nvPr>
            <p:ph type="sldNum" sz="quarter" idx="10"/>
          </p:nvPr>
        </p:nvSpPr>
        <p:spPr/>
        <p:txBody>
          <a:bodyPr/>
          <a:lstStyle/>
          <a:p>
            <a:fld id="{EBDB76CB-A784-4125-BFE6-0F006EF43C43}" type="slidenum">
              <a:rPr lang="en-US" smtClean="0"/>
              <a:t>11</a:t>
            </a:fld>
            <a:endParaRPr lang="en-US"/>
          </a:p>
        </p:txBody>
      </p:sp>
    </p:spTree>
    <p:extLst>
      <p:ext uri="{BB962C8B-B14F-4D97-AF65-F5344CB8AC3E}">
        <p14:creationId xmlns:p14="http://schemas.microsoft.com/office/powerpoint/2010/main" val="1542317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AD7D49C-EDEF-4E0C-ADBB-F79E50430493}"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401038" y="6170822"/>
            <a:ext cx="502920" cy="502920"/>
          </a:xfrm>
          <a:prstGeom prst="ellipse">
            <a:avLst/>
          </a:prstGeom>
        </p:spPr>
        <p:txBody>
          <a:bodyPr/>
          <a:lstStyle/>
          <a:p>
            <a:fld id="{7580E97C-CA90-4C73-B53B-36BC8816051D}" type="slidenum">
              <a:rPr lang="en-US" smtClean="0"/>
              <a:t>‹#›</a:t>
            </a:fld>
            <a:endParaRPr lang="en-US"/>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b="13756"/>
          <a:stretch/>
        </p:blipFill>
        <p:spPr>
          <a:xfrm>
            <a:off x="8534400" y="6260268"/>
            <a:ext cx="369558" cy="36913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D7D49C-EDEF-4E0C-ADBB-F79E50430493}"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401038" y="6170822"/>
            <a:ext cx="502920" cy="502920"/>
          </a:xfrm>
          <a:prstGeom prst="ellipse">
            <a:avLst/>
          </a:prstGeom>
        </p:spPr>
        <p:txBody>
          <a:bodyPr/>
          <a:lstStyle/>
          <a:p>
            <a:fld id="{7580E97C-CA90-4C73-B53B-36BC881605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D7D49C-EDEF-4E0C-ADBB-F79E50430493}"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401038" y="6170822"/>
            <a:ext cx="502920" cy="502920"/>
          </a:xfrm>
          <a:prstGeom prst="ellipse">
            <a:avLst/>
          </a:prstGeom>
        </p:spPr>
        <p:txBody>
          <a:bodyPr/>
          <a:lstStyle/>
          <a:p>
            <a:fld id="{7580E97C-CA90-4C73-B53B-36BC8816051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457200" y="457199"/>
            <a:ext cx="8229600" cy="960437"/>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dirty="0"/>
          </a:p>
        </p:txBody>
      </p:sp>
      <p:sp>
        <p:nvSpPr>
          <p:cNvPr id="25" name="Shape 25"/>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27" name="Shape 27"/>
          <p:cNvSpPr txBox="1">
            <a:spLocks noGrp="1"/>
          </p:cNvSpPr>
          <p:nvPr>
            <p:ph type="ftr" idx="11"/>
          </p:nvPr>
        </p:nvSpPr>
        <p:spPr>
          <a:xfrm>
            <a:off x="3124200" y="6356350"/>
            <a:ext cx="2895600" cy="365125"/>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sz="1400" kern="0">
              <a:solidFill>
                <a:srgbClr val="000000"/>
              </a:solidFill>
              <a:cs typeface="Arial"/>
              <a:sym typeface="Arial"/>
              <a:rtl val="0"/>
            </a:endParaRPr>
          </a:p>
        </p:txBody>
      </p:sp>
      <p:sp>
        <p:nvSpPr>
          <p:cNvPr id="28" name="Shape 28"/>
          <p:cNvSpPr txBox="1">
            <a:spLocks noGrp="1"/>
          </p:cNvSpPr>
          <p:nvPr>
            <p:ph type="sldNum" idx="12"/>
          </p:nvPr>
        </p:nvSpPr>
        <p:spPr>
          <a:xfrm>
            <a:off x="6553200" y="6356350"/>
            <a:ext cx="2133599" cy="365125"/>
          </a:xfrm>
          <a:prstGeom prst="rect">
            <a:avLst/>
          </a:prstGeom>
          <a:noFill/>
          <a:ln>
            <a:noFill/>
          </a:ln>
        </p:spPr>
        <p:txBody>
          <a:bodyPr lIns="91425" tIns="45700" rIns="91425" bIns="45700" anchor="t" anchorCtr="0">
            <a:noAutofit/>
          </a:bodyPr>
          <a:lstStyle>
            <a:lvl1pPr marL="0" marR="0" indent="0" algn="l" rtl="0">
              <a:spcBef>
                <a:spcPts val="0"/>
              </a:spcBef>
              <a:buNone/>
              <a:defRPr sz="1800" b="0" i="0" u="none" strike="noStrike" cap="none" baseline="0">
                <a:solidFill>
                  <a:schemeClr val="dk1"/>
                </a:solidFill>
                <a:latin typeface="Calibri"/>
                <a:ea typeface="Calibri"/>
                <a:cs typeface="Calibri"/>
                <a:sym typeface="Calibri"/>
              </a:defRPr>
            </a:lvl1pPr>
          </a:lstStyle>
          <a:p>
            <a:pPr>
              <a:buSzPct val="25000"/>
            </a:pPr>
            <a:fld id="{00000000-1234-1234-1234-123412341234}" type="slidenum">
              <a:rPr lang="en-US" kern="0">
                <a:solidFill>
                  <a:srgbClr val="000000"/>
                </a:solidFill>
                <a:rtl val="0"/>
              </a:rPr>
              <a:pPr>
                <a:buSzPct val="25000"/>
              </a:pPr>
              <a:t>‹#›</a:t>
            </a:fld>
            <a:endParaRPr lang="en-US" kern="0">
              <a:solidFill>
                <a:srgbClr val="000000"/>
              </a:solidFill>
              <a:rtl val="0"/>
            </a:endParaRPr>
          </a:p>
        </p:txBody>
      </p:sp>
      <p:sp>
        <p:nvSpPr>
          <p:cNvPr id="54" name="Rectangle 53"/>
          <p:cNvSpPr/>
          <p:nvPr userDrawn="1"/>
        </p:nvSpPr>
        <p:spPr>
          <a:xfrm>
            <a:off x="378420" y="228600"/>
            <a:ext cx="1450379" cy="406908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37339792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1"/>
        <p:cNvGrpSpPr/>
        <p:nvPr/>
      </p:nvGrpSpPr>
      <p:grpSpPr>
        <a:xfrm>
          <a:off x="0" y="0"/>
          <a:ext cx="0" cy="0"/>
          <a:chOff x="0" y="0"/>
          <a:chExt cx="0" cy="0"/>
        </a:xfrm>
      </p:grpSpPr>
      <p:sp>
        <p:nvSpPr>
          <p:cNvPr id="42" name="Shape 42"/>
          <p:cNvSpPr txBox="1">
            <a:spLocks noGrp="1"/>
          </p:cNvSpPr>
          <p:nvPr>
            <p:ph type="dt" idx="10"/>
          </p:nvPr>
        </p:nvSpPr>
        <p:spPr>
          <a:xfrm>
            <a:off x="457200" y="6356350"/>
            <a:ext cx="2133599" cy="365125"/>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sz="1400" kern="0">
              <a:solidFill>
                <a:srgbClr val="000000"/>
              </a:solidFill>
              <a:cs typeface="Arial"/>
              <a:sym typeface="Arial"/>
              <a:rtl val="0"/>
            </a:endParaRPr>
          </a:p>
        </p:txBody>
      </p:sp>
      <p:sp>
        <p:nvSpPr>
          <p:cNvPr id="43" name="Shape 43"/>
          <p:cNvSpPr txBox="1">
            <a:spLocks noGrp="1"/>
          </p:cNvSpPr>
          <p:nvPr>
            <p:ph type="ftr" idx="11"/>
          </p:nvPr>
        </p:nvSpPr>
        <p:spPr>
          <a:xfrm>
            <a:off x="3124200" y="6356350"/>
            <a:ext cx="2895600" cy="365125"/>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sz="1400" kern="0">
              <a:solidFill>
                <a:srgbClr val="000000"/>
              </a:solidFill>
              <a:cs typeface="Arial"/>
              <a:sym typeface="Arial"/>
              <a:rtl val="0"/>
            </a:endParaRPr>
          </a:p>
        </p:txBody>
      </p:sp>
      <p:sp>
        <p:nvSpPr>
          <p:cNvPr id="44" name="Shape 44"/>
          <p:cNvSpPr txBox="1">
            <a:spLocks noGrp="1"/>
          </p:cNvSpPr>
          <p:nvPr>
            <p:ph type="sldNum" idx="12"/>
          </p:nvPr>
        </p:nvSpPr>
        <p:spPr>
          <a:xfrm>
            <a:off x="6553200" y="6356350"/>
            <a:ext cx="2133599" cy="365125"/>
          </a:xfrm>
          <a:prstGeom prst="rect">
            <a:avLst/>
          </a:prstGeom>
          <a:noFill/>
          <a:ln>
            <a:noFill/>
          </a:ln>
        </p:spPr>
        <p:txBody>
          <a:bodyPr lIns="91425" tIns="45700" rIns="91425" bIns="45700" anchor="t" anchorCtr="0">
            <a:noAutofit/>
          </a:bodyPr>
          <a:lstStyle>
            <a:lvl1pPr marL="0" marR="0" indent="0" algn="l" rtl="0">
              <a:spcBef>
                <a:spcPts val="0"/>
              </a:spcBef>
              <a:buNone/>
              <a:defRPr sz="1800" b="0" i="0" u="none" strike="noStrike" cap="none" baseline="0">
                <a:solidFill>
                  <a:schemeClr val="dk1"/>
                </a:solidFill>
                <a:latin typeface="Calibri"/>
                <a:ea typeface="Calibri"/>
                <a:cs typeface="Calibri"/>
                <a:sym typeface="Calibri"/>
              </a:defRPr>
            </a:lvl1pPr>
          </a:lstStyle>
          <a:p>
            <a:pPr>
              <a:buSzPct val="25000"/>
            </a:pPr>
            <a:fld id="{00000000-1234-1234-1234-123412341234}" type="slidenum">
              <a:rPr lang="en-US" kern="0">
                <a:solidFill>
                  <a:srgbClr val="000000"/>
                </a:solidFill>
                <a:rtl val="0"/>
              </a:rPr>
              <a:pPr>
                <a:buSzPct val="25000"/>
              </a:pPr>
              <a:t>‹#›</a:t>
            </a:fld>
            <a:endParaRPr lang="en-US" kern="0">
              <a:solidFill>
                <a:srgbClr val="000000"/>
              </a:solidFill>
              <a:rtl val="0"/>
            </a:endParaRPr>
          </a:p>
        </p:txBody>
      </p:sp>
      <p:sp>
        <p:nvSpPr>
          <p:cNvPr id="2" name="Rectangle 1"/>
          <p:cNvSpPr/>
          <p:nvPr userDrawn="1"/>
        </p:nvSpPr>
        <p:spPr>
          <a:xfrm>
            <a:off x="0" y="381000"/>
            <a:ext cx="9144000" cy="12192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216350065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2" name="Shape 62"/>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3" name="Shape 63"/>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64" name="Shape 64"/>
          <p:cNvSpPr txBox="1">
            <a:spLocks noGrp="1"/>
          </p:cNvSpPr>
          <p:nvPr>
            <p:ph type="dt" idx="10"/>
          </p:nvPr>
        </p:nvSpPr>
        <p:spPr>
          <a:xfrm>
            <a:off x="457200" y="6356350"/>
            <a:ext cx="2133599" cy="365125"/>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sz="1400" kern="0">
              <a:solidFill>
                <a:srgbClr val="000000"/>
              </a:solidFill>
              <a:cs typeface="Arial"/>
              <a:sym typeface="Arial"/>
              <a:rtl val="0"/>
            </a:endParaRPr>
          </a:p>
        </p:txBody>
      </p:sp>
      <p:sp>
        <p:nvSpPr>
          <p:cNvPr id="65" name="Shape 65"/>
          <p:cNvSpPr txBox="1">
            <a:spLocks noGrp="1"/>
          </p:cNvSpPr>
          <p:nvPr>
            <p:ph type="ftr" idx="11"/>
          </p:nvPr>
        </p:nvSpPr>
        <p:spPr>
          <a:xfrm>
            <a:off x="3124200" y="6356350"/>
            <a:ext cx="2895600" cy="365125"/>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sz="1400" kern="0">
              <a:solidFill>
                <a:srgbClr val="000000"/>
              </a:solidFill>
              <a:cs typeface="Arial"/>
              <a:sym typeface="Arial"/>
              <a:rtl val="0"/>
            </a:endParaRPr>
          </a:p>
        </p:txBody>
      </p:sp>
      <p:sp>
        <p:nvSpPr>
          <p:cNvPr id="66" name="Shape 66"/>
          <p:cNvSpPr txBox="1">
            <a:spLocks noGrp="1"/>
          </p:cNvSpPr>
          <p:nvPr>
            <p:ph type="sldNum" idx="12"/>
          </p:nvPr>
        </p:nvSpPr>
        <p:spPr>
          <a:xfrm>
            <a:off x="6553200" y="6356350"/>
            <a:ext cx="2133599" cy="365125"/>
          </a:xfrm>
          <a:prstGeom prst="rect">
            <a:avLst/>
          </a:prstGeom>
          <a:noFill/>
          <a:ln>
            <a:noFill/>
          </a:ln>
        </p:spPr>
        <p:txBody>
          <a:bodyPr lIns="91425" tIns="45700" rIns="91425" bIns="45700" anchor="t" anchorCtr="0">
            <a:noAutofit/>
          </a:bodyPr>
          <a:lstStyle>
            <a:lvl1pPr marL="0" marR="0" indent="0" algn="l" rtl="0">
              <a:spcBef>
                <a:spcPts val="0"/>
              </a:spcBef>
              <a:buNone/>
              <a:defRPr sz="1800" b="0" i="0" u="none" strike="noStrike" cap="none" baseline="0">
                <a:solidFill>
                  <a:schemeClr val="dk1"/>
                </a:solidFill>
                <a:latin typeface="Calibri"/>
                <a:ea typeface="Calibri"/>
                <a:cs typeface="Calibri"/>
                <a:sym typeface="Calibri"/>
              </a:defRPr>
            </a:lvl1pPr>
          </a:lstStyle>
          <a:p>
            <a:pPr>
              <a:buSzPct val="25000"/>
            </a:pPr>
            <a:fld id="{00000000-1234-1234-1234-123412341234}" type="slidenum">
              <a:rPr lang="en-US" kern="0">
                <a:solidFill>
                  <a:srgbClr val="000000"/>
                </a:solidFill>
                <a:rtl val="0"/>
              </a:rPr>
              <a:pPr>
                <a:buSzPct val="25000"/>
              </a:pPr>
              <a:t>‹#›</a:t>
            </a:fld>
            <a:endParaRPr lang="en-US" kern="0">
              <a:solidFill>
                <a:srgbClr val="000000"/>
              </a:solidFill>
              <a:rtl val="0"/>
            </a:endParaRPr>
          </a:p>
        </p:txBody>
      </p:sp>
    </p:spTree>
    <p:extLst>
      <p:ext uri="{BB962C8B-B14F-4D97-AF65-F5344CB8AC3E}">
        <p14:creationId xmlns:p14="http://schemas.microsoft.com/office/powerpoint/2010/main" val="3521674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9" name="Shape 69"/>
          <p:cNvSpPr>
            <a:spLocks noGrp="1"/>
          </p:cNvSpPr>
          <p:nvPr>
            <p:ph type="pic" idx="2"/>
          </p:nvPr>
        </p:nvSpPr>
        <p:spPr>
          <a:xfrm>
            <a:off x="1792288" y="612775"/>
            <a:ext cx="5486399" cy="4114800"/>
          </a:xfrm>
          <a:prstGeom prst="rect">
            <a:avLst/>
          </a:prstGeom>
          <a:noFill/>
          <a:ln>
            <a:noFill/>
          </a:ln>
        </p:spPr>
      </p:sp>
      <p:sp>
        <p:nvSpPr>
          <p:cNvPr id="70" name="Shape 70"/>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71" name="Shape 71"/>
          <p:cNvSpPr txBox="1">
            <a:spLocks noGrp="1"/>
          </p:cNvSpPr>
          <p:nvPr>
            <p:ph type="dt" idx="10"/>
          </p:nvPr>
        </p:nvSpPr>
        <p:spPr>
          <a:xfrm>
            <a:off x="457200" y="6356350"/>
            <a:ext cx="2133599" cy="365125"/>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sz="1400" kern="0">
              <a:solidFill>
                <a:srgbClr val="000000"/>
              </a:solidFill>
              <a:cs typeface="Arial"/>
              <a:sym typeface="Arial"/>
              <a:rtl val="0"/>
            </a:endParaRPr>
          </a:p>
        </p:txBody>
      </p:sp>
      <p:sp>
        <p:nvSpPr>
          <p:cNvPr id="72" name="Shape 72"/>
          <p:cNvSpPr txBox="1">
            <a:spLocks noGrp="1"/>
          </p:cNvSpPr>
          <p:nvPr>
            <p:ph type="ftr" idx="11"/>
          </p:nvPr>
        </p:nvSpPr>
        <p:spPr>
          <a:xfrm>
            <a:off x="3124200" y="6356350"/>
            <a:ext cx="2895600" cy="365125"/>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sz="1400" kern="0">
              <a:solidFill>
                <a:srgbClr val="000000"/>
              </a:solidFill>
              <a:cs typeface="Arial"/>
              <a:sym typeface="Arial"/>
              <a:rtl val="0"/>
            </a:endParaRPr>
          </a:p>
        </p:txBody>
      </p:sp>
      <p:sp>
        <p:nvSpPr>
          <p:cNvPr id="73" name="Shape 73"/>
          <p:cNvSpPr txBox="1">
            <a:spLocks noGrp="1"/>
          </p:cNvSpPr>
          <p:nvPr>
            <p:ph type="sldNum" idx="12"/>
          </p:nvPr>
        </p:nvSpPr>
        <p:spPr>
          <a:xfrm>
            <a:off x="6553200" y="6356350"/>
            <a:ext cx="2133599" cy="365125"/>
          </a:xfrm>
          <a:prstGeom prst="rect">
            <a:avLst/>
          </a:prstGeom>
          <a:noFill/>
          <a:ln>
            <a:noFill/>
          </a:ln>
        </p:spPr>
        <p:txBody>
          <a:bodyPr lIns="91425" tIns="45700" rIns="91425" bIns="45700" anchor="t" anchorCtr="0">
            <a:noAutofit/>
          </a:bodyPr>
          <a:lstStyle>
            <a:lvl1pPr marL="0" marR="0" indent="0" algn="l" rtl="0">
              <a:spcBef>
                <a:spcPts val="0"/>
              </a:spcBef>
              <a:buNone/>
              <a:defRPr sz="1800" b="0" i="0" u="none" strike="noStrike" cap="none" baseline="0">
                <a:solidFill>
                  <a:schemeClr val="dk1"/>
                </a:solidFill>
                <a:latin typeface="Calibri"/>
                <a:ea typeface="Calibri"/>
                <a:cs typeface="Calibri"/>
                <a:sym typeface="Calibri"/>
              </a:defRPr>
            </a:lvl1pPr>
          </a:lstStyle>
          <a:p>
            <a:pPr>
              <a:buSzPct val="25000"/>
            </a:pPr>
            <a:fld id="{00000000-1234-1234-1234-123412341234}" type="slidenum">
              <a:rPr lang="en-US" kern="0">
                <a:solidFill>
                  <a:srgbClr val="000000"/>
                </a:solidFill>
                <a:rtl val="0"/>
              </a:rPr>
              <a:pPr>
                <a:buSzPct val="25000"/>
              </a:pPr>
              <a:t>‹#›</a:t>
            </a:fld>
            <a:endParaRPr lang="en-US" kern="0">
              <a:solidFill>
                <a:srgbClr val="000000"/>
              </a:solidFill>
              <a:rtl val="0"/>
            </a:endParaRPr>
          </a:p>
        </p:txBody>
      </p:sp>
    </p:spTree>
    <p:extLst>
      <p:ext uri="{BB962C8B-B14F-4D97-AF65-F5344CB8AC3E}">
        <p14:creationId xmlns:p14="http://schemas.microsoft.com/office/powerpoint/2010/main" val="451031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76" name="Shape 76"/>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a:lvl1pPr>
            <a:lvl2pPr marL="742950" indent="-107950" algn="l" rtl="0">
              <a:spcBef>
                <a:spcPts val="560"/>
              </a:spcBef>
              <a:spcAft>
                <a:spcPts val="0"/>
              </a:spcAft>
              <a:buClr>
                <a:schemeClr val="dk1"/>
              </a:buClr>
              <a:buFont typeface="Arial"/>
              <a:buChar char="–"/>
              <a:defRPr/>
            </a:lvl2pPr>
            <a:lvl3pPr marL="1143000" indent="-76200" algn="l" rtl="0">
              <a:spcBef>
                <a:spcPts val="480"/>
              </a:spcBef>
              <a:spcAft>
                <a:spcPts val="0"/>
              </a:spcAft>
              <a:buClr>
                <a:schemeClr val="dk1"/>
              </a:buClr>
              <a:buFont typeface="Arial"/>
              <a:buChar char="•"/>
              <a:defRPr/>
            </a:lvl3pPr>
            <a:lvl4pPr marL="1600200" indent="-101600" algn="l" rtl="0">
              <a:spcBef>
                <a:spcPts val="400"/>
              </a:spcBef>
              <a:spcAft>
                <a:spcPts val="0"/>
              </a:spcAft>
              <a:buClr>
                <a:schemeClr val="dk1"/>
              </a:buClr>
              <a:buFont typeface="Arial"/>
              <a:buChar char="–"/>
              <a:defRPr/>
            </a:lvl4pPr>
            <a:lvl5pPr marL="2057400" indent="-101600" algn="l" rtl="0">
              <a:spcBef>
                <a:spcPts val="400"/>
              </a:spcBef>
              <a:spcAft>
                <a:spcPts val="0"/>
              </a:spcAft>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77" name="Shape 77"/>
          <p:cNvSpPr txBox="1">
            <a:spLocks noGrp="1"/>
          </p:cNvSpPr>
          <p:nvPr>
            <p:ph type="dt" idx="10"/>
          </p:nvPr>
        </p:nvSpPr>
        <p:spPr>
          <a:xfrm>
            <a:off x="457200" y="6356350"/>
            <a:ext cx="2133599" cy="365125"/>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sz="1400" kern="0">
              <a:solidFill>
                <a:srgbClr val="000000"/>
              </a:solidFill>
              <a:cs typeface="Arial"/>
              <a:sym typeface="Arial"/>
              <a:rtl val="0"/>
            </a:endParaRPr>
          </a:p>
        </p:txBody>
      </p:sp>
      <p:sp>
        <p:nvSpPr>
          <p:cNvPr id="78" name="Shape 78"/>
          <p:cNvSpPr txBox="1">
            <a:spLocks noGrp="1"/>
          </p:cNvSpPr>
          <p:nvPr>
            <p:ph type="ftr" idx="11"/>
          </p:nvPr>
        </p:nvSpPr>
        <p:spPr>
          <a:xfrm>
            <a:off x="3124200" y="6356350"/>
            <a:ext cx="2895600" cy="365125"/>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sz="1400" kern="0">
              <a:solidFill>
                <a:srgbClr val="000000"/>
              </a:solidFill>
              <a:cs typeface="Arial"/>
              <a:sym typeface="Arial"/>
              <a:rtl val="0"/>
            </a:endParaRPr>
          </a:p>
        </p:txBody>
      </p:sp>
      <p:sp>
        <p:nvSpPr>
          <p:cNvPr id="79" name="Shape 79"/>
          <p:cNvSpPr txBox="1">
            <a:spLocks noGrp="1"/>
          </p:cNvSpPr>
          <p:nvPr>
            <p:ph type="sldNum" idx="12"/>
          </p:nvPr>
        </p:nvSpPr>
        <p:spPr>
          <a:xfrm>
            <a:off x="6553200" y="6356350"/>
            <a:ext cx="2133599" cy="365125"/>
          </a:xfrm>
          <a:prstGeom prst="rect">
            <a:avLst/>
          </a:prstGeom>
          <a:noFill/>
          <a:ln>
            <a:noFill/>
          </a:ln>
        </p:spPr>
        <p:txBody>
          <a:bodyPr lIns="91425" tIns="45700" rIns="91425" bIns="45700" anchor="t" anchorCtr="0">
            <a:noAutofit/>
          </a:bodyPr>
          <a:lstStyle>
            <a:lvl1pPr marL="0" marR="0" indent="0" algn="l" rtl="0">
              <a:spcBef>
                <a:spcPts val="0"/>
              </a:spcBef>
              <a:buNone/>
              <a:defRPr sz="1800" b="0" i="0" u="none" strike="noStrike" cap="none" baseline="0">
                <a:solidFill>
                  <a:schemeClr val="dk1"/>
                </a:solidFill>
                <a:latin typeface="Calibri"/>
                <a:ea typeface="Calibri"/>
                <a:cs typeface="Calibri"/>
                <a:sym typeface="Calibri"/>
              </a:defRPr>
            </a:lvl1pPr>
          </a:lstStyle>
          <a:p>
            <a:pPr>
              <a:buSzPct val="25000"/>
            </a:pPr>
            <a:fld id="{00000000-1234-1234-1234-123412341234}" type="slidenum">
              <a:rPr lang="en-US" kern="0">
                <a:solidFill>
                  <a:srgbClr val="000000"/>
                </a:solidFill>
                <a:rtl val="0"/>
              </a:rPr>
              <a:pPr>
                <a:buSzPct val="25000"/>
              </a:pPr>
              <a:t>‹#›</a:t>
            </a:fld>
            <a:endParaRPr lang="en-US" kern="0">
              <a:solidFill>
                <a:srgbClr val="000000"/>
              </a:solidFill>
              <a:rtl val="0"/>
            </a:endParaRPr>
          </a:p>
        </p:txBody>
      </p:sp>
    </p:spTree>
    <p:extLst>
      <p:ext uri="{BB962C8B-B14F-4D97-AF65-F5344CB8AC3E}">
        <p14:creationId xmlns:p14="http://schemas.microsoft.com/office/powerpoint/2010/main" val="3995234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0"/>
        <p:cNvGrpSpPr/>
        <p:nvPr/>
      </p:nvGrpSpPr>
      <p:grpSpPr>
        <a:xfrm>
          <a:off x="0" y="0"/>
          <a:ext cx="0" cy="0"/>
          <a:chOff x="0" y="0"/>
          <a:chExt cx="0" cy="0"/>
        </a:xfrm>
      </p:grpSpPr>
      <p:sp>
        <p:nvSpPr>
          <p:cNvPr id="81" name="Shape 81"/>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82" name="Shape 82"/>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a:lvl1pPr>
            <a:lvl2pPr marL="742950" indent="-107950" algn="l" rtl="0">
              <a:spcBef>
                <a:spcPts val="560"/>
              </a:spcBef>
              <a:spcAft>
                <a:spcPts val="0"/>
              </a:spcAft>
              <a:buClr>
                <a:schemeClr val="dk1"/>
              </a:buClr>
              <a:buFont typeface="Arial"/>
              <a:buChar char="–"/>
              <a:defRPr/>
            </a:lvl2pPr>
            <a:lvl3pPr marL="1143000" indent="-76200" algn="l" rtl="0">
              <a:spcBef>
                <a:spcPts val="480"/>
              </a:spcBef>
              <a:spcAft>
                <a:spcPts val="0"/>
              </a:spcAft>
              <a:buClr>
                <a:schemeClr val="dk1"/>
              </a:buClr>
              <a:buFont typeface="Arial"/>
              <a:buChar char="•"/>
              <a:defRPr/>
            </a:lvl3pPr>
            <a:lvl4pPr marL="1600200" indent="-101600" algn="l" rtl="0">
              <a:spcBef>
                <a:spcPts val="400"/>
              </a:spcBef>
              <a:spcAft>
                <a:spcPts val="0"/>
              </a:spcAft>
              <a:buClr>
                <a:schemeClr val="dk1"/>
              </a:buClr>
              <a:buFont typeface="Arial"/>
              <a:buChar char="–"/>
              <a:defRPr/>
            </a:lvl4pPr>
            <a:lvl5pPr marL="2057400" indent="-101600" algn="l" rtl="0">
              <a:spcBef>
                <a:spcPts val="400"/>
              </a:spcBef>
              <a:spcAft>
                <a:spcPts val="0"/>
              </a:spcAft>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83" name="Shape 83"/>
          <p:cNvSpPr txBox="1">
            <a:spLocks noGrp="1"/>
          </p:cNvSpPr>
          <p:nvPr>
            <p:ph type="dt" idx="10"/>
          </p:nvPr>
        </p:nvSpPr>
        <p:spPr>
          <a:xfrm>
            <a:off x="457200" y="6356350"/>
            <a:ext cx="2133599" cy="365125"/>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sz="1400" kern="0">
              <a:solidFill>
                <a:srgbClr val="000000"/>
              </a:solidFill>
              <a:cs typeface="Arial"/>
              <a:sym typeface="Arial"/>
              <a:rtl val="0"/>
            </a:endParaRPr>
          </a:p>
        </p:txBody>
      </p:sp>
      <p:sp>
        <p:nvSpPr>
          <p:cNvPr id="84" name="Shape 84"/>
          <p:cNvSpPr txBox="1">
            <a:spLocks noGrp="1"/>
          </p:cNvSpPr>
          <p:nvPr>
            <p:ph type="ftr" idx="11"/>
          </p:nvPr>
        </p:nvSpPr>
        <p:spPr>
          <a:xfrm>
            <a:off x="3124200" y="6356350"/>
            <a:ext cx="2895600" cy="365125"/>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sz="1400" kern="0">
              <a:solidFill>
                <a:srgbClr val="000000"/>
              </a:solidFill>
              <a:cs typeface="Arial"/>
              <a:sym typeface="Arial"/>
              <a:rtl val="0"/>
            </a:endParaRPr>
          </a:p>
        </p:txBody>
      </p:sp>
      <p:sp>
        <p:nvSpPr>
          <p:cNvPr id="85" name="Shape 85"/>
          <p:cNvSpPr txBox="1">
            <a:spLocks noGrp="1"/>
          </p:cNvSpPr>
          <p:nvPr>
            <p:ph type="sldNum" idx="12"/>
          </p:nvPr>
        </p:nvSpPr>
        <p:spPr>
          <a:xfrm>
            <a:off x="6553200" y="6356350"/>
            <a:ext cx="2133599" cy="365125"/>
          </a:xfrm>
          <a:prstGeom prst="rect">
            <a:avLst/>
          </a:prstGeom>
          <a:noFill/>
          <a:ln>
            <a:noFill/>
          </a:ln>
        </p:spPr>
        <p:txBody>
          <a:bodyPr lIns="91425" tIns="45700" rIns="91425" bIns="45700" anchor="t" anchorCtr="0">
            <a:noAutofit/>
          </a:bodyPr>
          <a:lstStyle>
            <a:lvl1pPr marL="0" marR="0" indent="0" algn="l" rtl="0">
              <a:spcBef>
                <a:spcPts val="0"/>
              </a:spcBef>
              <a:buNone/>
              <a:defRPr sz="1800" b="0" i="0" u="none" strike="noStrike" cap="none" baseline="0">
                <a:solidFill>
                  <a:schemeClr val="dk1"/>
                </a:solidFill>
                <a:latin typeface="Calibri"/>
                <a:ea typeface="Calibri"/>
                <a:cs typeface="Calibri"/>
                <a:sym typeface="Calibri"/>
              </a:defRPr>
            </a:lvl1pPr>
          </a:lstStyle>
          <a:p>
            <a:pPr>
              <a:buSzPct val="25000"/>
            </a:pPr>
            <a:fld id="{00000000-1234-1234-1234-123412341234}" type="slidenum">
              <a:rPr lang="en-US" kern="0">
                <a:solidFill>
                  <a:srgbClr val="000000"/>
                </a:solidFill>
                <a:rtl val="0"/>
              </a:rPr>
              <a:pPr>
                <a:buSzPct val="25000"/>
              </a:pPr>
              <a:t>‹#›</a:t>
            </a:fld>
            <a:endParaRPr lang="en-US" kern="0">
              <a:solidFill>
                <a:srgbClr val="000000"/>
              </a:solidFill>
              <a:rtl val="0"/>
            </a:endParaRPr>
          </a:p>
        </p:txBody>
      </p:sp>
    </p:spTree>
    <p:extLst>
      <p:ext uri="{BB962C8B-B14F-4D97-AF65-F5344CB8AC3E}">
        <p14:creationId xmlns:p14="http://schemas.microsoft.com/office/powerpoint/2010/main" val="42035425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2_Title Only">
    <p:spTree>
      <p:nvGrpSpPr>
        <p:cNvPr id="1" name="Shape 86"/>
        <p:cNvGrpSpPr/>
        <p:nvPr/>
      </p:nvGrpSpPr>
      <p:grpSpPr>
        <a:xfrm>
          <a:off x="0" y="0"/>
          <a:ext cx="0" cy="0"/>
          <a:chOff x="0" y="0"/>
          <a:chExt cx="0" cy="0"/>
        </a:xfrm>
      </p:grpSpPr>
      <p:sp>
        <p:nvSpPr>
          <p:cNvPr id="87" name="Shape 87"/>
          <p:cNvSpPr/>
          <p:nvPr/>
        </p:nvSpPr>
        <p:spPr>
          <a:xfrm>
            <a:off x="0" y="0"/>
            <a:ext cx="9144000" cy="990599"/>
          </a:xfrm>
          <a:prstGeom prst="rect">
            <a:avLst/>
          </a:prstGeom>
          <a:solidFill>
            <a:srgbClr val="2D1BB5"/>
          </a:solidFill>
          <a:ln>
            <a:noFill/>
          </a:ln>
        </p:spPr>
        <p:txBody>
          <a:bodyPr lIns="91425" tIns="45700" rIns="91425" bIns="45700" anchor="ctr" anchorCtr="0">
            <a:noAutofit/>
          </a:bodyPr>
          <a:lstStyle/>
          <a:p>
            <a:pPr algn="ctr"/>
            <a:endParaRPr kern="0">
              <a:solidFill>
                <a:srgbClr val="FFFFFF"/>
              </a:solidFill>
              <a:latin typeface="Calibri"/>
              <a:ea typeface="Calibri"/>
              <a:cs typeface="Calibri"/>
              <a:sym typeface="Calibri"/>
              <a:rtl val="0"/>
            </a:endParaRPr>
          </a:p>
        </p:txBody>
      </p:sp>
      <p:sp>
        <p:nvSpPr>
          <p:cNvPr id="88" name="Shape 88"/>
          <p:cNvSpPr txBox="1">
            <a:spLocks noGrp="1"/>
          </p:cNvSpPr>
          <p:nvPr>
            <p:ph type="title"/>
          </p:nvPr>
        </p:nvSpPr>
        <p:spPr>
          <a:xfrm>
            <a:off x="228600" y="0"/>
            <a:ext cx="8686800" cy="10667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9" name="Shape 89"/>
          <p:cNvSpPr txBox="1">
            <a:spLocks noGrp="1"/>
          </p:cNvSpPr>
          <p:nvPr>
            <p:ph type="body" idx="1"/>
          </p:nvPr>
        </p:nvSpPr>
        <p:spPr>
          <a:xfrm>
            <a:off x="457200" y="1524000"/>
            <a:ext cx="8229600" cy="4525963"/>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a:lvl1pPr>
            <a:lvl2pPr marL="742950" indent="-107950" algn="l" rtl="0">
              <a:spcBef>
                <a:spcPts val="560"/>
              </a:spcBef>
              <a:spcAft>
                <a:spcPts val="0"/>
              </a:spcAft>
              <a:buClr>
                <a:schemeClr val="dk1"/>
              </a:buClr>
              <a:buFont typeface="Arial"/>
              <a:buChar char="–"/>
              <a:defRPr/>
            </a:lvl2pPr>
            <a:lvl3pPr marL="1143000" indent="-76200" algn="l" rtl="0">
              <a:spcBef>
                <a:spcPts val="480"/>
              </a:spcBef>
              <a:spcAft>
                <a:spcPts val="0"/>
              </a:spcAft>
              <a:buClr>
                <a:schemeClr val="dk1"/>
              </a:buClr>
              <a:buFont typeface="Arial"/>
              <a:buChar char="•"/>
              <a:defRPr/>
            </a:lvl3pPr>
            <a:lvl4pPr marL="1600200" indent="-101600" algn="l" rtl="0">
              <a:spcBef>
                <a:spcPts val="400"/>
              </a:spcBef>
              <a:spcAft>
                <a:spcPts val="0"/>
              </a:spcAft>
              <a:buClr>
                <a:schemeClr val="dk1"/>
              </a:buClr>
              <a:buFont typeface="Arial"/>
              <a:buChar char="–"/>
              <a:defRPr/>
            </a:lvl4pPr>
            <a:lvl5pPr marL="2057400" indent="-101600" algn="l" rtl="0">
              <a:spcBef>
                <a:spcPts val="400"/>
              </a:spcBef>
              <a:spcAft>
                <a:spcPts val="0"/>
              </a:spcAft>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90" name="Shape 90"/>
          <p:cNvSpPr txBox="1">
            <a:spLocks noGrp="1"/>
          </p:cNvSpPr>
          <p:nvPr>
            <p:ph type="dt" idx="10"/>
          </p:nvPr>
        </p:nvSpPr>
        <p:spPr>
          <a:xfrm>
            <a:off x="457200" y="6356350"/>
            <a:ext cx="2133599" cy="365125"/>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sz="1400" kern="0">
              <a:solidFill>
                <a:srgbClr val="000000"/>
              </a:solidFill>
              <a:cs typeface="Arial"/>
              <a:sym typeface="Arial"/>
              <a:rtl val="0"/>
            </a:endParaRPr>
          </a:p>
        </p:txBody>
      </p:sp>
      <p:sp>
        <p:nvSpPr>
          <p:cNvPr id="91" name="Shape 91"/>
          <p:cNvSpPr txBox="1">
            <a:spLocks noGrp="1"/>
          </p:cNvSpPr>
          <p:nvPr>
            <p:ph type="ftr" idx="11"/>
          </p:nvPr>
        </p:nvSpPr>
        <p:spPr>
          <a:xfrm>
            <a:off x="3124200" y="6356350"/>
            <a:ext cx="2895600" cy="365125"/>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sz="1400" kern="0">
              <a:solidFill>
                <a:srgbClr val="000000"/>
              </a:solidFill>
              <a:cs typeface="Arial"/>
              <a:sym typeface="Arial"/>
              <a:rtl val="0"/>
            </a:endParaRPr>
          </a:p>
        </p:txBody>
      </p:sp>
      <p:sp>
        <p:nvSpPr>
          <p:cNvPr id="92" name="Shape 92"/>
          <p:cNvSpPr txBox="1">
            <a:spLocks noGrp="1"/>
          </p:cNvSpPr>
          <p:nvPr>
            <p:ph type="sldNum" idx="12"/>
          </p:nvPr>
        </p:nvSpPr>
        <p:spPr>
          <a:xfrm>
            <a:off x="6553200" y="6356350"/>
            <a:ext cx="2133599" cy="365125"/>
          </a:xfrm>
          <a:prstGeom prst="rect">
            <a:avLst/>
          </a:prstGeom>
          <a:noFill/>
          <a:ln>
            <a:noFill/>
          </a:ln>
        </p:spPr>
        <p:txBody>
          <a:bodyPr lIns="91425" tIns="45700" rIns="91425" bIns="45700" anchor="t" anchorCtr="0">
            <a:noAutofit/>
          </a:bodyPr>
          <a:lstStyle>
            <a:lvl1pPr marL="0" marR="0" indent="0" algn="l" rtl="0">
              <a:spcBef>
                <a:spcPts val="0"/>
              </a:spcBef>
              <a:buNone/>
              <a:defRPr sz="1800" b="0" i="0" u="none" strike="noStrike" cap="none" baseline="0">
                <a:solidFill>
                  <a:schemeClr val="dk1"/>
                </a:solidFill>
                <a:latin typeface="Calibri"/>
                <a:ea typeface="Calibri"/>
                <a:cs typeface="Calibri"/>
                <a:sym typeface="Calibri"/>
              </a:defRPr>
            </a:lvl1pPr>
          </a:lstStyle>
          <a:p>
            <a:pPr>
              <a:buSzPct val="25000"/>
            </a:pPr>
            <a:fld id="{00000000-1234-1234-1234-123412341234}" type="slidenum">
              <a:rPr lang="en-US" kern="0">
                <a:solidFill>
                  <a:srgbClr val="000000"/>
                </a:solidFill>
                <a:rtl val="0"/>
              </a:rPr>
              <a:pPr>
                <a:buSzPct val="25000"/>
              </a:pPr>
              <a:t>‹#›</a:t>
            </a:fld>
            <a:endParaRPr lang="en-US" kern="0">
              <a:solidFill>
                <a:srgbClr val="000000"/>
              </a:solidFill>
              <a:rtl val="0"/>
            </a:endParaRPr>
          </a:p>
        </p:txBody>
      </p:sp>
    </p:spTree>
    <p:extLst>
      <p:ext uri="{BB962C8B-B14F-4D97-AF65-F5344CB8AC3E}">
        <p14:creationId xmlns:p14="http://schemas.microsoft.com/office/powerpoint/2010/main" val="37259618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7" name="Shape 47"/>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spcBef>
                <a:spcPts val="0"/>
              </a:spcBef>
              <a:buClr>
                <a:srgbClr val="888888"/>
              </a:buClr>
              <a:buFont typeface="Arial"/>
              <a:buNone/>
              <a:defRPr/>
            </a:lvl1pPr>
            <a:lvl2pPr marL="457200" indent="0" rtl="0">
              <a:spcBef>
                <a:spcPts val="0"/>
              </a:spcBef>
              <a:buClr>
                <a:srgbClr val="888888"/>
              </a:buClr>
              <a:buFont typeface="Arial"/>
              <a:buNone/>
              <a:defRPr/>
            </a:lvl2pPr>
            <a:lvl3pPr marL="914400" indent="0" rtl="0">
              <a:spcBef>
                <a:spcPts val="0"/>
              </a:spcBef>
              <a:buClr>
                <a:srgbClr val="888888"/>
              </a:buClr>
              <a:buFont typeface="Arial"/>
              <a:buNone/>
              <a:defRPr/>
            </a:lvl3pPr>
            <a:lvl4pPr marL="1371600" indent="0" rtl="0">
              <a:spcBef>
                <a:spcPts val="0"/>
              </a:spcBef>
              <a:buClr>
                <a:srgbClr val="888888"/>
              </a:buClr>
              <a:buFont typeface="Arial"/>
              <a:buNone/>
              <a:defRPr/>
            </a:lvl4pPr>
            <a:lvl5pPr marL="1828800" indent="0" rtl="0">
              <a:spcBef>
                <a:spcPts val="0"/>
              </a:spcBef>
              <a:buClr>
                <a:srgbClr val="888888"/>
              </a:buClr>
              <a:buFont typeface="Arial"/>
              <a:buNone/>
              <a:defRPr/>
            </a:lvl5pPr>
            <a:lvl6pPr marL="2286000" indent="0" rtl="0">
              <a:spcBef>
                <a:spcPts val="0"/>
              </a:spcBef>
              <a:buClr>
                <a:srgbClr val="888888"/>
              </a:buClr>
              <a:buFont typeface="Calibri"/>
              <a:buNone/>
              <a:defRPr/>
            </a:lvl6pPr>
            <a:lvl7pPr marL="2743200" indent="0" rtl="0">
              <a:spcBef>
                <a:spcPts val="0"/>
              </a:spcBef>
              <a:buClr>
                <a:srgbClr val="888888"/>
              </a:buClr>
              <a:buFont typeface="Calibri"/>
              <a:buNone/>
              <a:defRPr/>
            </a:lvl7pPr>
            <a:lvl8pPr marL="3200400" indent="0" rtl="0">
              <a:spcBef>
                <a:spcPts val="0"/>
              </a:spcBef>
              <a:buClr>
                <a:srgbClr val="888888"/>
              </a:buClr>
              <a:buFont typeface="Calibri"/>
              <a:buNone/>
              <a:defRPr/>
            </a:lvl8pPr>
            <a:lvl9pPr marL="3657600" indent="0" rtl="0">
              <a:spcBef>
                <a:spcPts val="0"/>
              </a:spcBef>
              <a:buClr>
                <a:srgbClr val="888888"/>
              </a:buClr>
              <a:buFont typeface="Calibri"/>
              <a:buNone/>
              <a:defRPr/>
            </a:lvl9pPr>
          </a:lstStyle>
          <a:p>
            <a:endParaRPr/>
          </a:p>
        </p:txBody>
      </p:sp>
      <p:sp>
        <p:nvSpPr>
          <p:cNvPr id="48" name="Shape 48"/>
          <p:cNvSpPr txBox="1">
            <a:spLocks noGrp="1"/>
          </p:cNvSpPr>
          <p:nvPr>
            <p:ph type="dt" idx="10"/>
          </p:nvPr>
        </p:nvSpPr>
        <p:spPr>
          <a:xfrm>
            <a:off x="457200" y="6356350"/>
            <a:ext cx="2133599" cy="365125"/>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sz="1400" kern="0">
              <a:solidFill>
                <a:srgbClr val="000000"/>
              </a:solidFill>
              <a:cs typeface="Arial"/>
              <a:sym typeface="Arial"/>
              <a:rtl val="0"/>
            </a:endParaRPr>
          </a:p>
        </p:txBody>
      </p:sp>
      <p:sp>
        <p:nvSpPr>
          <p:cNvPr id="49" name="Shape 49"/>
          <p:cNvSpPr txBox="1">
            <a:spLocks noGrp="1"/>
          </p:cNvSpPr>
          <p:nvPr>
            <p:ph type="ftr" idx="11"/>
          </p:nvPr>
        </p:nvSpPr>
        <p:spPr>
          <a:xfrm>
            <a:off x="3124200" y="6356350"/>
            <a:ext cx="2895600" cy="365125"/>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sz="1400" kern="0">
              <a:solidFill>
                <a:srgbClr val="000000"/>
              </a:solidFill>
              <a:cs typeface="Arial"/>
              <a:sym typeface="Arial"/>
              <a:rtl val="0"/>
            </a:endParaRPr>
          </a:p>
        </p:txBody>
      </p:sp>
      <p:sp>
        <p:nvSpPr>
          <p:cNvPr id="50" name="Shape 50"/>
          <p:cNvSpPr txBox="1">
            <a:spLocks noGrp="1"/>
          </p:cNvSpPr>
          <p:nvPr>
            <p:ph type="sldNum" idx="12"/>
          </p:nvPr>
        </p:nvSpPr>
        <p:spPr>
          <a:xfrm>
            <a:off x="6553200" y="6356350"/>
            <a:ext cx="2133599" cy="365125"/>
          </a:xfrm>
          <a:prstGeom prst="rect">
            <a:avLst/>
          </a:prstGeom>
          <a:noFill/>
          <a:ln>
            <a:noFill/>
          </a:ln>
        </p:spPr>
        <p:txBody>
          <a:bodyPr lIns="91425" tIns="45700" rIns="91425" bIns="45700" anchor="t" anchorCtr="0">
            <a:noAutofit/>
          </a:bodyPr>
          <a:lstStyle>
            <a:lvl1pPr marL="0" marR="0" indent="0" algn="l" rtl="0">
              <a:spcBef>
                <a:spcPts val="0"/>
              </a:spcBef>
              <a:buNone/>
              <a:defRPr sz="1800" b="0" i="0" u="none" strike="noStrike" cap="none" baseline="0">
                <a:solidFill>
                  <a:schemeClr val="dk1"/>
                </a:solidFill>
                <a:latin typeface="Calibri"/>
                <a:ea typeface="Calibri"/>
                <a:cs typeface="Calibri"/>
                <a:sym typeface="Calibri"/>
              </a:defRPr>
            </a:lvl1pPr>
          </a:lstStyle>
          <a:p>
            <a:pPr>
              <a:buSzPct val="25000"/>
            </a:pPr>
            <a:fld id="{00000000-1234-1234-1234-123412341234}" type="slidenum">
              <a:rPr lang="en-US" kern="0">
                <a:solidFill>
                  <a:srgbClr val="000000"/>
                </a:solidFill>
                <a:rtl val="0"/>
              </a:rPr>
              <a:pPr>
                <a:buSzPct val="25000"/>
              </a:pPr>
              <a:t>‹#›</a:t>
            </a:fld>
            <a:endParaRPr lang="en-US" kern="0">
              <a:solidFill>
                <a:srgbClr val="000000"/>
              </a:solidFill>
              <a:rtl val="0"/>
            </a:endParaRPr>
          </a:p>
        </p:txBody>
      </p:sp>
    </p:spTree>
    <p:extLst>
      <p:ext uri="{BB962C8B-B14F-4D97-AF65-F5344CB8AC3E}">
        <p14:creationId xmlns:p14="http://schemas.microsoft.com/office/powerpoint/2010/main" val="40553710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D7D49C-EDEF-4E0C-ADBB-F79E50430493}"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401038" y="6170822"/>
            <a:ext cx="502920" cy="502920"/>
          </a:xfrm>
          <a:prstGeom prst="ellipse">
            <a:avLst/>
          </a:prstGeom>
        </p:spPr>
        <p:txBody>
          <a:bodyPr/>
          <a:lstStyle/>
          <a:p>
            <a:fld id="{7580E97C-CA90-4C73-B53B-36BC8816051D}"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404534"/>
            <a:ext cx="5825202" cy="1646302"/>
          </a:xfrm>
        </p:spPr>
        <p:txBody>
          <a:bodyPr anchor="b">
            <a:noAutofit/>
          </a:bodyPr>
          <a:lstStyle>
            <a:lvl1pPr algn="r">
              <a:defRPr sz="405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4050834"/>
            <a:ext cx="5825202"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D445D4F-F4CC-452B-9500-1C4DF5F5F0AF}"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303AF6-2199-4915-9314-7112A2C04C04}" type="slidenum">
              <a:rPr lang="en-US" smtClean="0"/>
              <a:t>‹#›</a:t>
            </a:fld>
            <a:endParaRPr lang="en-US"/>
          </a:p>
        </p:txBody>
      </p:sp>
    </p:spTree>
    <p:extLst>
      <p:ext uri="{BB962C8B-B14F-4D97-AF65-F5344CB8AC3E}">
        <p14:creationId xmlns:p14="http://schemas.microsoft.com/office/powerpoint/2010/main" val="21904099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445D4F-F4CC-452B-9500-1C4DF5F5F0AF}"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303AF6-2199-4915-9314-7112A2C04C04}" type="slidenum">
              <a:rPr lang="en-US" smtClean="0"/>
              <a:t>‹#›</a:t>
            </a:fld>
            <a:endParaRPr lang="en-US"/>
          </a:p>
        </p:txBody>
      </p:sp>
    </p:spTree>
    <p:extLst>
      <p:ext uri="{BB962C8B-B14F-4D97-AF65-F5344CB8AC3E}">
        <p14:creationId xmlns:p14="http://schemas.microsoft.com/office/powerpoint/2010/main" val="35838114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700868"/>
            <a:ext cx="6447501" cy="1826581"/>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8604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D445D4F-F4CC-452B-9500-1C4DF5F5F0AF}"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303AF6-2199-4915-9314-7112A2C04C04}" type="slidenum">
              <a:rPr lang="en-US" smtClean="0"/>
              <a:t>‹#›</a:t>
            </a:fld>
            <a:endParaRPr lang="en-US"/>
          </a:p>
        </p:txBody>
      </p:sp>
    </p:spTree>
    <p:extLst>
      <p:ext uri="{BB962C8B-B14F-4D97-AF65-F5344CB8AC3E}">
        <p14:creationId xmlns:p14="http://schemas.microsoft.com/office/powerpoint/2010/main" val="27600959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2160589"/>
            <a:ext cx="3138026"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2160590"/>
            <a:ext cx="3138026"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D445D4F-F4CC-452B-9500-1C4DF5F5F0AF}" type="datetimeFigureOut">
              <a:rPr lang="en-US" smtClean="0"/>
              <a:t>7/10/2019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303AF6-2199-4915-9314-7112A2C04C04}" type="slidenum">
              <a:rPr lang="en-US" smtClean="0"/>
              <a:t>‹#›</a:t>
            </a:fld>
            <a:endParaRPr lang="en-US"/>
          </a:p>
        </p:txBody>
      </p:sp>
    </p:spTree>
    <p:extLst>
      <p:ext uri="{BB962C8B-B14F-4D97-AF65-F5344CB8AC3E}">
        <p14:creationId xmlns:p14="http://schemas.microsoft.com/office/powerpoint/2010/main" val="21818614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2160983"/>
            <a:ext cx="3139217" cy="576262"/>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506809" y="2737246"/>
            <a:ext cx="31392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2160983"/>
            <a:ext cx="3139214" cy="576262"/>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816288" y="2737246"/>
            <a:ext cx="313921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445D4F-F4CC-452B-9500-1C4DF5F5F0AF}" type="datetimeFigureOut">
              <a:rPr lang="en-US" smtClean="0"/>
              <a:t>7/10/2019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303AF6-2199-4915-9314-7112A2C04C04}" type="slidenum">
              <a:rPr lang="en-US" smtClean="0"/>
              <a:t>‹#›</a:t>
            </a:fld>
            <a:endParaRPr lang="en-US"/>
          </a:p>
        </p:txBody>
      </p:sp>
    </p:spTree>
    <p:extLst>
      <p:ext uri="{BB962C8B-B14F-4D97-AF65-F5344CB8AC3E}">
        <p14:creationId xmlns:p14="http://schemas.microsoft.com/office/powerpoint/2010/main" val="27559327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D445D4F-F4CC-452B-9500-1C4DF5F5F0AF}" type="datetimeFigureOut">
              <a:rPr lang="en-US" smtClean="0"/>
              <a:t>7/10/2019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303AF6-2199-4915-9314-7112A2C04C04}" type="slidenum">
              <a:rPr lang="en-US" smtClean="0"/>
              <a:t>‹#›</a:t>
            </a:fld>
            <a:endParaRPr lang="en-US"/>
          </a:p>
        </p:txBody>
      </p:sp>
    </p:spTree>
    <p:extLst>
      <p:ext uri="{BB962C8B-B14F-4D97-AF65-F5344CB8AC3E}">
        <p14:creationId xmlns:p14="http://schemas.microsoft.com/office/powerpoint/2010/main" val="1285428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445D4F-F4CC-452B-9500-1C4DF5F5F0AF}" type="datetimeFigureOut">
              <a:rPr lang="en-US" smtClean="0"/>
              <a:t>7/10/2019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303AF6-2199-4915-9314-7112A2C04C04}" type="slidenum">
              <a:rPr lang="en-US" smtClean="0"/>
              <a:t>‹#›</a:t>
            </a:fld>
            <a:endParaRPr lang="en-US"/>
          </a:p>
        </p:txBody>
      </p:sp>
    </p:spTree>
    <p:extLst>
      <p:ext uri="{BB962C8B-B14F-4D97-AF65-F5344CB8AC3E}">
        <p14:creationId xmlns:p14="http://schemas.microsoft.com/office/powerpoint/2010/main" val="25044474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498604"/>
            <a:ext cx="2890896" cy="1278466"/>
          </a:xfrm>
        </p:spPr>
        <p:txBody>
          <a:bodyPr anchor="b">
            <a:normAutofit/>
          </a:bodyPr>
          <a:lstStyle>
            <a:lvl1pPr>
              <a:defRPr sz="1500"/>
            </a:lvl1pPr>
          </a:lstStyle>
          <a:p>
            <a:r>
              <a:rPr lang="en-US" smtClean="0"/>
              <a:t>Click to edit Master title style</a:t>
            </a:r>
            <a:endParaRPr lang="en-US" dirty="0"/>
          </a:p>
        </p:txBody>
      </p:sp>
      <p:sp>
        <p:nvSpPr>
          <p:cNvPr id="3" name="Content Placeholder 2"/>
          <p:cNvSpPr>
            <a:spLocks noGrp="1"/>
          </p:cNvSpPr>
          <p:nvPr>
            <p:ph idx="1"/>
          </p:nvPr>
        </p:nvSpPr>
        <p:spPr>
          <a:xfrm>
            <a:off x="3570346" y="514925"/>
            <a:ext cx="3385156"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777069"/>
            <a:ext cx="2890896" cy="2584449"/>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5D445D4F-F4CC-452B-9500-1C4DF5F5F0AF}" type="datetimeFigureOut">
              <a:rPr lang="en-US" smtClean="0"/>
              <a:t>7/10/2019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303AF6-2199-4915-9314-7112A2C04C04}" type="slidenum">
              <a:rPr lang="en-US" smtClean="0"/>
              <a:t>‹#›</a:t>
            </a:fld>
            <a:endParaRPr lang="en-US"/>
          </a:p>
        </p:txBody>
      </p:sp>
    </p:spTree>
    <p:extLst>
      <p:ext uri="{BB962C8B-B14F-4D97-AF65-F5344CB8AC3E}">
        <p14:creationId xmlns:p14="http://schemas.microsoft.com/office/powerpoint/2010/main" val="8014185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800600"/>
            <a:ext cx="6447500" cy="566738"/>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609600"/>
            <a:ext cx="6447501" cy="384571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508001" y="5367338"/>
            <a:ext cx="6447500" cy="67402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5D445D4F-F4CC-452B-9500-1C4DF5F5F0AF}" type="datetimeFigureOut">
              <a:rPr lang="en-US" smtClean="0"/>
              <a:t>7/10/2019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303AF6-2199-4915-9314-7112A2C04C04}" type="slidenum">
              <a:rPr lang="en-US" smtClean="0"/>
              <a:t>‹#›</a:t>
            </a:fld>
            <a:endParaRPr lang="en-US"/>
          </a:p>
        </p:txBody>
      </p:sp>
    </p:spTree>
    <p:extLst>
      <p:ext uri="{BB962C8B-B14F-4D97-AF65-F5344CB8AC3E}">
        <p14:creationId xmlns:p14="http://schemas.microsoft.com/office/powerpoint/2010/main" val="2543002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3403600"/>
          </a:xfrm>
        </p:spPr>
        <p:txBody>
          <a:bodyPr anchor="ctr">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D445D4F-F4CC-452B-9500-1C4DF5F5F0AF}"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303AF6-2199-4915-9314-7112A2C04C04}" type="slidenum">
              <a:rPr lang="en-US" smtClean="0"/>
              <a:t>‹#›</a:t>
            </a:fld>
            <a:endParaRPr lang="en-US"/>
          </a:p>
        </p:txBody>
      </p:sp>
    </p:spTree>
    <p:extLst>
      <p:ext uri="{BB962C8B-B14F-4D97-AF65-F5344CB8AC3E}">
        <p14:creationId xmlns:p14="http://schemas.microsoft.com/office/powerpoint/2010/main" val="2016970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AAD7D49C-EDEF-4E0C-ADBB-F79E50430493}"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401038" y="6170822"/>
            <a:ext cx="502920" cy="502920"/>
          </a:xfrm>
          <a:prstGeom prst="ellipse">
            <a:avLst/>
          </a:prstGeom>
        </p:spPr>
        <p:txBody>
          <a:bodyPr/>
          <a:lstStyle/>
          <a:p>
            <a:fld id="{7580E97C-CA90-4C73-B53B-36BC8816051D}"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3632200"/>
            <a:ext cx="5418393" cy="38100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D445D4F-F4CC-452B-9500-1C4DF5F5F0AF}"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303AF6-2199-4915-9314-7112A2C04C04}" type="slidenum">
              <a:rPr lang="en-US" smtClean="0"/>
              <a:t>‹#›</a:t>
            </a:fld>
            <a:endParaRPr lang="en-US"/>
          </a:p>
        </p:txBody>
      </p:sp>
      <p:sp>
        <p:nvSpPr>
          <p:cNvPr id="20" name="TextBox 19"/>
          <p:cNvSpPr txBox="1"/>
          <p:nvPr/>
        </p:nvSpPr>
        <p:spPr>
          <a:xfrm>
            <a:off x="406403" y="790378"/>
            <a:ext cx="4572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886556"/>
            <a:ext cx="4572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42337063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931988"/>
            <a:ext cx="6447501" cy="2595460"/>
          </a:xfrm>
        </p:spPr>
        <p:txBody>
          <a:bodyPr anchor="b">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D445D4F-F4CC-452B-9500-1C4DF5F5F0AF}"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303AF6-2199-4915-9314-7112A2C04C04}" type="slidenum">
              <a:rPr lang="en-US" smtClean="0"/>
              <a:t>‹#›</a:t>
            </a:fld>
            <a:endParaRPr lang="en-US"/>
          </a:p>
        </p:txBody>
      </p:sp>
    </p:spTree>
    <p:extLst>
      <p:ext uri="{BB962C8B-B14F-4D97-AF65-F5344CB8AC3E}">
        <p14:creationId xmlns:p14="http://schemas.microsoft.com/office/powerpoint/2010/main" val="8670228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D445D4F-F4CC-452B-9500-1C4DF5F5F0AF}"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303AF6-2199-4915-9314-7112A2C04C04}" type="slidenum">
              <a:rPr lang="en-US" smtClean="0"/>
              <a:t>‹#›</a:t>
            </a:fld>
            <a:endParaRPr lang="en-US"/>
          </a:p>
        </p:txBody>
      </p:sp>
      <p:sp>
        <p:nvSpPr>
          <p:cNvPr id="24" name="TextBox 23"/>
          <p:cNvSpPr txBox="1"/>
          <p:nvPr/>
        </p:nvSpPr>
        <p:spPr>
          <a:xfrm>
            <a:off x="406403" y="790378"/>
            <a:ext cx="4572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886556"/>
            <a:ext cx="4572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510847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609600"/>
            <a:ext cx="6441152" cy="302260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D445D4F-F4CC-452B-9500-1C4DF5F5F0AF}"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303AF6-2199-4915-9314-7112A2C04C04}" type="slidenum">
              <a:rPr lang="en-US" smtClean="0"/>
              <a:t>‹#›</a:t>
            </a:fld>
            <a:endParaRPr lang="en-US"/>
          </a:p>
        </p:txBody>
      </p:sp>
    </p:spTree>
    <p:extLst>
      <p:ext uri="{BB962C8B-B14F-4D97-AF65-F5344CB8AC3E}">
        <p14:creationId xmlns:p14="http://schemas.microsoft.com/office/powerpoint/2010/main" val="8062444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445D4F-F4CC-452B-9500-1C4DF5F5F0AF}"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303AF6-2199-4915-9314-7112A2C04C04}" type="slidenum">
              <a:rPr lang="en-US" smtClean="0"/>
              <a:t>‹#›</a:t>
            </a:fld>
            <a:endParaRPr lang="en-US"/>
          </a:p>
        </p:txBody>
      </p:sp>
    </p:spTree>
    <p:extLst>
      <p:ext uri="{BB962C8B-B14F-4D97-AF65-F5344CB8AC3E}">
        <p14:creationId xmlns:p14="http://schemas.microsoft.com/office/powerpoint/2010/main" val="8549841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609600"/>
            <a:ext cx="978557"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609600"/>
            <a:ext cx="5295113"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445D4F-F4CC-452B-9500-1C4DF5F5F0AF}"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303AF6-2199-4915-9314-7112A2C04C04}" type="slidenum">
              <a:rPr lang="en-US" smtClean="0"/>
              <a:t>‹#›</a:t>
            </a:fld>
            <a:endParaRPr lang="en-US"/>
          </a:p>
        </p:txBody>
      </p:sp>
    </p:spTree>
    <p:extLst>
      <p:ext uri="{BB962C8B-B14F-4D97-AF65-F5344CB8AC3E}">
        <p14:creationId xmlns:p14="http://schemas.microsoft.com/office/powerpoint/2010/main" val="2231106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AD7D49C-EDEF-4E0C-ADBB-F79E50430493}" type="datetimeFigureOut">
              <a:rPr lang="en-US" smtClean="0"/>
              <a:t>7/10/2019</a:t>
            </a:fld>
            <a:endParaRPr lang="en-US"/>
          </a:p>
        </p:txBody>
      </p:sp>
      <p:sp>
        <p:nvSpPr>
          <p:cNvPr id="6" name="Footer Placeholder 5"/>
          <p:cNvSpPr>
            <a:spLocks noGrp="1"/>
          </p:cNvSpPr>
          <p:nvPr>
            <p:ph type="ftr" sz="quarter" idx="11"/>
          </p:nvPr>
        </p:nvSpPr>
        <p:spPr/>
        <p:txBody>
          <a:bodyPr/>
          <a:lstStyle/>
          <a:p>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AD7D49C-EDEF-4E0C-ADBB-F79E50430493}" type="datetimeFigureOut">
              <a:rPr lang="en-US" smtClean="0"/>
              <a:t>7/10/2019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401038" y="6170822"/>
            <a:ext cx="502920" cy="502920"/>
          </a:xfrm>
          <a:prstGeom prst="ellipse">
            <a:avLst/>
          </a:prstGeom>
        </p:spPr>
        <p:txBody>
          <a:bodyPr/>
          <a:lstStyle/>
          <a:p>
            <a:fld id="{7580E97C-CA90-4C73-B53B-36BC8816051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D7D49C-EDEF-4E0C-ADBB-F79E50430493}" type="datetimeFigureOut">
              <a:rPr lang="en-US" smtClean="0"/>
              <a:t>7/10/2019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401038" y="6170822"/>
            <a:ext cx="502920" cy="502920"/>
          </a:xfrm>
          <a:prstGeom prst="ellipse">
            <a:avLst/>
          </a:prstGeom>
        </p:spPr>
        <p:txBody>
          <a:bodyPr/>
          <a:lstStyle/>
          <a:p>
            <a:fld id="{7580E97C-CA90-4C73-B53B-36BC881605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D7D49C-EDEF-4E0C-ADBB-F79E50430493}" type="datetimeFigureOut">
              <a:rPr lang="en-US" smtClean="0"/>
              <a:t>7/10/2019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401038" y="6170822"/>
            <a:ext cx="502920" cy="502920"/>
          </a:xfrm>
          <a:prstGeom prst="ellipse">
            <a:avLst/>
          </a:prstGeom>
        </p:spPr>
        <p:txBody>
          <a:bodyPr/>
          <a:lstStyle/>
          <a:p>
            <a:fld id="{7580E97C-CA90-4C73-B53B-36BC881605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AAD7D49C-EDEF-4E0C-ADBB-F79E50430493}" type="datetimeFigureOut">
              <a:rPr lang="en-US" smtClean="0"/>
              <a:t>7/10/2019</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8401038" y="6170822"/>
            <a:ext cx="502920" cy="502920"/>
          </a:xfrm>
          <a:prstGeom prst="ellipse">
            <a:avLst/>
          </a:prstGeom>
          <a:ln>
            <a:solidFill>
              <a:schemeClr val="tx2"/>
            </a:solidFill>
          </a:ln>
        </p:spPr>
        <p:txBody>
          <a:bodyPr/>
          <a:lstStyle>
            <a:lvl1pPr>
              <a:defRPr>
                <a:solidFill>
                  <a:schemeClr val="tx2"/>
                </a:solidFill>
              </a:defRPr>
            </a:lvl1pPr>
          </a:lstStyle>
          <a:p>
            <a:fld id="{7580E97C-CA90-4C73-B53B-36BC8816051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D7D49C-EDEF-4E0C-ADBB-F79E50430493}" type="datetimeFigureOut">
              <a:rPr lang="en-US" smtClean="0"/>
              <a:t>7/10/2019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401038" y="6170822"/>
            <a:ext cx="502920" cy="502920"/>
          </a:xfrm>
          <a:prstGeom prst="ellipse">
            <a:avLst/>
          </a:prstGeom>
        </p:spPr>
        <p:txBody>
          <a:bodyPr/>
          <a:lstStyle/>
          <a:p>
            <a:fld id="{7580E97C-CA90-4C73-B53B-36BC8816051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5.png"/><Relationship Id="rId5" Type="http://schemas.openxmlformats.org/officeDocument/2006/relationships/slideLayout" Target="../slideLayouts/slideLayout16.xml"/><Relationship Id="rId10" Type="http://schemas.openxmlformats.org/officeDocument/2006/relationships/image" Target="../media/image4.jpeg"/><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theme" Target="../theme/theme3.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AAD7D49C-EDEF-4E0C-ADBB-F79E50430493}" type="datetimeFigureOut">
              <a:rPr lang="en-US" smtClean="0"/>
              <a:t>7/10/2019</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pic>
        <p:nvPicPr>
          <p:cNvPr id="10" name="Picture 9"/>
          <p:cNvPicPr>
            <a:picLocks noChangeAspect="1"/>
          </p:cNvPicPr>
          <p:nvPr userDrawn="1"/>
        </p:nvPicPr>
        <p:blipFill rotWithShape="1">
          <a:blip r:embed="rId13" cstate="print">
            <a:extLst>
              <a:ext uri="{28A0092B-C50C-407E-A947-70E740481C1C}">
                <a14:useLocalDpi xmlns:a14="http://schemas.microsoft.com/office/drawing/2010/main" val="0"/>
              </a:ext>
            </a:extLst>
          </a:blip>
          <a:srcRect b="13756"/>
          <a:stretch/>
        </p:blipFill>
        <p:spPr>
          <a:xfrm>
            <a:off x="8534400" y="6260268"/>
            <a:ext cx="369558" cy="369131"/>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pic>
        <p:nvPicPr>
          <p:cNvPr id="9" name="Shape 9"/>
          <p:cNvPicPr preferRelativeResize="0"/>
          <p:nvPr/>
        </p:nvPicPr>
        <p:blipFill rotWithShape="1">
          <a:blip r:embed="rId10" cstate="screen">
            <a:alphaModFix/>
            <a:extLst>
              <a:ext uri="{28A0092B-C50C-407E-A947-70E740481C1C}">
                <a14:useLocalDpi xmlns:a14="http://schemas.microsoft.com/office/drawing/2010/main"/>
              </a:ext>
            </a:extLst>
          </a:blip>
          <a:srcRect/>
          <a:stretch/>
        </p:blipFill>
        <p:spPr>
          <a:xfrm>
            <a:off x="-11112" y="0"/>
            <a:ext cx="9155113" cy="355600"/>
          </a:xfrm>
          <a:prstGeom prst="rect">
            <a:avLst/>
          </a:prstGeom>
          <a:noFill/>
          <a:ln>
            <a:noFill/>
          </a:ln>
        </p:spPr>
      </p:pic>
      <p:sp>
        <p:nvSpPr>
          <p:cNvPr id="10" name="Shape 10"/>
          <p:cNvSpPr/>
          <p:nvPr/>
        </p:nvSpPr>
        <p:spPr>
          <a:xfrm>
            <a:off x="0" y="1547812"/>
            <a:ext cx="9144000" cy="5043487"/>
          </a:xfrm>
          <a:prstGeom prst="rect">
            <a:avLst/>
          </a:prstGeom>
          <a:solidFill>
            <a:srgbClr val="F8F8F8"/>
          </a:solidFill>
          <a:ln>
            <a:noFill/>
          </a:ln>
        </p:spPr>
        <p:txBody>
          <a:bodyPr lIns="91425" tIns="45700" rIns="91425" bIns="45700" anchor="ctr" anchorCtr="0">
            <a:noAutofit/>
          </a:bodyPr>
          <a:lstStyle/>
          <a:p>
            <a:pPr algn="ctr"/>
            <a:endParaRPr kern="0">
              <a:solidFill>
                <a:srgbClr val="FFFFFF"/>
              </a:solidFill>
              <a:latin typeface="Calibri"/>
              <a:ea typeface="Calibri"/>
              <a:cs typeface="Calibri"/>
              <a:sym typeface="Calibri"/>
              <a:rtl val="0"/>
            </a:endParaRPr>
          </a:p>
        </p:txBody>
      </p:sp>
      <p:sp>
        <p:nvSpPr>
          <p:cNvPr id="11" name="Shape 11"/>
          <p:cNvSpPr/>
          <p:nvPr/>
        </p:nvSpPr>
        <p:spPr>
          <a:xfrm>
            <a:off x="0" y="422275"/>
            <a:ext cx="9144000" cy="1050924"/>
          </a:xfrm>
          <a:prstGeom prst="rect">
            <a:avLst/>
          </a:prstGeom>
          <a:solidFill>
            <a:schemeClr val="bg1">
              <a:lumMod val="85000"/>
              <a:alpha val="69803"/>
            </a:schemeClr>
          </a:solidFill>
          <a:ln>
            <a:noFill/>
          </a:ln>
        </p:spPr>
        <p:txBody>
          <a:bodyPr lIns="91425" tIns="45700" rIns="91425" bIns="45700" anchor="ctr" anchorCtr="0">
            <a:noAutofit/>
          </a:bodyPr>
          <a:lstStyle/>
          <a:p>
            <a:pPr algn="ctr"/>
            <a:endParaRPr kern="0">
              <a:solidFill>
                <a:srgbClr val="FFFFFF"/>
              </a:solidFill>
              <a:latin typeface="Calibri"/>
              <a:ea typeface="Calibri"/>
              <a:cs typeface="Calibri"/>
              <a:sym typeface="Calibri"/>
              <a:rtl val="0"/>
            </a:endParaRPr>
          </a:p>
        </p:txBody>
      </p:sp>
      <p:sp>
        <p:nvSpPr>
          <p:cNvPr id="12" name="Shape 12"/>
          <p:cNvSpPr txBox="1">
            <a:spLocks noGrp="1"/>
          </p:cNvSpPr>
          <p:nvPr>
            <p:ph type="title"/>
          </p:nvPr>
        </p:nvSpPr>
        <p:spPr>
          <a:xfrm>
            <a:off x="457200" y="422275"/>
            <a:ext cx="8229600" cy="995362"/>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dirty="0"/>
          </a:p>
        </p:txBody>
      </p:sp>
      <p:sp>
        <p:nvSpPr>
          <p:cNvPr id="13" name="Shape 13"/>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a:buChar char="•"/>
              <a:defRPr/>
            </a:lvl1pPr>
            <a:lvl2pPr marL="742950" marR="0" indent="-107950" algn="l" rtl="0">
              <a:spcBef>
                <a:spcPts val="560"/>
              </a:spcBef>
              <a:spcAft>
                <a:spcPts val="0"/>
              </a:spcAft>
              <a:buClr>
                <a:schemeClr val="dk1"/>
              </a:buClr>
              <a:buFont typeface="Arial"/>
              <a:buChar char="–"/>
              <a:defRPr/>
            </a:lvl2pPr>
            <a:lvl3pPr marL="1143000" marR="0" indent="-76200" algn="l" rtl="0">
              <a:spcBef>
                <a:spcPts val="480"/>
              </a:spcBef>
              <a:spcAft>
                <a:spcPts val="0"/>
              </a:spcAft>
              <a:buClr>
                <a:schemeClr val="dk1"/>
              </a:buClr>
              <a:buFont typeface="Arial"/>
              <a:buChar char="•"/>
              <a:defRPr/>
            </a:lvl3pPr>
            <a:lvl4pPr marL="1600200" marR="0" indent="-101600" algn="l" rtl="0">
              <a:spcBef>
                <a:spcPts val="400"/>
              </a:spcBef>
              <a:spcAft>
                <a:spcPts val="0"/>
              </a:spcAft>
              <a:buClr>
                <a:schemeClr val="dk1"/>
              </a:buClr>
              <a:buFont typeface="Arial"/>
              <a:buChar char="–"/>
              <a:defRPr/>
            </a:lvl4pPr>
            <a:lvl5pPr marL="2057400" marR="0" indent="-101600" algn="l" rtl="0">
              <a:spcBef>
                <a:spcPts val="400"/>
              </a:spcBef>
              <a:spcAft>
                <a:spcPts val="0"/>
              </a:spcAft>
              <a:buClr>
                <a:schemeClr val="dk1"/>
              </a:buClr>
              <a:buFont typeface="Arial"/>
              <a:buChar char="»"/>
              <a:defRPr/>
            </a:lvl5pPr>
            <a:lvl6pPr marL="2514600" marR="0" indent="-101600" algn="l" rtl="0">
              <a:spcBef>
                <a:spcPts val="400"/>
              </a:spcBef>
              <a:buClr>
                <a:schemeClr val="dk1"/>
              </a:buClr>
              <a:buFont typeface="Arial"/>
              <a:buChar char="•"/>
              <a:defRPr/>
            </a:lvl6pPr>
            <a:lvl7pPr marL="2971800" marR="0" indent="-101600" algn="l" rtl="0">
              <a:spcBef>
                <a:spcPts val="400"/>
              </a:spcBef>
              <a:buClr>
                <a:schemeClr val="dk1"/>
              </a:buClr>
              <a:buFont typeface="Arial"/>
              <a:buChar char="•"/>
              <a:defRPr/>
            </a:lvl7pPr>
            <a:lvl8pPr marL="3429000" marR="0" indent="-101600" algn="l" rtl="0">
              <a:spcBef>
                <a:spcPts val="400"/>
              </a:spcBef>
              <a:buClr>
                <a:schemeClr val="dk1"/>
              </a:buClr>
              <a:buFont typeface="Arial"/>
              <a:buChar char="•"/>
              <a:defRPr/>
            </a:lvl8pPr>
            <a:lvl9pPr marL="3886200" marR="0" indent="-101600" algn="l" rtl="0">
              <a:spcBef>
                <a:spcPts val="400"/>
              </a:spcBef>
              <a:buClr>
                <a:schemeClr val="dk1"/>
              </a:buClr>
              <a:buFont typeface="Arial"/>
              <a:buChar char="•"/>
              <a:defRPr/>
            </a:lvl9pPr>
          </a:lstStyle>
          <a:p>
            <a:endParaRPr dirty="0"/>
          </a:p>
        </p:txBody>
      </p:sp>
      <p:sp>
        <p:nvSpPr>
          <p:cNvPr id="14" name="Shape 14"/>
          <p:cNvSpPr txBox="1"/>
          <p:nvPr/>
        </p:nvSpPr>
        <p:spPr>
          <a:xfrm>
            <a:off x="8001000" y="6543675"/>
            <a:ext cx="1082675" cy="244474"/>
          </a:xfrm>
          <a:prstGeom prst="rect">
            <a:avLst/>
          </a:prstGeom>
          <a:noFill/>
          <a:ln>
            <a:noFill/>
          </a:ln>
        </p:spPr>
        <p:txBody>
          <a:bodyPr lIns="91425" tIns="45700" rIns="91425" bIns="45700" anchor="t" anchorCtr="0">
            <a:noAutofit/>
          </a:bodyPr>
          <a:lstStyle/>
          <a:p>
            <a:pPr algn="r">
              <a:buSzPct val="25000"/>
            </a:pPr>
            <a:fld id="{00000000-1234-1234-1234-123412341234}" type="slidenum">
              <a:rPr lang="en-US" sz="1200" kern="0">
                <a:solidFill>
                  <a:srgbClr val="000000"/>
                </a:solidFill>
                <a:latin typeface="Calibri"/>
                <a:ea typeface="Calibri"/>
                <a:cs typeface="Calibri"/>
                <a:sym typeface="Calibri"/>
                <a:rtl val="0"/>
              </a:rPr>
              <a:pPr algn="r">
                <a:buSzPct val="25000"/>
              </a:pPr>
              <a:t>‹#›</a:t>
            </a:fld>
            <a:endParaRPr lang="en-US" sz="1200" kern="0">
              <a:solidFill>
                <a:srgbClr val="000000"/>
              </a:solidFill>
              <a:latin typeface="Calibri"/>
              <a:ea typeface="Calibri"/>
              <a:cs typeface="Calibri"/>
              <a:sym typeface="Calibri"/>
              <a:rtl val="0"/>
            </a:endParaRPr>
          </a:p>
        </p:txBody>
      </p:sp>
      <p:sp>
        <p:nvSpPr>
          <p:cNvPr id="17" name="Shape 15"/>
          <p:cNvSpPr txBox="1"/>
          <p:nvPr/>
        </p:nvSpPr>
        <p:spPr>
          <a:xfrm>
            <a:off x="415925" y="6621463"/>
            <a:ext cx="7785100" cy="230186"/>
          </a:xfrm>
          <a:prstGeom prst="rect">
            <a:avLst/>
          </a:prstGeom>
          <a:noFill/>
          <a:ln>
            <a:noFill/>
          </a:ln>
        </p:spPr>
        <p:txBody>
          <a:bodyPr lIns="91425" tIns="45700" rIns="91425" bIns="45700" anchor="t" anchorCtr="0">
            <a:noAutofit/>
          </a:bodyPr>
          <a:lstStyle/>
          <a:p>
            <a:pPr>
              <a:buSzPct val="25000"/>
            </a:pPr>
            <a:r>
              <a:rPr lang="en-US" sz="900" kern="0" smtClean="0">
                <a:solidFill>
                  <a:srgbClr val="4F81BD">
                    <a:lumMod val="75000"/>
                  </a:srgbClr>
                </a:solidFill>
                <a:latin typeface="Calibri"/>
                <a:ea typeface="Calibri"/>
                <a:cs typeface="Calibri"/>
                <a:sym typeface="Calibri"/>
                <a:rtl val="0"/>
              </a:rPr>
              <a:t>National Integrated Heat Health Information System (NIHHIS)</a:t>
            </a:r>
            <a:endParaRPr lang="en-US" sz="900" kern="0">
              <a:solidFill>
                <a:srgbClr val="4F81BD">
                  <a:lumMod val="75000"/>
                </a:srgbClr>
              </a:solidFill>
              <a:latin typeface="Calibri"/>
              <a:ea typeface="Calibri"/>
              <a:cs typeface="Calibri"/>
              <a:sym typeface="Calibri"/>
              <a:rtl val="0"/>
            </a:endParaRPr>
          </a:p>
        </p:txBody>
      </p:sp>
      <p:pic>
        <p:nvPicPr>
          <p:cNvPr id="18" name="Picture 17"/>
          <p:cNvPicPr>
            <a:picLocks noChangeAspect="1"/>
          </p:cNvPicPr>
          <p:nvPr/>
        </p:nvPicPr>
        <p:blipFill rotWithShape="1">
          <a:blip r:embed="rId11" cstate="screen">
            <a:extLst>
              <a:ext uri="{28A0092B-C50C-407E-A947-70E740481C1C}">
                <a14:useLocalDpi xmlns:a14="http://schemas.microsoft.com/office/drawing/2010/main"/>
              </a:ext>
            </a:extLst>
          </a:blip>
          <a:srcRect/>
          <a:stretch/>
        </p:blipFill>
        <p:spPr>
          <a:xfrm>
            <a:off x="68370" y="6413737"/>
            <a:ext cx="381423" cy="374412"/>
          </a:xfrm>
          <a:prstGeom prst="rect">
            <a:avLst/>
          </a:prstGeom>
        </p:spPr>
      </p:pic>
    </p:spTree>
    <p:extLst>
      <p:ext uri="{BB962C8B-B14F-4D97-AF65-F5344CB8AC3E}">
        <p14:creationId xmlns:p14="http://schemas.microsoft.com/office/powerpoint/2010/main" val="1094890012"/>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Lst>
  <p:timing>
    <p:tnLst>
      <p:par>
        <p:cTn id="1" dur="indefinite" restart="never" nodeType="tmRoot"/>
      </p:par>
    </p:tnLst>
  </p:timing>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4000" b="0" i="0" u="none" strike="noStrike" cap="none" baseline="0">
          <a:solidFill>
            <a:schemeClr val="accent5">
              <a:lumMod val="75000"/>
            </a:schemeClr>
          </a:solidFill>
          <a:latin typeface="Calibri" panose="020F0502020204030204" pitchFamily="34" charset="0"/>
          <a:ea typeface="Calibri" panose="020F0502020204030204" pitchFamily="34" charset="0"/>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Clr>
          <a:schemeClr val="accent5">
            <a:lumMod val="50000"/>
          </a:schemeClr>
        </a:buClr>
        <a:buNone/>
        <a:defRPr sz="2400" b="0" i="0" u="none" strike="noStrike" cap="none" baseline="0">
          <a:solidFill>
            <a:schemeClr val="accent5">
              <a:lumMod val="50000"/>
            </a:schemeClr>
          </a:solidFill>
          <a:latin typeface="Calibri" panose="020F0502020204030204" pitchFamily="34" charset="0"/>
          <a:ea typeface="Calibri" panose="020F0502020204030204" pitchFamily="34" charset="0"/>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675">
                <a:solidFill>
                  <a:schemeClr val="tx1">
                    <a:tint val="75000"/>
                  </a:schemeClr>
                </a:solidFill>
              </a:defRPr>
            </a:lvl1pPr>
          </a:lstStyle>
          <a:p>
            <a:fld id="{5D445D4F-F4CC-452B-9500-1C4DF5F5F0AF}" type="datetimeFigureOut">
              <a:rPr lang="en-US" smtClean="0"/>
              <a:t>7/10/2019</a:t>
            </a:fld>
            <a:endParaRPr lang="en-US"/>
          </a:p>
        </p:txBody>
      </p:sp>
      <p:sp>
        <p:nvSpPr>
          <p:cNvPr id="5" name="Footer Placeholder 4"/>
          <p:cNvSpPr>
            <a:spLocks noGrp="1"/>
          </p:cNvSpPr>
          <p:nvPr>
            <p:ph type="ftr" sz="quarter" idx="3"/>
          </p:nvPr>
        </p:nvSpPr>
        <p:spPr>
          <a:xfrm>
            <a:off x="508001" y="6041363"/>
            <a:ext cx="4723209" cy="365125"/>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675">
                <a:solidFill>
                  <a:schemeClr val="accent1"/>
                </a:solidFill>
              </a:defRPr>
            </a:lvl1pPr>
          </a:lstStyle>
          <a:p>
            <a:fld id="{69303AF6-2199-4915-9314-7112A2C04C04}" type="slidenum">
              <a:rPr lang="en-US" smtClean="0"/>
              <a:t>‹#›</a:t>
            </a:fld>
            <a:endParaRPr lang="en-US"/>
          </a:p>
        </p:txBody>
      </p:sp>
    </p:spTree>
    <p:extLst>
      <p:ext uri="{BB962C8B-B14F-4D97-AF65-F5344CB8AC3E}">
        <p14:creationId xmlns:p14="http://schemas.microsoft.com/office/powerpoint/2010/main" val="1099413746"/>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Layout" Target="../diagrams/layout7.xml"/><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diagramData" Target="../diagrams/data7.xml"/><Relationship Id="rId2" Type="http://schemas.openxmlformats.org/officeDocument/2006/relationships/diagramData" Target="../diagrams/data5.xml"/><Relationship Id="rId16" Type="http://schemas.microsoft.com/office/2007/relationships/diagramDrawing" Target="../diagrams/drawing7.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5" Type="http://schemas.openxmlformats.org/officeDocument/2006/relationships/diagramColors" Target="../diagrams/colors7.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hyperlink" Target="http://www.cdc.gov/niosh/" TargetMode="External"/><Relationship Id="rId18" Type="http://schemas.openxmlformats.org/officeDocument/2006/relationships/image" Target="../media/image15.jpeg"/><Relationship Id="rId3" Type="http://schemas.openxmlformats.org/officeDocument/2006/relationships/image" Target="../media/image7.png"/><Relationship Id="rId21" Type="http://schemas.openxmlformats.org/officeDocument/2006/relationships/hyperlink" Target="http://www.phe.gov/about/aspr/pages/default.aspx" TargetMode="External"/><Relationship Id="rId7" Type="http://schemas.openxmlformats.org/officeDocument/2006/relationships/hyperlink" Target="http://www.cdc.gov/extremeheat/" TargetMode="External"/><Relationship Id="rId12" Type="http://schemas.openxmlformats.org/officeDocument/2006/relationships/image" Target="../media/image12.jpeg"/><Relationship Id="rId17" Type="http://schemas.openxmlformats.org/officeDocument/2006/relationships/hyperlink" Target="https://www.osha.gov/SLTC/heatillness/index.html" TargetMode="External"/><Relationship Id="rId2" Type="http://schemas.openxmlformats.org/officeDocument/2006/relationships/notesSlide" Target="../notesSlides/notesSlide2.xml"/><Relationship Id="rId16" Type="http://schemas.openxmlformats.org/officeDocument/2006/relationships/image" Target="../media/image14.jpeg"/><Relationship Id="rId20" Type="http://schemas.openxmlformats.org/officeDocument/2006/relationships/image" Target="../media/image16.jpeg"/><Relationship Id="rId1" Type="http://schemas.openxmlformats.org/officeDocument/2006/relationships/slideLayout" Target="../slideLayouts/slideLayout12.xml"/><Relationship Id="rId6" Type="http://schemas.openxmlformats.org/officeDocument/2006/relationships/hyperlink" Target="climate.gov/nihhis" TargetMode="External"/><Relationship Id="rId11" Type="http://schemas.openxmlformats.org/officeDocument/2006/relationships/hyperlink" Target="https://www.ready.gov/heat" TargetMode="External"/><Relationship Id="rId24" Type="http://schemas.openxmlformats.org/officeDocument/2006/relationships/image" Target="../media/image19.png"/><Relationship Id="rId5" Type="http://schemas.openxmlformats.org/officeDocument/2006/relationships/image" Target="../media/image9.png"/><Relationship Id="rId15" Type="http://schemas.openxmlformats.org/officeDocument/2006/relationships/hyperlink" Target="http://www.nws.noaa.gov/om/heat/" TargetMode="External"/><Relationship Id="rId23" Type="http://schemas.openxmlformats.org/officeDocument/2006/relationships/image" Target="../media/image18.jpeg"/><Relationship Id="rId10" Type="http://schemas.openxmlformats.org/officeDocument/2006/relationships/image" Target="../media/image11.jpeg"/><Relationship Id="rId19" Type="http://schemas.openxmlformats.org/officeDocument/2006/relationships/hyperlink" Target="https://blog.samhsa.gov/2012/06/29/excessive-heat-exposure-can-pose-higher-risks-for-those-on-psychotropic-medication-or-other-substances/#.WDxB3fkrJhH" TargetMode="External"/><Relationship Id="rId4" Type="http://schemas.openxmlformats.org/officeDocument/2006/relationships/image" Target="../media/image8.png"/><Relationship Id="rId9" Type="http://schemas.openxmlformats.org/officeDocument/2006/relationships/hyperlink" Target="https://www.epa.gov/natural-disasters/extreme-heat" TargetMode="External"/><Relationship Id="rId14" Type="http://schemas.openxmlformats.org/officeDocument/2006/relationships/image" Target="../media/image13.jpeg"/><Relationship Id="rId22" Type="http://schemas.openxmlformats.org/officeDocument/2006/relationships/image" Target="../media/image17.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www.cpc.ncep.noaa.gov/products/predictions/long_range/lead14/interactive/index.php" TargetMode="External"/><Relationship Id="rId2" Type="http://schemas.openxmlformats.org/officeDocument/2006/relationships/image" Target="../media/image31.png"/><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www.climate.gov/news-features/understanding-climate/where-are-highest-chances-hot-summer-2017" TargetMode="External"/><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gif"/></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28.png"/><Relationship Id="rId4" Type="http://schemas.openxmlformats.org/officeDocument/2006/relationships/diagramLayout" Target="../diagrams/layout2.xml"/><Relationship Id="rId9"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997670" y="1933813"/>
            <a:ext cx="5648623" cy="1204306"/>
          </a:xfrm>
        </p:spPr>
        <p:txBody>
          <a:bodyPr/>
          <a:lstStyle/>
          <a:p>
            <a:r>
              <a:rPr lang="en-US" sz="4000" b="1" dirty="0"/>
              <a:t>Workshop on Heat Health Decisions in the Northeast</a:t>
            </a:r>
          </a:p>
        </p:txBody>
      </p:sp>
      <p:sp>
        <p:nvSpPr>
          <p:cNvPr id="3" name="Subtitle 2"/>
          <p:cNvSpPr>
            <a:spLocks noGrp="1"/>
          </p:cNvSpPr>
          <p:nvPr>
            <p:ph type="subTitle" idx="1"/>
          </p:nvPr>
        </p:nvSpPr>
        <p:spPr>
          <a:xfrm rot="19140000">
            <a:off x="1519247" y="2857460"/>
            <a:ext cx="6511131" cy="329259"/>
          </a:xfrm>
        </p:spPr>
        <p:txBody>
          <a:bodyPr>
            <a:normAutofit fontScale="77500" lnSpcReduction="20000"/>
          </a:bodyPr>
          <a:lstStyle/>
          <a:p>
            <a:r>
              <a:rPr lang="en-US" dirty="0" smtClean="0">
                <a:solidFill>
                  <a:schemeClr val="bg1"/>
                </a:solidFill>
              </a:rPr>
              <a:t>Understanding the Heat-Health Information Requirements of Many Different Decision Makers</a:t>
            </a:r>
            <a:endParaRPr lang="en-US" dirty="0">
              <a:solidFill>
                <a:schemeClr val="bg1"/>
              </a:solidFill>
            </a:endParaRPr>
          </a:p>
        </p:txBody>
      </p:sp>
      <p:sp>
        <p:nvSpPr>
          <p:cNvPr id="4" name="Rectangle 3"/>
          <p:cNvSpPr/>
          <p:nvPr/>
        </p:nvSpPr>
        <p:spPr>
          <a:xfrm>
            <a:off x="3821981" y="6400800"/>
            <a:ext cx="4685898" cy="246221"/>
          </a:xfrm>
          <a:prstGeom prst="rect">
            <a:avLst/>
          </a:prstGeom>
        </p:spPr>
        <p:txBody>
          <a:bodyPr wrap="none">
            <a:spAutoFit/>
          </a:bodyPr>
          <a:lstStyle/>
          <a:p>
            <a:r>
              <a:rPr lang="en-US" altLang="en-US" sz="1000" i="1" dirty="0">
                <a:solidFill>
                  <a:schemeClr val="accent2">
                    <a:lumMod val="20000"/>
                    <a:lumOff val="80000"/>
                  </a:schemeClr>
                </a:solidFill>
                <a:latin typeface="Helvetica" charset="0"/>
                <a:ea typeface="MS PGothic" pitchFamily="34" charset="-128"/>
              </a:rPr>
              <a:t>A</a:t>
            </a:r>
            <a:r>
              <a:rPr lang="en-US" altLang="en-US" sz="1000" i="1" dirty="0" smtClean="0">
                <a:solidFill>
                  <a:schemeClr val="accent2">
                    <a:lumMod val="20000"/>
                    <a:lumOff val="80000"/>
                  </a:schemeClr>
                </a:solidFill>
                <a:latin typeface="Helvetica" charset="0"/>
                <a:ea typeface="MS PGothic" pitchFamily="34" charset="-128"/>
              </a:rPr>
              <a:t>n initiative of the National Integrated Heat Health Information System (NIHHIS)</a:t>
            </a:r>
            <a:endParaRPr lang="en-US" sz="1000" i="1" dirty="0">
              <a:solidFill>
                <a:schemeClr val="accent2">
                  <a:lumMod val="20000"/>
                  <a:lumOff val="80000"/>
                </a:schemeClr>
              </a:solidFill>
            </a:endParaRPr>
          </a:p>
        </p:txBody>
      </p:sp>
    </p:spTree>
    <p:extLst>
      <p:ext uri="{BB962C8B-B14F-4D97-AF65-F5344CB8AC3E}">
        <p14:creationId xmlns:p14="http://schemas.microsoft.com/office/powerpoint/2010/main" val="1724149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8467" y="6505601"/>
            <a:ext cx="4267200" cy="369332"/>
          </a:xfrm>
          <a:prstGeom prst="rect">
            <a:avLst/>
          </a:prstGeom>
          <a:noFill/>
        </p:spPr>
        <p:txBody>
          <a:bodyPr wrap="square" rtlCol="0">
            <a:spAutoFit/>
          </a:bodyPr>
          <a:lstStyle/>
          <a:p>
            <a:r>
              <a:rPr lang="en-US" dirty="0" smtClean="0"/>
              <a:t>Template</a:t>
            </a:r>
            <a:endParaRPr lang="en-US" dirty="0"/>
          </a:p>
        </p:txBody>
      </p:sp>
      <p:sp>
        <p:nvSpPr>
          <p:cNvPr id="11" name="TextBox 10"/>
          <p:cNvSpPr txBox="1"/>
          <p:nvPr/>
        </p:nvSpPr>
        <p:spPr>
          <a:xfrm>
            <a:off x="-8468" y="3201"/>
            <a:ext cx="9152467" cy="369332"/>
          </a:xfrm>
          <a:prstGeom prst="rect">
            <a:avLst/>
          </a:prstGeom>
          <a:noFill/>
        </p:spPr>
        <p:txBody>
          <a:bodyPr wrap="square" rtlCol="0">
            <a:spAutoFit/>
          </a:bodyPr>
          <a:lstStyle/>
          <a:p>
            <a:pPr algn="ctr"/>
            <a:r>
              <a:rPr lang="en-US" b="1" dirty="0" smtClean="0">
                <a:solidFill>
                  <a:schemeClr val="bg1"/>
                </a:solidFill>
              </a:rPr>
              <a:t>Heat Event Decision Calendar – Annual Cycle</a:t>
            </a:r>
            <a:endParaRPr lang="en-US" b="1" dirty="0">
              <a:solidFill>
                <a:schemeClr val="bg1"/>
              </a:solidFill>
            </a:endParaRPr>
          </a:p>
        </p:txBody>
      </p:sp>
      <p:sp>
        <p:nvSpPr>
          <p:cNvPr id="12" name="Rectangle 11"/>
          <p:cNvSpPr/>
          <p:nvPr/>
        </p:nvSpPr>
        <p:spPr>
          <a:xfrm>
            <a:off x="304800" y="457200"/>
            <a:ext cx="85344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Planning</a:t>
            </a:r>
            <a:r>
              <a:rPr lang="en-US" dirty="0" smtClean="0"/>
              <a:t> (October – March; Out Years)</a:t>
            </a:r>
            <a:endParaRPr lang="en-US" dirty="0"/>
          </a:p>
        </p:txBody>
      </p:sp>
      <p:sp>
        <p:nvSpPr>
          <p:cNvPr id="13" name="Rectangle 12"/>
          <p:cNvSpPr/>
          <p:nvPr/>
        </p:nvSpPr>
        <p:spPr>
          <a:xfrm>
            <a:off x="304800" y="1955800"/>
            <a:ext cx="8534400"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smtClean="0"/>
              <a:t>Preparing</a:t>
            </a:r>
            <a:r>
              <a:rPr lang="en-US" dirty="0" smtClean="0"/>
              <a:t> (April-May)</a:t>
            </a:r>
            <a:endParaRPr lang="en-US" dirty="0"/>
          </a:p>
        </p:txBody>
      </p:sp>
      <p:sp>
        <p:nvSpPr>
          <p:cNvPr id="14" name="Rectangle 13"/>
          <p:cNvSpPr/>
          <p:nvPr/>
        </p:nvSpPr>
        <p:spPr>
          <a:xfrm>
            <a:off x="304800" y="3454400"/>
            <a:ext cx="8534400" cy="304800"/>
          </a:xfrm>
          <a:prstGeom prst="rect">
            <a:avLst/>
          </a:prstGeom>
          <a:solidFill>
            <a:schemeClr val="accent4"/>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Responding</a:t>
            </a:r>
            <a:r>
              <a:rPr lang="en-US" dirty="0" smtClean="0"/>
              <a:t> (June – August)</a:t>
            </a:r>
            <a:endParaRPr lang="en-US" dirty="0"/>
          </a:p>
        </p:txBody>
      </p:sp>
      <p:sp>
        <p:nvSpPr>
          <p:cNvPr id="15" name="Rectangle 14"/>
          <p:cNvSpPr/>
          <p:nvPr/>
        </p:nvSpPr>
        <p:spPr>
          <a:xfrm>
            <a:off x="304800" y="4953000"/>
            <a:ext cx="8534400" cy="304800"/>
          </a:xfrm>
          <a:prstGeom prst="rect">
            <a:avLst/>
          </a:prstGeom>
          <a:solidFill>
            <a:schemeClr val="accent3"/>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t>Recovering</a:t>
            </a:r>
            <a:r>
              <a:rPr lang="en-US" dirty="0" smtClean="0"/>
              <a:t> (June – September)</a:t>
            </a:r>
            <a:endParaRPr lang="en-US" dirty="0"/>
          </a:p>
        </p:txBody>
      </p:sp>
      <p:sp>
        <p:nvSpPr>
          <p:cNvPr id="17" name="Rectangle 16"/>
          <p:cNvSpPr/>
          <p:nvPr/>
        </p:nvSpPr>
        <p:spPr>
          <a:xfrm>
            <a:off x="2963333" y="3757506"/>
            <a:ext cx="4419600" cy="1043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Duration of Event – ongoing support, monitoring, communication, rapid response.</a:t>
            </a:r>
            <a:endParaRPr lang="en-US" dirty="0"/>
          </a:p>
        </p:txBody>
      </p:sp>
      <p:sp>
        <p:nvSpPr>
          <p:cNvPr id="18" name="Rectangle 17"/>
          <p:cNvSpPr/>
          <p:nvPr/>
        </p:nvSpPr>
        <p:spPr>
          <a:xfrm>
            <a:off x="7391400" y="3757506"/>
            <a:ext cx="1447800" cy="1043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Immediately Following – recovery.</a:t>
            </a:r>
            <a:endParaRPr lang="en-US" dirty="0"/>
          </a:p>
        </p:txBody>
      </p:sp>
      <p:sp>
        <p:nvSpPr>
          <p:cNvPr id="19" name="Rectangle 18"/>
          <p:cNvSpPr/>
          <p:nvPr/>
        </p:nvSpPr>
        <p:spPr>
          <a:xfrm>
            <a:off x="304800" y="3757506"/>
            <a:ext cx="2641600" cy="1043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Weeks to days before event – prepositioning assets &amp; messaging.</a:t>
            </a:r>
            <a:endParaRPr lang="en-US" dirty="0"/>
          </a:p>
        </p:txBody>
      </p:sp>
      <p:sp>
        <p:nvSpPr>
          <p:cNvPr id="20" name="Rectangle 19"/>
          <p:cNvSpPr/>
          <p:nvPr/>
        </p:nvSpPr>
        <p:spPr>
          <a:xfrm>
            <a:off x="304800" y="5257800"/>
            <a:ext cx="4419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Longer-term recovery during heat season to bounce back to ready status.</a:t>
            </a:r>
            <a:endParaRPr lang="en-US" dirty="0"/>
          </a:p>
        </p:txBody>
      </p:sp>
      <p:sp>
        <p:nvSpPr>
          <p:cNvPr id="21" name="Rectangle 20"/>
          <p:cNvSpPr/>
          <p:nvPr/>
        </p:nvSpPr>
        <p:spPr>
          <a:xfrm>
            <a:off x="4724400" y="5257800"/>
            <a:ext cx="4114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Hot wash immediately after heat season.</a:t>
            </a:r>
            <a:endParaRPr lang="en-US" dirty="0"/>
          </a:p>
        </p:txBody>
      </p:sp>
      <p:sp>
        <p:nvSpPr>
          <p:cNvPr id="22" name="Rectangle 21"/>
          <p:cNvSpPr/>
          <p:nvPr/>
        </p:nvSpPr>
        <p:spPr>
          <a:xfrm>
            <a:off x="304800" y="762000"/>
            <a:ext cx="8534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Annual planning; resource allocations; annual budget; </a:t>
            </a:r>
            <a:br>
              <a:rPr lang="en-US" dirty="0" smtClean="0"/>
            </a:br>
            <a:r>
              <a:rPr lang="en-US" dirty="0" smtClean="0"/>
              <a:t>resilience &amp; sustainability studies</a:t>
            </a:r>
            <a:endParaRPr lang="en-US" dirty="0"/>
          </a:p>
        </p:txBody>
      </p:sp>
      <p:sp>
        <p:nvSpPr>
          <p:cNvPr id="23" name="Rectangle 22"/>
          <p:cNvSpPr/>
          <p:nvPr/>
        </p:nvSpPr>
        <p:spPr>
          <a:xfrm>
            <a:off x="304800" y="2260600"/>
            <a:ext cx="8534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Spring heat season preparedness and messaging for heat season</a:t>
            </a:r>
            <a:endParaRPr lang="en-US" dirty="0"/>
          </a:p>
        </p:txBody>
      </p:sp>
    </p:spTree>
    <p:extLst>
      <p:ext uri="{BB962C8B-B14F-4D97-AF65-F5344CB8AC3E}">
        <p14:creationId xmlns:p14="http://schemas.microsoft.com/office/powerpoint/2010/main" val="2489957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8468" y="6505601"/>
            <a:ext cx="6028267" cy="369332"/>
          </a:xfrm>
          <a:prstGeom prst="rect">
            <a:avLst/>
          </a:prstGeom>
          <a:noFill/>
        </p:spPr>
        <p:txBody>
          <a:bodyPr wrap="square" rtlCol="0">
            <a:spAutoFit/>
          </a:bodyPr>
          <a:lstStyle/>
          <a:p>
            <a:r>
              <a:rPr lang="en-US" dirty="0" smtClean="0"/>
              <a:t>Current Information Available from NOAA</a:t>
            </a:r>
            <a:endParaRPr lang="en-US" dirty="0"/>
          </a:p>
        </p:txBody>
      </p:sp>
      <p:sp>
        <p:nvSpPr>
          <p:cNvPr id="11" name="TextBox 10"/>
          <p:cNvSpPr txBox="1"/>
          <p:nvPr/>
        </p:nvSpPr>
        <p:spPr>
          <a:xfrm>
            <a:off x="-8468" y="3201"/>
            <a:ext cx="4809067" cy="369332"/>
          </a:xfrm>
          <a:prstGeom prst="rect">
            <a:avLst/>
          </a:prstGeom>
          <a:noFill/>
        </p:spPr>
        <p:txBody>
          <a:bodyPr wrap="square" rtlCol="0">
            <a:spAutoFit/>
          </a:bodyPr>
          <a:lstStyle/>
          <a:p>
            <a:r>
              <a:rPr lang="en-US" dirty="0" smtClean="0"/>
              <a:t>Heat Event Decision Calendar – High Level</a:t>
            </a:r>
            <a:endParaRPr lang="en-US" dirty="0"/>
          </a:p>
        </p:txBody>
      </p:sp>
      <p:sp>
        <p:nvSpPr>
          <p:cNvPr id="12" name="Rectangle 11"/>
          <p:cNvSpPr/>
          <p:nvPr/>
        </p:nvSpPr>
        <p:spPr>
          <a:xfrm>
            <a:off x="152400" y="381000"/>
            <a:ext cx="85344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Planning  &amp; Budgeting (October – March)</a:t>
            </a:r>
            <a:endParaRPr lang="en-US" dirty="0"/>
          </a:p>
        </p:txBody>
      </p:sp>
      <p:sp>
        <p:nvSpPr>
          <p:cNvPr id="13" name="Rectangle 12"/>
          <p:cNvSpPr/>
          <p:nvPr/>
        </p:nvSpPr>
        <p:spPr>
          <a:xfrm>
            <a:off x="152400" y="1879600"/>
            <a:ext cx="85344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Preparing (April-May)</a:t>
            </a:r>
            <a:endParaRPr lang="en-US" dirty="0"/>
          </a:p>
        </p:txBody>
      </p:sp>
      <p:sp>
        <p:nvSpPr>
          <p:cNvPr id="14" name="Rectangle 13"/>
          <p:cNvSpPr/>
          <p:nvPr/>
        </p:nvSpPr>
        <p:spPr>
          <a:xfrm>
            <a:off x="152400" y="3378200"/>
            <a:ext cx="85344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Responding (June – August)</a:t>
            </a:r>
            <a:endParaRPr lang="en-US" dirty="0"/>
          </a:p>
        </p:txBody>
      </p:sp>
      <p:sp>
        <p:nvSpPr>
          <p:cNvPr id="15" name="Rectangle 14"/>
          <p:cNvSpPr/>
          <p:nvPr/>
        </p:nvSpPr>
        <p:spPr>
          <a:xfrm>
            <a:off x="152400" y="4876800"/>
            <a:ext cx="85344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Recovering (June – September)</a:t>
            </a:r>
            <a:endParaRPr lang="en-US" dirty="0"/>
          </a:p>
        </p:txBody>
      </p:sp>
      <p:sp>
        <p:nvSpPr>
          <p:cNvPr id="17" name="Rectangle 16"/>
          <p:cNvSpPr/>
          <p:nvPr/>
        </p:nvSpPr>
        <p:spPr>
          <a:xfrm>
            <a:off x="2810933" y="3606800"/>
            <a:ext cx="4419600" cy="1117600"/>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Ongoing monitoring and updating provided by local WFO to support action.</a:t>
            </a:r>
            <a:endParaRPr lang="en-US" dirty="0"/>
          </a:p>
        </p:txBody>
      </p:sp>
      <p:sp>
        <p:nvSpPr>
          <p:cNvPr id="18" name="Rectangle 17"/>
          <p:cNvSpPr/>
          <p:nvPr/>
        </p:nvSpPr>
        <p:spPr>
          <a:xfrm>
            <a:off x="7239000" y="3606800"/>
            <a:ext cx="1447800" cy="111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De-activating heat alert</a:t>
            </a:r>
            <a:endParaRPr lang="en-US" dirty="0"/>
          </a:p>
        </p:txBody>
      </p:sp>
      <p:sp>
        <p:nvSpPr>
          <p:cNvPr id="19" name="Rectangle 18"/>
          <p:cNvSpPr/>
          <p:nvPr/>
        </p:nvSpPr>
        <p:spPr>
          <a:xfrm>
            <a:off x="152400" y="3606800"/>
            <a:ext cx="2641600" cy="111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Weather forecasts and longer term predictions at the S2S timescale available. Alerts issued by local WFO.</a:t>
            </a:r>
            <a:endParaRPr lang="en-US" sz="1600" dirty="0"/>
          </a:p>
        </p:txBody>
      </p:sp>
      <p:sp>
        <p:nvSpPr>
          <p:cNvPr id="20" name="Rectangle 19"/>
          <p:cNvSpPr/>
          <p:nvPr/>
        </p:nvSpPr>
        <p:spPr>
          <a:xfrm>
            <a:off x="152400" y="5105400"/>
            <a:ext cx="4419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Heat events and mortality outcomes are documented in Storm Events with a month or so lag time.</a:t>
            </a:r>
            <a:endParaRPr lang="en-US" dirty="0"/>
          </a:p>
        </p:txBody>
      </p:sp>
      <p:sp>
        <p:nvSpPr>
          <p:cNvPr id="21" name="Rectangle 20"/>
          <p:cNvSpPr/>
          <p:nvPr/>
        </p:nvSpPr>
        <p:spPr>
          <a:xfrm>
            <a:off x="4572000" y="5105400"/>
            <a:ext cx="4114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 significant events, NOAA NWS will perform analysis, and NOAA NESDIS will include in State of the Climate</a:t>
            </a:r>
            <a:endParaRPr lang="en-US" dirty="0"/>
          </a:p>
        </p:txBody>
      </p:sp>
      <p:sp>
        <p:nvSpPr>
          <p:cNvPr id="22" name="Rectangle 21"/>
          <p:cNvSpPr/>
          <p:nvPr/>
        </p:nvSpPr>
        <p:spPr>
          <a:xfrm>
            <a:off x="152400" y="609600"/>
            <a:ext cx="8534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Seasonal temperature anomaly outlooks and advice on climate modes such as ENSO are available. Climate norms and longer term predictions also available for longer-range planning. Other information for planning available on NIHHIS.</a:t>
            </a:r>
            <a:endParaRPr lang="en-US" dirty="0"/>
          </a:p>
        </p:txBody>
      </p:sp>
      <p:sp>
        <p:nvSpPr>
          <p:cNvPr id="23" name="Rectangle 22"/>
          <p:cNvSpPr/>
          <p:nvPr/>
        </p:nvSpPr>
        <p:spPr>
          <a:xfrm>
            <a:off x="152400" y="2108200"/>
            <a:ext cx="8534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Seasonal heat outlook available for preparations, updated monthly, as well as outlooks at the Weeks 3-4, and Week 2 range. General communications and messages available via NWS and NIHHIS, as well as detailed preparedness information in the latter.</a:t>
            </a:r>
            <a:endParaRPr lang="en-US" dirty="0"/>
          </a:p>
        </p:txBody>
      </p:sp>
    </p:spTree>
    <p:extLst>
      <p:ext uri="{BB962C8B-B14F-4D97-AF65-F5344CB8AC3E}">
        <p14:creationId xmlns:p14="http://schemas.microsoft.com/office/powerpoint/2010/main" val="2195102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6" name="Straight Connector 75"/>
          <p:cNvCxnSpPr/>
          <p:nvPr/>
        </p:nvCxnSpPr>
        <p:spPr>
          <a:xfrm>
            <a:off x="994564" y="3581400"/>
            <a:ext cx="7404728"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5" name="Straight Connector 24"/>
          <p:cNvCxnSpPr>
            <a:stCxn id="24" idx="0"/>
            <a:endCxn id="16" idx="2"/>
          </p:cNvCxnSpPr>
          <p:nvPr/>
        </p:nvCxnSpPr>
        <p:spPr>
          <a:xfrm flipH="1" flipV="1">
            <a:off x="3598692" y="3330723"/>
            <a:ext cx="472010" cy="908161"/>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35" name="Straight Connector 34"/>
          <p:cNvCxnSpPr>
            <a:stCxn id="39" idx="0"/>
            <a:endCxn id="30" idx="2"/>
          </p:cNvCxnSpPr>
          <p:nvPr/>
        </p:nvCxnSpPr>
        <p:spPr>
          <a:xfrm flipH="1" flipV="1">
            <a:off x="2416097" y="3316246"/>
            <a:ext cx="467175" cy="922638"/>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41" name="Straight Connector 40"/>
          <p:cNvCxnSpPr>
            <a:stCxn id="39" idx="0"/>
            <a:endCxn id="32" idx="2"/>
          </p:cNvCxnSpPr>
          <p:nvPr/>
        </p:nvCxnSpPr>
        <p:spPr>
          <a:xfrm flipH="1" flipV="1">
            <a:off x="2522778" y="3922061"/>
            <a:ext cx="360494" cy="316823"/>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65" name="Straight Connector 64"/>
          <p:cNvCxnSpPr>
            <a:stCxn id="38" idx="0"/>
            <a:endCxn id="63" idx="2"/>
          </p:cNvCxnSpPr>
          <p:nvPr/>
        </p:nvCxnSpPr>
        <p:spPr>
          <a:xfrm flipH="1" flipV="1">
            <a:off x="1426229" y="3914693"/>
            <a:ext cx="376225" cy="321435"/>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70" name="Straight Connector 69"/>
          <p:cNvCxnSpPr>
            <a:stCxn id="48" idx="0"/>
            <a:endCxn id="12" idx="2"/>
          </p:cNvCxnSpPr>
          <p:nvPr/>
        </p:nvCxnSpPr>
        <p:spPr>
          <a:xfrm flipV="1">
            <a:off x="7180092" y="3331205"/>
            <a:ext cx="0" cy="904923"/>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77" name="Straight Connector 76"/>
          <p:cNvCxnSpPr>
            <a:stCxn id="74" idx="0"/>
            <a:endCxn id="45" idx="2"/>
          </p:cNvCxnSpPr>
          <p:nvPr/>
        </p:nvCxnSpPr>
        <p:spPr>
          <a:xfrm flipH="1" flipV="1">
            <a:off x="5353136" y="3339696"/>
            <a:ext cx="197928" cy="899188"/>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87" name="Straight Connector 86"/>
          <p:cNvCxnSpPr>
            <a:stCxn id="45" idx="0"/>
          </p:cNvCxnSpPr>
          <p:nvPr/>
        </p:nvCxnSpPr>
        <p:spPr>
          <a:xfrm flipH="1" flipV="1">
            <a:off x="5352221" y="2806732"/>
            <a:ext cx="915" cy="380564"/>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58" name="Straight Connector 57"/>
          <p:cNvCxnSpPr>
            <a:endCxn id="30" idx="0"/>
          </p:cNvCxnSpPr>
          <p:nvPr/>
        </p:nvCxnSpPr>
        <p:spPr>
          <a:xfrm flipH="1">
            <a:off x="2416097" y="2837201"/>
            <a:ext cx="9975" cy="326645"/>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17" name="Straight Connector 16"/>
          <p:cNvCxnSpPr>
            <a:stCxn id="16" idx="0"/>
          </p:cNvCxnSpPr>
          <p:nvPr/>
        </p:nvCxnSpPr>
        <p:spPr>
          <a:xfrm flipV="1">
            <a:off x="3598692" y="2895600"/>
            <a:ext cx="0" cy="282723"/>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15" name="Straight Connector 14"/>
          <p:cNvCxnSpPr>
            <a:stCxn id="12" idx="0"/>
          </p:cNvCxnSpPr>
          <p:nvPr/>
        </p:nvCxnSpPr>
        <p:spPr>
          <a:xfrm flipV="1">
            <a:off x="7180092" y="2019350"/>
            <a:ext cx="2398" cy="1159455"/>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sp>
        <p:nvSpPr>
          <p:cNvPr id="11" name="Rectangle 10"/>
          <p:cNvSpPr/>
          <p:nvPr/>
        </p:nvSpPr>
        <p:spPr>
          <a:xfrm>
            <a:off x="779292" y="1981200"/>
            <a:ext cx="7620000" cy="1043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Planning and Preparedness Lead Times</a:t>
            </a:r>
            <a:endParaRPr lang="en-US" dirty="0"/>
          </a:p>
        </p:txBody>
      </p:sp>
      <p:sp>
        <p:nvSpPr>
          <p:cNvPr id="2" name="Title 1"/>
          <p:cNvSpPr>
            <a:spLocks noGrp="1"/>
          </p:cNvSpPr>
          <p:nvPr>
            <p:ph type="title"/>
          </p:nvPr>
        </p:nvSpPr>
        <p:spPr/>
        <p:txBody>
          <a:bodyPr/>
          <a:lstStyle/>
          <a:p>
            <a:r>
              <a:rPr lang="en-US" dirty="0" smtClean="0"/>
              <a:t>Decision Calendars</a:t>
            </a:r>
            <a:endParaRPr lang="en-US" dirty="0"/>
          </a:p>
        </p:txBody>
      </p:sp>
      <p:sp>
        <p:nvSpPr>
          <p:cNvPr id="3" name="Content Placeholder 2"/>
          <p:cNvSpPr>
            <a:spLocks noGrp="1"/>
          </p:cNvSpPr>
          <p:nvPr>
            <p:ph idx="1"/>
          </p:nvPr>
        </p:nvSpPr>
        <p:spPr>
          <a:xfrm>
            <a:off x="822960" y="914400"/>
            <a:ext cx="7520940" cy="908898"/>
          </a:xfrm>
        </p:spPr>
        <p:txBody>
          <a:bodyPr/>
          <a:lstStyle/>
          <a:p>
            <a:pPr marL="0" indent="0"/>
            <a:r>
              <a:rPr lang="en-US" dirty="0" smtClean="0"/>
              <a:t>Decision calendars are a framework to organize information about </a:t>
            </a:r>
            <a:r>
              <a:rPr lang="en-US" u="sng" dirty="0" smtClean="0"/>
              <a:t>user context</a:t>
            </a:r>
            <a:r>
              <a:rPr lang="en-US" dirty="0" smtClean="0"/>
              <a:t> in decision-making. They document what needs to be known when, by whom, and with what certainty in order to take actions to reduce heat health risk.</a:t>
            </a:r>
            <a:endParaRPr lang="en-US" dirty="0"/>
          </a:p>
        </p:txBody>
      </p:sp>
      <p:sp>
        <p:nvSpPr>
          <p:cNvPr id="4" name="TextBox 3"/>
          <p:cNvSpPr txBox="1"/>
          <p:nvPr/>
        </p:nvSpPr>
        <p:spPr>
          <a:xfrm>
            <a:off x="3886200" y="5690681"/>
            <a:ext cx="4495800" cy="938719"/>
          </a:xfrm>
          <a:prstGeom prst="rect">
            <a:avLst/>
          </a:prstGeom>
          <a:noFill/>
        </p:spPr>
        <p:txBody>
          <a:bodyPr wrap="square" rtlCol="0">
            <a:spAutoFit/>
          </a:bodyPr>
          <a:lstStyle/>
          <a:p>
            <a:pPr algn="r"/>
            <a:r>
              <a:rPr lang="en-US" sz="1100" b="1" dirty="0" smtClean="0"/>
              <a:t>For more information see:</a:t>
            </a:r>
            <a:r>
              <a:rPr lang="en-US" sz="1100" dirty="0"/>
              <a:t/>
            </a:r>
            <a:br>
              <a:rPr lang="en-US" sz="1100" dirty="0"/>
            </a:br>
            <a:r>
              <a:rPr lang="en-US" sz="1100" dirty="0"/>
              <a:t>Ray, A. J., &amp; Webb, R. S. (2016</a:t>
            </a:r>
            <a:r>
              <a:rPr lang="en-US" sz="1100" dirty="0" smtClean="0"/>
              <a:t>).</a:t>
            </a:r>
            <a:br>
              <a:rPr lang="en-US" sz="1100" dirty="0" smtClean="0"/>
            </a:br>
            <a:r>
              <a:rPr lang="en-US" sz="1100" dirty="0" smtClean="0"/>
              <a:t>Understanding </a:t>
            </a:r>
            <a:r>
              <a:rPr lang="en-US" sz="1100" dirty="0"/>
              <a:t>the user context: decision calendars as frameworks for linking climate to policy, planning, and </a:t>
            </a:r>
            <a:r>
              <a:rPr lang="en-US" sz="1100" dirty="0" smtClean="0"/>
              <a:t>decision-making.</a:t>
            </a:r>
            <a:br>
              <a:rPr lang="en-US" sz="1100" dirty="0" smtClean="0"/>
            </a:br>
            <a:r>
              <a:rPr lang="en-US" sz="1100" dirty="0" smtClean="0"/>
              <a:t>Climate </a:t>
            </a:r>
            <a:r>
              <a:rPr lang="en-US" sz="1100" dirty="0"/>
              <a:t>in Context, 27–50. doi:10.1002/9781118474785.ch2</a:t>
            </a:r>
          </a:p>
        </p:txBody>
      </p:sp>
      <p:grpSp>
        <p:nvGrpSpPr>
          <p:cNvPr id="6" name="Group 5"/>
          <p:cNvGrpSpPr/>
          <p:nvPr/>
        </p:nvGrpSpPr>
        <p:grpSpPr>
          <a:xfrm>
            <a:off x="994564" y="3134531"/>
            <a:ext cx="165728" cy="339740"/>
            <a:chOff x="4076699" y="1333499"/>
            <a:chExt cx="762002" cy="1562101"/>
          </a:xfrm>
          <a:solidFill>
            <a:schemeClr val="bg2"/>
          </a:solidFill>
          <a:effectLst>
            <a:outerShdw blurRad="50800" dist="38100" dir="2700000" algn="tl" rotWithShape="0">
              <a:prstClr val="black">
                <a:alpha val="40000"/>
              </a:prstClr>
            </a:outerShdw>
          </a:effectLst>
        </p:grpSpPr>
        <p:sp>
          <p:nvSpPr>
            <p:cNvPr id="7" name="Flowchart: Delay 6"/>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p:cNvSpPr txBox="1"/>
          <p:nvPr/>
        </p:nvSpPr>
        <p:spPr>
          <a:xfrm>
            <a:off x="-144804" y="3124200"/>
            <a:ext cx="1142998" cy="400110"/>
          </a:xfrm>
          <a:prstGeom prst="rect">
            <a:avLst/>
          </a:prstGeom>
          <a:noFill/>
        </p:spPr>
        <p:txBody>
          <a:bodyPr wrap="square" rtlCol="0">
            <a:spAutoFit/>
          </a:bodyPr>
          <a:lstStyle/>
          <a:p>
            <a:pPr algn="r"/>
            <a:r>
              <a:rPr lang="en-US" sz="1000" dirty="0" smtClean="0"/>
              <a:t>Emergency Manager</a:t>
            </a:r>
            <a:endParaRPr lang="en-US" sz="1000" b="1" dirty="0"/>
          </a:p>
        </p:txBody>
      </p:sp>
      <p:graphicFrame>
        <p:nvGraphicFramePr>
          <p:cNvPr id="10" name="Diagram 9"/>
          <p:cNvGraphicFramePr/>
          <p:nvPr>
            <p:extLst>
              <p:ext uri="{D42A27DB-BD31-4B8C-83A1-F6EECF244321}">
                <p14:modId xmlns:p14="http://schemas.microsoft.com/office/powerpoint/2010/main" val="2460228217"/>
              </p:ext>
            </p:extLst>
          </p:nvPr>
        </p:nvGraphicFramePr>
        <p:xfrm>
          <a:off x="893592" y="2270424"/>
          <a:ext cx="7391400" cy="843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Diamond 11"/>
          <p:cNvSpPr/>
          <p:nvPr/>
        </p:nvSpPr>
        <p:spPr>
          <a:xfrm>
            <a:off x="7103892" y="3178805"/>
            <a:ext cx="152400" cy="152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220590" y="3041696"/>
            <a:ext cx="974947" cy="430887"/>
          </a:xfrm>
          <a:prstGeom prst="rect">
            <a:avLst/>
          </a:prstGeom>
        </p:spPr>
        <p:txBody>
          <a:bodyPr wrap="none">
            <a:spAutoFit/>
          </a:bodyPr>
          <a:lstStyle/>
          <a:p>
            <a:r>
              <a:rPr lang="en-US" sz="1100" dirty="0" smtClean="0"/>
              <a:t>Open Cooling</a:t>
            </a:r>
            <a:br>
              <a:rPr lang="en-US" sz="1100" dirty="0" smtClean="0"/>
            </a:br>
            <a:r>
              <a:rPr lang="en-US" sz="1100" dirty="0" smtClean="0"/>
              <a:t>Centers?</a:t>
            </a:r>
            <a:endParaRPr lang="en-US" sz="1100" dirty="0"/>
          </a:p>
        </p:txBody>
      </p:sp>
      <p:sp>
        <p:nvSpPr>
          <p:cNvPr id="16" name="Diamond 15"/>
          <p:cNvSpPr/>
          <p:nvPr/>
        </p:nvSpPr>
        <p:spPr>
          <a:xfrm>
            <a:off x="3522492" y="3178323"/>
            <a:ext cx="152400" cy="152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3697060" y="3049374"/>
            <a:ext cx="1467068" cy="430887"/>
          </a:xfrm>
          <a:prstGeom prst="rect">
            <a:avLst/>
          </a:prstGeom>
        </p:spPr>
        <p:txBody>
          <a:bodyPr wrap="none">
            <a:spAutoFit/>
          </a:bodyPr>
          <a:lstStyle/>
          <a:p>
            <a:r>
              <a:rPr lang="en-US" sz="1100" dirty="0" smtClean="0"/>
              <a:t>Launch Heat </a:t>
            </a:r>
            <a:br>
              <a:rPr lang="en-US" sz="1100" dirty="0" smtClean="0"/>
            </a:br>
            <a:r>
              <a:rPr lang="en-US" sz="1100" dirty="0" smtClean="0"/>
              <a:t>Awareness Campaign</a:t>
            </a:r>
            <a:endParaRPr lang="en-US" sz="1100" dirty="0"/>
          </a:p>
        </p:txBody>
      </p:sp>
      <p:sp>
        <p:nvSpPr>
          <p:cNvPr id="23" name="Rectangle 22"/>
          <p:cNvSpPr/>
          <p:nvPr/>
        </p:nvSpPr>
        <p:spPr>
          <a:xfrm>
            <a:off x="779292" y="4159339"/>
            <a:ext cx="7620000" cy="128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t>Environmental Decision-Support Information </a:t>
            </a:r>
            <a:endParaRPr lang="en-US" dirty="0"/>
          </a:p>
        </p:txBody>
      </p:sp>
      <p:sp>
        <p:nvSpPr>
          <p:cNvPr id="24" name="Rounded Rectangle 23"/>
          <p:cNvSpPr/>
          <p:nvPr/>
        </p:nvSpPr>
        <p:spPr>
          <a:xfrm>
            <a:off x="3522492" y="4238884"/>
            <a:ext cx="1096420" cy="8152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smtClean="0"/>
              <a:t>Characterize the heat season relative to previous or analog years</a:t>
            </a:r>
            <a:endParaRPr lang="en-US" sz="900" dirty="0"/>
          </a:p>
        </p:txBody>
      </p:sp>
      <p:sp>
        <p:nvSpPr>
          <p:cNvPr id="30" name="Diamond 29"/>
          <p:cNvSpPr/>
          <p:nvPr/>
        </p:nvSpPr>
        <p:spPr>
          <a:xfrm>
            <a:off x="2339897" y="3163846"/>
            <a:ext cx="152400" cy="152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2489665" y="3024603"/>
            <a:ext cx="969234" cy="430887"/>
          </a:xfrm>
          <a:prstGeom prst="rect">
            <a:avLst/>
          </a:prstGeom>
        </p:spPr>
        <p:txBody>
          <a:bodyPr wrap="square">
            <a:spAutoFit/>
          </a:bodyPr>
          <a:lstStyle/>
          <a:p>
            <a:r>
              <a:rPr lang="en-US" sz="1100" dirty="0" smtClean="0"/>
              <a:t>Selecting New Sites</a:t>
            </a:r>
            <a:endParaRPr lang="en-US" sz="1100" dirty="0"/>
          </a:p>
        </p:txBody>
      </p:sp>
      <p:sp>
        <p:nvSpPr>
          <p:cNvPr id="32" name="Diamond 31"/>
          <p:cNvSpPr/>
          <p:nvPr/>
        </p:nvSpPr>
        <p:spPr>
          <a:xfrm>
            <a:off x="2446578" y="3769661"/>
            <a:ext cx="152400" cy="152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ounded Rectangle 37"/>
          <p:cNvSpPr/>
          <p:nvPr/>
        </p:nvSpPr>
        <p:spPr>
          <a:xfrm>
            <a:off x="1345254" y="4236128"/>
            <a:ext cx="914400" cy="81801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smtClean="0"/>
              <a:t>Where will the Urban Heat Island Effect be the greatest?</a:t>
            </a:r>
            <a:endParaRPr lang="en-US" sz="900" dirty="0"/>
          </a:p>
        </p:txBody>
      </p:sp>
      <p:sp>
        <p:nvSpPr>
          <p:cNvPr id="39" name="Rounded Rectangle 38"/>
          <p:cNvSpPr/>
          <p:nvPr/>
        </p:nvSpPr>
        <p:spPr>
          <a:xfrm>
            <a:off x="2426072" y="4238884"/>
            <a:ext cx="914400" cy="81525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smtClean="0"/>
              <a:t>Where is the UHI effect currently the greatest?</a:t>
            </a:r>
            <a:endParaRPr lang="en-US" sz="900" dirty="0"/>
          </a:p>
        </p:txBody>
      </p:sp>
      <p:sp>
        <p:nvSpPr>
          <p:cNvPr id="45" name="Diamond 44"/>
          <p:cNvSpPr/>
          <p:nvPr/>
        </p:nvSpPr>
        <p:spPr>
          <a:xfrm>
            <a:off x="5276936" y="3187296"/>
            <a:ext cx="152400" cy="152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5392718" y="3049374"/>
            <a:ext cx="1446230" cy="430887"/>
          </a:xfrm>
          <a:prstGeom prst="rect">
            <a:avLst/>
          </a:prstGeom>
        </p:spPr>
        <p:txBody>
          <a:bodyPr wrap="none">
            <a:spAutoFit/>
          </a:bodyPr>
          <a:lstStyle/>
          <a:p>
            <a:r>
              <a:rPr lang="en-US" sz="1100" dirty="0" smtClean="0"/>
              <a:t>Targeted Outreach to</a:t>
            </a:r>
            <a:br>
              <a:rPr lang="en-US" sz="1100" dirty="0" smtClean="0"/>
            </a:br>
            <a:r>
              <a:rPr lang="en-US" sz="1100" dirty="0" smtClean="0"/>
              <a:t>Pops of Concern?</a:t>
            </a:r>
            <a:endParaRPr lang="en-US" sz="1100" dirty="0"/>
          </a:p>
        </p:txBody>
      </p:sp>
      <p:sp>
        <p:nvSpPr>
          <p:cNvPr id="48" name="Rounded Rectangle 47"/>
          <p:cNvSpPr/>
          <p:nvPr/>
        </p:nvSpPr>
        <p:spPr>
          <a:xfrm>
            <a:off x="6722892" y="4236128"/>
            <a:ext cx="914400" cy="8180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smtClean="0"/>
              <a:t>Weather service issues heat advisory</a:t>
            </a:r>
            <a:endParaRPr lang="en-US" sz="900" dirty="0"/>
          </a:p>
        </p:txBody>
      </p:sp>
      <p:grpSp>
        <p:nvGrpSpPr>
          <p:cNvPr id="51" name="Group 50"/>
          <p:cNvGrpSpPr/>
          <p:nvPr/>
        </p:nvGrpSpPr>
        <p:grpSpPr>
          <a:xfrm>
            <a:off x="994564" y="3668675"/>
            <a:ext cx="165728" cy="339740"/>
            <a:chOff x="4076699" y="1333499"/>
            <a:chExt cx="762002" cy="1562101"/>
          </a:xfrm>
          <a:solidFill>
            <a:schemeClr val="bg2"/>
          </a:solidFill>
          <a:effectLst>
            <a:outerShdw blurRad="50800" dist="38100" dir="2700000" algn="tl" rotWithShape="0">
              <a:prstClr val="black">
                <a:alpha val="40000"/>
              </a:prstClr>
            </a:outerShdw>
          </a:effectLst>
        </p:grpSpPr>
        <p:sp>
          <p:nvSpPr>
            <p:cNvPr id="52" name="Flowchart: Delay 51"/>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TextBox 53"/>
          <p:cNvSpPr txBox="1"/>
          <p:nvPr/>
        </p:nvSpPr>
        <p:spPr>
          <a:xfrm>
            <a:off x="-144804" y="3638490"/>
            <a:ext cx="1142998" cy="400110"/>
          </a:xfrm>
          <a:prstGeom prst="rect">
            <a:avLst/>
          </a:prstGeom>
          <a:noFill/>
        </p:spPr>
        <p:txBody>
          <a:bodyPr wrap="square" rtlCol="0">
            <a:spAutoFit/>
          </a:bodyPr>
          <a:lstStyle/>
          <a:p>
            <a:pPr algn="r"/>
            <a:r>
              <a:rPr lang="en-US" sz="1000" dirty="0" smtClean="0"/>
              <a:t>Urban</a:t>
            </a:r>
            <a:br>
              <a:rPr lang="en-US" sz="1000" dirty="0" smtClean="0"/>
            </a:br>
            <a:r>
              <a:rPr lang="en-US" sz="1000" dirty="0" smtClean="0"/>
              <a:t>Planner</a:t>
            </a:r>
            <a:endParaRPr lang="en-US" sz="1000" b="1" dirty="0"/>
          </a:p>
        </p:txBody>
      </p:sp>
      <p:sp>
        <p:nvSpPr>
          <p:cNvPr id="63" name="Diamond 62"/>
          <p:cNvSpPr/>
          <p:nvPr/>
        </p:nvSpPr>
        <p:spPr>
          <a:xfrm>
            <a:off x="1350029" y="3762293"/>
            <a:ext cx="152400" cy="152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p:cNvSpPr/>
          <p:nvPr/>
        </p:nvSpPr>
        <p:spPr>
          <a:xfrm>
            <a:off x="1449677" y="3624348"/>
            <a:ext cx="583814" cy="430887"/>
          </a:xfrm>
          <a:prstGeom prst="rect">
            <a:avLst/>
          </a:prstGeom>
        </p:spPr>
        <p:txBody>
          <a:bodyPr wrap="none">
            <a:spAutoFit/>
          </a:bodyPr>
          <a:lstStyle/>
          <a:p>
            <a:r>
              <a:rPr lang="en-US" sz="1100" dirty="0" smtClean="0"/>
              <a:t>Plant</a:t>
            </a:r>
            <a:br>
              <a:rPr lang="en-US" sz="1100" dirty="0" smtClean="0"/>
            </a:br>
            <a:r>
              <a:rPr lang="en-US" sz="1100" dirty="0" smtClean="0"/>
              <a:t>Trees?</a:t>
            </a:r>
            <a:endParaRPr lang="en-US" sz="1100" dirty="0"/>
          </a:p>
        </p:txBody>
      </p:sp>
      <p:sp>
        <p:nvSpPr>
          <p:cNvPr id="74" name="Rounded Rectangle 73"/>
          <p:cNvSpPr/>
          <p:nvPr/>
        </p:nvSpPr>
        <p:spPr>
          <a:xfrm>
            <a:off x="5002854" y="4238884"/>
            <a:ext cx="1096420" cy="8152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smtClean="0"/>
              <a:t>Detect likely heat event in the coming few weeks</a:t>
            </a:r>
            <a:endParaRPr lang="en-US" sz="900" dirty="0"/>
          </a:p>
        </p:txBody>
      </p:sp>
      <p:sp>
        <p:nvSpPr>
          <p:cNvPr id="33" name="Rectangle 32"/>
          <p:cNvSpPr/>
          <p:nvPr/>
        </p:nvSpPr>
        <p:spPr>
          <a:xfrm>
            <a:off x="2562852" y="3640974"/>
            <a:ext cx="1093569" cy="430887"/>
          </a:xfrm>
          <a:prstGeom prst="rect">
            <a:avLst/>
          </a:prstGeom>
        </p:spPr>
        <p:txBody>
          <a:bodyPr wrap="none">
            <a:spAutoFit/>
          </a:bodyPr>
          <a:lstStyle/>
          <a:p>
            <a:r>
              <a:rPr lang="en-US" sz="1100" dirty="0" smtClean="0"/>
              <a:t>Rooftop Albedo</a:t>
            </a:r>
            <a:br>
              <a:rPr lang="en-US" sz="1100" dirty="0" smtClean="0"/>
            </a:br>
            <a:r>
              <a:rPr lang="en-US" sz="1100" dirty="0" smtClean="0"/>
              <a:t>Modifications</a:t>
            </a:r>
            <a:endParaRPr lang="en-US" sz="1100" dirty="0"/>
          </a:p>
        </p:txBody>
      </p:sp>
      <p:cxnSp>
        <p:nvCxnSpPr>
          <p:cNvPr id="14" name="Elbow Connector 13"/>
          <p:cNvCxnSpPr>
            <a:stCxn id="30" idx="2"/>
            <a:endCxn id="12" idx="2"/>
          </p:cNvCxnSpPr>
          <p:nvPr/>
        </p:nvCxnSpPr>
        <p:spPr>
          <a:xfrm rot="16200000" flipH="1">
            <a:off x="4790615" y="941727"/>
            <a:ext cx="14959" cy="4763995"/>
          </a:xfrm>
          <a:prstGeom prst="bentConnector3">
            <a:avLst>
              <a:gd name="adj1" fmla="val 1239187"/>
            </a:avLst>
          </a:prstGeom>
          <a:ln w="1270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1722600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4470862" y="597406"/>
            <a:ext cx="2590800" cy="3689189"/>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vert="vert" rtlCol="0" anchor="t"/>
          <a:lstStyle/>
          <a:p>
            <a:pPr algn="ctr"/>
            <a:r>
              <a:rPr lang="en-US" dirty="0" smtClean="0"/>
              <a:t>Breakout Work-Sessions</a:t>
            </a:r>
            <a:endParaRPr lang="en-US" dirty="0"/>
          </a:p>
        </p:txBody>
      </p:sp>
      <p:sp>
        <p:nvSpPr>
          <p:cNvPr id="3" name="Rounded Rectangle 2"/>
          <p:cNvSpPr/>
          <p:nvPr/>
        </p:nvSpPr>
        <p:spPr>
          <a:xfrm>
            <a:off x="1868978" y="597406"/>
            <a:ext cx="2590800" cy="3689189"/>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smtClean="0"/>
              <a:t>Decision-Maker Talks</a:t>
            </a:r>
            <a:endParaRPr lang="en-US" dirty="0"/>
          </a:p>
        </p:txBody>
      </p:sp>
      <p:sp>
        <p:nvSpPr>
          <p:cNvPr id="2" name="Rectangle 1"/>
          <p:cNvSpPr/>
          <p:nvPr/>
        </p:nvSpPr>
        <p:spPr>
          <a:xfrm>
            <a:off x="3164378" y="597407"/>
            <a:ext cx="2667000" cy="604058"/>
          </a:xfrm>
          <a:prstGeom prst="rect">
            <a:avLst/>
          </a:prstGeom>
          <a:solidFill>
            <a:schemeClr val="accent4"/>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pc="50" dirty="0" smtClean="0">
                <a:ln w="0"/>
                <a:solidFill>
                  <a:schemeClr val="bg1"/>
                </a:solidFill>
                <a:effectLst>
                  <a:innerShdw blurRad="63500" dist="50800" dir="13500000">
                    <a:srgbClr val="000000">
                      <a:alpha val="50000"/>
                    </a:srgbClr>
                  </a:innerShdw>
                </a:effectLst>
              </a:rPr>
              <a:t>Risk Mgmt. Actions</a:t>
            </a:r>
            <a:endParaRPr lang="en-US" b="1" spc="50" dirty="0">
              <a:ln w="0"/>
              <a:solidFill>
                <a:schemeClr val="bg1"/>
              </a:solidFill>
              <a:effectLst>
                <a:innerShdw blurRad="63500" dist="50800" dir="13500000">
                  <a:srgbClr val="000000">
                    <a:alpha val="50000"/>
                  </a:srgbClr>
                </a:innerShdw>
              </a:effectLst>
            </a:endParaRPr>
          </a:p>
        </p:txBody>
      </p:sp>
      <p:sp>
        <p:nvSpPr>
          <p:cNvPr id="6" name="Rectangle 5"/>
          <p:cNvSpPr/>
          <p:nvPr/>
        </p:nvSpPr>
        <p:spPr>
          <a:xfrm>
            <a:off x="3164378" y="1214433"/>
            <a:ext cx="2667000" cy="604058"/>
          </a:xfrm>
          <a:prstGeom prst="rect">
            <a:avLst/>
          </a:prstGeom>
          <a:solidFill>
            <a:schemeClr val="accent6"/>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pc="50" dirty="0" smtClean="0">
                <a:ln w="0"/>
                <a:solidFill>
                  <a:schemeClr val="bg1"/>
                </a:solidFill>
                <a:effectLst>
                  <a:innerShdw blurRad="63500" dist="50800" dir="13500000">
                    <a:srgbClr val="000000">
                      <a:alpha val="50000"/>
                    </a:srgbClr>
                  </a:innerShdw>
                </a:effectLst>
              </a:rPr>
              <a:t>Concept Mapping</a:t>
            </a:r>
            <a:endParaRPr lang="en-US" b="1" spc="50" dirty="0">
              <a:ln w="0"/>
              <a:solidFill>
                <a:schemeClr val="bg1"/>
              </a:solidFill>
              <a:effectLst>
                <a:innerShdw blurRad="63500" dist="50800" dir="13500000">
                  <a:srgbClr val="000000">
                    <a:alpha val="50000"/>
                  </a:srgbClr>
                </a:innerShdw>
              </a:effectLst>
            </a:endParaRPr>
          </a:p>
        </p:txBody>
      </p:sp>
      <p:sp>
        <p:nvSpPr>
          <p:cNvPr id="9" name="Rectangle 8"/>
          <p:cNvSpPr/>
          <p:nvPr/>
        </p:nvSpPr>
        <p:spPr>
          <a:xfrm>
            <a:off x="3164378" y="1831459"/>
            <a:ext cx="2667000" cy="604058"/>
          </a:xfrm>
          <a:prstGeom prst="rect">
            <a:avLst/>
          </a:prstGeom>
          <a:solidFill>
            <a:schemeClr val="accent4"/>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pc="50" dirty="0" smtClean="0">
                <a:ln w="0"/>
                <a:solidFill>
                  <a:schemeClr val="bg1"/>
                </a:solidFill>
                <a:effectLst>
                  <a:innerShdw blurRad="63500" dist="50800" dir="13500000">
                    <a:srgbClr val="000000">
                      <a:alpha val="50000"/>
                    </a:srgbClr>
                  </a:innerShdw>
                </a:effectLst>
              </a:rPr>
              <a:t>Decision Making</a:t>
            </a:r>
            <a:endParaRPr lang="en-US" b="1" spc="50" dirty="0">
              <a:ln w="0"/>
              <a:solidFill>
                <a:schemeClr val="bg1"/>
              </a:solidFill>
              <a:effectLst>
                <a:innerShdw blurRad="63500" dist="50800" dir="13500000">
                  <a:srgbClr val="000000">
                    <a:alpha val="50000"/>
                  </a:srgbClr>
                </a:innerShdw>
              </a:effectLst>
            </a:endParaRPr>
          </a:p>
        </p:txBody>
      </p:sp>
      <p:sp>
        <p:nvSpPr>
          <p:cNvPr id="10" name="Rectangle 9"/>
          <p:cNvSpPr/>
          <p:nvPr/>
        </p:nvSpPr>
        <p:spPr>
          <a:xfrm>
            <a:off x="3164378" y="2448485"/>
            <a:ext cx="2667000" cy="604058"/>
          </a:xfrm>
          <a:prstGeom prst="rect">
            <a:avLst/>
          </a:prstGeom>
          <a:solidFill>
            <a:schemeClr val="accent6"/>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pc="50" dirty="0" smtClean="0">
                <a:ln w="0"/>
                <a:solidFill>
                  <a:schemeClr val="bg1"/>
                </a:solidFill>
                <a:effectLst>
                  <a:innerShdw blurRad="63500" dist="50800" dir="13500000">
                    <a:srgbClr val="000000">
                      <a:alpha val="50000"/>
                    </a:srgbClr>
                  </a:innerShdw>
                </a:effectLst>
              </a:rPr>
              <a:t>Decision Timeline</a:t>
            </a:r>
            <a:endParaRPr lang="en-US" b="1" spc="50" dirty="0">
              <a:ln w="0"/>
              <a:solidFill>
                <a:schemeClr val="bg1"/>
              </a:solidFill>
              <a:effectLst>
                <a:innerShdw blurRad="63500" dist="50800" dir="13500000">
                  <a:srgbClr val="000000">
                    <a:alpha val="50000"/>
                  </a:srgbClr>
                </a:innerShdw>
              </a:effectLst>
            </a:endParaRPr>
          </a:p>
        </p:txBody>
      </p:sp>
      <p:sp>
        <p:nvSpPr>
          <p:cNvPr id="11" name="Rectangle 10"/>
          <p:cNvSpPr/>
          <p:nvPr/>
        </p:nvSpPr>
        <p:spPr>
          <a:xfrm>
            <a:off x="3164378" y="3065511"/>
            <a:ext cx="2667000" cy="604058"/>
          </a:xfrm>
          <a:prstGeom prst="rect">
            <a:avLst/>
          </a:prstGeom>
          <a:solidFill>
            <a:schemeClr val="accent4"/>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pc="50" dirty="0" smtClean="0">
                <a:ln w="0"/>
                <a:solidFill>
                  <a:schemeClr val="bg1"/>
                </a:solidFill>
                <a:effectLst>
                  <a:innerShdw blurRad="63500" dist="50800" dir="13500000">
                    <a:srgbClr val="000000">
                      <a:alpha val="50000"/>
                    </a:srgbClr>
                  </a:innerShdw>
                </a:effectLst>
              </a:rPr>
              <a:t>Climate Scenarios</a:t>
            </a:r>
            <a:endParaRPr lang="en-US" b="1" spc="50" dirty="0">
              <a:ln w="0"/>
              <a:solidFill>
                <a:schemeClr val="bg1"/>
              </a:solidFill>
              <a:effectLst>
                <a:innerShdw blurRad="63500" dist="50800" dir="13500000">
                  <a:srgbClr val="000000">
                    <a:alpha val="50000"/>
                  </a:srgbClr>
                </a:innerShdw>
              </a:effectLst>
            </a:endParaRPr>
          </a:p>
        </p:txBody>
      </p:sp>
      <p:sp>
        <p:nvSpPr>
          <p:cNvPr id="12" name="Rectangle 11"/>
          <p:cNvSpPr/>
          <p:nvPr/>
        </p:nvSpPr>
        <p:spPr>
          <a:xfrm>
            <a:off x="3164378" y="3682538"/>
            <a:ext cx="2667000" cy="604058"/>
          </a:xfrm>
          <a:prstGeom prst="rect">
            <a:avLst/>
          </a:prstGeom>
          <a:solidFill>
            <a:schemeClr val="accent6"/>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pc="50" dirty="0" smtClean="0">
                <a:ln w="0"/>
                <a:solidFill>
                  <a:schemeClr val="bg1"/>
                </a:solidFill>
                <a:effectLst>
                  <a:innerShdw blurRad="63500" dist="50800" dir="13500000">
                    <a:srgbClr val="000000">
                      <a:alpha val="50000"/>
                    </a:srgbClr>
                  </a:innerShdw>
                </a:effectLst>
              </a:rPr>
              <a:t>Stress Testing</a:t>
            </a:r>
            <a:endParaRPr lang="en-US" b="1" spc="50" dirty="0">
              <a:ln w="0"/>
              <a:solidFill>
                <a:schemeClr val="bg1"/>
              </a:solidFill>
              <a:effectLst>
                <a:innerShdw blurRad="63500" dist="50800" dir="13500000">
                  <a:srgbClr val="000000">
                    <a:alpha val="50000"/>
                  </a:srgbClr>
                </a:innerShdw>
              </a:effectLst>
            </a:endParaRPr>
          </a:p>
        </p:txBody>
      </p:sp>
      <p:cxnSp>
        <p:nvCxnSpPr>
          <p:cNvPr id="18" name="Straight Connector 17"/>
          <p:cNvCxnSpPr/>
          <p:nvPr/>
        </p:nvCxnSpPr>
        <p:spPr>
          <a:xfrm>
            <a:off x="641465" y="1818491"/>
            <a:ext cx="1219200" cy="0"/>
          </a:xfrm>
          <a:prstGeom prst="line">
            <a:avLst/>
          </a:prstGeom>
        </p:spPr>
        <p:style>
          <a:lnRef idx="2">
            <a:schemeClr val="accent2"/>
          </a:lnRef>
          <a:fillRef idx="0">
            <a:schemeClr val="accent2"/>
          </a:fillRef>
          <a:effectRef idx="1">
            <a:schemeClr val="accent2"/>
          </a:effectRef>
          <a:fontRef idx="minor">
            <a:schemeClr val="tx1"/>
          </a:fontRef>
        </p:style>
      </p:cxnSp>
      <p:sp>
        <p:nvSpPr>
          <p:cNvPr id="8" name="Rectangle 7"/>
          <p:cNvSpPr/>
          <p:nvPr/>
        </p:nvSpPr>
        <p:spPr>
          <a:xfrm>
            <a:off x="3365962" y="5344558"/>
            <a:ext cx="4800600" cy="1200329"/>
          </a:xfrm>
          <a:prstGeom prst="rect">
            <a:avLst/>
          </a:prstGeom>
        </p:spPr>
        <p:txBody>
          <a:bodyPr wrap="square">
            <a:spAutoFit/>
          </a:bodyPr>
          <a:lstStyle/>
          <a:p>
            <a:pPr algn="just"/>
            <a:r>
              <a:rPr lang="en-US" sz="1200" dirty="0">
                <a:solidFill>
                  <a:schemeClr val="bg1"/>
                </a:solidFill>
              </a:rPr>
              <a:t>The workshop opens with a primer on the process </a:t>
            </a:r>
            <a:r>
              <a:rPr lang="en-US" sz="1200" dirty="0" smtClean="0">
                <a:solidFill>
                  <a:schemeClr val="bg1"/>
                </a:solidFill>
              </a:rPr>
              <a:t>for developing </a:t>
            </a:r>
            <a:r>
              <a:rPr lang="en-US" sz="1200" dirty="0">
                <a:solidFill>
                  <a:schemeClr val="bg1"/>
                </a:solidFill>
              </a:rPr>
              <a:t>decision calendars that will </a:t>
            </a:r>
            <a:r>
              <a:rPr lang="en-US" sz="1200" dirty="0" smtClean="0">
                <a:solidFill>
                  <a:schemeClr val="bg1"/>
                </a:solidFill>
              </a:rPr>
              <a:t>be followed </a:t>
            </a:r>
            <a:r>
              <a:rPr lang="en-US" sz="1200" dirty="0">
                <a:solidFill>
                  <a:schemeClr val="bg1"/>
                </a:solidFill>
              </a:rPr>
              <a:t>throughout the day, as well as a brief overview of the heat health climate context. </a:t>
            </a:r>
            <a:r>
              <a:rPr lang="en-US" sz="1200" dirty="0" smtClean="0">
                <a:solidFill>
                  <a:schemeClr val="bg1"/>
                </a:solidFill>
              </a:rPr>
              <a:t>The meeting </a:t>
            </a:r>
            <a:r>
              <a:rPr lang="en-US" sz="1200" dirty="0">
                <a:solidFill>
                  <a:schemeClr val="bg1"/>
                </a:solidFill>
              </a:rPr>
              <a:t>then proceeds through three cycles of lightning talks and breakout groups which </a:t>
            </a:r>
            <a:r>
              <a:rPr lang="en-US" sz="1200" dirty="0" smtClean="0">
                <a:solidFill>
                  <a:schemeClr val="bg1"/>
                </a:solidFill>
              </a:rPr>
              <a:t>will successively </a:t>
            </a:r>
            <a:r>
              <a:rPr lang="en-US" sz="1200" dirty="0">
                <a:solidFill>
                  <a:schemeClr val="bg1"/>
                </a:solidFill>
              </a:rPr>
              <a:t>build decision calendars, first through concept mapping, and then using a timeline.</a:t>
            </a:r>
          </a:p>
        </p:txBody>
      </p:sp>
      <p:sp>
        <p:nvSpPr>
          <p:cNvPr id="13" name="Rectangle 12"/>
          <p:cNvSpPr/>
          <p:nvPr/>
        </p:nvSpPr>
        <p:spPr>
          <a:xfrm>
            <a:off x="3164378" y="127462"/>
            <a:ext cx="2667000" cy="329738"/>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spc="50" dirty="0" smtClean="0">
                <a:ln w="0"/>
                <a:solidFill>
                  <a:schemeClr val="tx1"/>
                </a:solidFill>
                <a:effectLst>
                  <a:innerShdw blurRad="63500" dist="50800" dir="13500000">
                    <a:srgbClr val="000000">
                      <a:alpha val="50000"/>
                    </a:srgbClr>
                  </a:innerShdw>
                </a:effectLst>
              </a:rPr>
              <a:t>Workshop Process</a:t>
            </a:r>
            <a:endParaRPr lang="en-US" sz="1400" b="1" spc="50" dirty="0">
              <a:ln w="0"/>
              <a:solidFill>
                <a:schemeClr val="tx1"/>
              </a:solidFill>
              <a:effectLst>
                <a:innerShdw blurRad="63500" dist="50800" dir="13500000">
                  <a:srgbClr val="000000">
                    <a:alpha val="50000"/>
                  </a:srgbClr>
                </a:innerShdw>
              </a:effectLst>
            </a:endParaRPr>
          </a:p>
        </p:txBody>
      </p:sp>
      <p:sp>
        <p:nvSpPr>
          <p:cNvPr id="14" name="Rectangle 13"/>
          <p:cNvSpPr/>
          <p:nvPr/>
        </p:nvSpPr>
        <p:spPr>
          <a:xfrm>
            <a:off x="2707178" y="734567"/>
            <a:ext cx="457200" cy="329738"/>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b="1" spc="50" dirty="0">
                <a:ln w="0"/>
                <a:solidFill>
                  <a:schemeClr val="bg1">
                    <a:lumMod val="95000"/>
                  </a:schemeClr>
                </a:solidFill>
                <a:effectLst>
                  <a:innerShdw blurRad="63500" dist="50800" dir="13500000">
                    <a:srgbClr val="000000">
                      <a:alpha val="50000"/>
                    </a:srgbClr>
                  </a:innerShdw>
                </a:effectLst>
              </a:rPr>
              <a:t>I</a:t>
            </a:r>
          </a:p>
        </p:txBody>
      </p:sp>
      <p:sp>
        <p:nvSpPr>
          <p:cNvPr id="15" name="Rectangle 14"/>
          <p:cNvSpPr/>
          <p:nvPr/>
        </p:nvSpPr>
        <p:spPr>
          <a:xfrm>
            <a:off x="2707178" y="1978205"/>
            <a:ext cx="457200" cy="329738"/>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b="1" spc="50" dirty="0" smtClean="0">
                <a:ln w="0"/>
                <a:solidFill>
                  <a:schemeClr val="bg1">
                    <a:lumMod val="95000"/>
                  </a:schemeClr>
                </a:solidFill>
                <a:effectLst>
                  <a:innerShdw blurRad="63500" dist="50800" dir="13500000">
                    <a:srgbClr val="000000">
                      <a:alpha val="50000"/>
                    </a:srgbClr>
                  </a:innerShdw>
                </a:effectLst>
              </a:rPr>
              <a:t>II</a:t>
            </a:r>
            <a:endParaRPr lang="en-US" sz="1200" b="1" spc="50" dirty="0">
              <a:ln w="0"/>
              <a:solidFill>
                <a:schemeClr val="bg1">
                  <a:lumMod val="95000"/>
                </a:schemeClr>
              </a:solidFill>
              <a:effectLst>
                <a:innerShdw blurRad="63500" dist="50800" dir="13500000">
                  <a:srgbClr val="000000">
                    <a:alpha val="50000"/>
                  </a:srgbClr>
                </a:innerShdw>
              </a:effectLst>
            </a:endParaRPr>
          </a:p>
        </p:txBody>
      </p:sp>
      <p:sp>
        <p:nvSpPr>
          <p:cNvPr id="16" name="Rectangle 15"/>
          <p:cNvSpPr/>
          <p:nvPr/>
        </p:nvSpPr>
        <p:spPr>
          <a:xfrm>
            <a:off x="2707178" y="3189701"/>
            <a:ext cx="457200" cy="329738"/>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b="1" spc="50" dirty="0" smtClean="0">
                <a:ln w="0"/>
                <a:solidFill>
                  <a:schemeClr val="bg1">
                    <a:lumMod val="95000"/>
                  </a:schemeClr>
                </a:solidFill>
                <a:effectLst>
                  <a:innerShdw blurRad="63500" dist="50800" dir="13500000">
                    <a:srgbClr val="000000">
                      <a:alpha val="50000"/>
                    </a:srgbClr>
                  </a:innerShdw>
                </a:effectLst>
              </a:rPr>
              <a:t>III</a:t>
            </a:r>
            <a:endParaRPr lang="en-US" sz="1200" b="1" spc="50" dirty="0">
              <a:ln w="0"/>
              <a:solidFill>
                <a:schemeClr val="bg1">
                  <a:lumMod val="95000"/>
                </a:schemeClr>
              </a:solidFill>
              <a:effectLst>
                <a:innerShdw blurRad="63500" dist="50800" dir="13500000">
                  <a:srgbClr val="000000">
                    <a:alpha val="50000"/>
                  </a:srgbClr>
                </a:innerShdw>
              </a:effectLst>
            </a:endParaRPr>
          </a:p>
        </p:txBody>
      </p:sp>
      <p:sp>
        <p:nvSpPr>
          <p:cNvPr id="21" name="Rectangle 20"/>
          <p:cNvSpPr/>
          <p:nvPr/>
        </p:nvSpPr>
        <p:spPr>
          <a:xfrm>
            <a:off x="5831378" y="1360517"/>
            <a:ext cx="457200" cy="329738"/>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b="1" spc="50" dirty="0">
                <a:ln w="0"/>
                <a:solidFill>
                  <a:schemeClr val="bg1">
                    <a:lumMod val="95000"/>
                  </a:schemeClr>
                </a:solidFill>
                <a:effectLst>
                  <a:innerShdw blurRad="63500" dist="50800" dir="13500000">
                    <a:srgbClr val="000000">
                      <a:alpha val="50000"/>
                    </a:srgbClr>
                  </a:innerShdw>
                </a:effectLst>
              </a:rPr>
              <a:t>I</a:t>
            </a:r>
          </a:p>
        </p:txBody>
      </p:sp>
      <p:sp>
        <p:nvSpPr>
          <p:cNvPr id="22" name="Rectangle 21"/>
          <p:cNvSpPr/>
          <p:nvPr/>
        </p:nvSpPr>
        <p:spPr>
          <a:xfrm>
            <a:off x="5831378" y="2604155"/>
            <a:ext cx="457200" cy="329738"/>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b="1" spc="50" dirty="0" smtClean="0">
                <a:ln w="0"/>
                <a:solidFill>
                  <a:schemeClr val="bg1">
                    <a:lumMod val="95000"/>
                  </a:schemeClr>
                </a:solidFill>
                <a:effectLst>
                  <a:innerShdw blurRad="63500" dist="50800" dir="13500000">
                    <a:srgbClr val="000000">
                      <a:alpha val="50000"/>
                    </a:srgbClr>
                  </a:innerShdw>
                </a:effectLst>
              </a:rPr>
              <a:t>II</a:t>
            </a:r>
            <a:endParaRPr lang="en-US" sz="1200" b="1" spc="50" dirty="0">
              <a:ln w="0"/>
              <a:solidFill>
                <a:schemeClr val="bg1">
                  <a:lumMod val="95000"/>
                </a:schemeClr>
              </a:solidFill>
              <a:effectLst>
                <a:innerShdw blurRad="63500" dist="50800" dir="13500000">
                  <a:srgbClr val="000000">
                    <a:alpha val="50000"/>
                  </a:srgbClr>
                </a:innerShdw>
              </a:effectLst>
            </a:endParaRPr>
          </a:p>
        </p:txBody>
      </p:sp>
      <p:sp>
        <p:nvSpPr>
          <p:cNvPr id="23" name="Rectangle 22"/>
          <p:cNvSpPr/>
          <p:nvPr/>
        </p:nvSpPr>
        <p:spPr>
          <a:xfrm>
            <a:off x="5831378" y="3815651"/>
            <a:ext cx="457200" cy="329738"/>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b="1" spc="50" dirty="0" smtClean="0">
                <a:ln w="0"/>
                <a:solidFill>
                  <a:schemeClr val="bg1">
                    <a:lumMod val="95000"/>
                  </a:schemeClr>
                </a:solidFill>
                <a:effectLst>
                  <a:innerShdw blurRad="63500" dist="50800" dir="13500000">
                    <a:srgbClr val="000000">
                      <a:alpha val="50000"/>
                    </a:srgbClr>
                  </a:innerShdw>
                </a:effectLst>
              </a:rPr>
              <a:t>III</a:t>
            </a:r>
            <a:endParaRPr lang="en-US" sz="1200" b="1" spc="50" dirty="0">
              <a:ln w="0"/>
              <a:solidFill>
                <a:schemeClr val="bg1">
                  <a:lumMod val="95000"/>
                </a:schemeClr>
              </a:solidFill>
              <a:effectLst>
                <a:innerShdw blurRad="63500" dist="50800" dir="13500000">
                  <a:srgbClr val="000000">
                    <a:alpha val="50000"/>
                  </a:srgbClr>
                </a:innerShdw>
              </a:effectLst>
            </a:endParaRPr>
          </a:p>
        </p:txBody>
      </p:sp>
      <p:sp>
        <p:nvSpPr>
          <p:cNvPr id="24" name="TextBox 23"/>
          <p:cNvSpPr txBox="1"/>
          <p:nvPr/>
        </p:nvSpPr>
        <p:spPr>
          <a:xfrm>
            <a:off x="649778" y="945018"/>
            <a:ext cx="1219200" cy="830997"/>
          </a:xfrm>
          <a:prstGeom prst="rect">
            <a:avLst/>
          </a:prstGeom>
          <a:noFill/>
        </p:spPr>
        <p:txBody>
          <a:bodyPr wrap="square" rtlCol="0">
            <a:spAutoFit/>
          </a:bodyPr>
          <a:lstStyle/>
          <a:p>
            <a:r>
              <a:rPr lang="en-US" sz="1200" b="1" dirty="0" smtClean="0"/>
              <a:t>Round 1 </a:t>
            </a:r>
            <a:r>
              <a:rPr lang="en-US" sz="1200" dirty="0" smtClean="0"/>
              <a:t>Understanding the Problem Domain</a:t>
            </a:r>
            <a:endParaRPr lang="en-US" sz="1200" dirty="0"/>
          </a:p>
        </p:txBody>
      </p:sp>
      <p:sp>
        <p:nvSpPr>
          <p:cNvPr id="25" name="TextBox 24"/>
          <p:cNvSpPr txBox="1"/>
          <p:nvPr/>
        </p:nvSpPr>
        <p:spPr>
          <a:xfrm>
            <a:off x="649778" y="2048725"/>
            <a:ext cx="1219200" cy="830997"/>
          </a:xfrm>
          <a:prstGeom prst="rect">
            <a:avLst/>
          </a:prstGeom>
          <a:noFill/>
        </p:spPr>
        <p:txBody>
          <a:bodyPr wrap="square" rtlCol="0">
            <a:spAutoFit/>
          </a:bodyPr>
          <a:lstStyle/>
          <a:p>
            <a:r>
              <a:rPr lang="en-US" sz="1200" b="1" dirty="0" smtClean="0"/>
              <a:t>Round 2 </a:t>
            </a:r>
            <a:r>
              <a:rPr lang="en-US" sz="1200" dirty="0" smtClean="0"/>
              <a:t>Understanding Decisions and Timescales</a:t>
            </a:r>
            <a:endParaRPr lang="en-US" sz="1200" dirty="0"/>
          </a:p>
        </p:txBody>
      </p:sp>
      <p:sp>
        <p:nvSpPr>
          <p:cNvPr id="26" name="TextBox 25"/>
          <p:cNvSpPr txBox="1"/>
          <p:nvPr/>
        </p:nvSpPr>
        <p:spPr>
          <a:xfrm>
            <a:off x="649778" y="3223176"/>
            <a:ext cx="1219200" cy="830997"/>
          </a:xfrm>
          <a:prstGeom prst="rect">
            <a:avLst/>
          </a:prstGeom>
          <a:noFill/>
        </p:spPr>
        <p:txBody>
          <a:bodyPr wrap="square" rtlCol="0">
            <a:spAutoFit/>
          </a:bodyPr>
          <a:lstStyle/>
          <a:p>
            <a:r>
              <a:rPr lang="en-US" sz="1200" b="1" dirty="0" smtClean="0"/>
              <a:t>Round 3 </a:t>
            </a:r>
            <a:r>
              <a:rPr lang="en-US" sz="1200" dirty="0" smtClean="0"/>
              <a:t>Formalizing Information Needs</a:t>
            </a:r>
            <a:endParaRPr lang="en-US" sz="1200" dirty="0"/>
          </a:p>
        </p:txBody>
      </p:sp>
      <p:sp>
        <p:nvSpPr>
          <p:cNvPr id="27" name="TextBox 26"/>
          <p:cNvSpPr txBox="1"/>
          <p:nvPr/>
        </p:nvSpPr>
        <p:spPr>
          <a:xfrm>
            <a:off x="7162800" y="863138"/>
            <a:ext cx="1219200" cy="938719"/>
          </a:xfrm>
          <a:prstGeom prst="rect">
            <a:avLst/>
          </a:prstGeom>
          <a:noFill/>
        </p:spPr>
        <p:txBody>
          <a:bodyPr wrap="square" rtlCol="0">
            <a:spAutoFit/>
          </a:bodyPr>
          <a:lstStyle/>
          <a:p>
            <a:r>
              <a:rPr lang="en-US" sz="1100" b="1" dirty="0" smtClean="0"/>
              <a:t>Round 1 </a:t>
            </a:r>
            <a:r>
              <a:rPr lang="en-US" sz="1100" dirty="0" smtClean="0"/>
              <a:t>Mapping populations, </a:t>
            </a:r>
            <a:br>
              <a:rPr lang="en-US" sz="1100" dirty="0" smtClean="0"/>
            </a:br>
            <a:r>
              <a:rPr lang="en-US" sz="1100" dirty="0" smtClean="0"/>
              <a:t>risk factors, &amp; actions</a:t>
            </a:r>
            <a:endParaRPr lang="en-US" sz="1100" dirty="0"/>
          </a:p>
        </p:txBody>
      </p:sp>
      <p:sp>
        <p:nvSpPr>
          <p:cNvPr id="28" name="TextBox 27"/>
          <p:cNvSpPr txBox="1"/>
          <p:nvPr/>
        </p:nvSpPr>
        <p:spPr>
          <a:xfrm>
            <a:off x="7162800" y="2048725"/>
            <a:ext cx="1219200" cy="938719"/>
          </a:xfrm>
          <a:prstGeom prst="rect">
            <a:avLst/>
          </a:prstGeom>
          <a:noFill/>
        </p:spPr>
        <p:txBody>
          <a:bodyPr wrap="square" rtlCol="0">
            <a:spAutoFit/>
          </a:bodyPr>
          <a:lstStyle/>
          <a:p>
            <a:r>
              <a:rPr lang="en-US" sz="1100" b="1" dirty="0" smtClean="0"/>
              <a:t>Round 2 </a:t>
            </a:r>
            <a:r>
              <a:rPr lang="en-US" sz="1100" dirty="0" smtClean="0"/>
              <a:t>Decisions and decision-makers plotted on timeline</a:t>
            </a:r>
            <a:endParaRPr lang="en-US" sz="1100" dirty="0"/>
          </a:p>
        </p:txBody>
      </p:sp>
      <p:sp>
        <p:nvSpPr>
          <p:cNvPr id="29" name="TextBox 28"/>
          <p:cNvSpPr txBox="1"/>
          <p:nvPr/>
        </p:nvSpPr>
        <p:spPr>
          <a:xfrm>
            <a:off x="7162800" y="3223176"/>
            <a:ext cx="1219200" cy="938719"/>
          </a:xfrm>
          <a:prstGeom prst="rect">
            <a:avLst/>
          </a:prstGeom>
          <a:noFill/>
        </p:spPr>
        <p:txBody>
          <a:bodyPr wrap="square" rtlCol="0">
            <a:spAutoFit/>
          </a:bodyPr>
          <a:lstStyle/>
          <a:p>
            <a:r>
              <a:rPr lang="en-US" sz="1100" b="1" dirty="0" smtClean="0"/>
              <a:t>Round 3 </a:t>
            </a:r>
            <a:r>
              <a:rPr lang="en-US" sz="1100" dirty="0" smtClean="0"/>
              <a:t>Information needs mapped to timeline and verified</a:t>
            </a:r>
            <a:endParaRPr lang="en-US" sz="1100" dirty="0"/>
          </a:p>
        </p:txBody>
      </p:sp>
      <p:sp>
        <p:nvSpPr>
          <p:cNvPr id="31" name="Rectangle 30"/>
          <p:cNvSpPr/>
          <p:nvPr/>
        </p:nvSpPr>
        <p:spPr>
          <a:xfrm>
            <a:off x="649778" y="304800"/>
            <a:ext cx="2667000" cy="329738"/>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200" b="1" spc="50" dirty="0" smtClean="0">
                <a:ln w="0"/>
                <a:solidFill>
                  <a:schemeClr val="tx1"/>
                </a:solidFill>
                <a:effectLst>
                  <a:innerShdw blurRad="63500" dist="50800" dir="13500000">
                    <a:srgbClr val="000000">
                      <a:alpha val="50000"/>
                    </a:srgbClr>
                  </a:innerShdw>
                </a:effectLst>
              </a:rPr>
              <a:t>Phases</a:t>
            </a:r>
            <a:endParaRPr lang="en-US" sz="1200" b="1" spc="50" dirty="0">
              <a:ln w="0"/>
              <a:solidFill>
                <a:schemeClr val="tx1"/>
              </a:solidFill>
              <a:effectLst>
                <a:innerShdw blurRad="63500" dist="50800" dir="13500000">
                  <a:srgbClr val="000000">
                    <a:alpha val="50000"/>
                  </a:srgbClr>
                </a:innerShdw>
              </a:effectLst>
            </a:endParaRPr>
          </a:p>
        </p:txBody>
      </p:sp>
      <p:sp>
        <p:nvSpPr>
          <p:cNvPr id="32" name="Rectangle 31"/>
          <p:cNvSpPr/>
          <p:nvPr/>
        </p:nvSpPr>
        <p:spPr>
          <a:xfrm>
            <a:off x="7162800" y="304800"/>
            <a:ext cx="2667000" cy="329738"/>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200" b="1" spc="50" dirty="0" smtClean="0">
                <a:ln w="0"/>
                <a:solidFill>
                  <a:schemeClr val="tx1"/>
                </a:solidFill>
                <a:effectLst>
                  <a:innerShdw blurRad="63500" dist="50800" dir="13500000">
                    <a:srgbClr val="000000">
                      <a:alpha val="50000"/>
                    </a:srgbClr>
                  </a:innerShdw>
                </a:effectLst>
              </a:rPr>
              <a:t>Outcomes</a:t>
            </a:r>
            <a:endParaRPr lang="en-US" sz="1200" b="1" spc="50" dirty="0">
              <a:ln w="0"/>
              <a:solidFill>
                <a:schemeClr val="tx1"/>
              </a:solidFill>
              <a:effectLst>
                <a:innerShdw blurRad="63500" dist="50800" dir="13500000">
                  <a:srgbClr val="000000">
                    <a:alpha val="50000"/>
                  </a:srgbClr>
                </a:innerShdw>
              </a:effectLst>
            </a:endParaRPr>
          </a:p>
        </p:txBody>
      </p:sp>
      <p:cxnSp>
        <p:nvCxnSpPr>
          <p:cNvPr id="34" name="Straight Connector 33"/>
          <p:cNvCxnSpPr/>
          <p:nvPr/>
        </p:nvCxnSpPr>
        <p:spPr>
          <a:xfrm>
            <a:off x="3164378" y="1818491"/>
            <a:ext cx="26670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6" name="Straight Connector 35"/>
          <p:cNvCxnSpPr/>
          <p:nvPr/>
        </p:nvCxnSpPr>
        <p:spPr>
          <a:xfrm>
            <a:off x="7078288" y="1818491"/>
            <a:ext cx="12192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7" name="Straight Connector 36"/>
          <p:cNvCxnSpPr/>
          <p:nvPr/>
        </p:nvCxnSpPr>
        <p:spPr>
          <a:xfrm>
            <a:off x="641465" y="3065511"/>
            <a:ext cx="12192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8" name="Straight Connector 37"/>
          <p:cNvCxnSpPr/>
          <p:nvPr/>
        </p:nvCxnSpPr>
        <p:spPr>
          <a:xfrm>
            <a:off x="3164378" y="3065511"/>
            <a:ext cx="26670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9" name="Straight Connector 38"/>
          <p:cNvCxnSpPr/>
          <p:nvPr/>
        </p:nvCxnSpPr>
        <p:spPr>
          <a:xfrm>
            <a:off x="7078288" y="3065511"/>
            <a:ext cx="1219200" cy="0"/>
          </a:xfrm>
          <a:prstGeom prst="line">
            <a:avLst/>
          </a:prstGeom>
        </p:spPr>
        <p:style>
          <a:lnRef idx="2">
            <a:schemeClr val="accent2"/>
          </a:lnRef>
          <a:fillRef idx="0">
            <a:schemeClr val="accent2"/>
          </a:fillRef>
          <a:effectRef idx="1">
            <a:schemeClr val="accent2"/>
          </a:effectRef>
          <a:fontRef idx="minor">
            <a:schemeClr val="tx1"/>
          </a:fontRef>
        </p:style>
      </p:cxnSp>
      <p:sp>
        <p:nvSpPr>
          <p:cNvPr id="41" name="Flowchart: Multidocument 40"/>
          <p:cNvSpPr/>
          <p:nvPr/>
        </p:nvSpPr>
        <p:spPr>
          <a:xfrm>
            <a:off x="3926378" y="4407821"/>
            <a:ext cx="1142999" cy="551520"/>
          </a:xfrm>
          <a:prstGeom prst="flowChartMultidocument">
            <a:avLst/>
          </a:prstGeom>
        </p:spPr>
        <p:style>
          <a:lnRef idx="2">
            <a:schemeClr val="accent2"/>
          </a:lnRef>
          <a:fillRef idx="1">
            <a:schemeClr val="lt1"/>
          </a:fillRef>
          <a:effectRef idx="0">
            <a:schemeClr val="accent2"/>
          </a:effectRef>
          <a:fontRef idx="minor">
            <a:schemeClr val="dk1"/>
          </a:fontRef>
        </p:style>
        <p:txBody>
          <a:bodyPr bIns="91440" rtlCol="0" anchor="ctr"/>
          <a:lstStyle/>
          <a:p>
            <a:pPr algn="ctr"/>
            <a:r>
              <a:rPr lang="en-US" sz="1200" dirty="0" smtClean="0"/>
              <a:t>Decision Calendars</a:t>
            </a:r>
            <a:endParaRPr lang="en-US" sz="1200" dirty="0"/>
          </a:p>
        </p:txBody>
      </p:sp>
      <p:sp>
        <p:nvSpPr>
          <p:cNvPr id="42" name="Down Arrow 41"/>
          <p:cNvSpPr/>
          <p:nvPr/>
        </p:nvSpPr>
        <p:spPr>
          <a:xfrm>
            <a:off x="3365962" y="1106870"/>
            <a:ext cx="139238" cy="25142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 name="Down Arrow 42"/>
          <p:cNvSpPr/>
          <p:nvPr/>
        </p:nvSpPr>
        <p:spPr>
          <a:xfrm>
            <a:off x="5410200" y="1106870"/>
            <a:ext cx="152400" cy="25142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Down Arrow 43"/>
          <p:cNvSpPr/>
          <p:nvPr/>
        </p:nvSpPr>
        <p:spPr>
          <a:xfrm>
            <a:off x="3365962" y="1744288"/>
            <a:ext cx="139238" cy="25142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Down Arrow 44"/>
          <p:cNvSpPr/>
          <p:nvPr/>
        </p:nvSpPr>
        <p:spPr>
          <a:xfrm>
            <a:off x="5410200" y="1744288"/>
            <a:ext cx="152400" cy="25142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 name="Down Arrow 45"/>
          <p:cNvSpPr/>
          <p:nvPr/>
        </p:nvSpPr>
        <p:spPr>
          <a:xfrm>
            <a:off x="3365962" y="2360405"/>
            <a:ext cx="139238" cy="25142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 name="Down Arrow 46"/>
          <p:cNvSpPr/>
          <p:nvPr/>
        </p:nvSpPr>
        <p:spPr>
          <a:xfrm>
            <a:off x="5410200" y="2360405"/>
            <a:ext cx="152400" cy="25142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 name="Down Arrow 47"/>
          <p:cNvSpPr/>
          <p:nvPr/>
        </p:nvSpPr>
        <p:spPr>
          <a:xfrm>
            <a:off x="3365962" y="2987442"/>
            <a:ext cx="139238" cy="25142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9" name="Down Arrow 48"/>
          <p:cNvSpPr/>
          <p:nvPr/>
        </p:nvSpPr>
        <p:spPr>
          <a:xfrm>
            <a:off x="5410200" y="2987442"/>
            <a:ext cx="152400" cy="25142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0" name="Down Arrow 49"/>
          <p:cNvSpPr/>
          <p:nvPr/>
        </p:nvSpPr>
        <p:spPr>
          <a:xfrm>
            <a:off x="3365962" y="3604468"/>
            <a:ext cx="139238" cy="25142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 name="Down Arrow 50"/>
          <p:cNvSpPr/>
          <p:nvPr/>
        </p:nvSpPr>
        <p:spPr>
          <a:xfrm>
            <a:off x="5410200" y="3604468"/>
            <a:ext cx="152400" cy="25142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2" name="Down Arrow 51"/>
          <p:cNvSpPr/>
          <p:nvPr/>
        </p:nvSpPr>
        <p:spPr>
          <a:xfrm rot="-2700000">
            <a:off x="3526060" y="4327774"/>
            <a:ext cx="139238" cy="25142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3" name="Down Arrow 52"/>
          <p:cNvSpPr/>
          <p:nvPr/>
        </p:nvSpPr>
        <p:spPr>
          <a:xfrm rot="2700000">
            <a:off x="5324375" y="4327774"/>
            <a:ext cx="152400" cy="25142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37729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Breakout Sessions Overview</a:t>
            </a:r>
            <a:endParaRPr lang="en-US" dirty="0"/>
          </a:p>
        </p:txBody>
      </p:sp>
      <p:sp>
        <p:nvSpPr>
          <p:cNvPr id="3" name="Content Placeholder 2"/>
          <p:cNvSpPr>
            <a:spLocks noGrp="1"/>
          </p:cNvSpPr>
          <p:nvPr>
            <p:ph idx="1"/>
          </p:nvPr>
        </p:nvSpPr>
        <p:spPr/>
        <p:txBody>
          <a:bodyPr/>
          <a:lstStyle/>
          <a:p>
            <a:r>
              <a:rPr lang="en-US" b="0" dirty="0" smtClean="0"/>
              <a:t>There will be three breakout sessions that will progressively build decision calendars based on risk scenarios. Participants can self-select the tables they would like to sit at, but we ask that you consider the following:</a:t>
            </a:r>
          </a:p>
          <a:p>
            <a:pPr>
              <a:buFont typeface="Arial" panose="020B0604020202020204" pitchFamily="34" charset="0"/>
              <a:buChar char="•"/>
            </a:pPr>
            <a:r>
              <a:rPr lang="en-US" dirty="0" smtClean="0"/>
              <a:t>Expertise</a:t>
            </a:r>
            <a:r>
              <a:rPr lang="en-US" b="0" dirty="0" smtClean="0"/>
              <a:t>: Please sit at the table where you think you can contribute the most expertise</a:t>
            </a:r>
          </a:p>
          <a:p>
            <a:pPr>
              <a:buFont typeface="Arial" panose="020B0604020202020204" pitchFamily="34" charset="0"/>
              <a:buChar char="•"/>
            </a:pPr>
            <a:r>
              <a:rPr lang="en-US" dirty="0" smtClean="0"/>
              <a:t>Diversity</a:t>
            </a:r>
            <a:r>
              <a:rPr lang="en-US" b="0" dirty="0" smtClean="0"/>
              <a:t>: Please try to avoid sitting at the same table as your colleagues or those in the same discipline.</a:t>
            </a:r>
          </a:p>
          <a:p>
            <a:pPr>
              <a:buFont typeface="Arial" panose="020B0604020202020204" pitchFamily="34" charset="0"/>
              <a:buChar char="•"/>
            </a:pPr>
            <a:r>
              <a:rPr lang="en-US" dirty="0" smtClean="0"/>
              <a:t>Balance</a:t>
            </a:r>
            <a:r>
              <a:rPr lang="en-US" b="0" dirty="0" smtClean="0"/>
              <a:t>: We are aiming for 6 equal tables, so please aim for 5-7 people per table.</a:t>
            </a:r>
          </a:p>
          <a:p>
            <a:pPr>
              <a:buFont typeface="Arial" panose="020B0604020202020204" pitchFamily="34" charset="0"/>
              <a:buChar char="•"/>
            </a:pPr>
            <a:endParaRPr lang="en-US" b="0" dirty="0" smtClean="0"/>
          </a:p>
          <a:p>
            <a:pPr>
              <a:buFont typeface="Arial" panose="020B0604020202020204" pitchFamily="34" charset="0"/>
              <a:buChar char="•"/>
            </a:pPr>
            <a:endParaRPr lang="en-US" dirty="0"/>
          </a:p>
        </p:txBody>
      </p:sp>
      <p:graphicFrame>
        <p:nvGraphicFramePr>
          <p:cNvPr id="4" name="Diagram 3"/>
          <p:cNvGraphicFramePr/>
          <p:nvPr>
            <p:extLst>
              <p:ext uri="{D42A27DB-BD31-4B8C-83A1-F6EECF244321}">
                <p14:modId xmlns:p14="http://schemas.microsoft.com/office/powerpoint/2010/main" val="1792233448"/>
              </p:ext>
            </p:extLst>
          </p:nvPr>
        </p:nvGraphicFramePr>
        <p:xfrm>
          <a:off x="914400" y="3657600"/>
          <a:ext cx="7429500" cy="10228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98131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Breakout Groups (Risk Categories)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1453641"/>
              </p:ext>
            </p:extLst>
          </p:nvPr>
        </p:nvGraphicFramePr>
        <p:xfrm>
          <a:off x="822325" y="990601"/>
          <a:ext cx="7521576" cy="3933906"/>
        </p:xfrm>
        <a:graphic>
          <a:graphicData uri="http://schemas.openxmlformats.org/drawingml/2006/table">
            <a:tbl>
              <a:tblPr firstRow="1" bandRow="1">
                <a:tableStyleId>{16D9F66E-5EB9-4882-86FB-DCBF35E3C3E4}</a:tableStyleId>
              </a:tblPr>
              <a:tblGrid>
                <a:gridCol w="2507192">
                  <a:extLst>
                    <a:ext uri="{9D8B030D-6E8A-4147-A177-3AD203B41FA5}">
                      <a16:colId xmlns:a16="http://schemas.microsoft.com/office/drawing/2014/main" val="68213502"/>
                    </a:ext>
                  </a:extLst>
                </a:gridCol>
                <a:gridCol w="2507192">
                  <a:extLst>
                    <a:ext uri="{9D8B030D-6E8A-4147-A177-3AD203B41FA5}">
                      <a16:colId xmlns:a16="http://schemas.microsoft.com/office/drawing/2014/main" val="3106334233"/>
                    </a:ext>
                  </a:extLst>
                </a:gridCol>
                <a:gridCol w="2507192">
                  <a:extLst>
                    <a:ext uri="{9D8B030D-6E8A-4147-A177-3AD203B41FA5}">
                      <a16:colId xmlns:a16="http://schemas.microsoft.com/office/drawing/2014/main" val="963653606"/>
                    </a:ext>
                  </a:extLst>
                </a:gridCol>
              </a:tblGrid>
              <a:tr h="1876506">
                <a:tc>
                  <a:txBody>
                    <a:bodyPr/>
                    <a:lstStyle/>
                    <a:p>
                      <a:pPr algn="ctr"/>
                      <a:r>
                        <a:rPr lang="en-US" sz="1400" dirty="0" smtClean="0"/>
                        <a:t>Group A</a:t>
                      </a:r>
                    </a:p>
                    <a:p>
                      <a:pPr algn="ctr"/>
                      <a:r>
                        <a:rPr lang="en-US" sz="1400" b="0" i="1" dirty="0" smtClean="0"/>
                        <a:t>Outdoor Active Exposure</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mn-lt"/>
                          <a:ea typeface="+mn-ea"/>
                          <a:cs typeface="+mn-cs"/>
                        </a:rPr>
                        <a:t>This group will focus on decisions which must be made to protect people who must be exposed for work or play, such as emergency responders, athletes, and military personnel. </a:t>
                      </a:r>
                      <a:br>
                        <a:rPr kumimoji="0" lang="en-US" sz="1200" b="0" i="0" u="none" strike="noStrike" kern="1200" cap="none" spc="0" normalizeH="0" baseline="0" noProof="0" dirty="0" smtClean="0">
                          <a:ln>
                            <a:noFill/>
                          </a:ln>
                          <a:solidFill>
                            <a:srgbClr val="000000"/>
                          </a:solidFill>
                          <a:effectLst/>
                          <a:uLnTx/>
                          <a:uFillTx/>
                          <a:latin typeface="+mn-lt"/>
                          <a:ea typeface="+mn-ea"/>
                          <a:cs typeface="+mn-cs"/>
                        </a:rPr>
                      </a:br>
                      <a:r>
                        <a:rPr kumimoji="0" lang="en-US" sz="1200" b="0" i="0" u="none" strike="noStrike" kern="1200" cap="none" spc="0" normalizeH="0" baseline="0" noProof="0" dirty="0" smtClean="0">
                          <a:ln>
                            <a:noFill/>
                          </a:ln>
                          <a:solidFill>
                            <a:srgbClr val="000000"/>
                          </a:solidFill>
                          <a:effectLst/>
                          <a:uLnTx/>
                          <a:uFillTx/>
                          <a:latin typeface="+mn-lt"/>
                          <a:ea typeface="+mn-ea"/>
                          <a:cs typeface="+mn-cs"/>
                        </a:rPr>
                        <a:t>[Sean </a:t>
                      </a:r>
                      <a:r>
                        <a:rPr kumimoji="0" lang="en-US" sz="1200" b="0" i="0" u="none" strike="noStrike" kern="1200" cap="none" spc="0" normalizeH="0" baseline="0" noProof="0" dirty="0" err="1" smtClean="0">
                          <a:ln>
                            <a:noFill/>
                          </a:ln>
                          <a:solidFill>
                            <a:srgbClr val="000000"/>
                          </a:solidFill>
                          <a:effectLst/>
                          <a:uLnTx/>
                          <a:uFillTx/>
                          <a:latin typeface="+mn-lt"/>
                          <a:ea typeface="+mn-ea"/>
                          <a:cs typeface="+mn-cs"/>
                        </a:rPr>
                        <a:t>Birkel</a:t>
                      </a:r>
                      <a:r>
                        <a:rPr kumimoji="0" lang="en-US" sz="1200" b="0" i="0" u="none" strike="noStrike" kern="1200" cap="none" spc="0" normalizeH="0" baseline="0" noProof="0" dirty="0" smtClean="0">
                          <a:ln>
                            <a:noFill/>
                          </a:ln>
                          <a:solidFill>
                            <a:srgbClr val="000000"/>
                          </a:solidFill>
                          <a:effectLst/>
                          <a:uLnTx/>
                          <a:uFillTx/>
                          <a:latin typeface="+mn-lt"/>
                          <a:ea typeface="+mn-ea"/>
                          <a:cs typeface="+mn-cs"/>
                        </a:rPr>
                        <a:t>]</a:t>
                      </a:r>
                      <a:endParaRPr kumimoji="0" lang="en-US" sz="1200" b="0" i="0" u="none" strike="noStrike" kern="1200" cap="none" spc="0" normalizeH="0" baseline="0" dirty="0">
                        <a:ln>
                          <a:noFill/>
                        </a:ln>
                        <a:solidFill>
                          <a:srgbClr val="000000"/>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0000"/>
                          </a:solidFill>
                          <a:effectLst/>
                          <a:uLnTx/>
                          <a:uFillTx/>
                          <a:latin typeface="+mn-lt"/>
                          <a:ea typeface="+mn-ea"/>
                          <a:cs typeface="+mn-cs"/>
                        </a:rPr>
                        <a:t>Group 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smtClean="0">
                          <a:ln>
                            <a:noFill/>
                          </a:ln>
                          <a:solidFill>
                            <a:srgbClr val="000000"/>
                          </a:solidFill>
                          <a:effectLst/>
                          <a:uLnTx/>
                          <a:uFillTx/>
                          <a:latin typeface="+mn-lt"/>
                          <a:ea typeface="+mn-ea"/>
                          <a:cs typeface="+mn-cs"/>
                        </a:rPr>
                        <a:t>Outdoor Incidental Exposure</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mn-lt"/>
                          <a:ea typeface="+mn-ea"/>
                          <a:cs typeface="+mn-cs"/>
                        </a:rPr>
                        <a:t>This group will focus on decisions which must be made to protect people while they are exposed incidentally – in transit to other places, or engaged in leisure or neighborhood activities. </a:t>
                      </a:r>
                      <a:br>
                        <a:rPr kumimoji="0" lang="en-US" sz="1200" b="0" i="0" u="none" strike="noStrike" kern="1200" cap="none" spc="0" normalizeH="0" baseline="0" noProof="0" dirty="0" smtClean="0">
                          <a:ln>
                            <a:noFill/>
                          </a:ln>
                          <a:solidFill>
                            <a:srgbClr val="000000"/>
                          </a:solidFill>
                          <a:effectLst/>
                          <a:uLnTx/>
                          <a:uFillTx/>
                          <a:latin typeface="+mn-lt"/>
                          <a:ea typeface="+mn-ea"/>
                          <a:cs typeface="+mn-cs"/>
                        </a:rPr>
                      </a:br>
                      <a:r>
                        <a:rPr kumimoji="0" lang="en-US" sz="1200" b="0" i="0" u="none" strike="noStrike" kern="1200" cap="none" spc="0" normalizeH="0" baseline="0" noProof="0" dirty="0" smtClean="0">
                          <a:ln>
                            <a:noFill/>
                          </a:ln>
                          <a:solidFill>
                            <a:srgbClr val="000000"/>
                          </a:solidFill>
                          <a:effectLst/>
                          <a:uLnTx/>
                          <a:uFillTx/>
                          <a:latin typeface="+mn-lt"/>
                          <a:ea typeface="+mn-ea"/>
                          <a:cs typeface="+mn-cs"/>
                        </a:rPr>
                        <a:t>[Bill </a:t>
                      </a:r>
                      <a:r>
                        <a:rPr kumimoji="0" lang="en-US" sz="1200" b="0" i="0" u="none" strike="noStrike" kern="1200" cap="none" spc="0" normalizeH="0" baseline="0" noProof="0" dirty="0" err="1" smtClean="0">
                          <a:ln>
                            <a:noFill/>
                          </a:ln>
                          <a:solidFill>
                            <a:srgbClr val="000000"/>
                          </a:solidFill>
                          <a:effectLst/>
                          <a:uLnTx/>
                          <a:uFillTx/>
                          <a:latin typeface="+mn-lt"/>
                          <a:ea typeface="+mn-ea"/>
                          <a:cs typeface="+mn-cs"/>
                        </a:rPr>
                        <a:t>Solecki</a:t>
                      </a:r>
                      <a:r>
                        <a:rPr kumimoji="0" lang="en-US" sz="1200" b="0" i="0" u="none" strike="noStrike" kern="1200" cap="none" spc="0" normalizeH="0" baseline="0" noProof="0" dirty="0" smtClean="0">
                          <a:ln>
                            <a:noFill/>
                          </a:ln>
                          <a:solidFill>
                            <a:srgbClr val="000000"/>
                          </a:solidFill>
                          <a:effectLst/>
                          <a:uLnTx/>
                          <a:uFillTx/>
                          <a:latin typeface="+mn-lt"/>
                          <a:ea typeface="+mn-ea"/>
                          <a:cs typeface="+mn-cs"/>
                        </a:rPr>
                        <a:t>]</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0000"/>
                          </a:solidFill>
                          <a:effectLst/>
                          <a:uLnTx/>
                          <a:uFillTx/>
                          <a:latin typeface="+mn-lt"/>
                          <a:ea typeface="+mn-ea"/>
                          <a:cs typeface="+mn-cs"/>
                        </a:rPr>
                        <a:t>Group 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smtClean="0">
                          <a:ln>
                            <a:noFill/>
                          </a:ln>
                          <a:solidFill>
                            <a:srgbClr val="000000"/>
                          </a:solidFill>
                          <a:effectLst/>
                          <a:uLnTx/>
                          <a:uFillTx/>
                          <a:latin typeface="+mn-lt"/>
                          <a:ea typeface="+mn-ea"/>
                          <a:cs typeface="+mn-cs"/>
                        </a:rPr>
                        <a:t>Indoor Exposure</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mn-lt"/>
                          <a:ea typeface="+mn-ea"/>
                          <a:cs typeface="+mn-cs"/>
                        </a:rPr>
                        <a:t>This group will focus on decisions which must be made to protect people while they are in homes and other buildings, including elderly care facilities or schools.</a:t>
                      </a:r>
                      <a:br>
                        <a:rPr kumimoji="0" lang="en-US" sz="1200" b="0" i="0" u="none" strike="noStrike" kern="1200" cap="none" spc="0" normalizeH="0" baseline="0" noProof="0" dirty="0" smtClean="0">
                          <a:ln>
                            <a:noFill/>
                          </a:ln>
                          <a:solidFill>
                            <a:srgbClr val="000000"/>
                          </a:solidFill>
                          <a:effectLst/>
                          <a:uLnTx/>
                          <a:uFillTx/>
                          <a:latin typeface="+mn-lt"/>
                          <a:ea typeface="+mn-ea"/>
                          <a:cs typeface="+mn-cs"/>
                        </a:rPr>
                      </a:br>
                      <a:r>
                        <a:rPr kumimoji="0" lang="en-US" sz="1200" b="0" i="0" u="none" strike="noStrike" kern="1200" cap="none" spc="0" normalizeH="0" baseline="0" noProof="0" dirty="0" smtClean="0">
                          <a:ln>
                            <a:noFill/>
                          </a:ln>
                          <a:solidFill>
                            <a:srgbClr val="000000"/>
                          </a:solidFill>
                          <a:effectLst/>
                          <a:uLnTx/>
                          <a:uFillTx/>
                          <a:latin typeface="+mn-lt"/>
                          <a:ea typeface="+mn-ea"/>
                          <a:cs typeface="+mn-cs"/>
                        </a:rPr>
                        <a:t>[Ellen </a:t>
                      </a:r>
                      <a:r>
                        <a:rPr kumimoji="0" lang="en-US" sz="1200" b="0" i="0" u="none" strike="noStrike" kern="1200" cap="none" spc="0" normalizeH="0" baseline="0" noProof="0" dirty="0" err="1" smtClean="0">
                          <a:ln>
                            <a:noFill/>
                          </a:ln>
                          <a:solidFill>
                            <a:srgbClr val="000000"/>
                          </a:solidFill>
                          <a:effectLst/>
                          <a:uLnTx/>
                          <a:uFillTx/>
                          <a:latin typeface="+mn-lt"/>
                          <a:ea typeface="+mn-ea"/>
                          <a:cs typeface="+mn-cs"/>
                        </a:rPr>
                        <a:t>Mecray</a:t>
                      </a:r>
                      <a:r>
                        <a:rPr kumimoji="0" lang="en-US" sz="1200" b="0" i="0" u="none" strike="noStrike" kern="1200" cap="none" spc="0" normalizeH="0" baseline="0" noProof="0" dirty="0" smtClean="0">
                          <a:ln>
                            <a:noFill/>
                          </a:ln>
                          <a:solidFill>
                            <a:srgbClr val="000000"/>
                          </a:solidFill>
                          <a:effectLst/>
                          <a:uLnTx/>
                          <a:uFillTx/>
                          <a:latin typeface="+mn-lt"/>
                          <a:ea typeface="+mn-ea"/>
                          <a:cs typeface="+mn-cs"/>
                        </a:rPr>
                        <a:t>]</a:t>
                      </a:r>
                      <a:endParaRPr lang="en-US" dirty="0"/>
                    </a:p>
                  </a:txBody>
                  <a:tcPr/>
                </a:tc>
                <a:extLst>
                  <a:ext uri="{0D108BD9-81ED-4DB2-BD59-A6C34878D82A}">
                    <a16:rowId xmlns:a16="http://schemas.microsoft.com/office/drawing/2014/main" val="2162308880"/>
                  </a:ext>
                </a:extLst>
              </a:tr>
              <a:tr h="20525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0000"/>
                          </a:solidFill>
                          <a:effectLst/>
                          <a:uLnTx/>
                          <a:uFillTx/>
                          <a:latin typeface="+mn-lt"/>
                          <a:ea typeface="+mn-ea"/>
                          <a:cs typeface="+mn-cs"/>
                        </a:rPr>
                        <a:t>Group 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smtClean="0">
                          <a:ln>
                            <a:noFill/>
                          </a:ln>
                          <a:solidFill>
                            <a:srgbClr val="000000"/>
                          </a:solidFill>
                          <a:effectLst/>
                          <a:uLnTx/>
                          <a:uFillTx/>
                          <a:latin typeface="+mn-lt"/>
                          <a:ea typeface="+mn-ea"/>
                          <a:cs typeface="+mn-cs"/>
                        </a:rPr>
                        <a:t>Physiological Vulnerability</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mn-lt"/>
                          <a:ea typeface="+mn-ea"/>
                          <a:cs typeface="+mn-cs"/>
                        </a:rPr>
                        <a:t>This group will focus on decisions which must be made to protect people who experience heightened vulnerability due to physiological constraints due to age, medication / drug use, or temporary concerns such as a lack of acclimatization.</a:t>
                      </a:r>
                      <a:br>
                        <a:rPr kumimoji="0" lang="en-US" sz="1200" b="0" i="0" u="none" strike="noStrike" kern="1200" cap="none" spc="0" normalizeH="0" baseline="0" noProof="0" dirty="0" smtClean="0">
                          <a:ln>
                            <a:noFill/>
                          </a:ln>
                          <a:solidFill>
                            <a:srgbClr val="000000"/>
                          </a:solidFill>
                          <a:effectLst/>
                          <a:uLnTx/>
                          <a:uFillTx/>
                          <a:latin typeface="+mn-lt"/>
                          <a:ea typeface="+mn-ea"/>
                          <a:cs typeface="+mn-cs"/>
                        </a:rPr>
                      </a:br>
                      <a:r>
                        <a:rPr kumimoji="0" lang="en-US" sz="1200" b="0" i="0" u="none" strike="noStrike" kern="1200" cap="none" spc="0" normalizeH="0" baseline="0" noProof="0" dirty="0" smtClean="0">
                          <a:ln>
                            <a:noFill/>
                          </a:ln>
                          <a:solidFill>
                            <a:srgbClr val="000000"/>
                          </a:solidFill>
                          <a:effectLst/>
                          <a:uLnTx/>
                          <a:uFillTx/>
                          <a:latin typeface="+mn-lt"/>
                          <a:ea typeface="+mn-ea"/>
                          <a:cs typeface="+mn-cs"/>
                        </a:rPr>
                        <a:t>[Pat Kinney]</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0000"/>
                          </a:solidFill>
                          <a:effectLst/>
                          <a:uLnTx/>
                          <a:uFillTx/>
                          <a:latin typeface="+mn-lt"/>
                          <a:ea typeface="+mn-ea"/>
                          <a:cs typeface="+mn-cs"/>
                        </a:rPr>
                        <a:t>Group 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smtClean="0">
                          <a:ln>
                            <a:noFill/>
                          </a:ln>
                          <a:solidFill>
                            <a:srgbClr val="000000"/>
                          </a:solidFill>
                          <a:effectLst/>
                          <a:uLnTx/>
                          <a:uFillTx/>
                          <a:latin typeface="+mn-lt"/>
                          <a:ea typeface="+mn-ea"/>
                          <a:cs typeface="+mn-cs"/>
                        </a:rPr>
                        <a:t>Behavioral Vulnerability</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mn-lt"/>
                          <a:ea typeface="+mn-ea"/>
                          <a:cs typeface="+mn-cs"/>
                        </a:rPr>
                        <a:t>This group will focus on decisions which must be made to protect people who are at greater risk because of their behaviors, which with proper education and awareness, can be modified to reduce risk.</a:t>
                      </a:r>
                    </a:p>
                    <a:p>
                      <a:r>
                        <a:rPr lang="en-US" sz="1200" dirty="0" smtClean="0"/>
                        <a:t>[</a:t>
                      </a:r>
                      <a:r>
                        <a:rPr lang="en-US" sz="1200" dirty="0" err="1" smtClean="0"/>
                        <a:t>Tonna</a:t>
                      </a:r>
                      <a:r>
                        <a:rPr lang="en-US" sz="1200" dirty="0" smtClean="0"/>
                        <a:t>-Marie]</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0000"/>
                          </a:solidFill>
                          <a:effectLst/>
                          <a:uLnTx/>
                          <a:uFillTx/>
                          <a:latin typeface="+mn-lt"/>
                          <a:ea typeface="+mn-ea"/>
                          <a:cs typeface="+mn-cs"/>
                        </a:rPr>
                        <a:t>Group F</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smtClean="0">
                          <a:ln>
                            <a:noFill/>
                          </a:ln>
                          <a:solidFill>
                            <a:srgbClr val="000000"/>
                          </a:solidFill>
                          <a:effectLst/>
                          <a:uLnTx/>
                          <a:uFillTx/>
                          <a:latin typeface="+mn-lt"/>
                          <a:ea typeface="+mn-ea"/>
                          <a:cs typeface="+mn-cs"/>
                        </a:rPr>
                        <a:t>Disability &amp; Limited Agency</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mn-lt"/>
                          <a:ea typeface="+mn-ea"/>
                          <a:cs typeface="+mn-cs"/>
                        </a:rPr>
                        <a:t>This group will focus on decisions which must be made to protect people with disabilities or limited agency (those who depend on others) as well as those who may have fewer means (lower income) or less access to services.</a:t>
                      </a:r>
                      <a:br>
                        <a:rPr kumimoji="0" lang="en-US" sz="1200" b="0" i="0" u="none" strike="noStrike" kern="1200" cap="none" spc="0" normalizeH="0" baseline="0" noProof="0" dirty="0" smtClean="0">
                          <a:ln>
                            <a:noFill/>
                          </a:ln>
                          <a:solidFill>
                            <a:srgbClr val="000000"/>
                          </a:solidFill>
                          <a:effectLst/>
                          <a:uLnTx/>
                          <a:uFillTx/>
                          <a:latin typeface="+mn-lt"/>
                          <a:ea typeface="+mn-ea"/>
                          <a:cs typeface="+mn-cs"/>
                        </a:rPr>
                      </a:br>
                      <a:r>
                        <a:rPr kumimoji="0" lang="en-US" sz="1200" b="0" i="0" u="none" strike="noStrike" kern="1200" cap="none" spc="0" normalizeH="0" baseline="0" noProof="0" dirty="0" smtClean="0">
                          <a:ln>
                            <a:noFill/>
                          </a:ln>
                          <a:solidFill>
                            <a:srgbClr val="000000"/>
                          </a:solidFill>
                          <a:effectLst/>
                          <a:uLnTx/>
                          <a:uFillTx/>
                          <a:latin typeface="+mn-lt"/>
                          <a:ea typeface="+mn-ea"/>
                          <a:cs typeface="+mn-cs"/>
                        </a:rPr>
                        <a:t>[Hunter Jones]</a:t>
                      </a:r>
                      <a:endParaRPr lang="en-US" dirty="0"/>
                    </a:p>
                  </a:txBody>
                  <a:tcPr/>
                </a:tc>
                <a:extLst>
                  <a:ext uri="{0D108BD9-81ED-4DB2-BD59-A6C34878D82A}">
                    <a16:rowId xmlns:a16="http://schemas.microsoft.com/office/drawing/2014/main" val="4126055279"/>
                  </a:ext>
                </a:extLst>
              </a:tr>
            </a:tbl>
          </a:graphicData>
        </a:graphic>
      </p:graphicFrame>
      <p:sp>
        <p:nvSpPr>
          <p:cNvPr id="5" name="TextBox 4"/>
          <p:cNvSpPr txBox="1"/>
          <p:nvPr/>
        </p:nvSpPr>
        <p:spPr>
          <a:xfrm rot="16200000">
            <a:off x="-369545" y="1779887"/>
            <a:ext cx="1947906" cy="369332"/>
          </a:xfrm>
          <a:prstGeom prst="rect">
            <a:avLst/>
          </a:prstGeom>
          <a:noFill/>
        </p:spPr>
        <p:txBody>
          <a:bodyPr wrap="square" rtlCol="0">
            <a:spAutoFit/>
          </a:bodyPr>
          <a:lstStyle/>
          <a:p>
            <a:pPr algn="ctr"/>
            <a:r>
              <a:rPr lang="en-US" dirty="0" smtClean="0"/>
              <a:t>Exposure</a:t>
            </a:r>
            <a:endParaRPr lang="en-US" dirty="0"/>
          </a:p>
        </p:txBody>
      </p:sp>
      <p:sp>
        <p:nvSpPr>
          <p:cNvPr id="6" name="TextBox 5"/>
          <p:cNvSpPr txBox="1"/>
          <p:nvPr/>
        </p:nvSpPr>
        <p:spPr>
          <a:xfrm rot="16200000">
            <a:off x="-369545" y="3761043"/>
            <a:ext cx="1947906" cy="369332"/>
          </a:xfrm>
          <a:prstGeom prst="rect">
            <a:avLst/>
          </a:prstGeom>
          <a:noFill/>
        </p:spPr>
        <p:txBody>
          <a:bodyPr wrap="square" rtlCol="0">
            <a:spAutoFit/>
          </a:bodyPr>
          <a:lstStyle/>
          <a:p>
            <a:pPr algn="ctr"/>
            <a:r>
              <a:rPr lang="en-US" dirty="0" smtClean="0"/>
              <a:t>Vulnerability</a:t>
            </a:r>
            <a:endParaRPr lang="en-US" dirty="0"/>
          </a:p>
        </p:txBody>
      </p:sp>
      <p:sp>
        <p:nvSpPr>
          <p:cNvPr id="7" name="Rectangle 6"/>
          <p:cNvSpPr/>
          <p:nvPr/>
        </p:nvSpPr>
        <p:spPr>
          <a:xfrm>
            <a:off x="3365962" y="5344558"/>
            <a:ext cx="4800600" cy="1015663"/>
          </a:xfrm>
          <a:prstGeom prst="rect">
            <a:avLst/>
          </a:prstGeom>
        </p:spPr>
        <p:txBody>
          <a:bodyPr wrap="square">
            <a:spAutoFit/>
          </a:bodyPr>
          <a:lstStyle/>
          <a:p>
            <a:pPr algn="just"/>
            <a:r>
              <a:rPr lang="en-US" sz="1200" dirty="0" smtClean="0">
                <a:solidFill>
                  <a:schemeClr val="bg1"/>
                </a:solidFill>
              </a:rPr>
              <a:t>During breakouts, individuals will be assigned to groups based on risk factors which must be managed to protect people from extreme temperatures. Each risk categories may contain multiple risk factors, and may be linked to multiple vulnerable groups. A set of interventions may be employed to manage these risk factors.</a:t>
            </a:r>
            <a:endParaRPr lang="en-US" sz="1200" dirty="0">
              <a:solidFill>
                <a:schemeClr val="bg1"/>
              </a:solidFill>
            </a:endParaRPr>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b="14470"/>
          <a:stretch/>
        </p:blipFill>
        <p:spPr>
          <a:xfrm>
            <a:off x="8575434" y="6316287"/>
            <a:ext cx="461547" cy="457200"/>
          </a:xfrm>
          <a:prstGeom prst="rect">
            <a:avLst/>
          </a:prstGeom>
        </p:spPr>
      </p:pic>
    </p:spTree>
    <p:extLst>
      <p:ext uri="{BB962C8B-B14F-4D97-AF65-F5344CB8AC3E}">
        <p14:creationId xmlns:p14="http://schemas.microsoft.com/office/powerpoint/2010/main" val="9018544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5029200" y="3493868"/>
            <a:ext cx="3733800" cy="1306731"/>
          </a:xfrm>
          <a:prstGeom prst="rect">
            <a:avLst/>
          </a:prstGeom>
        </p:spPr>
        <p:style>
          <a:lnRef idx="1">
            <a:schemeClr val="accent4"/>
          </a:lnRef>
          <a:fillRef idx="2">
            <a:schemeClr val="accent4"/>
          </a:fillRef>
          <a:effectRef idx="1">
            <a:schemeClr val="accent4"/>
          </a:effectRef>
          <a:fontRef idx="minor">
            <a:schemeClr val="dk1"/>
          </a:fontRef>
        </p:style>
        <p:txBody>
          <a:bodyPr vert="vert270" rtlCol="0" anchor="t"/>
          <a:lstStyle/>
          <a:p>
            <a:pPr algn="ctr"/>
            <a:r>
              <a:rPr lang="en-US" dirty="0" smtClean="0"/>
              <a:t>Breakout 3</a:t>
            </a:r>
            <a:endParaRPr lang="en-US" dirty="0"/>
          </a:p>
        </p:txBody>
      </p:sp>
      <p:sp>
        <p:nvSpPr>
          <p:cNvPr id="13" name="Rectangle 12"/>
          <p:cNvSpPr/>
          <p:nvPr/>
        </p:nvSpPr>
        <p:spPr>
          <a:xfrm>
            <a:off x="5029200" y="1219200"/>
            <a:ext cx="3733800" cy="2133600"/>
          </a:xfrm>
          <a:prstGeom prst="rect">
            <a:avLst/>
          </a:prstGeom>
        </p:spPr>
        <p:style>
          <a:lnRef idx="1">
            <a:schemeClr val="accent4"/>
          </a:lnRef>
          <a:fillRef idx="2">
            <a:schemeClr val="accent4"/>
          </a:fillRef>
          <a:effectRef idx="1">
            <a:schemeClr val="accent4"/>
          </a:effectRef>
          <a:fontRef idx="minor">
            <a:schemeClr val="dk1"/>
          </a:fontRef>
        </p:style>
        <p:txBody>
          <a:bodyPr vert="vert270" rtlCol="0" anchor="t"/>
          <a:lstStyle/>
          <a:p>
            <a:pPr algn="ctr"/>
            <a:r>
              <a:rPr lang="en-US" dirty="0" smtClean="0"/>
              <a:t>Breakout 2</a:t>
            </a:r>
            <a:endParaRPr lang="en-US" dirty="0"/>
          </a:p>
        </p:txBody>
      </p:sp>
      <p:sp>
        <p:nvSpPr>
          <p:cNvPr id="12" name="Rectangle 11"/>
          <p:cNvSpPr/>
          <p:nvPr/>
        </p:nvSpPr>
        <p:spPr>
          <a:xfrm>
            <a:off x="381000" y="1219200"/>
            <a:ext cx="4433560" cy="3581400"/>
          </a:xfrm>
          <a:prstGeom prst="rect">
            <a:avLst/>
          </a:prstGeom>
        </p:spPr>
        <p:style>
          <a:lnRef idx="1">
            <a:schemeClr val="accent4"/>
          </a:lnRef>
          <a:fillRef idx="2">
            <a:schemeClr val="accent4"/>
          </a:fillRef>
          <a:effectRef idx="1">
            <a:schemeClr val="accent4"/>
          </a:effectRef>
          <a:fontRef idx="minor">
            <a:schemeClr val="dk1"/>
          </a:fontRef>
        </p:style>
        <p:txBody>
          <a:bodyPr vert="vert270" rtlCol="0" anchor="t"/>
          <a:lstStyle/>
          <a:p>
            <a:pPr algn="ctr"/>
            <a:r>
              <a:rPr lang="en-US" smtClean="0"/>
              <a:t>Breakout Round 1</a:t>
            </a:r>
            <a:endParaRPr lang="en-US" dirty="0"/>
          </a:p>
        </p:txBody>
      </p:sp>
      <p:sp>
        <p:nvSpPr>
          <p:cNvPr id="8" name="Diamond 7"/>
          <p:cNvSpPr/>
          <p:nvPr/>
        </p:nvSpPr>
        <p:spPr>
          <a:xfrm>
            <a:off x="985371" y="3899984"/>
            <a:ext cx="742014" cy="742014"/>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smtClean="0"/>
              <a:t>?</a:t>
            </a:r>
            <a:endParaRPr lang="en-US" sz="2000" b="1" dirty="0"/>
          </a:p>
        </p:txBody>
      </p:sp>
      <p:sp>
        <p:nvSpPr>
          <p:cNvPr id="2" name="Title 1"/>
          <p:cNvSpPr>
            <a:spLocks noGrp="1"/>
          </p:cNvSpPr>
          <p:nvPr>
            <p:ph type="title"/>
          </p:nvPr>
        </p:nvSpPr>
        <p:spPr/>
        <p:txBody>
          <a:bodyPr/>
          <a:lstStyle/>
          <a:p>
            <a:r>
              <a:rPr lang="en-US" dirty="0" smtClean="0"/>
              <a:t>Components for Modeling</a:t>
            </a:r>
            <a:endParaRPr lang="en-US" dirty="0"/>
          </a:p>
        </p:txBody>
      </p:sp>
      <p:sp>
        <p:nvSpPr>
          <p:cNvPr id="4" name="Oval 3"/>
          <p:cNvSpPr/>
          <p:nvPr/>
        </p:nvSpPr>
        <p:spPr>
          <a:xfrm>
            <a:off x="1045134" y="1447800"/>
            <a:ext cx="622488" cy="62248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a:t>.</a:t>
            </a:r>
          </a:p>
        </p:txBody>
      </p:sp>
      <p:sp>
        <p:nvSpPr>
          <p:cNvPr id="5" name="Regular Pentagon 4"/>
          <p:cNvSpPr/>
          <p:nvPr/>
        </p:nvSpPr>
        <p:spPr>
          <a:xfrm>
            <a:off x="968936" y="3046224"/>
            <a:ext cx="774884" cy="633996"/>
          </a:xfrm>
          <a:prstGeom prst="pent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smtClean="0"/>
              <a:t>!</a:t>
            </a:r>
            <a:endParaRPr lang="en-US" sz="2000" b="1" dirty="0"/>
          </a:p>
        </p:txBody>
      </p:sp>
      <p:sp>
        <p:nvSpPr>
          <p:cNvPr id="6" name="Rectangle 5"/>
          <p:cNvSpPr/>
          <p:nvPr/>
        </p:nvSpPr>
        <p:spPr>
          <a:xfrm>
            <a:off x="980894" y="2290053"/>
            <a:ext cx="750968" cy="5364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a:t>.</a:t>
            </a:r>
          </a:p>
        </p:txBody>
      </p:sp>
      <p:sp>
        <p:nvSpPr>
          <p:cNvPr id="9" name="Flowchart: Document 8"/>
          <p:cNvSpPr/>
          <p:nvPr/>
        </p:nvSpPr>
        <p:spPr>
          <a:xfrm>
            <a:off x="5638800" y="2626087"/>
            <a:ext cx="633734" cy="424600"/>
          </a:xfrm>
          <a:prstGeom prst="flowChart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p:txBody>
      </p:sp>
      <p:sp>
        <p:nvSpPr>
          <p:cNvPr id="10" name="Pentagon 9"/>
          <p:cNvSpPr/>
          <p:nvPr/>
        </p:nvSpPr>
        <p:spPr>
          <a:xfrm>
            <a:off x="5480824" y="3962400"/>
            <a:ext cx="858612" cy="396012"/>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dirty="0"/>
          </a:p>
        </p:txBody>
      </p:sp>
      <p:sp>
        <p:nvSpPr>
          <p:cNvPr id="3" name="Rectangle 2"/>
          <p:cNvSpPr/>
          <p:nvPr/>
        </p:nvSpPr>
        <p:spPr>
          <a:xfrm>
            <a:off x="1905000" y="1295400"/>
            <a:ext cx="2667000" cy="861774"/>
          </a:xfrm>
          <a:prstGeom prst="rect">
            <a:avLst/>
          </a:prstGeom>
        </p:spPr>
        <p:txBody>
          <a:bodyPr wrap="square">
            <a:spAutoFit/>
          </a:bodyPr>
          <a:lstStyle/>
          <a:p>
            <a:r>
              <a:rPr lang="en-US" sz="1400" b="1" dirty="0"/>
              <a:t>Population of </a:t>
            </a:r>
            <a:r>
              <a:rPr lang="en-US" sz="1400" b="1" dirty="0" smtClean="0"/>
              <a:t>Concern</a:t>
            </a:r>
          </a:p>
          <a:p>
            <a:r>
              <a:rPr lang="en-US" sz="1200" dirty="0" smtClean="0"/>
              <a:t>Any group of people with shared characteristics who are at heightened risk of heat health impacts.</a:t>
            </a:r>
            <a:endParaRPr lang="en-US" sz="1400" dirty="0"/>
          </a:p>
        </p:txBody>
      </p:sp>
      <p:sp>
        <p:nvSpPr>
          <p:cNvPr id="15" name="Rectangle 14"/>
          <p:cNvSpPr/>
          <p:nvPr/>
        </p:nvSpPr>
        <p:spPr>
          <a:xfrm>
            <a:off x="1905000" y="2144226"/>
            <a:ext cx="2819400" cy="861774"/>
          </a:xfrm>
          <a:prstGeom prst="rect">
            <a:avLst/>
          </a:prstGeom>
        </p:spPr>
        <p:txBody>
          <a:bodyPr wrap="square">
            <a:spAutoFit/>
          </a:bodyPr>
          <a:lstStyle/>
          <a:p>
            <a:r>
              <a:rPr lang="en-US" sz="1400" b="1" dirty="0" smtClean="0"/>
              <a:t>Risk Factor</a:t>
            </a:r>
          </a:p>
          <a:p>
            <a:r>
              <a:rPr lang="en-US" sz="1200" dirty="0" smtClean="0"/>
              <a:t>A characteristic of a person or group that increases their vulnerability or exposure to the hazard of excessive heat.</a:t>
            </a:r>
            <a:endParaRPr lang="en-US" sz="1400" dirty="0"/>
          </a:p>
        </p:txBody>
      </p:sp>
      <p:sp>
        <p:nvSpPr>
          <p:cNvPr id="16" name="Rectangle 15"/>
          <p:cNvSpPr/>
          <p:nvPr/>
        </p:nvSpPr>
        <p:spPr>
          <a:xfrm>
            <a:off x="1905000" y="2993052"/>
            <a:ext cx="2743200" cy="861774"/>
          </a:xfrm>
          <a:prstGeom prst="rect">
            <a:avLst/>
          </a:prstGeom>
        </p:spPr>
        <p:txBody>
          <a:bodyPr wrap="square">
            <a:spAutoFit/>
          </a:bodyPr>
          <a:lstStyle/>
          <a:p>
            <a:r>
              <a:rPr lang="en-US" sz="1400" b="1" dirty="0" smtClean="0"/>
              <a:t>Risk Management Action</a:t>
            </a:r>
          </a:p>
          <a:p>
            <a:r>
              <a:rPr lang="en-US" sz="1200" dirty="0" smtClean="0"/>
              <a:t>Any health intervention or other action which can be taken to address risk factors and reduce risk in a population.</a:t>
            </a:r>
            <a:endParaRPr lang="en-US" sz="1400" dirty="0"/>
          </a:p>
        </p:txBody>
      </p:sp>
      <p:sp>
        <p:nvSpPr>
          <p:cNvPr id="18" name="Rectangle 17"/>
          <p:cNvSpPr/>
          <p:nvPr/>
        </p:nvSpPr>
        <p:spPr>
          <a:xfrm>
            <a:off x="6339435" y="1322515"/>
            <a:ext cx="2208925" cy="1046440"/>
          </a:xfrm>
          <a:prstGeom prst="rect">
            <a:avLst/>
          </a:prstGeom>
        </p:spPr>
        <p:txBody>
          <a:bodyPr wrap="square">
            <a:spAutoFit/>
          </a:bodyPr>
          <a:lstStyle/>
          <a:p>
            <a:r>
              <a:rPr lang="en-US" sz="1400" b="1" dirty="0" smtClean="0"/>
              <a:t>Decision Maker</a:t>
            </a:r>
          </a:p>
          <a:p>
            <a:r>
              <a:rPr lang="en-US" sz="1200" dirty="0" smtClean="0"/>
              <a:t>Any person who is charged with making decisions and taking actions to manage risk in a population of concern.</a:t>
            </a:r>
            <a:endParaRPr lang="en-US" sz="1400" dirty="0"/>
          </a:p>
        </p:txBody>
      </p:sp>
      <p:sp>
        <p:nvSpPr>
          <p:cNvPr id="19" name="Rectangle 18"/>
          <p:cNvSpPr/>
          <p:nvPr/>
        </p:nvSpPr>
        <p:spPr>
          <a:xfrm>
            <a:off x="6339435" y="2302058"/>
            <a:ext cx="2208925" cy="1046440"/>
          </a:xfrm>
          <a:prstGeom prst="rect">
            <a:avLst/>
          </a:prstGeom>
        </p:spPr>
        <p:txBody>
          <a:bodyPr wrap="square">
            <a:spAutoFit/>
          </a:bodyPr>
          <a:lstStyle/>
          <a:p>
            <a:r>
              <a:rPr lang="en-US" sz="1400" b="1" dirty="0" smtClean="0"/>
              <a:t>Information Need</a:t>
            </a:r>
          </a:p>
          <a:p>
            <a:r>
              <a:rPr lang="en-US" sz="1200" dirty="0" smtClean="0"/>
              <a:t>Climate, weather, or health information needed to inform a decision regarding a risk management action.</a:t>
            </a:r>
            <a:endParaRPr lang="en-US" sz="1400" dirty="0"/>
          </a:p>
        </p:txBody>
      </p:sp>
      <p:sp>
        <p:nvSpPr>
          <p:cNvPr id="20" name="Rectangle 19"/>
          <p:cNvSpPr/>
          <p:nvPr/>
        </p:nvSpPr>
        <p:spPr>
          <a:xfrm>
            <a:off x="6339435" y="3544389"/>
            <a:ext cx="2367810" cy="1231106"/>
          </a:xfrm>
          <a:prstGeom prst="rect">
            <a:avLst/>
          </a:prstGeom>
        </p:spPr>
        <p:txBody>
          <a:bodyPr wrap="square">
            <a:spAutoFit/>
          </a:bodyPr>
          <a:lstStyle/>
          <a:p>
            <a:r>
              <a:rPr lang="en-US" sz="1400" b="1" dirty="0" smtClean="0"/>
              <a:t>Assumption</a:t>
            </a:r>
          </a:p>
          <a:p>
            <a:r>
              <a:rPr lang="en-US" sz="1200" dirty="0" smtClean="0"/>
              <a:t>A thing held constant and believed to be stable for the duration of an action (e.g. the power will be stable and adequate to run A/C units.</a:t>
            </a:r>
            <a:endParaRPr lang="en-US" sz="1400" dirty="0"/>
          </a:p>
        </p:txBody>
      </p:sp>
      <p:grpSp>
        <p:nvGrpSpPr>
          <p:cNvPr id="21" name="Group 20"/>
          <p:cNvGrpSpPr/>
          <p:nvPr/>
        </p:nvGrpSpPr>
        <p:grpSpPr>
          <a:xfrm>
            <a:off x="5813895" y="1627742"/>
            <a:ext cx="283544" cy="581262"/>
            <a:chOff x="4076699" y="1333499"/>
            <a:chExt cx="762002" cy="1562101"/>
          </a:xfrm>
          <a:solidFill>
            <a:schemeClr val="bg2"/>
          </a:solidFill>
          <a:effectLst>
            <a:outerShdw blurRad="50800" dist="38100" dir="2700000" algn="tl" rotWithShape="0">
              <a:prstClr val="black">
                <a:alpha val="40000"/>
              </a:prstClr>
            </a:outerShdw>
          </a:effectLst>
        </p:grpSpPr>
        <p:sp>
          <p:nvSpPr>
            <p:cNvPr id="22" name="Flowchart: Delay 21"/>
            <p:cNvSpPr/>
            <p:nvPr/>
          </p:nvSpPr>
          <p:spPr>
            <a:xfrm rot="16200000">
              <a:off x="3981450" y="2038350"/>
              <a:ext cx="952500" cy="762000"/>
            </a:xfrm>
            <a:prstGeom prst="flowChartDelay">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Oval 22"/>
            <p:cNvSpPr/>
            <p:nvPr/>
          </p:nvSpPr>
          <p:spPr>
            <a:xfrm>
              <a:off x="4076699" y="1333499"/>
              <a:ext cx="762002" cy="76200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24" name="Rectangle 23"/>
          <p:cNvSpPr/>
          <p:nvPr/>
        </p:nvSpPr>
        <p:spPr>
          <a:xfrm>
            <a:off x="1905000" y="3841877"/>
            <a:ext cx="2743200" cy="861774"/>
          </a:xfrm>
          <a:prstGeom prst="rect">
            <a:avLst/>
          </a:prstGeom>
        </p:spPr>
        <p:txBody>
          <a:bodyPr wrap="square">
            <a:spAutoFit/>
          </a:bodyPr>
          <a:lstStyle/>
          <a:p>
            <a:r>
              <a:rPr lang="en-US" sz="1400" b="1" dirty="0" smtClean="0"/>
              <a:t>Decision Point</a:t>
            </a:r>
          </a:p>
          <a:p>
            <a:r>
              <a:rPr lang="en-US" sz="1200" dirty="0" smtClean="0"/>
              <a:t>A question which must be answered in order to implement a risk management action.</a:t>
            </a:r>
            <a:endParaRPr lang="en-US" sz="1400" dirty="0"/>
          </a:p>
        </p:txBody>
      </p:sp>
    </p:spTree>
    <p:extLst>
      <p:ext uri="{BB962C8B-B14F-4D97-AF65-F5344CB8AC3E}">
        <p14:creationId xmlns:p14="http://schemas.microsoft.com/office/powerpoint/2010/main" val="10032783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Instructions</a:t>
            </a:r>
            <a:br>
              <a:rPr lang="en-US" dirty="0" smtClean="0"/>
            </a:br>
            <a:r>
              <a:rPr lang="en-US" dirty="0" smtClean="0"/>
              <a:t>Breakout 1 - Concept maps</a:t>
            </a:r>
            <a:endParaRPr lang="en-US" dirty="0"/>
          </a:p>
        </p:txBody>
      </p:sp>
      <p:sp>
        <p:nvSpPr>
          <p:cNvPr id="3" name="Content Placeholder 2"/>
          <p:cNvSpPr>
            <a:spLocks noGrp="1"/>
          </p:cNvSpPr>
          <p:nvPr>
            <p:ph idx="1"/>
          </p:nvPr>
        </p:nvSpPr>
        <p:spPr>
          <a:xfrm>
            <a:off x="822960" y="1100628"/>
            <a:ext cx="7520940" cy="661951"/>
          </a:xfrm>
        </p:spPr>
        <p:txBody>
          <a:bodyPr>
            <a:normAutofit lnSpcReduction="10000"/>
          </a:bodyPr>
          <a:lstStyle/>
          <a:p>
            <a:pPr algn="ctr"/>
            <a:r>
              <a:rPr lang="en-US" dirty="0" smtClean="0"/>
              <a:t>Concept maps are used to represent relationships between things.</a:t>
            </a:r>
          </a:p>
          <a:p>
            <a:pPr algn="ctr"/>
            <a:r>
              <a:rPr lang="en-US" dirty="0" smtClean="0"/>
              <a:t>They are composed of very basic elements: shapes and connectors.</a:t>
            </a:r>
          </a:p>
          <a:p>
            <a:pPr>
              <a:buFont typeface="Arial" panose="020B0604020202020204" pitchFamily="34" charset="0"/>
              <a:buChar char="•"/>
            </a:pPr>
            <a:endParaRPr lang="en-US" dirty="0"/>
          </a:p>
          <a:p>
            <a:pPr>
              <a:buFont typeface="Arial" panose="020B0604020202020204" pitchFamily="34" charset="0"/>
              <a:buChar char="•"/>
            </a:pPr>
            <a:endParaRPr lang="en-US" dirty="0" smtClean="0"/>
          </a:p>
        </p:txBody>
      </p:sp>
      <p:sp>
        <p:nvSpPr>
          <p:cNvPr id="4" name="Oval 3"/>
          <p:cNvSpPr/>
          <p:nvPr/>
        </p:nvSpPr>
        <p:spPr>
          <a:xfrm>
            <a:off x="4388337" y="1828347"/>
            <a:ext cx="1398018" cy="13980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Homeless Population</a:t>
            </a:r>
            <a:endParaRPr lang="en-US" sz="1400" dirty="0"/>
          </a:p>
        </p:txBody>
      </p:sp>
      <p:sp>
        <p:nvSpPr>
          <p:cNvPr id="5" name="Regular Pentagon 4"/>
          <p:cNvSpPr/>
          <p:nvPr/>
        </p:nvSpPr>
        <p:spPr>
          <a:xfrm>
            <a:off x="4241006" y="3578354"/>
            <a:ext cx="1676400" cy="1371600"/>
          </a:xfrm>
          <a:prstGeom prst="pent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Increase Urban Tree Canopy</a:t>
            </a:r>
            <a:endParaRPr lang="en-US" sz="1400" dirty="0"/>
          </a:p>
        </p:txBody>
      </p:sp>
      <p:sp>
        <p:nvSpPr>
          <p:cNvPr id="6" name="Rectangle 5"/>
          <p:cNvSpPr/>
          <p:nvPr/>
        </p:nvSpPr>
        <p:spPr>
          <a:xfrm>
            <a:off x="1627410" y="3657824"/>
            <a:ext cx="1600200" cy="1143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Urban Heat Island</a:t>
            </a:r>
            <a:br>
              <a:rPr lang="en-US" sz="1400" dirty="0" smtClean="0"/>
            </a:br>
            <a:r>
              <a:rPr lang="en-US" sz="1400" dirty="0" smtClean="0"/>
              <a:t>(UHI) Effect</a:t>
            </a:r>
            <a:endParaRPr lang="en-US" sz="1400" dirty="0"/>
          </a:p>
        </p:txBody>
      </p:sp>
      <p:cxnSp>
        <p:nvCxnSpPr>
          <p:cNvPr id="12" name="Straight Arrow Connector 11"/>
          <p:cNvCxnSpPr>
            <a:stCxn id="5" idx="1"/>
          </p:cNvCxnSpPr>
          <p:nvPr/>
        </p:nvCxnSpPr>
        <p:spPr>
          <a:xfrm flipH="1">
            <a:off x="3227610" y="4102257"/>
            <a:ext cx="1013398" cy="1618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rot="21052417">
            <a:off x="3316510" y="3855255"/>
            <a:ext cx="1676400" cy="307777"/>
          </a:xfrm>
          <a:prstGeom prst="rect">
            <a:avLst/>
          </a:prstGeom>
          <a:noFill/>
        </p:spPr>
        <p:txBody>
          <a:bodyPr wrap="square" rtlCol="0">
            <a:spAutoFit/>
          </a:bodyPr>
          <a:lstStyle/>
          <a:p>
            <a:r>
              <a:rPr lang="en-US" sz="1400" i="1" dirty="0" smtClean="0"/>
              <a:t>Reduces</a:t>
            </a:r>
            <a:endParaRPr lang="en-US" sz="1400" i="1" dirty="0"/>
          </a:p>
        </p:txBody>
      </p:sp>
      <p:cxnSp>
        <p:nvCxnSpPr>
          <p:cNvPr id="14" name="Straight Arrow Connector 13"/>
          <p:cNvCxnSpPr>
            <a:stCxn id="4" idx="2"/>
            <a:endCxn id="19" idx="3"/>
          </p:cNvCxnSpPr>
          <p:nvPr/>
        </p:nvCxnSpPr>
        <p:spPr>
          <a:xfrm flipH="1">
            <a:off x="3227610" y="2527356"/>
            <a:ext cx="1160727" cy="2211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rot="21052417">
            <a:off x="3248809" y="2343587"/>
            <a:ext cx="1122223" cy="307777"/>
          </a:xfrm>
          <a:prstGeom prst="rect">
            <a:avLst/>
          </a:prstGeom>
          <a:noFill/>
        </p:spPr>
        <p:txBody>
          <a:bodyPr wrap="square" rtlCol="0">
            <a:spAutoFit/>
          </a:bodyPr>
          <a:lstStyle/>
          <a:p>
            <a:r>
              <a:rPr lang="en-US" sz="1400" i="1" dirty="0" smtClean="0"/>
              <a:t>Exposure to</a:t>
            </a:r>
            <a:endParaRPr lang="en-US" sz="1400" i="1" dirty="0"/>
          </a:p>
        </p:txBody>
      </p:sp>
      <p:sp>
        <p:nvSpPr>
          <p:cNvPr id="19" name="Rectangle 18"/>
          <p:cNvSpPr/>
          <p:nvPr/>
        </p:nvSpPr>
        <p:spPr>
          <a:xfrm>
            <a:off x="1627410" y="2177001"/>
            <a:ext cx="1600200" cy="1143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High Temperatures</a:t>
            </a:r>
            <a:endParaRPr lang="en-US" sz="1400" dirty="0"/>
          </a:p>
        </p:txBody>
      </p:sp>
      <p:cxnSp>
        <p:nvCxnSpPr>
          <p:cNvPr id="22" name="Elbow Connector 21"/>
          <p:cNvCxnSpPr>
            <a:stCxn id="19" idx="1"/>
            <a:endCxn id="6" idx="1"/>
          </p:cNvCxnSpPr>
          <p:nvPr/>
        </p:nvCxnSpPr>
        <p:spPr>
          <a:xfrm rot="10800000" flipV="1">
            <a:off x="1627410" y="2748500"/>
            <a:ext cx="12700" cy="1480823"/>
          </a:xfrm>
          <a:prstGeom prst="bentConnector3">
            <a:avLst>
              <a:gd name="adj1" fmla="val 400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rot="16200000">
            <a:off x="250872" y="3317808"/>
            <a:ext cx="1418703" cy="307777"/>
          </a:xfrm>
          <a:prstGeom prst="rect">
            <a:avLst/>
          </a:prstGeom>
          <a:noFill/>
        </p:spPr>
        <p:txBody>
          <a:bodyPr wrap="square" rtlCol="0">
            <a:spAutoFit/>
          </a:bodyPr>
          <a:lstStyle/>
          <a:p>
            <a:r>
              <a:rPr lang="en-US" sz="1400" i="1" dirty="0" smtClean="0"/>
              <a:t>Exacerbated by</a:t>
            </a:r>
            <a:endParaRPr lang="en-US" sz="1400" i="1" dirty="0"/>
          </a:p>
        </p:txBody>
      </p:sp>
      <p:sp>
        <p:nvSpPr>
          <p:cNvPr id="7" name="Rectangle 6"/>
          <p:cNvSpPr/>
          <p:nvPr/>
        </p:nvSpPr>
        <p:spPr>
          <a:xfrm>
            <a:off x="3872032" y="5279871"/>
            <a:ext cx="4471868" cy="830997"/>
          </a:xfrm>
          <a:prstGeom prst="rect">
            <a:avLst/>
          </a:prstGeom>
        </p:spPr>
        <p:txBody>
          <a:bodyPr wrap="square">
            <a:spAutoFit/>
          </a:bodyPr>
          <a:lstStyle/>
          <a:p>
            <a:r>
              <a:rPr lang="en-US" sz="1600" dirty="0" smtClean="0"/>
              <a:t>For round 1, do not worry about who takes the action or what information is needed to inform decisions about the action.</a:t>
            </a:r>
            <a:endParaRPr lang="en-US" sz="1600" dirty="0"/>
          </a:p>
        </p:txBody>
      </p:sp>
      <p:sp>
        <p:nvSpPr>
          <p:cNvPr id="15" name="Diamond 14"/>
          <p:cNvSpPr/>
          <p:nvPr/>
        </p:nvSpPr>
        <p:spPr>
          <a:xfrm>
            <a:off x="6328195" y="1886398"/>
            <a:ext cx="1281915" cy="1281915"/>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sz="1100" dirty="0" smtClean="0"/>
              <a:t>How many needed to have effect?</a:t>
            </a:r>
            <a:endParaRPr lang="en-US" sz="1100" dirty="0"/>
          </a:p>
        </p:txBody>
      </p:sp>
      <p:sp>
        <p:nvSpPr>
          <p:cNvPr id="16" name="Diamond 15"/>
          <p:cNvSpPr/>
          <p:nvPr/>
        </p:nvSpPr>
        <p:spPr>
          <a:xfrm>
            <a:off x="6584454" y="3471697"/>
            <a:ext cx="1281915" cy="1281915"/>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smtClean="0"/>
              <a:t>Where to place trees?</a:t>
            </a:r>
            <a:endParaRPr lang="en-US" sz="1100" dirty="0"/>
          </a:p>
        </p:txBody>
      </p:sp>
      <p:sp>
        <p:nvSpPr>
          <p:cNvPr id="17" name="Diamond 16"/>
          <p:cNvSpPr/>
          <p:nvPr/>
        </p:nvSpPr>
        <p:spPr>
          <a:xfrm>
            <a:off x="7495152" y="2440383"/>
            <a:ext cx="1281915" cy="1281915"/>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sz="1100" dirty="0" smtClean="0"/>
              <a:t>What kind of trees?</a:t>
            </a:r>
            <a:endParaRPr lang="en-US" sz="1100" dirty="0"/>
          </a:p>
        </p:txBody>
      </p:sp>
      <p:cxnSp>
        <p:nvCxnSpPr>
          <p:cNvPr id="9" name="Straight Arrow Connector 8"/>
          <p:cNvCxnSpPr>
            <a:stCxn id="16" idx="1"/>
            <a:endCxn id="5" idx="4"/>
          </p:cNvCxnSpPr>
          <p:nvPr/>
        </p:nvCxnSpPr>
        <p:spPr>
          <a:xfrm flipH="1">
            <a:off x="5597241" y="4112655"/>
            <a:ext cx="987213" cy="8372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7" idx="1"/>
            <a:endCxn id="5" idx="5"/>
          </p:cNvCxnSpPr>
          <p:nvPr/>
        </p:nvCxnSpPr>
        <p:spPr>
          <a:xfrm flipH="1">
            <a:off x="5917404" y="3081341"/>
            <a:ext cx="1577748" cy="10209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15" idx="2"/>
            <a:endCxn id="5" idx="0"/>
          </p:cNvCxnSpPr>
          <p:nvPr/>
        </p:nvCxnSpPr>
        <p:spPr>
          <a:xfrm flipH="1">
            <a:off x="5079206" y="3168313"/>
            <a:ext cx="1889947" cy="4100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27295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2362200" y="1143000"/>
            <a:ext cx="2438400" cy="3810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smtClean="0"/>
              <a:t>Place Decisions on Timeline</a:t>
            </a:r>
            <a:endParaRPr lang="en-US" sz="1400" b="1" dirty="0"/>
          </a:p>
        </p:txBody>
      </p:sp>
      <p:sp>
        <p:nvSpPr>
          <p:cNvPr id="2" name="Title 1"/>
          <p:cNvSpPr>
            <a:spLocks noGrp="1"/>
          </p:cNvSpPr>
          <p:nvPr>
            <p:ph type="title"/>
          </p:nvPr>
        </p:nvSpPr>
        <p:spPr/>
        <p:txBody>
          <a:bodyPr/>
          <a:lstStyle/>
          <a:p>
            <a:r>
              <a:rPr lang="en-US" dirty="0" smtClean="0"/>
              <a:t>Instructions</a:t>
            </a:r>
            <a:br>
              <a:rPr lang="en-US" dirty="0" smtClean="0"/>
            </a:br>
            <a:r>
              <a:rPr lang="en-US" dirty="0" smtClean="0"/>
              <a:t>Breakout 2 – Decision Calendars</a:t>
            </a:r>
            <a:endParaRPr lang="en-US" dirty="0"/>
          </a:p>
        </p:txBody>
      </p:sp>
      <p:sp>
        <p:nvSpPr>
          <p:cNvPr id="5" name="Flowchart: Document 4"/>
          <p:cNvSpPr/>
          <p:nvPr/>
        </p:nvSpPr>
        <p:spPr>
          <a:xfrm>
            <a:off x="5004985" y="3488515"/>
            <a:ext cx="1295400" cy="885235"/>
          </a:xfrm>
          <a:prstGeom prst="flowChart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Current UHI Map</a:t>
            </a:r>
            <a:endParaRPr lang="en-US" sz="1400" dirty="0"/>
          </a:p>
        </p:txBody>
      </p:sp>
      <p:sp>
        <p:nvSpPr>
          <p:cNvPr id="6" name="Flowchart: Document 5"/>
          <p:cNvSpPr/>
          <p:nvPr/>
        </p:nvSpPr>
        <p:spPr>
          <a:xfrm>
            <a:off x="6697241" y="2674962"/>
            <a:ext cx="1295400" cy="885235"/>
          </a:xfrm>
          <a:prstGeom prst="flowChart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UHI Future Projections</a:t>
            </a:r>
            <a:endParaRPr lang="en-US" sz="1400" dirty="0"/>
          </a:p>
        </p:txBody>
      </p:sp>
      <p:sp>
        <p:nvSpPr>
          <p:cNvPr id="7" name="Flowchart: Document 6"/>
          <p:cNvSpPr/>
          <p:nvPr/>
        </p:nvSpPr>
        <p:spPr>
          <a:xfrm>
            <a:off x="6615123" y="4015452"/>
            <a:ext cx="1295400" cy="885235"/>
          </a:xfrm>
          <a:prstGeom prst="flowChart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Vulnerability Map</a:t>
            </a:r>
            <a:endParaRPr lang="en-US" sz="1400" dirty="0"/>
          </a:p>
        </p:txBody>
      </p:sp>
      <p:sp>
        <p:nvSpPr>
          <p:cNvPr id="11" name="Regular Pentagon 10"/>
          <p:cNvSpPr/>
          <p:nvPr/>
        </p:nvSpPr>
        <p:spPr>
          <a:xfrm>
            <a:off x="495696" y="1870855"/>
            <a:ext cx="1676400" cy="1371600"/>
          </a:xfrm>
          <a:prstGeom prst="pent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Increase Urban Tree Canopy</a:t>
            </a:r>
            <a:endParaRPr lang="en-US" sz="1400" dirty="0"/>
          </a:p>
        </p:txBody>
      </p:sp>
      <p:sp>
        <p:nvSpPr>
          <p:cNvPr id="12" name="Diamond 11"/>
          <p:cNvSpPr/>
          <p:nvPr/>
        </p:nvSpPr>
        <p:spPr>
          <a:xfrm>
            <a:off x="2581489" y="1580214"/>
            <a:ext cx="1281915" cy="1281915"/>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sz="1100" dirty="0" smtClean="0"/>
              <a:t>How many needed to have effect?</a:t>
            </a:r>
            <a:endParaRPr lang="en-US" sz="1100" dirty="0"/>
          </a:p>
        </p:txBody>
      </p:sp>
      <p:sp>
        <p:nvSpPr>
          <p:cNvPr id="14" name="Diamond 13"/>
          <p:cNvSpPr/>
          <p:nvPr/>
        </p:nvSpPr>
        <p:spPr>
          <a:xfrm>
            <a:off x="2667000" y="3498201"/>
            <a:ext cx="1281915" cy="1281915"/>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smtClean="0"/>
              <a:t>Where to place trees?</a:t>
            </a:r>
            <a:endParaRPr lang="en-US" sz="1100" dirty="0"/>
          </a:p>
        </p:txBody>
      </p:sp>
      <p:sp>
        <p:nvSpPr>
          <p:cNvPr id="15" name="Diamond 14"/>
          <p:cNvSpPr/>
          <p:nvPr/>
        </p:nvSpPr>
        <p:spPr>
          <a:xfrm>
            <a:off x="3359146" y="2634449"/>
            <a:ext cx="1281915" cy="1281915"/>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sz="1100" dirty="0" smtClean="0"/>
              <a:t>What kind of trees?</a:t>
            </a:r>
            <a:endParaRPr lang="en-US" sz="1100" dirty="0"/>
          </a:p>
        </p:txBody>
      </p:sp>
      <p:cxnSp>
        <p:nvCxnSpPr>
          <p:cNvPr id="16" name="Straight Arrow Connector 15"/>
          <p:cNvCxnSpPr>
            <a:stCxn id="14" idx="1"/>
            <a:endCxn id="11" idx="4"/>
          </p:cNvCxnSpPr>
          <p:nvPr/>
        </p:nvCxnSpPr>
        <p:spPr>
          <a:xfrm flipH="1" flipV="1">
            <a:off x="1851931" y="3242452"/>
            <a:ext cx="815069" cy="8967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5" idx="1"/>
            <a:endCxn id="11" idx="5"/>
          </p:cNvCxnSpPr>
          <p:nvPr/>
        </p:nvCxnSpPr>
        <p:spPr>
          <a:xfrm flipH="1" flipV="1">
            <a:off x="2172094" y="2394758"/>
            <a:ext cx="1187052" cy="8806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2" idx="1"/>
            <a:endCxn id="11" idx="0"/>
          </p:cNvCxnSpPr>
          <p:nvPr/>
        </p:nvCxnSpPr>
        <p:spPr>
          <a:xfrm flipH="1" flipV="1">
            <a:off x="1333896" y="1870855"/>
            <a:ext cx="1247593" cy="3503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6" idx="1"/>
            <a:endCxn id="15" idx="3"/>
          </p:cNvCxnSpPr>
          <p:nvPr/>
        </p:nvCxnSpPr>
        <p:spPr>
          <a:xfrm flipH="1">
            <a:off x="4641061" y="3117580"/>
            <a:ext cx="2056180" cy="15782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3" name="Flowchart: Document 32"/>
          <p:cNvSpPr/>
          <p:nvPr/>
        </p:nvSpPr>
        <p:spPr>
          <a:xfrm>
            <a:off x="5003281" y="1902726"/>
            <a:ext cx="1295400" cy="885235"/>
          </a:xfrm>
          <a:prstGeom prst="flowChart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Landscape and Ecology Studies</a:t>
            </a:r>
            <a:endParaRPr lang="en-US" sz="1400" dirty="0"/>
          </a:p>
        </p:txBody>
      </p:sp>
      <p:cxnSp>
        <p:nvCxnSpPr>
          <p:cNvPr id="34" name="Straight Arrow Connector 33"/>
          <p:cNvCxnSpPr>
            <a:stCxn id="33" idx="1"/>
            <a:endCxn id="12" idx="3"/>
          </p:cNvCxnSpPr>
          <p:nvPr/>
        </p:nvCxnSpPr>
        <p:spPr>
          <a:xfrm flipH="1" flipV="1">
            <a:off x="3863404" y="2221172"/>
            <a:ext cx="1139877" cy="12417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7" name="Straight Arrow Connector 36"/>
          <p:cNvCxnSpPr>
            <a:stCxn id="33" idx="1"/>
            <a:endCxn id="15" idx="3"/>
          </p:cNvCxnSpPr>
          <p:nvPr/>
        </p:nvCxnSpPr>
        <p:spPr>
          <a:xfrm flipH="1">
            <a:off x="4641061" y="2345344"/>
            <a:ext cx="362220" cy="93006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6" name="Straight Arrow Connector 55"/>
          <p:cNvCxnSpPr>
            <a:stCxn id="5" idx="1"/>
            <a:endCxn id="14" idx="3"/>
          </p:cNvCxnSpPr>
          <p:nvPr/>
        </p:nvCxnSpPr>
        <p:spPr>
          <a:xfrm flipH="1">
            <a:off x="3948915" y="3931133"/>
            <a:ext cx="1056070" cy="20802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9" name="Straight Arrow Connector 58"/>
          <p:cNvCxnSpPr>
            <a:stCxn id="7" idx="1"/>
            <a:endCxn id="14" idx="2"/>
          </p:cNvCxnSpPr>
          <p:nvPr/>
        </p:nvCxnSpPr>
        <p:spPr>
          <a:xfrm flipH="1">
            <a:off x="3307958" y="4458070"/>
            <a:ext cx="3307165" cy="32204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nvGrpSpPr>
          <p:cNvPr id="20" name="Group 19"/>
          <p:cNvGrpSpPr/>
          <p:nvPr/>
        </p:nvGrpSpPr>
        <p:grpSpPr>
          <a:xfrm>
            <a:off x="1136678" y="3710854"/>
            <a:ext cx="283544" cy="581262"/>
            <a:chOff x="4076699" y="1333499"/>
            <a:chExt cx="762002" cy="1562101"/>
          </a:xfrm>
          <a:solidFill>
            <a:schemeClr val="bg2"/>
          </a:solidFill>
          <a:effectLst>
            <a:outerShdw blurRad="50800" dist="38100" dir="2700000" algn="tl" rotWithShape="0">
              <a:prstClr val="black">
                <a:alpha val="40000"/>
              </a:prstClr>
            </a:outerShdw>
          </a:effectLst>
        </p:grpSpPr>
        <p:sp>
          <p:nvSpPr>
            <p:cNvPr id="21" name="Flowchart: Delay 20"/>
            <p:cNvSpPr/>
            <p:nvPr/>
          </p:nvSpPr>
          <p:spPr>
            <a:xfrm rot="16200000">
              <a:off x="3981450" y="2038350"/>
              <a:ext cx="952500" cy="762000"/>
            </a:xfrm>
            <a:prstGeom prst="flowChartDelay">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Oval 21"/>
            <p:cNvSpPr/>
            <p:nvPr/>
          </p:nvSpPr>
          <p:spPr>
            <a:xfrm>
              <a:off x="4076699" y="1333499"/>
              <a:ext cx="762002" cy="76200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10" name="Rectangle 9"/>
          <p:cNvSpPr/>
          <p:nvPr/>
        </p:nvSpPr>
        <p:spPr>
          <a:xfrm>
            <a:off x="651900" y="4371201"/>
            <a:ext cx="1253100" cy="276999"/>
          </a:xfrm>
          <a:prstGeom prst="rect">
            <a:avLst/>
          </a:prstGeom>
        </p:spPr>
        <p:txBody>
          <a:bodyPr wrap="none">
            <a:spAutoFit/>
          </a:bodyPr>
          <a:lstStyle/>
          <a:p>
            <a:r>
              <a:rPr lang="en-US" sz="1200" dirty="0" smtClean="0"/>
              <a:t>Parks </a:t>
            </a:r>
            <a:r>
              <a:rPr lang="en-US" sz="1200" dirty="0" err="1" smtClean="0"/>
              <a:t>Dept</a:t>
            </a:r>
            <a:r>
              <a:rPr lang="en-US" sz="1200" dirty="0" smtClean="0"/>
              <a:t> Staff</a:t>
            </a:r>
            <a:endParaRPr lang="en-US" sz="1200" dirty="0"/>
          </a:p>
        </p:txBody>
      </p:sp>
      <p:cxnSp>
        <p:nvCxnSpPr>
          <p:cNvPr id="19" name="Straight Arrow Connector 18"/>
          <p:cNvCxnSpPr>
            <a:endCxn id="14" idx="1"/>
          </p:cNvCxnSpPr>
          <p:nvPr/>
        </p:nvCxnSpPr>
        <p:spPr>
          <a:xfrm>
            <a:off x="1420222" y="4114901"/>
            <a:ext cx="1246778" cy="2425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0" name="Straight Arrow Connector 29"/>
          <p:cNvCxnSpPr>
            <a:stCxn id="21" idx="2"/>
            <a:endCxn id="15" idx="1"/>
          </p:cNvCxnSpPr>
          <p:nvPr/>
        </p:nvCxnSpPr>
        <p:spPr>
          <a:xfrm flipV="1">
            <a:off x="1420222" y="3275407"/>
            <a:ext cx="1938924" cy="839495"/>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2" name="Straight Arrow Connector 31"/>
          <p:cNvCxnSpPr>
            <a:stCxn id="21" idx="2"/>
            <a:endCxn id="12" idx="2"/>
          </p:cNvCxnSpPr>
          <p:nvPr/>
        </p:nvCxnSpPr>
        <p:spPr>
          <a:xfrm flipV="1">
            <a:off x="1420222" y="2862129"/>
            <a:ext cx="1802225" cy="125277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6" name="Rectangle 35"/>
          <p:cNvSpPr/>
          <p:nvPr/>
        </p:nvSpPr>
        <p:spPr>
          <a:xfrm>
            <a:off x="3676254" y="5386171"/>
            <a:ext cx="4356237" cy="738664"/>
          </a:xfrm>
          <a:prstGeom prst="rect">
            <a:avLst/>
          </a:prstGeom>
        </p:spPr>
        <p:txBody>
          <a:bodyPr wrap="square">
            <a:spAutoFit/>
          </a:bodyPr>
          <a:lstStyle/>
          <a:p>
            <a:r>
              <a:rPr lang="en-US" sz="1400" dirty="0" smtClean="0"/>
              <a:t>Consider the many climate, health, and other information sets that are required in order to inform the implementation of the risk management actions.</a:t>
            </a:r>
            <a:endParaRPr lang="en-US" sz="1400" dirty="0"/>
          </a:p>
        </p:txBody>
      </p:sp>
    </p:spTree>
    <p:extLst>
      <p:ext uri="{BB962C8B-B14F-4D97-AF65-F5344CB8AC3E}">
        <p14:creationId xmlns:p14="http://schemas.microsoft.com/office/powerpoint/2010/main" val="16885095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Instructions</a:t>
            </a:r>
            <a:br>
              <a:rPr lang="en-US" dirty="0" smtClean="0"/>
            </a:br>
            <a:r>
              <a:rPr lang="en-US" dirty="0" smtClean="0"/>
              <a:t>Breakout 3 – Stress Testing</a:t>
            </a:r>
            <a:endParaRPr lang="en-US" dirty="0"/>
          </a:p>
        </p:txBody>
      </p:sp>
      <p:sp>
        <p:nvSpPr>
          <p:cNvPr id="4" name="Flowchart: Document 3"/>
          <p:cNvSpPr/>
          <p:nvPr/>
        </p:nvSpPr>
        <p:spPr>
          <a:xfrm>
            <a:off x="4601465" y="3155296"/>
            <a:ext cx="1295400" cy="885235"/>
          </a:xfrm>
          <a:prstGeom prst="flowChart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Current UHI Map</a:t>
            </a:r>
            <a:endParaRPr lang="en-US" sz="1400" dirty="0"/>
          </a:p>
        </p:txBody>
      </p:sp>
      <p:sp>
        <p:nvSpPr>
          <p:cNvPr id="6" name="Flowchart: Document 5"/>
          <p:cNvSpPr/>
          <p:nvPr/>
        </p:nvSpPr>
        <p:spPr>
          <a:xfrm>
            <a:off x="3752132" y="4114902"/>
            <a:ext cx="1295400" cy="885235"/>
          </a:xfrm>
          <a:prstGeom prst="flowChart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Vulnerability Map</a:t>
            </a:r>
            <a:endParaRPr lang="en-US" sz="1400" dirty="0"/>
          </a:p>
        </p:txBody>
      </p:sp>
      <p:sp>
        <p:nvSpPr>
          <p:cNvPr id="7" name="Regular Pentagon 6"/>
          <p:cNvSpPr/>
          <p:nvPr/>
        </p:nvSpPr>
        <p:spPr>
          <a:xfrm>
            <a:off x="275515" y="1653285"/>
            <a:ext cx="1676400" cy="1371600"/>
          </a:xfrm>
          <a:prstGeom prst="pent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Increase Urban Tree Canopy</a:t>
            </a:r>
            <a:endParaRPr lang="en-US" sz="1400" dirty="0"/>
          </a:p>
        </p:txBody>
      </p:sp>
      <p:sp>
        <p:nvSpPr>
          <p:cNvPr id="8" name="Diamond 7"/>
          <p:cNvSpPr/>
          <p:nvPr/>
        </p:nvSpPr>
        <p:spPr>
          <a:xfrm>
            <a:off x="2049202" y="1148541"/>
            <a:ext cx="1281915" cy="1281915"/>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sz="1100" dirty="0" smtClean="0"/>
              <a:t>How many needed to have effect?</a:t>
            </a:r>
            <a:endParaRPr lang="en-US" sz="1100" dirty="0"/>
          </a:p>
        </p:txBody>
      </p:sp>
      <p:sp>
        <p:nvSpPr>
          <p:cNvPr id="9" name="Diamond 8"/>
          <p:cNvSpPr/>
          <p:nvPr/>
        </p:nvSpPr>
        <p:spPr>
          <a:xfrm>
            <a:off x="2002068" y="3473944"/>
            <a:ext cx="1281915" cy="1281915"/>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smtClean="0"/>
              <a:t>Where to place trees?</a:t>
            </a:r>
            <a:endParaRPr lang="en-US" sz="1100" dirty="0"/>
          </a:p>
        </p:txBody>
      </p:sp>
      <p:sp>
        <p:nvSpPr>
          <p:cNvPr id="10" name="Diamond 9"/>
          <p:cNvSpPr/>
          <p:nvPr/>
        </p:nvSpPr>
        <p:spPr>
          <a:xfrm>
            <a:off x="2879500" y="2276572"/>
            <a:ext cx="1281915" cy="1281915"/>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sz="1100" dirty="0" smtClean="0"/>
              <a:t>What kind of trees?</a:t>
            </a:r>
            <a:endParaRPr lang="en-US" sz="1100" dirty="0"/>
          </a:p>
        </p:txBody>
      </p:sp>
      <p:cxnSp>
        <p:nvCxnSpPr>
          <p:cNvPr id="11" name="Straight Arrow Connector 10"/>
          <p:cNvCxnSpPr>
            <a:stCxn id="9" idx="1"/>
            <a:endCxn id="7" idx="4"/>
          </p:cNvCxnSpPr>
          <p:nvPr/>
        </p:nvCxnSpPr>
        <p:spPr>
          <a:xfrm flipH="1" flipV="1">
            <a:off x="1631750" y="3024882"/>
            <a:ext cx="370318" cy="10900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10" idx="1"/>
            <a:endCxn id="7" idx="5"/>
          </p:cNvCxnSpPr>
          <p:nvPr/>
        </p:nvCxnSpPr>
        <p:spPr>
          <a:xfrm flipH="1" flipV="1">
            <a:off x="1951913" y="2177188"/>
            <a:ext cx="927587" cy="7403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8" idx="1"/>
            <a:endCxn id="7" idx="0"/>
          </p:cNvCxnSpPr>
          <p:nvPr/>
        </p:nvCxnSpPr>
        <p:spPr>
          <a:xfrm flipH="1" flipV="1">
            <a:off x="1113715" y="1653285"/>
            <a:ext cx="935487" cy="1362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1"/>
            <a:endCxn id="10" idx="3"/>
          </p:cNvCxnSpPr>
          <p:nvPr/>
        </p:nvCxnSpPr>
        <p:spPr>
          <a:xfrm flipH="1">
            <a:off x="4161415" y="2670483"/>
            <a:ext cx="1281915" cy="24704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5" name="Flowchart: Document 14"/>
          <p:cNvSpPr/>
          <p:nvPr/>
        </p:nvSpPr>
        <p:spPr>
          <a:xfrm>
            <a:off x="4426420" y="1399214"/>
            <a:ext cx="1295400" cy="885235"/>
          </a:xfrm>
          <a:prstGeom prst="flowChart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Landscape and Ecology Studies</a:t>
            </a:r>
            <a:endParaRPr lang="en-US" sz="1400" dirty="0"/>
          </a:p>
        </p:txBody>
      </p:sp>
      <p:cxnSp>
        <p:nvCxnSpPr>
          <p:cNvPr id="16" name="Straight Arrow Connector 15"/>
          <p:cNvCxnSpPr>
            <a:stCxn id="15" idx="1"/>
            <a:endCxn id="8" idx="3"/>
          </p:cNvCxnSpPr>
          <p:nvPr/>
        </p:nvCxnSpPr>
        <p:spPr>
          <a:xfrm flipH="1" flipV="1">
            <a:off x="3331117" y="1789499"/>
            <a:ext cx="1095303" cy="5233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7" name="Straight Arrow Connector 16"/>
          <p:cNvCxnSpPr>
            <a:stCxn id="15" idx="1"/>
            <a:endCxn id="10" idx="3"/>
          </p:cNvCxnSpPr>
          <p:nvPr/>
        </p:nvCxnSpPr>
        <p:spPr>
          <a:xfrm flipH="1">
            <a:off x="4161415" y="1841832"/>
            <a:ext cx="265005" cy="107569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8" name="Straight Arrow Connector 17"/>
          <p:cNvCxnSpPr>
            <a:stCxn id="4" idx="1"/>
            <a:endCxn id="9" idx="3"/>
          </p:cNvCxnSpPr>
          <p:nvPr/>
        </p:nvCxnSpPr>
        <p:spPr>
          <a:xfrm flipH="1">
            <a:off x="3283983" y="3597914"/>
            <a:ext cx="1317482" cy="51698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9" name="Straight Arrow Connector 18"/>
          <p:cNvCxnSpPr>
            <a:stCxn id="6" idx="1"/>
            <a:endCxn id="9" idx="2"/>
          </p:cNvCxnSpPr>
          <p:nvPr/>
        </p:nvCxnSpPr>
        <p:spPr>
          <a:xfrm flipH="1">
            <a:off x="2643026" y="4557520"/>
            <a:ext cx="1109106" cy="19833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nvGrpSpPr>
          <p:cNvPr id="20" name="Group 19"/>
          <p:cNvGrpSpPr/>
          <p:nvPr/>
        </p:nvGrpSpPr>
        <p:grpSpPr>
          <a:xfrm>
            <a:off x="1136678" y="3710854"/>
            <a:ext cx="283544" cy="581262"/>
            <a:chOff x="4076699" y="1333499"/>
            <a:chExt cx="762002" cy="1562101"/>
          </a:xfrm>
          <a:solidFill>
            <a:schemeClr val="bg2"/>
          </a:solidFill>
          <a:effectLst>
            <a:outerShdw blurRad="50800" dist="38100" dir="2700000" algn="tl" rotWithShape="0">
              <a:prstClr val="black">
                <a:alpha val="40000"/>
              </a:prstClr>
            </a:outerShdw>
          </a:effectLst>
        </p:grpSpPr>
        <p:sp>
          <p:nvSpPr>
            <p:cNvPr id="21" name="Flowchart: Delay 20"/>
            <p:cNvSpPr/>
            <p:nvPr/>
          </p:nvSpPr>
          <p:spPr>
            <a:xfrm rot="16200000">
              <a:off x="3981450" y="2038350"/>
              <a:ext cx="952500" cy="762000"/>
            </a:xfrm>
            <a:prstGeom prst="flowChartDelay">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Oval 21"/>
            <p:cNvSpPr/>
            <p:nvPr/>
          </p:nvSpPr>
          <p:spPr>
            <a:xfrm>
              <a:off x="4076699" y="1333499"/>
              <a:ext cx="762002" cy="76200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23" name="Rectangle 22"/>
          <p:cNvSpPr/>
          <p:nvPr/>
        </p:nvSpPr>
        <p:spPr>
          <a:xfrm>
            <a:off x="651900" y="4371201"/>
            <a:ext cx="1253100" cy="276999"/>
          </a:xfrm>
          <a:prstGeom prst="rect">
            <a:avLst/>
          </a:prstGeom>
        </p:spPr>
        <p:txBody>
          <a:bodyPr wrap="none">
            <a:spAutoFit/>
          </a:bodyPr>
          <a:lstStyle/>
          <a:p>
            <a:r>
              <a:rPr lang="en-US" sz="1200" dirty="0" smtClean="0"/>
              <a:t>Parks </a:t>
            </a:r>
            <a:r>
              <a:rPr lang="en-US" sz="1200" dirty="0" err="1" smtClean="0"/>
              <a:t>Dept</a:t>
            </a:r>
            <a:r>
              <a:rPr lang="en-US" sz="1200" dirty="0" smtClean="0"/>
              <a:t> Staff</a:t>
            </a:r>
            <a:endParaRPr lang="en-US" sz="1200" dirty="0"/>
          </a:p>
        </p:txBody>
      </p:sp>
      <p:cxnSp>
        <p:nvCxnSpPr>
          <p:cNvPr id="24" name="Straight Arrow Connector 23"/>
          <p:cNvCxnSpPr>
            <a:stCxn id="21" idx="2"/>
            <a:endCxn id="9" idx="1"/>
          </p:cNvCxnSpPr>
          <p:nvPr/>
        </p:nvCxnSpPr>
        <p:spPr>
          <a:xfrm>
            <a:off x="1420222" y="4114902"/>
            <a:ext cx="581846"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5" name="Straight Arrow Connector 24"/>
          <p:cNvCxnSpPr>
            <a:stCxn id="21" idx="2"/>
            <a:endCxn id="10" idx="1"/>
          </p:cNvCxnSpPr>
          <p:nvPr/>
        </p:nvCxnSpPr>
        <p:spPr>
          <a:xfrm flipV="1">
            <a:off x="1420222" y="2917530"/>
            <a:ext cx="1459278" cy="119737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6" name="Straight Arrow Connector 25"/>
          <p:cNvCxnSpPr>
            <a:stCxn id="21" idx="2"/>
            <a:endCxn id="8" idx="2"/>
          </p:cNvCxnSpPr>
          <p:nvPr/>
        </p:nvCxnSpPr>
        <p:spPr>
          <a:xfrm flipV="1">
            <a:off x="1420222" y="2430456"/>
            <a:ext cx="1269938" cy="168444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7" name="Rectangle 26"/>
          <p:cNvSpPr/>
          <p:nvPr/>
        </p:nvSpPr>
        <p:spPr>
          <a:xfrm>
            <a:off x="3676254" y="5386171"/>
            <a:ext cx="4356237" cy="738664"/>
          </a:xfrm>
          <a:prstGeom prst="rect">
            <a:avLst/>
          </a:prstGeom>
        </p:spPr>
        <p:txBody>
          <a:bodyPr wrap="square">
            <a:spAutoFit/>
          </a:bodyPr>
          <a:lstStyle/>
          <a:p>
            <a:r>
              <a:rPr lang="en-US" sz="1400" dirty="0" smtClean="0"/>
              <a:t>Consider the many climate, health, and other information sets that are required in order to inform the implementation of the risk management actions.</a:t>
            </a:r>
            <a:endParaRPr lang="en-US" sz="1400" dirty="0"/>
          </a:p>
        </p:txBody>
      </p:sp>
      <p:sp>
        <p:nvSpPr>
          <p:cNvPr id="28" name="Pentagon 27"/>
          <p:cNvSpPr/>
          <p:nvPr/>
        </p:nvSpPr>
        <p:spPr>
          <a:xfrm rot="10800000">
            <a:off x="7072443" y="1184065"/>
            <a:ext cx="1686606" cy="774135"/>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vert="vert" rtlCol="0" anchor="ctr"/>
          <a:lstStyle/>
          <a:p>
            <a:pPr algn="ctr"/>
            <a:r>
              <a:rPr lang="en-US" sz="1400" dirty="0" smtClean="0"/>
              <a:t>Stable Climate Supports Chosen Tree Species</a:t>
            </a:r>
            <a:endParaRPr lang="en-US" sz="1400" dirty="0"/>
          </a:p>
        </p:txBody>
      </p:sp>
      <p:cxnSp>
        <p:nvCxnSpPr>
          <p:cNvPr id="50" name="Straight Arrow Connector 49"/>
          <p:cNvCxnSpPr>
            <a:stCxn id="28" idx="3"/>
            <a:endCxn id="10" idx="3"/>
          </p:cNvCxnSpPr>
          <p:nvPr/>
        </p:nvCxnSpPr>
        <p:spPr>
          <a:xfrm flipH="1">
            <a:off x="4161415" y="1571132"/>
            <a:ext cx="2911028" cy="134639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56" name="Pentagon 55"/>
          <p:cNvSpPr/>
          <p:nvPr/>
        </p:nvSpPr>
        <p:spPr>
          <a:xfrm rot="10800000">
            <a:off x="7072443" y="2057400"/>
            <a:ext cx="1686606" cy="774135"/>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vert="vert" rtlCol="0" anchor="ctr"/>
          <a:lstStyle/>
          <a:p>
            <a:pPr algn="ctr"/>
            <a:r>
              <a:rPr lang="en-US" sz="1400" dirty="0" smtClean="0"/>
              <a:t>Invasive Species do not damage trees.</a:t>
            </a:r>
            <a:endParaRPr lang="en-US" sz="1400" dirty="0"/>
          </a:p>
        </p:txBody>
      </p:sp>
      <p:cxnSp>
        <p:nvCxnSpPr>
          <p:cNvPr id="57" name="Straight Arrow Connector 56"/>
          <p:cNvCxnSpPr>
            <a:stCxn id="56" idx="3"/>
            <a:endCxn id="10" idx="3"/>
          </p:cNvCxnSpPr>
          <p:nvPr/>
        </p:nvCxnSpPr>
        <p:spPr>
          <a:xfrm flipH="1">
            <a:off x="4161415" y="2444467"/>
            <a:ext cx="2911028" cy="47306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61" name="Pentagon 60"/>
          <p:cNvSpPr/>
          <p:nvPr/>
        </p:nvSpPr>
        <p:spPr>
          <a:xfrm rot="10800000">
            <a:off x="7072443" y="3854686"/>
            <a:ext cx="1686606" cy="925628"/>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vert="vert" rtlCol="0" anchor="ctr"/>
          <a:lstStyle/>
          <a:p>
            <a:pPr algn="ctr"/>
            <a:r>
              <a:rPr lang="en-US" sz="1400" dirty="0" smtClean="0"/>
              <a:t>Population dynamics don’t’ shift</a:t>
            </a:r>
            <a:endParaRPr lang="en-US" sz="1400" dirty="0"/>
          </a:p>
        </p:txBody>
      </p:sp>
      <p:cxnSp>
        <p:nvCxnSpPr>
          <p:cNvPr id="62" name="Straight Arrow Connector 61"/>
          <p:cNvCxnSpPr>
            <a:stCxn id="61" idx="3"/>
            <a:endCxn id="6" idx="3"/>
          </p:cNvCxnSpPr>
          <p:nvPr/>
        </p:nvCxnSpPr>
        <p:spPr>
          <a:xfrm flipH="1">
            <a:off x="5047532" y="4317500"/>
            <a:ext cx="2024911" cy="24002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5" name="Flowchart: Document 4"/>
          <p:cNvSpPr/>
          <p:nvPr/>
        </p:nvSpPr>
        <p:spPr>
          <a:xfrm>
            <a:off x="5443330" y="2227865"/>
            <a:ext cx="1295400" cy="885235"/>
          </a:xfrm>
          <a:prstGeom prst="flowChart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UHI Future Projections</a:t>
            </a:r>
            <a:endParaRPr lang="en-US" sz="1400" dirty="0"/>
          </a:p>
        </p:txBody>
      </p:sp>
      <p:sp>
        <p:nvSpPr>
          <p:cNvPr id="67" name="Pentagon 66"/>
          <p:cNvSpPr/>
          <p:nvPr/>
        </p:nvSpPr>
        <p:spPr>
          <a:xfrm rot="10800000">
            <a:off x="7072443" y="2899081"/>
            <a:ext cx="1686606" cy="839101"/>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vert="vert" rtlCol="0" anchor="ctr"/>
          <a:lstStyle/>
          <a:p>
            <a:pPr algn="ctr"/>
            <a:r>
              <a:rPr lang="en-US" sz="1400" dirty="0" smtClean="0"/>
              <a:t>Stable budget supports tree planting</a:t>
            </a:r>
            <a:endParaRPr lang="en-US" sz="1400" dirty="0"/>
          </a:p>
        </p:txBody>
      </p:sp>
    </p:spTree>
    <p:extLst>
      <p:ext uri="{BB962C8B-B14F-4D97-AF65-F5344CB8AC3E}">
        <p14:creationId xmlns:p14="http://schemas.microsoft.com/office/powerpoint/2010/main" val="679104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Summers in New England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1" y="1133475"/>
            <a:ext cx="8686800" cy="4886325"/>
          </a:xfrm>
        </p:spPr>
      </p:pic>
      <p:sp>
        <p:nvSpPr>
          <p:cNvPr id="5" name="Rectangle 4"/>
          <p:cNvSpPr/>
          <p:nvPr/>
        </p:nvSpPr>
        <p:spPr>
          <a:xfrm>
            <a:off x="1447800" y="6056811"/>
            <a:ext cx="2191306" cy="461665"/>
          </a:xfrm>
          <a:prstGeom prst="rect">
            <a:avLst/>
          </a:prstGeom>
        </p:spPr>
        <p:txBody>
          <a:bodyPr wrap="none">
            <a:spAutoFit/>
          </a:bodyPr>
          <a:lstStyle/>
          <a:p>
            <a:r>
              <a:rPr lang="en-US" sz="1200" dirty="0" smtClean="0"/>
              <a:t>CBS Boston</a:t>
            </a:r>
          </a:p>
          <a:p>
            <a:r>
              <a:rPr lang="en-US" sz="1200" dirty="0" smtClean="0"/>
              <a:t>Late August heat wave in 2018</a:t>
            </a:r>
            <a:endParaRPr lang="en-US" sz="1200" dirty="0"/>
          </a:p>
        </p:txBody>
      </p:sp>
    </p:spTree>
    <p:extLst>
      <p:ext uri="{BB962C8B-B14F-4D97-AF65-F5344CB8AC3E}">
        <p14:creationId xmlns:p14="http://schemas.microsoft.com/office/powerpoint/2010/main" val="19331180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Talks Guidance</a:t>
            </a:r>
            <a:endParaRPr lang="en-US" dirty="0"/>
          </a:p>
        </p:txBody>
      </p:sp>
      <p:sp>
        <p:nvSpPr>
          <p:cNvPr id="3" name="Content Placeholder 2"/>
          <p:cNvSpPr>
            <a:spLocks noGrp="1"/>
          </p:cNvSpPr>
          <p:nvPr>
            <p:ph idx="1"/>
          </p:nvPr>
        </p:nvSpPr>
        <p:spPr/>
        <p:txBody>
          <a:bodyPr>
            <a:normAutofit lnSpcReduction="10000"/>
          </a:bodyPr>
          <a:lstStyle/>
          <a:p>
            <a:r>
              <a:rPr lang="en-US" b="0" dirty="0" smtClean="0"/>
              <a:t>Each lightning talk will be allotted 10 minutes – 7 for speaking and 3 for questions.</a:t>
            </a:r>
          </a:p>
          <a:p>
            <a:r>
              <a:rPr lang="en-US" b="0" dirty="0" smtClean="0"/>
              <a:t>Slides are optional, but I assume most of you will use them. If you do, please have them to me by end of day, Monday the 15</a:t>
            </a:r>
            <a:r>
              <a:rPr lang="en-US" b="0" baseline="30000" dirty="0" smtClean="0"/>
              <a:t>th</a:t>
            </a:r>
            <a:r>
              <a:rPr lang="en-US" b="0" dirty="0" smtClean="0"/>
              <a:t>.</a:t>
            </a:r>
          </a:p>
          <a:p>
            <a:r>
              <a:rPr lang="en-US" b="0" dirty="0" smtClean="0"/>
              <a:t>These talks will set up the breakouts that immediately follow them.</a:t>
            </a:r>
            <a:endParaRPr lang="en-US" b="0" dirty="0"/>
          </a:p>
          <a:p>
            <a:r>
              <a:rPr lang="en-US" b="0" dirty="0" smtClean="0"/>
              <a:t>Though the topics covered will differ, I hope that each presentation can cover:</a:t>
            </a:r>
          </a:p>
          <a:p>
            <a:pPr>
              <a:buFont typeface="Arial" panose="020B0604020202020204" pitchFamily="34" charset="0"/>
              <a:buChar char="•"/>
            </a:pPr>
            <a:r>
              <a:rPr lang="en-US" b="0" dirty="0" smtClean="0"/>
              <a:t>What is your role in managing heat health risk, and what decisions or actions do you take to do so?</a:t>
            </a:r>
          </a:p>
          <a:p>
            <a:pPr>
              <a:buFont typeface="Arial" panose="020B0604020202020204" pitchFamily="34" charset="0"/>
              <a:buChar char="•"/>
            </a:pPr>
            <a:r>
              <a:rPr lang="en-US" b="0" dirty="0" smtClean="0"/>
              <a:t>What unique challenges or opportunities to you foresee for your discipline or in your role managing heat health risk?</a:t>
            </a:r>
          </a:p>
          <a:p>
            <a:pPr>
              <a:buFont typeface="Arial" panose="020B0604020202020204" pitchFamily="34" charset="0"/>
              <a:buChar char="•"/>
            </a:pPr>
            <a:r>
              <a:rPr lang="en-US" b="0" dirty="0" smtClean="0"/>
              <a:t>How climate-scale information (sub-seasonal, seasonal, annual, decadal) is currently used in planning, and what can be done to improve this information’s utility in decision-making?</a:t>
            </a:r>
            <a:endParaRPr lang="en-US" b="0" dirty="0"/>
          </a:p>
        </p:txBody>
      </p:sp>
      <p:sp>
        <p:nvSpPr>
          <p:cNvPr id="4" name="Rectangle 3"/>
          <p:cNvSpPr/>
          <p:nvPr/>
        </p:nvSpPr>
        <p:spPr>
          <a:xfrm>
            <a:off x="4876800" y="5410200"/>
            <a:ext cx="2819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Speakers – Please send me a photo and bio.</a:t>
            </a:r>
            <a:endParaRPr lang="en-US" dirty="0"/>
          </a:p>
        </p:txBody>
      </p:sp>
    </p:spTree>
    <p:extLst>
      <p:ext uri="{BB962C8B-B14F-4D97-AF65-F5344CB8AC3E}">
        <p14:creationId xmlns:p14="http://schemas.microsoft.com/office/powerpoint/2010/main" val="4246191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Lightning Talk Topics</a:t>
            </a:r>
            <a:endParaRPr lang="en-US" dirty="0"/>
          </a:p>
        </p:txBody>
      </p:sp>
      <p:graphicFrame>
        <p:nvGraphicFramePr>
          <p:cNvPr id="4" name="Diagram 3"/>
          <p:cNvGraphicFramePr/>
          <p:nvPr>
            <p:extLst>
              <p:ext uri="{D42A27DB-BD31-4B8C-83A1-F6EECF244321}">
                <p14:modId xmlns:p14="http://schemas.microsoft.com/office/powerpoint/2010/main" val="294933335"/>
              </p:ext>
            </p:extLst>
          </p:nvPr>
        </p:nvGraphicFramePr>
        <p:xfrm>
          <a:off x="201930" y="1067413"/>
          <a:ext cx="8763000" cy="129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2643313143"/>
              </p:ext>
            </p:extLst>
          </p:nvPr>
        </p:nvGraphicFramePr>
        <p:xfrm>
          <a:off x="201930" y="2819400"/>
          <a:ext cx="7418070" cy="67887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 5"/>
          <p:cNvGraphicFramePr/>
          <p:nvPr>
            <p:extLst>
              <p:ext uri="{D42A27DB-BD31-4B8C-83A1-F6EECF244321}">
                <p14:modId xmlns:p14="http://schemas.microsoft.com/office/powerpoint/2010/main" val="726291426"/>
              </p:ext>
            </p:extLst>
          </p:nvPr>
        </p:nvGraphicFramePr>
        <p:xfrm>
          <a:off x="201930" y="4179332"/>
          <a:ext cx="7418070" cy="54506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7" name="TextBox 6"/>
          <p:cNvSpPr txBox="1"/>
          <p:nvPr/>
        </p:nvSpPr>
        <p:spPr>
          <a:xfrm>
            <a:off x="201930" y="990600"/>
            <a:ext cx="4522470" cy="369332"/>
          </a:xfrm>
          <a:prstGeom prst="rect">
            <a:avLst/>
          </a:prstGeom>
          <a:noFill/>
        </p:spPr>
        <p:txBody>
          <a:bodyPr wrap="square" rtlCol="0">
            <a:spAutoFit/>
          </a:bodyPr>
          <a:lstStyle/>
          <a:p>
            <a:r>
              <a:rPr lang="en-US" dirty="0" smtClean="0"/>
              <a:t>Round 1: Interventions</a:t>
            </a:r>
            <a:endParaRPr lang="en-US" dirty="0"/>
          </a:p>
        </p:txBody>
      </p:sp>
      <p:sp>
        <p:nvSpPr>
          <p:cNvPr id="8" name="TextBox 7"/>
          <p:cNvSpPr txBox="1"/>
          <p:nvPr/>
        </p:nvSpPr>
        <p:spPr>
          <a:xfrm>
            <a:off x="201930" y="2456990"/>
            <a:ext cx="4522470" cy="369332"/>
          </a:xfrm>
          <a:prstGeom prst="rect">
            <a:avLst/>
          </a:prstGeom>
          <a:noFill/>
        </p:spPr>
        <p:txBody>
          <a:bodyPr wrap="square" rtlCol="0">
            <a:spAutoFit/>
          </a:bodyPr>
          <a:lstStyle/>
          <a:p>
            <a:r>
              <a:rPr lang="en-US" dirty="0" smtClean="0"/>
              <a:t>Round 2: Decision Making</a:t>
            </a:r>
            <a:endParaRPr lang="en-US" dirty="0"/>
          </a:p>
        </p:txBody>
      </p:sp>
      <p:sp>
        <p:nvSpPr>
          <p:cNvPr id="9" name="TextBox 8"/>
          <p:cNvSpPr txBox="1"/>
          <p:nvPr/>
        </p:nvSpPr>
        <p:spPr>
          <a:xfrm>
            <a:off x="201930" y="3810000"/>
            <a:ext cx="4522470" cy="369332"/>
          </a:xfrm>
          <a:prstGeom prst="rect">
            <a:avLst/>
          </a:prstGeom>
          <a:noFill/>
        </p:spPr>
        <p:txBody>
          <a:bodyPr wrap="square" rtlCol="0">
            <a:spAutoFit/>
          </a:bodyPr>
          <a:lstStyle/>
          <a:p>
            <a:r>
              <a:rPr lang="en-US" dirty="0" smtClean="0"/>
              <a:t>Round 1: Climate Scenarios</a:t>
            </a:r>
            <a:endParaRPr lang="en-US" dirty="0"/>
          </a:p>
        </p:txBody>
      </p:sp>
      <p:sp>
        <p:nvSpPr>
          <p:cNvPr id="10" name="TextBox 9"/>
          <p:cNvSpPr txBox="1"/>
          <p:nvPr/>
        </p:nvSpPr>
        <p:spPr>
          <a:xfrm>
            <a:off x="201930" y="2034349"/>
            <a:ext cx="8408670" cy="276999"/>
          </a:xfrm>
          <a:prstGeom prst="rect">
            <a:avLst/>
          </a:prstGeom>
          <a:noFill/>
        </p:spPr>
        <p:txBody>
          <a:bodyPr wrap="square" rtlCol="0">
            <a:spAutoFit/>
          </a:bodyPr>
          <a:lstStyle/>
          <a:p>
            <a:r>
              <a:rPr lang="en-US" sz="1200" dirty="0" smtClean="0"/>
              <a:t>These talks will set up the concept mapping, broadly covering populations, risks, and interventions taken at all timescales.</a:t>
            </a:r>
            <a:endParaRPr lang="en-US" sz="1200" dirty="0"/>
          </a:p>
        </p:txBody>
      </p:sp>
      <p:sp>
        <p:nvSpPr>
          <p:cNvPr id="11" name="TextBox 10"/>
          <p:cNvSpPr txBox="1"/>
          <p:nvPr/>
        </p:nvSpPr>
        <p:spPr>
          <a:xfrm>
            <a:off x="201930" y="3444408"/>
            <a:ext cx="8408670" cy="276999"/>
          </a:xfrm>
          <a:prstGeom prst="rect">
            <a:avLst/>
          </a:prstGeom>
          <a:noFill/>
        </p:spPr>
        <p:txBody>
          <a:bodyPr wrap="square" rtlCol="0">
            <a:spAutoFit/>
          </a:bodyPr>
          <a:lstStyle/>
          <a:p>
            <a:r>
              <a:rPr lang="en-US" sz="1200" dirty="0" smtClean="0"/>
              <a:t>These talks set up decision calendars which introduce a time dimension and begin to get to information needs.</a:t>
            </a:r>
            <a:endParaRPr lang="en-US" sz="1200" dirty="0"/>
          </a:p>
        </p:txBody>
      </p:sp>
      <p:sp>
        <p:nvSpPr>
          <p:cNvPr id="12" name="TextBox 11"/>
          <p:cNvSpPr txBox="1"/>
          <p:nvPr/>
        </p:nvSpPr>
        <p:spPr>
          <a:xfrm>
            <a:off x="201930" y="4676694"/>
            <a:ext cx="8141970" cy="276999"/>
          </a:xfrm>
          <a:prstGeom prst="rect">
            <a:avLst/>
          </a:prstGeom>
          <a:noFill/>
        </p:spPr>
        <p:txBody>
          <a:bodyPr wrap="square" rtlCol="0">
            <a:spAutoFit/>
          </a:bodyPr>
          <a:lstStyle/>
          <a:p>
            <a:r>
              <a:rPr lang="en-US" sz="1200" dirty="0" smtClean="0"/>
              <a:t>These talks will question assumptions loaded into the draft decision calendars, and will introduce unexpected scenarios.</a:t>
            </a:r>
            <a:endParaRPr lang="en-US" sz="1200" dirty="0"/>
          </a:p>
        </p:txBody>
      </p:sp>
    </p:spTree>
    <p:extLst>
      <p:ext uri="{BB962C8B-B14F-4D97-AF65-F5344CB8AC3E}">
        <p14:creationId xmlns:p14="http://schemas.microsoft.com/office/powerpoint/2010/main" val="1728458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762000" y="323326"/>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6" name="Flowchart: Delay 5"/>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p:cNvSpPr txBox="1"/>
          <p:nvPr/>
        </p:nvSpPr>
        <p:spPr>
          <a:xfrm>
            <a:off x="571503" y="1933880"/>
            <a:ext cx="1142998" cy="276999"/>
          </a:xfrm>
          <a:prstGeom prst="rect">
            <a:avLst/>
          </a:prstGeom>
          <a:noFill/>
        </p:spPr>
        <p:txBody>
          <a:bodyPr wrap="square" rtlCol="0">
            <a:spAutoFit/>
          </a:bodyPr>
          <a:lstStyle/>
          <a:p>
            <a:pPr algn="ctr"/>
            <a:r>
              <a:rPr lang="en-US" sz="1200" b="1" dirty="0" smtClean="0"/>
              <a:t>Older Adults</a:t>
            </a:r>
            <a:endParaRPr lang="en-US" sz="1200" b="1" dirty="0"/>
          </a:p>
        </p:txBody>
      </p:sp>
      <p:grpSp>
        <p:nvGrpSpPr>
          <p:cNvPr id="10" name="Group 9"/>
          <p:cNvGrpSpPr/>
          <p:nvPr/>
        </p:nvGrpSpPr>
        <p:grpSpPr>
          <a:xfrm>
            <a:off x="2133597" y="323327"/>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11" name="Flowchart: Delay 10"/>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p:nvSpPr>
        <p:spPr>
          <a:xfrm>
            <a:off x="1943100" y="1933881"/>
            <a:ext cx="1142998" cy="276999"/>
          </a:xfrm>
          <a:prstGeom prst="rect">
            <a:avLst/>
          </a:prstGeom>
          <a:noFill/>
        </p:spPr>
        <p:txBody>
          <a:bodyPr wrap="square" rtlCol="0">
            <a:spAutoFit/>
          </a:bodyPr>
          <a:lstStyle/>
          <a:p>
            <a:pPr algn="ctr"/>
            <a:r>
              <a:rPr lang="en-US" sz="1200" b="1" dirty="0" smtClean="0"/>
              <a:t>Athletes</a:t>
            </a:r>
            <a:endParaRPr lang="en-US" sz="1200" b="1" dirty="0"/>
          </a:p>
        </p:txBody>
      </p:sp>
      <p:grpSp>
        <p:nvGrpSpPr>
          <p:cNvPr id="24" name="Group 23"/>
          <p:cNvGrpSpPr/>
          <p:nvPr/>
        </p:nvGrpSpPr>
        <p:grpSpPr>
          <a:xfrm>
            <a:off x="3539063" y="323326"/>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25" name="Flowchart: Delay 24"/>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p:cNvSpPr txBox="1"/>
          <p:nvPr/>
        </p:nvSpPr>
        <p:spPr>
          <a:xfrm>
            <a:off x="3348566" y="1933880"/>
            <a:ext cx="1142998" cy="461665"/>
          </a:xfrm>
          <a:prstGeom prst="rect">
            <a:avLst/>
          </a:prstGeom>
          <a:noFill/>
        </p:spPr>
        <p:txBody>
          <a:bodyPr wrap="square" rtlCol="0">
            <a:spAutoFit/>
          </a:bodyPr>
          <a:lstStyle/>
          <a:p>
            <a:pPr algn="ctr"/>
            <a:r>
              <a:rPr lang="en-US" sz="1200" b="1" dirty="0" smtClean="0"/>
              <a:t>Outdoor Workers</a:t>
            </a:r>
            <a:endParaRPr lang="en-US" sz="1200" b="1" dirty="0"/>
          </a:p>
        </p:txBody>
      </p:sp>
      <p:grpSp>
        <p:nvGrpSpPr>
          <p:cNvPr id="28" name="Group 27"/>
          <p:cNvGrpSpPr/>
          <p:nvPr/>
        </p:nvGrpSpPr>
        <p:grpSpPr>
          <a:xfrm>
            <a:off x="4881036" y="323326"/>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29" name="Flowchart: Delay 28"/>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p:cNvSpPr txBox="1"/>
          <p:nvPr/>
        </p:nvSpPr>
        <p:spPr>
          <a:xfrm>
            <a:off x="4690539" y="1933880"/>
            <a:ext cx="1142998" cy="276999"/>
          </a:xfrm>
          <a:prstGeom prst="rect">
            <a:avLst/>
          </a:prstGeom>
          <a:noFill/>
        </p:spPr>
        <p:txBody>
          <a:bodyPr wrap="square" rtlCol="0">
            <a:spAutoFit/>
          </a:bodyPr>
          <a:lstStyle/>
          <a:p>
            <a:pPr algn="ctr"/>
            <a:r>
              <a:rPr lang="en-US" sz="1200" b="1" dirty="0" smtClean="0"/>
              <a:t>Homeless</a:t>
            </a:r>
            <a:endParaRPr lang="en-US" sz="1200" b="1" dirty="0"/>
          </a:p>
        </p:txBody>
      </p:sp>
      <p:grpSp>
        <p:nvGrpSpPr>
          <p:cNvPr id="32" name="Group 31"/>
          <p:cNvGrpSpPr/>
          <p:nvPr/>
        </p:nvGrpSpPr>
        <p:grpSpPr>
          <a:xfrm>
            <a:off x="6252633" y="323327"/>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33" name="Flowchart: Delay 32"/>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p:cNvSpPr txBox="1"/>
          <p:nvPr/>
        </p:nvSpPr>
        <p:spPr>
          <a:xfrm>
            <a:off x="6062136" y="1933881"/>
            <a:ext cx="1142998" cy="461665"/>
          </a:xfrm>
          <a:prstGeom prst="rect">
            <a:avLst/>
          </a:prstGeom>
          <a:noFill/>
        </p:spPr>
        <p:txBody>
          <a:bodyPr wrap="square" rtlCol="0">
            <a:spAutoFit/>
          </a:bodyPr>
          <a:lstStyle/>
          <a:p>
            <a:pPr algn="ctr"/>
            <a:r>
              <a:rPr lang="en-US" sz="1200" b="1" dirty="0" smtClean="0"/>
              <a:t>Emergency Responders</a:t>
            </a:r>
            <a:endParaRPr lang="en-US" sz="1200" b="1" dirty="0"/>
          </a:p>
        </p:txBody>
      </p:sp>
      <p:grpSp>
        <p:nvGrpSpPr>
          <p:cNvPr id="36" name="Group 35"/>
          <p:cNvGrpSpPr/>
          <p:nvPr/>
        </p:nvGrpSpPr>
        <p:grpSpPr>
          <a:xfrm>
            <a:off x="7658099" y="323326"/>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37" name="Flowchart: Delay 36"/>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TextBox 38"/>
          <p:cNvSpPr txBox="1"/>
          <p:nvPr/>
        </p:nvSpPr>
        <p:spPr>
          <a:xfrm>
            <a:off x="7467602" y="1933880"/>
            <a:ext cx="1142998" cy="276999"/>
          </a:xfrm>
          <a:prstGeom prst="rect">
            <a:avLst/>
          </a:prstGeom>
          <a:noFill/>
        </p:spPr>
        <p:txBody>
          <a:bodyPr wrap="square" rtlCol="0">
            <a:spAutoFit/>
          </a:bodyPr>
          <a:lstStyle/>
          <a:p>
            <a:pPr algn="ctr"/>
            <a:r>
              <a:rPr lang="en-US" sz="1200" b="1" dirty="0" smtClean="0"/>
              <a:t>Children</a:t>
            </a:r>
            <a:endParaRPr lang="en-US" sz="1200" b="1" dirty="0"/>
          </a:p>
        </p:txBody>
      </p:sp>
      <p:grpSp>
        <p:nvGrpSpPr>
          <p:cNvPr id="44" name="Group 43"/>
          <p:cNvGrpSpPr/>
          <p:nvPr/>
        </p:nvGrpSpPr>
        <p:grpSpPr>
          <a:xfrm>
            <a:off x="762000" y="2652180"/>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45" name="Flowchart: Delay 44"/>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extBox 46"/>
          <p:cNvSpPr txBox="1"/>
          <p:nvPr/>
        </p:nvSpPr>
        <p:spPr>
          <a:xfrm>
            <a:off x="571503" y="4262734"/>
            <a:ext cx="1142998" cy="646331"/>
          </a:xfrm>
          <a:prstGeom prst="rect">
            <a:avLst/>
          </a:prstGeom>
          <a:noFill/>
        </p:spPr>
        <p:txBody>
          <a:bodyPr wrap="square" rtlCol="0">
            <a:spAutoFit/>
          </a:bodyPr>
          <a:lstStyle/>
          <a:p>
            <a:pPr algn="ctr"/>
            <a:r>
              <a:rPr lang="en-US" sz="1200" b="1" dirty="0" smtClean="0"/>
              <a:t>Military Service Members</a:t>
            </a:r>
            <a:endParaRPr lang="en-US" sz="1200" b="1" dirty="0"/>
          </a:p>
        </p:txBody>
      </p:sp>
      <p:grpSp>
        <p:nvGrpSpPr>
          <p:cNvPr id="48" name="Group 47"/>
          <p:cNvGrpSpPr/>
          <p:nvPr/>
        </p:nvGrpSpPr>
        <p:grpSpPr>
          <a:xfrm>
            <a:off x="2133597" y="2652181"/>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49" name="Flowchart: Delay 48"/>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p:cNvSpPr txBox="1"/>
          <p:nvPr/>
        </p:nvSpPr>
        <p:spPr>
          <a:xfrm>
            <a:off x="1943100" y="4262735"/>
            <a:ext cx="1142998" cy="276999"/>
          </a:xfrm>
          <a:prstGeom prst="rect">
            <a:avLst/>
          </a:prstGeom>
          <a:noFill/>
        </p:spPr>
        <p:txBody>
          <a:bodyPr wrap="square" rtlCol="0">
            <a:spAutoFit/>
          </a:bodyPr>
          <a:lstStyle/>
          <a:p>
            <a:pPr algn="ctr"/>
            <a:r>
              <a:rPr lang="en-US" sz="1200" b="1" dirty="0" smtClean="0"/>
              <a:t>Disabled</a:t>
            </a:r>
            <a:endParaRPr lang="en-US" sz="1200" b="1" dirty="0"/>
          </a:p>
        </p:txBody>
      </p:sp>
      <p:grpSp>
        <p:nvGrpSpPr>
          <p:cNvPr id="52" name="Group 51"/>
          <p:cNvGrpSpPr/>
          <p:nvPr/>
        </p:nvGrpSpPr>
        <p:grpSpPr>
          <a:xfrm>
            <a:off x="3539063" y="2652180"/>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53" name="Flowchart: Delay 52"/>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TextBox 54"/>
          <p:cNvSpPr txBox="1"/>
          <p:nvPr/>
        </p:nvSpPr>
        <p:spPr>
          <a:xfrm>
            <a:off x="3348566" y="4262734"/>
            <a:ext cx="1142998" cy="276999"/>
          </a:xfrm>
          <a:prstGeom prst="rect">
            <a:avLst/>
          </a:prstGeom>
          <a:noFill/>
        </p:spPr>
        <p:txBody>
          <a:bodyPr wrap="square" rtlCol="0">
            <a:spAutoFit/>
          </a:bodyPr>
          <a:lstStyle/>
          <a:p>
            <a:pPr algn="ctr"/>
            <a:r>
              <a:rPr lang="en-US" sz="1200" b="1" dirty="0" smtClean="0"/>
              <a:t>Pets</a:t>
            </a:r>
            <a:endParaRPr lang="en-US" sz="1200" b="1" dirty="0"/>
          </a:p>
        </p:txBody>
      </p:sp>
      <p:grpSp>
        <p:nvGrpSpPr>
          <p:cNvPr id="56" name="Group 55"/>
          <p:cNvGrpSpPr/>
          <p:nvPr/>
        </p:nvGrpSpPr>
        <p:grpSpPr>
          <a:xfrm>
            <a:off x="4881036" y="2652180"/>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57" name="Flowchart: Delay 56"/>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TextBox 58"/>
          <p:cNvSpPr txBox="1"/>
          <p:nvPr/>
        </p:nvSpPr>
        <p:spPr>
          <a:xfrm>
            <a:off x="4690539" y="4262734"/>
            <a:ext cx="1142998" cy="461665"/>
          </a:xfrm>
          <a:prstGeom prst="rect">
            <a:avLst/>
          </a:prstGeom>
          <a:noFill/>
        </p:spPr>
        <p:txBody>
          <a:bodyPr wrap="square" rtlCol="0">
            <a:spAutoFit/>
          </a:bodyPr>
          <a:lstStyle/>
          <a:p>
            <a:pPr algn="ctr"/>
            <a:r>
              <a:rPr lang="en-US" sz="1200" b="1" dirty="0" smtClean="0"/>
              <a:t>Institution-</a:t>
            </a:r>
            <a:r>
              <a:rPr lang="en-US" sz="1200" b="1" dirty="0" err="1" smtClean="0"/>
              <a:t>alized</a:t>
            </a:r>
            <a:endParaRPr lang="en-US" sz="1200" b="1" dirty="0"/>
          </a:p>
        </p:txBody>
      </p:sp>
      <p:grpSp>
        <p:nvGrpSpPr>
          <p:cNvPr id="60" name="Group 59"/>
          <p:cNvGrpSpPr/>
          <p:nvPr/>
        </p:nvGrpSpPr>
        <p:grpSpPr>
          <a:xfrm>
            <a:off x="6252633" y="2652181"/>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61" name="Flowchart: Delay 60"/>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TextBox 62"/>
          <p:cNvSpPr txBox="1"/>
          <p:nvPr/>
        </p:nvSpPr>
        <p:spPr>
          <a:xfrm>
            <a:off x="6062136" y="4262735"/>
            <a:ext cx="1142998" cy="461665"/>
          </a:xfrm>
          <a:prstGeom prst="rect">
            <a:avLst/>
          </a:prstGeom>
          <a:noFill/>
        </p:spPr>
        <p:txBody>
          <a:bodyPr wrap="square" rtlCol="0">
            <a:spAutoFit/>
          </a:bodyPr>
          <a:lstStyle/>
          <a:p>
            <a:pPr algn="ctr"/>
            <a:r>
              <a:rPr lang="en-US" sz="1200" b="1" dirty="0" smtClean="0"/>
              <a:t>Communities of Color</a:t>
            </a:r>
            <a:endParaRPr lang="en-US" sz="1200" b="1" dirty="0"/>
          </a:p>
        </p:txBody>
      </p:sp>
      <p:grpSp>
        <p:nvGrpSpPr>
          <p:cNvPr id="64" name="Group 63"/>
          <p:cNvGrpSpPr/>
          <p:nvPr/>
        </p:nvGrpSpPr>
        <p:grpSpPr>
          <a:xfrm>
            <a:off x="7658099" y="2652180"/>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65" name="Flowchart: Delay 64"/>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TextBox 66"/>
          <p:cNvSpPr txBox="1"/>
          <p:nvPr/>
        </p:nvSpPr>
        <p:spPr>
          <a:xfrm>
            <a:off x="7467602" y="4262734"/>
            <a:ext cx="1142998" cy="646331"/>
          </a:xfrm>
          <a:prstGeom prst="rect">
            <a:avLst/>
          </a:prstGeom>
          <a:noFill/>
        </p:spPr>
        <p:txBody>
          <a:bodyPr wrap="square" rtlCol="0">
            <a:spAutoFit/>
          </a:bodyPr>
          <a:lstStyle/>
          <a:p>
            <a:pPr algn="ctr"/>
            <a:r>
              <a:rPr lang="en-US" sz="1200" b="1" dirty="0" smtClean="0"/>
              <a:t>Individuals with Chronic Conditions</a:t>
            </a:r>
            <a:endParaRPr lang="en-US" sz="1200" b="1" dirty="0"/>
          </a:p>
        </p:txBody>
      </p:sp>
      <p:sp>
        <p:nvSpPr>
          <p:cNvPr id="68" name="Title 67"/>
          <p:cNvSpPr>
            <a:spLocks noGrp="1"/>
          </p:cNvSpPr>
          <p:nvPr>
            <p:ph type="title"/>
          </p:nvPr>
        </p:nvSpPr>
        <p:spPr>
          <a:xfrm>
            <a:off x="1394460" y="5647365"/>
            <a:ext cx="7520940" cy="548640"/>
          </a:xfrm>
        </p:spPr>
        <p:txBody>
          <a:bodyPr/>
          <a:lstStyle/>
          <a:p>
            <a:pPr algn="r"/>
            <a:r>
              <a:rPr lang="en-US" dirty="0" smtClean="0"/>
              <a:t>Index of Populations of </a:t>
            </a:r>
            <a:r>
              <a:rPr lang="en-US" dirty="0" err="1" smtClean="0"/>
              <a:t>COncern</a:t>
            </a:r>
            <a:endParaRPr lang="en-US" dirty="0"/>
          </a:p>
        </p:txBody>
      </p:sp>
    </p:spTree>
    <p:extLst>
      <p:ext uri="{BB962C8B-B14F-4D97-AF65-F5344CB8AC3E}">
        <p14:creationId xmlns:p14="http://schemas.microsoft.com/office/powerpoint/2010/main" val="1025366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762000" y="323326"/>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6" name="Flowchart: Delay 5"/>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p:cNvSpPr txBox="1"/>
          <p:nvPr/>
        </p:nvSpPr>
        <p:spPr>
          <a:xfrm>
            <a:off x="571503" y="1933880"/>
            <a:ext cx="1142998" cy="461665"/>
          </a:xfrm>
          <a:prstGeom prst="rect">
            <a:avLst/>
          </a:prstGeom>
          <a:noFill/>
        </p:spPr>
        <p:txBody>
          <a:bodyPr wrap="square" rtlCol="0">
            <a:spAutoFit/>
          </a:bodyPr>
          <a:lstStyle/>
          <a:p>
            <a:pPr algn="ctr"/>
            <a:r>
              <a:rPr lang="en-US" sz="1200" b="1" dirty="0" smtClean="0"/>
              <a:t>Transportation Official</a:t>
            </a:r>
            <a:endParaRPr lang="en-US" sz="1200" b="1" dirty="0"/>
          </a:p>
        </p:txBody>
      </p:sp>
      <p:grpSp>
        <p:nvGrpSpPr>
          <p:cNvPr id="10" name="Group 9"/>
          <p:cNvGrpSpPr/>
          <p:nvPr/>
        </p:nvGrpSpPr>
        <p:grpSpPr>
          <a:xfrm>
            <a:off x="2133597" y="323327"/>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11" name="Flowchart: Delay 10"/>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p:nvSpPr>
        <p:spPr>
          <a:xfrm>
            <a:off x="1943100" y="1933881"/>
            <a:ext cx="1142998" cy="461665"/>
          </a:xfrm>
          <a:prstGeom prst="rect">
            <a:avLst/>
          </a:prstGeom>
          <a:noFill/>
        </p:spPr>
        <p:txBody>
          <a:bodyPr wrap="square" rtlCol="0">
            <a:spAutoFit/>
          </a:bodyPr>
          <a:lstStyle/>
          <a:p>
            <a:pPr algn="ctr"/>
            <a:r>
              <a:rPr lang="en-US" sz="1200" b="1" dirty="0" smtClean="0"/>
              <a:t>Energy Risk Manager</a:t>
            </a:r>
            <a:endParaRPr lang="en-US" sz="1200" b="1" dirty="0"/>
          </a:p>
        </p:txBody>
      </p:sp>
      <p:grpSp>
        <p:nvGrpSpPr>
          <p:cNvPr id="24" name="Group 23"/>
          <p:cNvGrpSpPr/>
          <p:nvPr/>
        </p:nvGrpSpPr>
        <p:grpSpPr>
          <a:xfrm>
            <a:off x="3539063" y="323326"/>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25" name="Flowchart: Delay 24"/>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p:cNvSpPr txBox="1"/>
          <p:nvPr/>
        </p:nvSpPr>
        <p:spPr>
          <a:xfrm>
            <a:off x="3348566" y="1933880"/>
            <a:ext cx="1142998" cy="461665"/>
          </a:xfrm>
          <a:prstGeom prst="rect">
            <a:avLst/>
          </a:prstGeom>
          <a:noFill/>
        </p:spPr>
        <p:txBody>
          <a:bodyPr wrap="square" rtlCol="0">
            <a:spAutoFit/>
          </a:bodyPr>
          <a:lstStyle/>
          <a:p>
            <a:pPr algn="ctr"/>
            <a:r>
              <a:rPr lang="en-US" sz="1200" b="1" dirty="0" smtClean="0"/>
              <a:t>Health Commissioner</a:t>
            </a:r>
            <a:endParaRPr lang="en-US" sz="1200" b="1" dirty="0"/>
          </a:p>
        </p:txBody>
      </p:sp>
      <p:grpSp>
        <p:nvGrpSpPr>
          <p:cNvPr id="28" name="Group 27"/>
          <p:cNvGrpSpPr/>
          <p:nvPr/>
        </p:nvGrpSpPr>
        <p:grpSpPr>
          <a:xfrm>
            <a:off x="4881036" y="323326"/>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29" name="Flowchart: Delay 28"/>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p:cNvSpPr txBox="1"/>
          <p:nvPr/>
        </p:nvSpPr>
        <p:spPr>
          <a:xfrm>
            <a:off x="4690539" y="1933880"/>
            <a:ext cx="1142998" cy="461665"/>
          </a:xfrm>
          <a:prstGeom prst="rect">
            <a:avLst/>
          </a:prstGeom>
          <a:noFill/>
        </p:spPr>
        <p:txBody>
          <a:bodyPr wrap="square" rtlCol="0">
            <a:spAutoFit/>
          </a:bodyPr>
          <a:lstStyle/>
          <a:p>
            <a:pPr algn="ctr"/>
            <a:r>
              <a:rPr lang="en-US" sz="1200" b="1" dirty="0" smtClean="0"/>
              <a:t>Emergency Manager</a:t>
            </a:r>
            <a:endParaRPr lang="en-US" sz="1200" b="1" dirty="0"/>
          </a:p>
        </p:txBody>
      </p:sp>
      <p:grpSp>
        <p:nvGrpSpPr>
          <p:cNvPr id="32" name="Group 31"/>
          <p:cNvGrpSpPr/>
          <p:nvPr/>
        </p:nvGrpSpPr>
        <p:grpSpPr>
          <a:xfrm>
            <a:off x="6252633" y="323327"/>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33" name="Flowchart: Delay 32"/>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p:cNvSpPr txBox="1"/>
          <p:nvPr/>
        </p:nvSpPr>
        <p:spPr>
          <a:xfrm>
            <a:off x="6062136" y="1933881"/>
            <a:ext cx="1142998" cy="276999"/>
          </a:xfrm>
          <a:prstGeom prst="rect">
            <a:avLst/>
          </a:prstGeom>
          <a:noFill/>
        </p:spPr>
        <p:txBody>
          <a:bodyPr wrap="square" rtlCol="0">
            <a:spAutoFit/>
          </a:bodyPr>
          <a:lstStyle/>
          <a:p>
            <a:pPr algn="ctr"/>
            <a:r>
              <a:rPr lang="en-US" sz="1200" b="1" dirty="0" smtClean="0"/>
              <a:t>Mayor</a:t>
            </a:r>
            <a:endParaRPr lang="en-US" sz="1200" b="1" dirty="0"/>
          </a:p>
        </p:txBody>
      </p:sp>
      <p:grpSp>
        <p:nvGrpSpPr>
          <p:cNvPr id="36" name="Group 35"/>
          <p:cNvGrpSpPr/>
          <p:nvPr/>
        </p:nvGrpSpPr>
        <p:grpSpPr>
          <a:xfrm>
            <a:off x="7658099" y="323326"/>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37" name="Flowchart: Delay 36"/>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TextBox 38"/>
          <p:cNvSpPr txBox="1"/>
          <p:nvPr/>
        </p:nvSpPr>
        <p:spPr>
          <a:xfrm>
            <a:off x="7467602" y="1933880"/>
            <a:ext cx="1142998" cy="646331"/>
          </a:xfrm>
          <a:prstGeom prst="rect">
            <a:avLst/>
          </a:prstGeom>
          <a:noFill/>
        </p:spPr>
        <p:txBody>
          <a:bodyPr wrap="square" rtlCol="0">
            <a:spAutoFit/>
          </a:bodyPr>
          <a:lstStyle/>
          <a:p>
            <a:pPr algn="ctr"/>
            <a:r>
              <a:rPr lang="en-US" sz="1200" b="1" dirty="0" smtClean="0"/>
              <a:t>Chief Resilience Officer</a:t>
            </a:r>
            <a:endParaRPr lang="en-US" sz="1200" b="1" dirty="0"/>
          </a:p>
        </p:txBody>
      </p:sp>
      <p:grpSp>
        <p:nvGrpSpPr>
          <p:cNvPr id="44" name="Group 43"/>
          <p:cNvGrpSpPr/>
          <p:nvPr/>
        </p:nvGrpSpPr>
        <p:grpSpPr>
          <a:xfrm>
            <a:off x="762000" y="2652180"/>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45" name="Flowchart: Delay 44"/>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extBox 46"/>
          <p:cNvSpPr txBox="1"/>
          <p:nvPr/>
        </p:nvSpPr>
        <p:spPr>
          <a:xfrm>
            <a:off x="571503" y="4262734"/>
            <a:ext cx="1142998" cy="461665"/>
          </a:xfrm>
          <a:prstGeom prst="rect">
            <a:avLst/>
          </a:prstGeom>
          <a:noFill/>
        </p:spPr>
        <p:txBody>
          <a:bodyPr wrap="square" rtlCol="0">
            <a:spAutoFit/>
          </a:bodyPr>
          <a:lstStyle/>
          <a:p>
            <a:pPr algn="ctr"/>
            <a:r>
              <a:rPr lang="en-US" sz="1200" b="1" dirty="0" smtClean="0"/>
              <a:t>Hospital Administrator</a:t>
            </a:r>
            <a:endParaRPr lang="en-US" sz="1200" b="1" dirty="0"/>
          </a:p>
        </p:txBody>
      </p:sp>
      <p:grpSp>
        <p:nvGrpSpPr>
          <p:cNvPr id="48" name="Group 47"/>
          <p:cNvGrpSpPr/>
          <p:nvPr/>
        </p:nvGrpSpPr>
        <p:grpSpPr>
          <a:xfrm>
            <a:off x="2133597" y="2652181"/>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49" name="Flowchart: Delay 48"/>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p:cNvSpPr txBox="1"/>
          <p:nvPr/>
        </p:nvSpPr>
        <p:spPr>
          <a:xfrm>
            <a:off x="1943100" y="4262735"/>
            <a:ext cx="1142998" cy="461665"/>
          </a:xfrm>
          <a:prstGeom prst="rect">
            <a:avLst/>
          </a:prstGeom>
          <a:noFill/>
        </p:spPr>
        <p:txBody>
          <a:bodyPr wrap="square" rtlCol="0">
            <a:spAutoFit/>
          </a:bodyPr>
          <a:lstStyle/>
          <a:p>
            <a:pPr algn="ctr"/>
            <a:r>
              <a:rPr lang="en-US" sz="1200" b="1" dirty="0" smtClean="0"/>
              <a:t>Coach or Trainer</a:t>
            </a:r>
            <a:endParaRPr lang="en-US" sz="1200" b="1" dirty="0"/>
          </a:p>
        </p:txBody>
      </p:sp>
      <p:grpSp>
        <p:nvGrpSpPr>
          <p:cNvPr id="52" name="Group 51"/>
          <p:cNvGrpSpPr/>
          <p:nvPr/>
        </p:nvGrpSpPr>
        <p:grpSpPr>
          <a:xfrm>
            <a:off x="3539063" y="2652180"/>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53" name="Flowchart: Delay 52"/>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TextBox 54"/>
          <p:cNvSpPr txBox="1"/>
          <p:nvPr/>
        </p:nvSpPr>
        <p:spPr>
          <a:xfrm>
            <a:off x="3348566" y="4262734"/>
            <a:ext cx="1142998" cy="461665"/>
          </a:xfrm>
          <a:prstGeom prst="rect">
            <a:avLst/>
          </a:prstGeom>
          <a:noFill/>
        </p:spPr>
        <p:txBody>
          <a:bodyPr wrap="square" rtlCol="0">
            <a:spAutoFit/>
          </a:bodyPr>
          <a:lstStyle/>
          <a:p>
            <a:pPr algn="ctr"/>
            <a:r>
              <a:rPr lang="en-US" sz="1200" b="1" dirty="0" smtClean="0"/>
              <a:t>Caregivers for older adults</a:t>
            </a:r>
            <a:endParaRPr lang="en-US" sz="1200" b="1" dirty="0"/>
          </a:p>
        </p:txBody>
      </p:sp>
      <p:grpSp>
        <p:nvGrpSpPr>
          <p:cNvPr id="56" name="Group 55"/>
          <p:cNvGrpSpPr/>
          <p:nvPr/>
        </p:nvGrpSpPr>
        <p:grpSpPr>
          <a:xfrm>
            <a:off x="4881036" y="2652180"/>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57" name="Flowchart: Delay 56"/>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TextBox 58"/>
          <p:cNvSpPr txBox="1"/>
          <p:nvPr/>
        </p:nvSpPr>
        <p:spPr>
          <a:xfrm>
            <a:off x="4690539" y="4262734"/>
            <a:ext cx="1142998" cy="461665"/>
          </a:xfrm>
          <a:prstGeom prst="rect">
            <a:avLst/>
          </a:prstGeom>
          <a:noFill/>
        </p:spPr>
        <p:txBody>
          <a:bodyPr wrap="square" rtlCol="0">
            <a:spAutoFit/>
          </a:bodyPr>
          <a:lstStyle/>
          <a:p>
            <a:pPr algn="ctr"/>
            <a:r>
              <a:rPr lang="en-US" sz="1200" b="1" dirty="0" smtClean="0"/>
              <a:t>Construction Managers</a:t>
            </a:r>
            <a:endParaRPr lang="en-US" sz="1200" b="1" dirty="0"/>
          </a:p>
        </p:txBody>
      </p:sp>
      <p:grpSp>
        <p:nvGrpSpPr>
          <p:cNvPr id="60" name="Group 59"/>
          <p:cNvGrpSpPr/>
          <p:nvPr/>
        </p:nvGrpSpPr>
        <p:grpSpPr>
          <a:xfrm>
            <a:off x="6252633" y="2652181"/>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61" name="Flowchart: Delay 60"/>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TextBox 62"/>
          <p:cNvSpPr txBox="1"/>
          <p:nvPr/>
        </p:nvSpPr>
        <p:spPr>
          <a:xfrm>
            <a:off x="6062136" y="4262735"/>
            <a:ext cx="1142998" cy="461665"/>
          </a:xfrm>
          <a:prstGeom prst="rect">
            <a:avLst/>
          </a:prstGeom>
          <a:noFill/>
        </p:spPr>
        <p:txBody>
          <a:bodyPr wrap="square" rtlCol="0">
            <a:spAutoFit/>
          </a:bodyPr>
          <a:lstStyle/>
          <a:p>
            <a:pPr algn="ctr"/>
            <a:r>
              <a:rPr lang="en-US" sz="1200" b="1" dirty="0" smtClean="0"/>
              <a:t>City Planners and Architects</a:t>
            </a:r>
            <a:endParaRPr lang="en-US" sz="1200" b="1" dirty="0"/>
          </a:p>
        </p:txBody>
      </p:sp>
      <p:grpSp>
        <p:nvGrpSpPr>
          <p:cNvPr id="64" name="Group 63"/>
          <p:cNvGrpSpPr/>
          <p:nvPr/>
        </p:nvGrpSpPr>
        <p:grpSpPr>
          <a:xfrm>
            <a:off x="7658099" y="2652180"/>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65" name="Flowchart: Delay 64"/>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TextBox 66"/>
          <p:cNvSpPr txBox="1"/>
          <p:nvPr/>
        </p:nvSpPr>
        <p:spPr>
          <a:xfrm>
            <a:off x="7467602" y="4262734"/>
            <a:ext cx="1142998" cy="461665"/>
          </a:xfrm>
          <a:prstGeom prst="rect">
            <a:avLst/>
          </a:prstGeom>
          <a:noFill/>
        </p:spPr>
        <p:txBody>
          <a:bodyPr wrap="square" rtlCol="0">
            <a:spAutoFit/>
          </a:bodyPr>
          <a:lstStyle/>
          <a:p>
            <a:pPr algn="ctr"/>
            <a:r>
              <a:rPr lang="en-US" sz="1200" b="1" dirty="0" smtClean="0"/>
              <a:t>Medical Professionals</a:t>
            </a:r>
            <a:endParaRPr lang="en-US" sz="1200" b="1" dirty="0"/>
          </a:p>
        </p:txBody>
      </p:sp>
      <p:sp>
        <p:nvSpPr>
          <p:cNvPr id="68" name="Title 67"/>
          <p:cNvSpPr>
            <a:spLocks noGrp="1"/>
          </p:cNvSpPr>
          <p:nvPr>
            <p:ph type="title"/>
          </p:nvPr>
        </p:nvSpPr>
        <p:spPr>
          <a:xfrm>
            <a:off x="1394460" y="5647365"/>
            <a:ext cx="7520940" cy="548640"/>
          </a:xfrm>
        </p:spPr>
        <p:txBody>
          <a:bodyPr/>
          <a:lstStyle/>
          <a:p>
            <a:pPr algn="r"/>
            <a:r>
              <a:rPr lang="en-US" dirty="0" smtClean="0"/>
              <a:t>Index of Decision Makers</a:t>
            </a:r>
            <a:endParaRPr lang="en-US" dirty="0"/>
          </a:p>
        </p:txBody>
      </p:sp>
    </p:spTree>
    <p:extLst>
      <p:ext uri="{BB962C8B-B14F-4D97-AF65-F5344CB8AC3E}">
        <p14:creationId xmlns:p14="http://schemas.microsoft.com/office/powerpoint/2010/main" val="2748850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Factors</a:t>
            </a:r>
            <a:br>
              <a:rPr lang="en-US" dirty="0" smtClean="0"/>
            </a:br>
            <a:r>
              <a:rPr lang="en-US" sz="1600" dirty="0" smtClean="0"/>
              <a:t>Hazard, Exposure, Vulnerability</a:t>
            </a:r>
            <a:endParaRPr lang="en-US" dirty="0"/>
          </a:p>
        </p:txBody>
      </p:sp>
      <p:sp>
        <p:nvSpPr>
          <p:cNvPr id="3" name="Content Placeholder 2"/>
          <p:cNvSpPr>
            <a:spLocks noGrp="1"/>
          </p:cNvSpPr>
          <p:nvPr>
            <p:ph idx="1"/>
          </p:nvPr>
        </p:nvSpPr>
        <p:spPr/>
        <p:txBody>
          <a:bodyPr numCol="2">
            <a:normAutofit/>
          </a:bodyPr>
          <a:lstStyle/>
          <a:p>
            <a:pPr>
              <a:buFont typeface="Arial" panose="020B0604020202020204" pitchFamily="34" charset="0"/>
              <a:buChar char="•"/>
            </a:pPr>
            <a:r>
              <a:rPr lang="en-US" b="0" dirty="0" smtClean="0"/>
              <a:t>Physiology / Thermoregulation</a:t>
            </a:r>
          </a:p>
          <a:p>
            <a:pPr>
              <a:buFont typeface="Arial" panose="020B0604020202020204" pitchFamily="34" charset="0"/>
              <a:buChar char="•"/>
            </a:pPr>
            <a:r>
              <a:rPr lang="en-US" b="0" dirty="0" smtClean="0"/>
              <a:t>Medication or Drug Use</a:t>
            </a:r>
            <a:endParaRPr lang="en-US" b="0" dirty="0"/>
          </a:p>
          <a:p>
            <a:pPr>
              <a:buFont typeface="Arial" panose="020B0604020202020204" pitchFamily="34" charset="0"/>
              <a:buChar char="•"/>
            </a:pPr>
            <a:r>
              <a:rPr lang="en-US" b="0" dirty="0" smtClean="0"/>
              <a:t>Dependence</a:t>
            </a:r>
            <a:endParaRPr lang="en-US" b="0" dirty="0"/>
          </a:p>
          <a:p>
            <a:pPr>
              <a:buFont typeface="Arial" panose="020B0604020202020204" pitchFamily="34" charset="0"/>
              <a:buChar char="•"/>
            </a:pPr>
            <a:r>
              <a:rPr lang="en-US" b="0" dirty="0" smtClean="0"/>
              <a:t>Social Pressure to Work/Perform</a:t>
            </a:r>
          </a:p>
          <a:p>
            <a:pPr>
              <a:buFont typeface="Arial" panose="020B0604020202020204" pitchFamily="34" charset="0"/>
              <a:buChar char="•"/>
            </a:pPr>
            <a:r>
              <a:rPr lang="en-US" b="0" dirty="0" smtClean="0"/>
              <a:t>Over-Exertion</a:t>
            </a:r>
          </a:p>
          <a:p>
            <a:pPr>
              <a:buFont typeface="Arial" panose="020B0604020202020204" pitchFamily="34" charset="0"/>
              <a:buChar char="•"/>
            </a:pPr>
            <a:r>
              <a:rPr lang="en-US" b="0" dirty="0" smtClean="0"/>
              <a:t>Personal Protective Equipment (PPE)</a:t>
            </a:r>
          </a:p>
          <a:p>
            <a:pPr>
              <a:buFont typeface="Arial" panose="020B0604020202020204" pitchFamily="34" charset="0"/>
              <a:buChar char="•"/>
            </a:pPr>
            <a:r>
              <a:rPr lang="en-US" b="0" dirty="0" smtClean="0"/>
              <a:t>Social Isolation</a:t>
            </a:r>
          </a:p>
          <a:p>
            <a:pPr>
              <a:buFont typeface="Arial" panose="020B0604020202020204" pitchFamily="34" charset="0"/>
              <a:buChar char="•"/>
            </a:pPr>
            <a:r>
              <a:rPr lang="en-US" b="0" dirty="0" smtClean="0"/>
              <a:t>Low/Fixed </a:t>
            </a:r>
            <a:r>
              <a:rPr lang="en-US" b="0" dirty="0"/>
              <a:t>Income</a:t>
            </a:r>
          </a:p>
          <a:p>
            <a:pPr>
              <a:buFont typeface="Arial" panose="020B0604020202020204" pitchFamily="34" charset="0"/>
              <a:buChar char="•"/>
            </a:pPr>
            <a:r>
              <a:rPr lang="en-US" b="0" dirty="0" smtClean="0"/>
              <a:t>Poor Fitness or Acclimatization</a:t>
            </a:r>
          </a:p>
          <a:p>
            <a:pPr>
              <a:buFont typeface="Arial" panose="020B0604020202020204" pitchFamily="34" charset="0"/>
              <a:buChar char="•"/>
            </a:pPr>
            <a:r>
              <a:rPr lang="en-US" b="0" dirty="0" smtClean="0"/>
              <a:t>Limited Access to Care</a:t>
            </a:r>
          </a:p>
          <a:p>
            <a:pPr>
              <a:buFont typeface="Arial" panose="020B0604020202020204" pitchFamily="34" charset="0"/>
              <a:buChar char="•"/>
            </a:pPr>
            <a:r>
              <a:rPr lang="en-US" b="0" dirty="0" smtClean="0"/>
              <a:t>Lack of Awareness of Symptoms</a:t>
            </a:r>
          </a:p>
          <a:p>
            <a:pPr>
              <a:buFont typeface="Arial" panose="020B0604020202020204" pitchFamily="34" charset="0"/>
              <a:buChar char="•"/>
            </a:pPr>
            <a:r>
              <a:rPr lang="en-US" b="0" dirty="0" smtClean="0"/>
              <a:t>Obesity</a:t>
            </a:r>
          </a:p>
          <a:p>
            <a:pPr>
              <a:buFont typeface="Arial" panose="020B0604020202020204" pitchFamily="34" charset="0"/>
              <a:buChar char="•"/>
            </a:pPr>
            <a:r>
              <a:rPr lang="en-US" b="0" dirty="0" smtClean="0"/>
              <a:t>Dehydration</a:t>
            </a:r>
          </a:p>
          <a:p>
            <a:pPr>
              <a:buFont typeface="Arial" panose="020B0604020202020204" pitchFamily="34" charset="0"/>
              <a:buChar char="•"/>
            </a:pPr>
            <a:r>
              <a:rPr lang="en-US" b="0" dirty="0" smtClean="0"/>
              <a:t>Sleep Deprivation</a:t>
            </a:r>
          </a:p>
          <a:p>
            <a:pPr>
              <a:buFont typeface="Arial" panose="020B0604020202020204" pitchFamily="34" charset="0"/>
              <a:buChar char="•"/>
            </a:pPr>
            <a:r>
              <a:rPr lang="en-US" b="0" dirty="0" smtClean="0"/>
              <a:t>Underlying Illness</a:t>
            </a:r>
          </a:p>
          <a:p>
            <a:pPr>
              <a:buFont typeface="Arial" panose="020B0604020202020204" pitchFamily="34" charset="0"/>
              <a:buChar char="•"/>
            </a:pPr>
            <a:r>
              <a:rPr lang="en-US" b="0" dirty="0" smtClean="0"/>
              <a:t>Alcohol Use</a:t>
            </a:r>
          </a:p>
          <a:p>
            <a:pPr>
              <a:buFont typeface="Arial" panose="020B0604020202020204" pitchFamily="34" charset="0"/>
              <a:buChar char="•"/>
            </a:pPr>
            <a:r>
              <a:rPr lang="en-US" b="0" dirty="0" smtClean="0"/>
              <a:t>Insolation</a:t>
            </a:r>
          </a:p>
          <a:p>
            <a:pPr>
              <a:buFont typeface="Arial" panose="020B0604020202020204" pitchFamily="34" charset="0"/>
              <a:buChar char="•"/>
            </a:pPr>
            <a:r>
              <a:rPr lang="en-US" b="0" dirty="0" smtClean="0"/>
              <a:t>Low Air Circulation or Wind</a:t>
            </a:r>
          </a:p>
          <a:p>
            <a:pPr>
              <a:buFont typeface="Arial" panose="020B0604020202020204" pitchFamily="34" charset="0"/>
              <a:buChar char="•"/>
            </a:pPr>
            <a:r>
              <a:rPr lang="en-US" b="0" dirty="0" smtClean="0"/>
              <a:t>High Humidity</a:t>
            </a:r>
          </a:p>
          <a:p>
            <a:pPr>
              <a:buFont typeface="Arial" panose="020B0604020202020204" pitchFamily="34" charset="0"/>
              <a:buChar char="•"/>
            </a:pPr>
            <a:r>
              <a:rPr lang="en-US" b="0" dirty="0" smtClean="0"/>
              <a:t>High Temperatures</a:t>
            </a:r>
            <a:endParaRPr lang="en-US" b="0" dirty="0"/>
          </a:p>
        </p:txBody>
      </p:sp>
    </p:spTree>
    <p:extLst>
      <p:ext uri="{BB962C8B-B14F-4D97-AF65-F5344CB8AC3E}">
        <p14:creationId xmlns:p14="http://schemas.microsoft.com/office/powerpoint/2010/main" val="766040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7787640" cy="3712464"/>
          </a:xfrm>
        </p:spPr>
        <p:txBody>
          <a:bodyPr numCol="2">
            <a:normAutofit lnSpcReduction="10000"/>
          </a:bodyPr>
          <a:lstStyle/>
          <a:p>
            <a:pPr>
              <a:buFont typeface="Arial" panose="020B0604020202020204" pitchFamily="34" charset="0"/>
              <a:buChar char="•"/>
            </a:pPr>
            <a:r>
              <a:rPr lang="en-US" sz="2000" b="0" dirty="0" smtClean="0"/>
              <a:t>Green </a:t>
            </a:r>
            <a:r>
              <a:rPr lang="en-US" sz="2000" b="0" dirty="0"/>
              <a:t>Infrastructure</a:t>
            </a:r>
          </a:p>
          <a:p>
            <a:pPr>
              <a:buFont typeface="Arial" panose="020B0604020202020204" pitchFamily="34" charset="0"/>
              <a:buChar char="•"/>
            </a:pPr>
            <a:r>
              <a:rPr lang="en-US" sz="2000" b="0" dirty="0" smtClean="0"/>
              <a:t>White </a:t>
            </a:r>
            <a:r>
              <a:rPr lang="en-US" sz="2000" b="0" dirty="0"/>
              <a:t>Roofs</a:t>
            </a:r>
          </a:p>
          <a:p>
            <a:pPr>
              <a:buFont typeface="Arial" panose="020B0604020202020204" pitchFamily="34" charset="0"/>
              <a:buChar char="•"/>
            </a:pPr>
            <a:r>
              <a:rPr lang="en-US" sz="2000" b="0" dirty="0" smtClean="0"/>
              <a:t>Passive Cooling</a:t>
            </a:r>
          </a:p>
          <a:p>
            <a:pPr>
              <a:buFont typeface="Arial" panose="020B0604020202020204" pitchFamily="34" charset="0"/>
              <a:buChar char="•"/>
            </a:pPr>
            <a:r>
              <a:rPr lang="en-US" sz="2000" b="0" dirty="0"/>
              <a:t>Social Cohesion </a:t>
            </a:r>
            <a:r>
              <a:rPr lang="en-US" sz="2000" b="0" dirty="0" smtClean="0"/>
              <a:t>Development</a:t>
            </a:r>
          </a:p>
          <a:p>
            <a:pPr>
              <a:buFont typeface="Arial" panose="020B0604020202020204" pitchFamily="34" charset="0"/>
              <a:buChar char="•"/>
            </a:pPr>
            <a:r>
              <a:rPr lang="en-US" sz="2000" b="0" dirty="0" smtClean="0"/>
              <a:t>Neighborhood Watches</a:t>
            </a:r>
          </a:p>
          <a:p>
            <a:pPr>
              <a:buFont typeface="Arial" panose="020B0604020202020204" pitchFamily="34" charset="0"/>
              <a:buChar char="•"/>
            </a:pPr>
            <a:r>
              <a:rPr lang="en-US" sz="2000" b="0" dirty="0"/>
              <a:t>Cooling Centers</a:t>
            </a:r>
          </a:p>
          <a:p>
            <a:pPr>
              <a:buFont typeface="Arial" panose="020B0604020202020204" pitchFamily="34" charset="0"/>
              <a:buChar char="•"/>
            </a:pPr>
            <a:r>
              <a:rPr lang="en-US" sz="2000" b="0" dirty="0"/>
              <a:t>Schedule Changes to Avoid Exposure</a:t>
            </a:r>
          </a:p>
          <a:p>
            <a:pPr>
              <a:buFont typeface="Arial" panose="020B0604020202020204" pitchFamily="34" charset="0"/>
              <a:buChar char="•"/>
            </a:pPr>
            <a:r>
              <a:rPr lang="en-US" sz="2000" b="0" dirty="0"/>
              <a:t>Plan for Utility Outages</a:t>
            </a:r>
          </a:p>
          <a:p>
            <a:pPr>
              <a:buFont typeface="Arial" panose="020B0604020202020204" pitchFamily="34" charset="0"/>
              <a:buChar char="•"/>
            </a:pPr>
            <a:r>
              <a:rPr lang="en-US" sz="2000" b="0" dirty="0"/>
              <a:t>Increase Health Care Staff</a:t>
            </a:r>
          </a:p>
          <a:p>
            <a:pPr>
              <a:buFont typeface="Arial" panose="020B0604020202020204" pitchFamily="34" charset="0"/>
              <a:buChar char="•"/>
            </a:pPr>
            <a:r>
              <a:rPr lang="en-US" sz="2000" b="0" dirty="0" smtClean="0"/>
              <a:t>Regulation </a:t>
            </a:r>
            <a:r>
              <a:rPr lang="en-US" sz="2000" b="0" dirty="0"/>
              <a:t>Changes and Zoning</a:t>
            </a:r>
          </a:p>
          <a:p>
            <a:pPr>
              <a:buFont typeface="Arial" panose="020B0604020202020204" pitchFamily="34" charset="0"/>
              <a:buChar char="•"/>
            </a:pPr>
            <a:r>
              <a:rPr lang="en-US" sz="2000" b="0" dirty="0" smtClean="0"/>
              <a:t>Mobile Apps</a:t>
            </a:r>
          </a:p>
          <a:p>
            <a:pPr>
              <a:buFont typeface="Arial" panose="020B0604020202020204" pitchFamily="34" charset="0"/>
              <a:buChar char="•"/>
            </a:pPr>
            <a:r>
              <a:rPr lang="en-US" sz="2000" b="0" dirty="0" smtClean="0"/>
              <a:t>Personal Temperature Monitors</a:t>
            </a:r>
          </a:p>
          <a:p>
            <a:pPr>
              <a:buFont typeface="Arial" panose="020B0604020202020204" pitchFamily="34" charset="0"/>
              <a:buChar char="•"/>
            </a:pPr>
            <a:r>
              <a:rPr lang="en-US" sz="2000" b="0" dirty="0" smtClean="0"/>
              <a:t>Smart Thermostats</a:t>
            </a:r>
          </a:p>
          <a:p>
            <a:pPr>
              <a:buFont typeface="Arial" panose="020B0604020202020204" pitchFamily="34" charset="0"/>
              <a:buChar char="•"/>
            </a:pPr>
            <a:r>
              <a:rPr lang="en-US" sz="2000" b="0" dirty="0" smtClean="0"/>
              <a:t>Home Energy 	Efficiency Assessments (</a:t>
            </a:r>
            <a:r>
              <a:rPr lang="en-US" sz="2000" b="0" dirty="0" err="1" smtClean="0"/>
              <a:t>EmPower</a:t>
            </a:r>
            <a:r>
              <a:rPr lang="en-US" sz="2000" b="0" dirty="0" smtClean="0"/>
              <a:t>-NYC and </a:t>
            </a:r>
            <a:r>
              <a:rPr lang="en-US" sz="2000" b="0" dirty="0" err="1" smtClean="0"/>
              <a:t>MassSave</a:t>
            </a:r>
            <a:r>
              <a:rPr lang="en-US" sz="2000" b="0" dirty="0" smtClean="0"/>
              <a:t>)</a:t>
            </a:r>
          </a:p>
          <a:p>
            <a:pPr>
              <a:buFont typeface="Arial" panose="020B0604020202020204" pitchFamily="34" charset="0"/>
              <a:buChar char="•"/>
            </a:pPr>
            <a:r>
              <a:rPr lang="en-US" sz="2000" b="0" dirty="0" smtClean="0"/>
              <a:t>Social Media Campaigns</a:t>
            </a:r>
          </a:p>
          <a:p>
            <a:pPr>
              <a:buFont typeface="Arial" panose="020B0604020202020204" pitchFamily="34" charset="0"/>
              <a:buChar char="•"/>
            </a:pPr>
            <a:r>
              <a:rPr lang="en-US" sz="2000" b="0" dirty="0" smtClean="0"/>
              <a:t>Caretaker Training</a:t>
            </a:r>
          </a:p>
          <a:p>
            <a:pPr>
              <a:buFont typeface="Arial" panose="020B0604020202020204" pitchFamily="34" charset="0"/>
              <a:buChar char="•"/>
            </a:pPr>
            <a:r>
              <a:rPr lang="en-US" sz="2000" b="0" dirty="0" smtClean="0"/>
              <a:t>Community Outreach Meetings</a:t>
            </a:r>
          </a:p>
          <a:p>
            <a:pPr>
              <a:buFont typeface="Arial" panose="020B0604020202020204" pitchFamily="34" charset="0"/>
              <a:buChar char="•"/>
            </a:pPr>
            <a:endParaRPr lang="en-US" sz="2000" b="0" dirty="0"/>
          </a:p>
        </p:txBody>
      </p:sp>
      <p:sp>
        <p:nvSpPr>
          <p:cNvPr id="4" name="Title 3"/>
          <p:cNvSpPr>
            <a:spLocks noGrp="1"/>
          </p:cNvSpPr>
          <p:nvPr>
            <p:ph type="title"/>
          </p:nvPr>
        </p:nvSpPr>
        <p:spPr/>
        <p:txBody>
          <a:bodyPr/>
          <a:lstStyle/>
          <a:p>
            <a:r>
              <a:rPr lang="en-US" dirty="0" smtClean="0"/>
              <a:t>Interventions</a:t>
            </a:r>
            <a:endParaRPr lang="en-US" dirty="0"/>
          </a:p>
        </p:txBody>
      </p:sp>
    </p:spTree>
    <p:extLst>
      <p:ext uri="{BB962C8B-B14F-4D97-AF65-F5344CB8AC3E}">
        <p14:creationId xmlns:p14="http://schemas.microsoft.com/office/powerpoint/2010/main" val="1289632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Assumptions</a:t>
            </a:r>
            <a:endParaRPr lang="en-US" dirty="0"/>
          </a:p>
        </p:txBody>
      </p:sp>
      <p:sp>
        <p:nvSpPr>
          <p:cNvPr id="5" name="Content Placeholder 4"/>
          <p:cNvSpPr>
            <a:spLocks noGrp="1"/>
          </p:cNvSpPr>
          <p:nvPr>
            <p:ph idx="1"/>
          </p:nvPr>
        </p:nvSpPr>
        <p:spPr/>
        <p:txBody>
          <a:bodyPr/>
          <a:lstStyle/>
          <a:p>
            <a:pPr>
              <a:buFont typeface="Arial" panose="020B0604020202020204" pitchFamily="34" charset="0"/>
              <a:buChar char="•"/>
            </a:pPr>
            <a:r>
              <a:rPr lang="en-US" b="0" dirty="0" smtClean="0"/>
              <a:t>Electricity Available</a:t>
            </a:r>
          </a:p>
          <a:p>
            <a:pPr>
              <a:buFont typeface="Arial" panose="020B0604020202020204" pitchFamily="34" charset="0"/>
              <a:buChar char="•"/>
            </a:pPr>
            <a:r>
              <a:rPr lang="en-US" b="0" dirty="0" smtClean="0"/>
              <a:t>Ability to Understand English</a:t>
            </a:r>
          </a:p>
          <a:p>
            <a:pPr>
              <a:buFont typeface="Arial" panose="020B0604020202020204" pitchFamily="34" charset="0"/>
              <a:buChar char="•"/>
            </a:pPr>
            <a:r>
              <a:rPr lang="en-US" b="0" dirty="0" smtClean="0"/>
              <a:t>Transportation Infrastructure</a:t>
            </a:r>
          </a:p>
          <a:p>
            <a:pPr>
              <a:buFont typeface="Arial" panose="020B0604020202020204" pitchFamily="34" charset="0"/>
              <a:buChar char="•"/>
            </a:pPr>
            <a:r>
              <a:rPr lang="en-US" b="0" dirty="0" smtClean="0"/>
              <a:t>Individual Mobility</a:t>
            </a:r>
          </a:p>
          <a:p>
            <a:pPr>
              <a:buFont typeface="Arial" panose="020B0604020202020204" pitchFamily="34" charset="0"/>
              <a:buChar char="•"/>
            </a:pPr>
            <a:r>
              <a:rPr lang="en-US" b="0" dirty="0" smtClean="0"/>
              <a:t>Ability to Afford Energy Costs</a:t>
            </a:r>
          </a:p>
          <a:p>
            <a:pPr>
              <a:buFont typeface="Arial" panose="020B0604020202020204" pitchFamily="34" charset="0"/>
              <a:buChar char="•"/>
            </a:pPr>
            <a:r>
              <a:rPr lang="en-US" b="0" dirty="0" smtClean="0"/>
              <a:t>Stable Climate Regime</a:t>
            </a:r>
          </a:p>
          <a:p>
            <a:pPr>
              <a:buFont typeface="Arial" panose="020B0604020202020204" pitchFamily="34" charset="0"/>
              <a:buChar char="•"/>
            </a:pPr>
            <a:r>
              <a:rPr lang="en-US" b="0" dirty="0" smtClean="0"/>
              <a:t>Telephone Service</a:t>
            </a:r>
          </a:p>
          <a:p>
            <a:pPr>
              <a:buFont typeface="Arial" panose="020B0604020202020204" pitchFamily="34" charset="0"/>
              <a:buChar char="•"/>
            </a:pPr>
            <a:r>
              <a:rPr lang="en-US" b="0" dirty="0" smtClean="0"/>
              <a:t>Internet Access</a:t>
            </a:r>
          </a:p>
          <a:p>
            <a:pPr>
              <a:buFont typeface="Arial" panose="020B0604020202020204" pitchFamily="34" charset="0"/>
              <a:buChar char="•"/>
            </a:pPr>
            <a:endParaRPr lang="en-US" b="0" dirty="0"/>
          </a:p>
        </p:txBody>
      </p:sp>
    </p:spTree>
    <p:extLst>
      <p:ext uri="{BB962C8B-B14F-4D97-AF65-F5344CB8AC3E}">
        <p14:creationId xmlns:p14="http://schemas.microsoft.com/office/powerpoint/2010/main" val="155290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Needs</a:t>
            </a:r>
            <a:endParaRPr lang="en-US" dirty="0"/>
          </a:p>
        </p:txBody>
      </p:sp>
      <p:sp>
        <p:nvSpPr>
          <p:cNvPr id="3" name="Content Placeholder 2"/>
          <p:cNvSpPr>
            <a:spLocks noGrp="1"/>
          </p:cNvSpPr>
          <p:nvPr>
            <p:ph idx="1"/>
          </p:nvPr>
        </p:nvSpPr>
        <p:spPr/>
        <p:txBody>
          <a:bodyPr/>
          <a:lstStyle/>
          <a:p>
            <a:r>
              <a:rPr lang="en-US" b="0" dirty="0" smtClean="0"/>
              <a:t>High Resolution Urban Heat Island Map</a:t>
            </a:r>
          </a:p>
          <a:p>
            <a:r>
              <a:rPr lang="en-US" b="0" dirty="0" smtClean="0"/>
              <a:t>Social Vulnerability Indices</a:t>
            </a:r>
          </a:p>
          <a:p>
            <a:r>
              <a:rPr lang="en-US" b="0" dirty="0" smtClean="0"/>
              <a:t>Hospitalization Outcomes by County</a:t>
            </a:r>
          </a:p>
          <a:p>
            <a:r>
              <a:rPr lang="en-US" b="0" dirty="0" smtClean="0"/>
              <a:t>Heat Season Outlook (number of heat waves, +/- </a:t>
            </a:r>
            <a:r>
              <a:rPr lang="en-US" b="0" dirty="0" err="1" smtClean="0"/>
              <a:t>avg</a:t>
            </a:r>
            <a:r>
              <a:rPr lang="en-US" b="0" dirty="0" smtClean="0"/>
              <a:t>, relative to last year)</a:t>
            </a:r>
          </a:p>
          <a:p>
            <a:r>
              <a:rPr lang="en-US" b="0" dirty="0" smtClean="0"/>
              <a:t>Heat Wav Predictions at Lead time 2,3,4 weeks – planning</a:t>
            </a:r>
          </a:p>
          <a:p>
            <a:r>
              <a:rPr lang="en-US" b="0" dirty="0" smtClean="0"/>
              <a:t>Heat load forecast (cooling degree days per week)</a:t>
            </a:r>
          </a:p>
          <a:p>
            <a:r>
              <a:rPr lang="en-US" b="0" dirty="0" smtClean="0"/>
              <a:t>Wet Bulb Globe Temperature predictions over athletic fields and work sites</a:t>
            </a:r>
          </a:p>
          <a:p>
            <a:r>
              <a:rPr lang="en-US" b="0" dirty="0" smtClean="0"/>
              <a:t>..</a:t>
            </a:r>
            <a:endParaRPr lang="en-US" b="0" dirty="0"/>
          </a:p>
        </p:txBody>
      </p:sp>
    </p:spTree>
    <p:extLst>
      <p:ext uri="{BB962C8B-B14F-4D97-AF65-F5344CB8AC3E}">
        <p14:creationId xmlns:p14="http://schemas.microsoft.com/office/powerpoint/2010/main" val="2808816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67"/>
          <p:cNvSpPr txBox="1">
            <a:spLocks/>
          </p:cNvSpPr>
          <p:nvPr/>
        </p:nvSpPr>
        <p:spPr>
          <a:xfrm>
            <a:off x="1470660" y="5647365"/>
            <a:ext cx="7520940" cy="54864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r"/>
            <a:r>
              <a:rPr lang="en-US" dirty="0" smtClean="0"/>
              <a:t>Index of Vulnerable Populations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41228995"/>
              </p:ext>
            </p:extLst>
          </p:nvPr>
        </p:nvGraphicFramePr>
        <p:xfrm>
          <a:off x="0" y="0"/>
          <a:ext cx="9144001" cy="6485462"/>
        </p:xfrm>
        <a:graphic>
          <a:graphicData uri="http://schemas.openxmlformats.org/drawingml/2006/table">
            <a:tbl>
              <a:tblPr firstRow="1" firstCol="1" bandRow="1">
                <a:tableStyleId>{F2DE63D5-997A-4646-A377-4702673A728D}</a:tableStyleId>
              </a:tblPr>
              <a:tblGrid>
                <a:gridCol w="1738564">
                  <a:extLst>
                    <a:ext uri="{9D8B030D-6E8A-4147-A177-3AD203B41FA5}">
                      <a16:colId xmlns:a16="http://schemas.microsoft.com/office/drawing/2014/main" val="20000"/>
                    </a:ext>
                  </a:extLst>
                </a:gridCol>
                <a:gridCol w="2951546">
                  <a:extLst>
                    <a:ext uri="{9D8B030D-6E8A-4147-A177-3AD203B41FA5}">
                      <a16:colId xmlns:a16="http://schemas.microsoft.com/office/drawing/2014/main" val="20001"/>
                    </a:ext>
                  </a:extLst>
                </a:gridCol>
                <a:gridCol w="1985412">
                  <a:extLst>
                    <a:ext uri="{9D8B030D-6E8A-4147-A177-3AD203B41FA5}">
                      <a16:colId xmlns:a16="http://schemas.microsoft.com/office/drawing/2014/main" val="20002"/>
                    </a:ext>
                  </a:extLst>
                </a:gridCol>
                <a:gridCol w="2468479">
                  <a:extLst>
                    <a:ext uri="{9D8B030D-6E8A-4147-A177-3AD203B41FA5}">
                      <a16:colId xmlns:a16="http://schemas.microsoft.com/office/drawing/2014/main" val="20003"/>
                    </a:ext>
                  </a:extLst>
                </a:gridCol>
              </a:tblGrid>
              <a:tr h="685800">
                <a:tc>
                  <a:txBody>
                    <a:bodyPr/>
                    <a:lstStyle/>
                    <a:p>
                      <a:pPr algn="ctr"/>
                      <a:r>
                        <a:rPr lang="en-US" dirty="0" smtClean="0"/>
                        <a:t>Population</a:t>
                      </a:r>
                      <a:endParaRPr lang="en-US" dirty="0"/>
                    </a:p>
                  </a:txBody>
                  <a:tcPr anchor="b"/>
                </a:tc>
                <a:tc>
                  <a:txBody>
                    <a:bodyPr/>
                    <a:lstStyle/>
                    <a:p>
                      <a:pPr algn="ctr"/>
                      <a:r>
                        <a:rPr lang="en-US" dirty="0" smtClean="0"/>
                        <a:t>Examples / Exposure</a:t>
                      </a:r>
                      <a:r>
                        <a:rPr lang="en-US" baseline="0" dirty="0" smtClean="0"/>
                        <a:t> Pathways</a:t>
                      </a:r>
                      <a:endParaRPr lang="en-US" dirty="0"/>
                    </a:p>
                  </a:txBody>
                  <a:tcPr anchor="b"/>
                </a:tc>
                <a:tc>
                  <a:txBody>
                    <a:bodyPr/>
                    <a:lstStyle/>
                    <a:p>
                      <a:pPr algn="ctr"/>
                      <a:r>
                        <a:rPr lang="en-US" dirty="0" smtClean="0"/>
                        <a:t>Exposure</a:t>
                      </a:r>
                      <a:endParaRPr lang="en-US" dirty="0"/>
                    </a:p>
                  </a:txBody>
                  <a:tcPr anchor="b"/>
                </a:tc>
                <a:tc>
                  <a:txBody>
                    <a:bodyPr/>
                    <a:lstStyle/>
                    <a:p>
                      <a:pPr algn="ctr"/>
                      <a:r>
                        <a:rPr lang="en-US" dirty="0" smtClean="0"/>
                        <a:t>Principal Protectors</a:t>
                      </a:r>
                      <a:endParaRPr lang="en-US" dirty="0"/>
                    </a:p>
                  </a:txBody>
                  <a:tcPr anchor="b"/>
                </a:tc>
                <a:extLst>
                  <a:ext uri="{0D108BD9-81ED-4DB2-BD59-A6C34878D82A}">
                    <a16:rowId xmlns:a16="http://schemas.microsoft.com/office/drawing/2014/main" val="10000"/>
                  </a:ext>
                </a:extLst>
              </a:tr>
              <a:tr h="468209">
                <a:tc>
                  <a:txBody>
                    <a:bodyPr/>
                    <a:lstStyle/>
                    <a:p>
                      <a:r>
                        <a:rPr lang="en-US" sz="1100" dirty="0" smtClean="0"/>
                        <a:t>Children</a:t>
                      </a:r>
                      <a:endParaRPr lang="en-US" sz="1100" dirty="0"/>
                    </a:p>
                  </a:txBody>
                  <a:tcPr/>
                </a:tc>
                <a:tc>
                  <a:txBody>
                    <a:bodyPr/>
                    <a:lstStyle/>
                    <a:p>
                      <a:r>
                        <a:rPr lang="en-US" sz="1100" dirty="0" smtClean="0"/>
                        <a:t>School buildings,</a:t>
                      </a:r>
                      <a:r>
                        <a:rPr lang="en-US" sz="1100" baseline="0" dirty="0" smtClean="0"/>
                        <a:t> playgrounds, sealed vehicles, homes, otherwise unattended outdoor activities, sports leagues</a:t>
                      </a:r>
                      <a:endParaRPr lang="en-US" sz="1100" dirty="0"/>
                    </a:p>
                  </a:txBody>
                  <a:tcPr/>
                </a:tc>
                <a:tc>
                  <a:txBody>
                    <a:bodyPr/>
                    <a:lstStyle/>
                    <a:p>
                      <a:r>
                        <a:rPr lang="en-US" sz="1100" dirty="0" smtClean="0"/>
                        <a:t>Inside</a:t>
                      </a:r>
                      <a:r>
                        <a:rPr lang="en-US" sz="1100" baseline="0" dirty="0" smtClean="0"/>
                        <a:t> and Outside</a:t>
                      </a:r>
                      <a:endParaRPr lang="en-US" sz="1100" dirty="0"/>
                    </a:p>
                  </a:txBody>
                  <a:tcPr/>
                </a:tc>
                <a:tc>
                  <a:txBody>
                    <a:bodyPr/>
                    <a:lstStyle/>
                    <a:p>
                      <a:r>
                        <a:rPr lang="en-US" sz="1100" dirty="0" smtClean="0"/>
                        <a:t>Teachers, Parents, Coaches, Daycare</a:t>
                      </a:r>
                      <a:endParaRPr lang="en-US" sz="1100" dirty="0"/>
                    </a:p>
                  </a:txBody>
                  <a:tcPr/>
                </a:tc>
                <a:extLst>
                  <a:ext uri="{0D108BD9-81ED-4DB2-BD59-A6C34878D82A}">
                    <a16:rowId xmlns:a16="http://schemas.microsoft.com/office/drawing/2014/main" val="10001"/>
                  </a:ext>
                </a:extLst>
              </a:tr>
              <a:tr h="808141">
                <a:tc>
                  <a:txBody>
                    <a:bodyPr/>
                    <a:lstStyle/>
                    <a:p>
                      <a:r>
                        <a:rPr lang="en-US" sz="1100" dirty="0" smtClean="0"/>
                        <a:t>Emergency Responders</a:t>
                      </a:r>
                      <a:endParaRPr lang="en-US" sz="1100" dirty="0"/>
                    </a:p>
                  </a:txBody>
                  <a:tcPr/>
                </a:tc>
                <a:tc>
                  <a:txBody>
                    <a:bodyPr/>
                    <a:lstStyle/>
                    <a:p>
                      <a:r>
                        <a:rPr lang="en-US" sz="1100" dirty="0" smtClean="0"/>
                        <a:t>Paramedics, fire, police,</a:t>
                      </a:r>
                      <a:r>
                        <a:rPr lang="en-US" sz="1100" baseline="0" dirty="0" smtClean="0"/>
                        <a:t> responding to events</a:t>
                      </a:r>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0002"/>
                  </a:ext>
                </a:extLst>
              </a:tr>
              <a:tr h="808141">
                <a:tc>
                  <a:txBody>
                    <a:bodyPr/>
                    <a:lstStyle/>
                    <a:p>
                      <a:r>
                        <a:rPr lang="en-US" sz="1100" dirty="0" smtClean="0"/>
                        <a:t>Outdoor</a:t>
                      </a:r>
                      <a:r>
                        <a:rPr lang="en-US" sz="1100" baseline="0" dirty="0" smtClean="0"/>
                        <a:t> Workers</a:t>
                      </a:r>
                      <a:endParaRPr lang="en-US" sz="1100" dirty="0"/>
                    </a:p>
                  </a:txBody>
                  <a:tcPr/>
                </a:tc>
                <a:tc>
                  <a:txBody>
                    <a:bodyPr/>
                    <a:lstStyle/>
                    <a:p>
                      <a:r>
                        <a:rPr lang="en-US" sz="1100" dirty="0" smtClean="0"/>
                        <a:t>Rooftops,</a:t>
                      </a:r>
                      <a:r>
                        <a:rPr lang="en-US" sz="1100" baseline="0" dirty="0" smtClean="0"/>
                        <a:t> manufacturing, agricultural workers, lawn/garden managers, facilities maintenance, </a:t>
                      </a:r>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0003"/>
                  </a:ext>
                </a:extLst>
              </a:tr>
              <a:tr h="468209">
                <a:tc>
                  <a:txBody>
                    <a:bodyPr/>
                    <a:lstStyle/>
                    <a:p>
                      <a:r>
                        <a:rPr lang="en-US" sz="1100" dirty="0" smtClean="0"/>
                        <a:t>Athletes</a:t>
                      </a:r>
                      <a:endParaRPr lang="en-US" sz="1100" dirty="0"/>
                    </a:p>
                  </a:txBody>
                  <a:tcPr/>
                </a:tc>
                <a:tc>
                  <a:txBody>
                    <a:bodyPr/>
                    <a:lstStyle/>
                    <a:p>
                      <a:r>
                        <a:rPr lang="en-US" sz="1100" dirty="0" smtClean="0"/>
                        <a:t>High</a:t>
                      </a:r>
                      <a:r>
                        <a:rPr lang="en-US" sz="1100" baseline="0" dirty="0" smtClean="0"/>
                        <a:t> school, college, professional during training, </a:t>
                      </a:r>
                      <a:endParaRPr lang="en-US" sz="1100" dirty="0"/>
                    </a:p>
                  </a:txBody>
                  <a:tcPr/>
                </a:tc>
                <a:tc>
                  <a:txBody>
                    <a:bodyPr/>
                    <a:lstStyle/>
                    <a:p>
                      <a:endParaRPr lang="en-US" sz="1100" dirty="0"/>
                    </a:p>
                  </a:txBody>
                  <a:tcPr/>
                </a:tc>
                <a:tc>
                  <a:txBody>
                    <a:bodyPr/>
                    <a:lstStyle/>
                    <a:p>
                      <a:r>
                        <a:rPr lang="en-US" sz="1100" dirty="0" smtClean="0"/>
                        <a:t>Sports organizations (YMCA), </a:t>
                      </a:r>
                      <a:endParaRPr lang="en-US" sz="1100" dirty="0"/>
                    </a:p>
                  </a:txBody>
                  <a:tcPr/>
                </a:tc>
                <a:extLst>
                  <a:ext uri="{0D108BD9-81ED-4DB2-BD59-A6C34878D82A}">
                    <a16:rowId xmlns:a16="http://schemas.microsoft.com/office/drawing/2014/main" val="10004"/>
                  </a:ext>
                </a:extLst>
              </a:tr>
              <a:tr h="468209">
                <a:tc>
                  <a:txBody>
                    <a:bodyPr/>
                    <a:lstStyle/>
                    <a:p>
                      <a:r>
                        <a:rPr lang="en-US" sz="1100" dirty="0" smtClean="0"/>
                        <a:t>Older Adults</a:t>
                      </a:r>
                    </a:p>
                  </a:txBody>
                  <a:tcPr/>
                </a:tc>
                <a:tc>
                  <a:txBody>
                    <a:bodyPr/>
                    <a:lstStyle/>
                    <a:p>
                      <a:r>
                        <a:rPr lang="en-US" sz="1100" dirty="0" smtClean="0"/>
                        <a:t>Similar</a:t>
                      </a:r>
                      <a:r>
                        <a:rPr lang="en-US" sz="1100" baseline="0" dirty="0" smtClean="0"/>
                        <a:t> to institutionalized, homebound, socially isolated.</a:t>
                      </a:r>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0005"/>
                  </a:ext>
                </a:extLst>
              </a:tr>
              <a:tr h="468209">
                <a:tc>
                  <a:txBody>
                    <a:bodyPr/>
                    <a:lstStyle/>
                    <a:p>
                      <a:r>
                        <a:rPr lang="en-US" sz="1100" dirty="0" smtClean="0"/>
                        <a:t>Pets</a:t>
                      </a:r>
                      <a:endParaRPr lang="en-US" sz="1100" dirty="0"/>
                    </a:p>
                  </a:txBody>
                  <a:tcPr/>
                </a:tc>
                <a:tc>
                  <a:txBody>
                    <a:bodyPr/>
                    <a:lstStyle/>
                    <a:p>
                      <a:r>
                        <a:rPr lang="en-US" sz="1100" dirty="0" smtClean="0"/>
                        <a:t>Preventing</a:t>
                      </a:r>
                      <a:r>
                        <a:rPr lang="en-US" sz="1100" baseline="0" dirty="0" smtClean="0"/>
                        <a:t> human caretaking, indoors, vehicles</a:t>
                      </a:r>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0006"/>
                  </a:ext>
                </a:extLst>
              </a:tr>
              <a:tr h="728131">
                <a:tc>
                  <a:txBody>
                    <a:bodyPr/>
                    <a:lstStyle/>
                    <a:p>
                      <a:r>
                        <a:rPr lang="en-US" sz="1100" dirty="0" smtClean="0"/>
                        <a:t>Institutionalized or otherwise isolated/dependent</a:t>
                      </a:r>
                      <a:endParaRPr lang="en-US" sz="1100" dirty="0"/>
                    </a:p>
                  </a:txBody>
                  <a:tcPr/>
                </a:tc>
                <a:tc>
                  <a:txBody>
                    <a:bodyPr/>
                    <a:lstStyle/>
                    <a:p>
                      <a:r>
                        <a:rPr lang="en-US" sz="1100" dirty="0" smtClean="0"/>
                        <a:t>Retirement homes, prisons, psychiatric institutions, rehabilitation facilities,</a:t>
                      </a:r>
                      <a:r>
                        <a:rPr lang="en-US" sz="1100" baseline="0" dirty="0" smtClean="0"/>
                        <a:t> homebound, medical device dependency.</a:t>
                      </a:r>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0007"/>
                  </a:ext>
                </a:extLst>
              </a:tr>
              <a:tr h="728131">
                <a:tc>
                  <a:txBody>
                    <a:bodyPr/>
                    <a:lstStyle/>
                    <a:p>
                      <a:r>
                        <a:rPr lang="en-US" sz="1100" dirty="0" smtClean="0"/>
                        <a:t>Military</a:t>
                      </a:r>
                      <a:endParaRPr lang="en-US" sz="1100" dirty="0"/>
                    </a:p>
                  </a:txBody>
                  <a:tcPr/>
                </a:tc>
                <a:tc>
                  <a:txBody>
                    <a:bodyPr/>
                    <a:lstStyle/>
                    <a:p>
                      <a:r>
                        <a:rPr lang="en-US" sz="1100" dirty="0" smtClean="0"/>
                        <a:t>Basic training, field operations,</a:t>
                      </a:r>
                      <a:r>
                        <a:rPr lang="en-US" sz="1100" baseline="0" dirty="0" smtClean="0"/>
                        <a:t> National Guard domestic response, </a:t>
                      </a:r>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0008"/>
                  </a:ext>
                </a:extLst>
              </a:tr>
              <a:tr h="728131">
                <a:tc>
                  <a:txBody>
                    <a:bodyPr/>
                    <a:lstStyle/>
                    <a:p>
                      <a:r>
                        <a:rPr lang="en-US" sz="1100" dirty="0" smtClean="0"/>
                        <a:t>Homeless</a:t>
                      </a:r>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069445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Heat-health Information Use Cases</a:t>
            </a:r>
            <a:endParaRPr lang="en-US" dirty="0"/>
          </a:p>
        </p:txBody>
      </p:sp>
      <p:sp>
        <p:nvSpPr>
          <p:cNvPr id="3" name="Content Placeholder 2"/>
          <p:cNvSpPr>
            <a:spLocks noGrp="1"/>
          </p:cNvSpPr>
          <p:nvPr>
            <p:ph idx="1"/>
          </p:nvPr>
        </p:nvSpPr>
        <p:spPr>
          <a:xfrm>
            <a:off x="822960" y="1100628"/>
            <a:ext cx="3749040" cy="3579849"/>
          </a:xfrm>
        </p:spPr>
        <p:txBody>
          <a:bodyPr/>
          <a:lstStyle/>
          <a:p>
            <a:r>
              <a:rPr lang="en-US" dirty="0" smtClean="0">
                <a:solidFill>
                  <a:schemeClr val="accent4"/>
                </a:solidFill>
              </a:rPr>
              <a:t>Information Needs</a:t>
            </a:r>
          </a:p>
          <a:p>
            <a:r>
              <a:rPr lang="en-US" b="0" dirty="0" smtClean="0"/>
              <a:t>Early Warning</a:t>
            </a:r>
          </a:p>
          <a:p>
            <a:pPr>
              <a:buFont typeface="Arial" panose="020B0604020202020204" pitchFamily="34" charset="0"/>
              <a:buChar char="•"/>
            </a:pPr>
            <a:r>
              <a:rPr lang="en-US" b="0" dirty="0" smtClean="0"/>
              <a:t>Scheduling outdoor workers, managing work site supplies, scheduling heat-sensitive procedures.</a:t>
            </a:r>
          </a:p>
          <a:p>
            <a:pPr marL="0" indent="0"/>
            <a:r>
              <a:rPr lang="en-US" b="0" dirty="0" smtClean="0"/>
              <a:t>Resilience</a:t>
            </a:r>
          </a:p>
          <a:p>
            <a:pPr marL="285750" indent="-285750">
              <a:buFont typeface="Arial" panose="020B0604020202020204" pitchFamily="34" charset="0"/>
              <a:buChar char="•"/>
            </a:pPr>
            <a:r>
              <a:rPr lang="en-US" b="0" dirty="0" smtClean="0"/>
              <a:t>Building material selection, building siting, overall construction project schedule, </a:t>
            </a:r>
            <a:endParaRPr lang="en-US" b="0" dirty="0"/>
          </a:p>
        </p:txBody>
      </p:sp>
      <p:grpSp>
        <p:nvGrpSpPr>
          <p:cNvPr id="4" name="Group 3"/>
          <p:cNvGrpSpPr/>
          <p:nvPr/>
        </p:nvGrpSpPr>
        <p:grpSpPr>
          <a:xfrm>
            <a:off x="759678" y="5132916"/>
            <a:ext cx="576147" cy="1181100"/>
            <a:chOff x="4076699" y="1333499"/>
            <a:chExt cx="762002" cy="1562101"/>
          </a:xfrm>
          <a:solidFill>
            <a:schemeClr val="bg2"/>
          </a:solidFill>
          <a:effectLst>
            <a:outerShdw blurRad="50800" dist="38100" dir="2700000" algn="tl" rotWithShape="0">
              <a:prstClr val="black">
                <a:alpha val="40000"/>
              </a:prstClr>
            </a:outerShdw>
          </a:effectLst>
        </p:grpSpPr>
        <p:sp>
          <p:nvSpPr>
            <p:cNvPr id="5" name="Flowchart: Delay 4"/>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342903" y="6324600"/>
            <a:ext cx="1409698" cy="523220"/>
          </a:xfrm>
          <a:prstGeom prst="rect">
            <a:avLst/>
          </a:prstGeom>
          <a:noFill/>
        </p:spPr>
        <p:txBody>
          <a:bodyPr wrap="square" rtlCol="0">
            <a:spAutoFit/>
          </a:bodyPr>
          <a:lstStyle/>
          <a:p>
            <a:pPr algn="ctr"/>
            <a:r>
              <a:rPr lang="en-US" sz="1400" b="1" dirty="0" smtClean="0">
                <a:solidFill>
                  <a:schemeClr val="bg1"/>
                </a:solidFill>
                <a:effectLst>
                  <a:outerShdw blurRad="38100" dist="38100" dir="2700000" algn="tl">
                    <a:srgbClr val="000000">
                      <a:alpha val="43137"/>
                    </a:srgbClr>
                  </a:outerShdw>
                </a:effectLst>
              </a:rPr>
              <a:t>Construction Managers</a:t>
            </a:r>
            <a:endParaRPr lang="en-US" sz="1400" b="1" dirty="0">
              <a:solidFill>
                <a:schemeClr val="bg1"/>
              </a:solidFill>
              <a:effectLst>
                <a:outerShdw blurRad="38100" dist="38100" dir="2700000" algn="tl">
                  <a:srgbClr val="000000">
                    <a:alpha val="43137"/>
                  </a:srgbClr>
                </a:outerShdw>
              </a:effectLst>
            </a:endParaRPr>
          </a:p>
        </p:txBody>
      </p:sp>
      <p:sp>
        <p:nvSpPr>
          <p:cNvPr id="8" name="Content Placeholder 2"/>
          <p:cNvSpPr txBox="1">
            <a:spLocks/>
          </p:cNvSpPr>
          <p:nvPr/>
        </p:nvSpPr>
        <p:spPr>
          <a:xfrm>
            <a:off x="4580467" y="1100628"/>
            <a:ext cx="3749040" cy="3579849"/>
          </a:xfrm>
          <a:prstGeom prst="rect">
            <a:avLst/>
          </a:prstGeom>
        </p:spPr>
        <p:txBody>
          <a:bodyPr vert="horz" lIns="91440" tIns="45720" rIns="91440" bIns="45720" rtlCol="0">
            <a:normAutofit/>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r>
              <a:rPr lang="en-US" dirty="0" smtClean="0">
                <a:solidFill>
                  <a:schemeClr val="accent4"/>
                </a:solidFill>
              </a:rPr>
              <a:t>Design Considerations</a:t>
            </a:r>
          </a:p>
          <a:p>
            <a:r>
              <a:rPr lang="en-US" b="0" dirty="0" smtClean="0"/>
              <a:t>Early Warning</a:t>
            </a:r>
          </a:p>
          <a:p>
            <a:pPr>
              <a:buFont typeface="Arial" pitchFamily="34" charset="0"/>
              <a:buChar char="•"/>
            </a:pPr>
            <a:r>
              <a:rPr lang="en-US" b="0" dirty="0" smtClean="0"/>
              <a:t>Scheduling outdoor workers, managing work site supplies, scheduling heat-sensitive procedures.</a:t>
            </a:r>
          </a:p>
          <a:p>
            <a:pPr marL="0" indent="0"/>
            <a:r>
              <a:rPr lang="en-US" b="0" dirty="0" smtClean="0"/>
              <a:t>Resilience</a:t>
            </a:r>
          </a:p>
          <a:p>
            <a:pPr marL="285750" indent="-285750">
              <a:buFont typeface="Arial" pitchFamily="34" charset="0"/>
              <a:buChar char="•"/>
            </a:pPr>
            <a:r>
              <a:rPr lang="en-US" b="0" dirty="0" smtClean="0"/>
              <a:t>Building material selection, building siting, construction schedule, </a:t>
            </a:r>
            <a:endParaRPr lang="en-US" b="0" dirty="0"/>
          </a:p>
        </p:txBody>
      </p:sp>
    </p:spTree>
    <p:extLst>
      <p:ext uri="{BB962C8B-B14F-4D97-AF65-F5344CB8AC3E}">
        <p14:creationId xmlns:p14="http://schemas.microsoft.com/office/powerpoint/2010/main" val="2741441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5785"/>
            <a:ext cx="9144000" cy="1021852"/>
          </a:xfrm>
        </p:spPr>
        <p:txBody>
          <a:bodyPr/>
          <a:lstStyle/>
          <a:p>
            <a:r>
              <a:rPr lang="en-US" sz="3600" dirty="0" smtClean="0"/>
              <a:t>Heat Waves will Worsen in a Warming World</a:t>
            </a:r>
            <a:endParaRPr lang="en-US" sz="3600" dirty="0"/>
          </a:p>
        </p:txBody>
      </p:sp>
      <p:sp>
        <p:nvSpPr>
          <p:cNvPr id="3" name="Text Placeholder 2"/>
          <p:cNvSpPr>
            <a:spLocks noGrp="1"/>
          </p:cNvSpPr>
          <p:nvPr>
            <p:ph type="body" idx="1"/>
          </p:nvPr>
        </p:nvSpPr>
        <p:spPr>
          <a:xfrm>
            <a:off x="304800" y="1600200"/>
            <a:ext cx="8229600" cy="4525963"/>
          </a:xfrm>
        </p:spPr>
        <p:txBody>
          <a:bodyPr numCol="2"/>
          <a:lstStyle/>
          <a:p>
            <a:pPr>
              <a:buFontTx/>
              <a:buChar char="▲"/>
            </a:pPr>
            <a:r>
              <a:rPr lang="en-US" sz="2000" b="1" dirty="0" smtClean="0"/>
              <a:t> Intensity</a:t>
            </a:r>
            <a:endParaRPr lang="en-US" b="1" dirty="0" smtClean="0"/>
          </a:p>
          <a:p>
            <a:pPr lvl="1">
              <a:buFont typeface="Arial" panose="020B0604020202020204" pitchFamily="34" charset="0"/>
              <a:buChar char="•"/>
            </a:pPr>
            <a:r>
              <a:rPr lang="en-US" dirty="0" smtClean="0">
                <a:latin typeface="Calibri" panose="020F0502020204030204" pitchFamily="34" charset="0"/>
              </a:rPr>
              <a:t>The </a:t>
            </a:r>
            <a:r>
              <a:rPr lang="en-US" dirty="0">
                <a:latin typeface="Calibri" panose="020F0502020204030204" pitchFamily="34" charset="0"/>
              </a:rPr>
              <a:t>recent prolonged (multi-month) extreme heat has been </a:t>
            </a:r>
            <a:r>
              <a:rPr lang="en-US" b="1" dirty="0">
                <a:latin typeface="Calibri" panose="020F0502020204030204" pitchFamily="34" charset="0"/>
              </a:rPr>
              <a:t>unprecedented</a:t>
            </a:r>
            <a:r>
              <a:rPr lang="en-US" dirty="0">
                <a:latin typeface="Calibri" panose="020F0502020204030204" pitchFamily="34" charset="0"/>
              </a:rPr>
              <a:t> since the start of reliable instrumental records in 1895</a:t>
            </a:r>
            <a:r>
              <a:rPr lang="en-US" dirty="0" smtClean="0">
                <a:latin typeface="Calibri" panose="020F0502020204030204" pitchFamily="34" charset="0"/>
              </a:rPr>
              <a:t>. (NCA 2014)</a:t>
            </a:r>
          </a:p>
          <a:p>
            <a:pPr lvl="1">
              <a:spcAft>
                <a:spcPts val="600"/>
              </a:spcAft>
              <a:buFont typeface="Arial" panose="020B0604020202020204" pitchFamily="34" charset="0"/>
              <a:buChar char="•"/>
            </a:pPr>
            <a:r>
              <a:rPr lang="en-US" dirty="0" smtClean="0">
                <a:latin typeface="Calibri" panose="020F0502020204030204" pitchFamily="34" charset="0"/>
              </a:rPr>
              <a:t>The </a:t>
            </a:r>
            <a:r>
              <a:rPr lang="en-US" b="1" dirty="0" smtClean="0">
                <a:latin typeface="Calibri" panose="020F0502020204030204" pitchFamily="34" charset="0"/>
              </a:rPr>
              <a:t>intensity of extreme heat events will likely increase</a:t>
            </a:r>
            <a:r>
              <a:rPr lang="en-US" dirty="0" smtClean="0">
                <a:latin typeface="Calibri" panose="020F0502020204030204" pitchFamily="34" charset="0"/>
              </a:rPr>
              <a:t>. (NCA 2014)</a:t>
            </a:r>
          </a:p>
          <a:p>
            <a:pPr>
              <a:buFontTx/>
              <a:buChar char="▲"/>
            </a:pPr>
            <a:r>
              <a:rPr lang="en-US" sz="2000" dirty="0" smtClean="0"/>
              <a:t> </a:t>
            </a:r>
            <a:r>
              <a:rPr lang="en-US" sz="2000" b="1" dirty="0" smtClean="0"/>
              <a:t>Duration</a:t>
            </a:r>
            <a:endParaRPr lang="en-US" sz="2000" b="1" dirty="0"/>
          </a:p>
          <a:p>
            <a:pPr lvl="1">
              <a:buFont typeface="Arial" panose="020B0604020202020204" pitchFamily="34" charset="0"/>
              <a:buChar char="•"/>
            </a:pPr>
            <a:r>
              <a:rPr lang="en-US" dirty="0">
                <a:latin typeface="Calibri" panose="020F0502020204030204" pitchFamily="34" charset="0"/>
              </a:rPr>
              <a:t>Model results for areas of Europe and North America show that </a:t>
            </a:r>
            <a:r>
              <a:rPr lang="en-US" b="1" dirty="0">
                <a:latin typeface="Calibri" panose="020F0502020204030204" pitchFamily="34" charset="0"/>
              </a:rPr>
              <a:t>future heat waves in these areas will be longer lasting </a:t>
            </a:r>
            <a:r>
              <a:rPr lang="en-US" dirty="0">
                <a:latin typeface="Calibri" panose="020F0502020204030204" pitchFamily="34" charset="0"/>
              </a:rPr>
              <a:t>in the second half of the 21st </a:t>
            </a:r>
            <a:r>
              <a:rPr lang="en-US" dirty="0" smtClean="0">
                <a:latin typeface="Calibri" panose="020F0502020204030204" pitchFamily="34" charset="0"/>
              </a:rPr>
              <a:t>century. (</a:t>
            </a:r>
            <a:r>
              <a:rPr lang="en-US" dirty="0" err="1" smtClean="0">
                <a:latin typeface="Calibri" panose="020F0502020204030204" pitchFamily="34" charset="0"/>
              </a:rPr>
              <a:t>Meehl</a:t>
            </a:r>
            <a:r>
              <a:rPr lang="en-US" dirty="0" smtClean="0">
                <a:latin typeface="Calibri" panose="020F0502020204030204" pitchFamily="34" charset="0"/>
              </a:rPr>
              <a:t> and Tebaldi, 2004)</a:t>
            </a:r>
          </a:p>
          <a:p>
            <a:pPr lvl="1">
              <a:buFont typeface="Arial" panose="020B0604020202020204" pitchFamily="34" charset="0"/>
              <a:buChar char="•"/>
            </a:pPr>
            <a:r>
              <a:rPr lang="en-US" dirty="0" smtClean="0">
                <a:latin typeface="Calibri" panose="020F0502020204030204" pitchFamily="34" charset="0"/>
              </a:rPr>
              <a:t>Over </a:t>
            </a:r>
            <a:r>
              <a:rPr lang="en-US" dirty="0">
                <a:latin typeface="Calibri" panose="020F0502020204030204" pitchFamily="34" charset="0"/>
              </a:rPr>
              <a:t>the period 1880 to 2005 the </a:t>
            </a:r>
            <a:r>
              <a:rPr lang="en-US" b="1" dirty="0">
                <a:latin typeface="Calibri" panose="020F0502020204030204" pitchFamily="34" charset="0"/>
              </a:rPr>
              <a:t>length of summer heat waves</a:t>
            </a:r>
            <a:r>
              <a:rPr lang="en-US" dirty="0">
                <a:latin typeface="Calibri" panose="020F0502020204030204" pitchFamily="34" charset="0"/>
              </a:rPr>
              <a:t> over </a:t>
            </a:r>
            <a:r>
              <a:rPr lang="en-US" dirty="0" smtClean="0">
                <a:latin typeface="Calibri" panose="020F0502020204030204" pitchFamily="34" charset="0"/>
              </a:rPr>
              <a:t>W. </a:t>
            </a:r>
            <a:r>
              <a:rPr lang="en-US" dirty="0">
                <a:latin typeface="Calibri" panose="020F0502020204030204" pitchFamily="34" charset="0"/>
              </a:rPr>
              <a:t>Europe has </a:t>
            </a:r>
            <a:r>
              <a:rPr lang="en-US" b="1" dirty="0">
                <a:latin typeface="Calibri" panose="020F0502020204030204" pitchFamily="34" charset="0"/>
              </a:rPr>
              <a:t>doubled</a:t>
            </a:r>
            <a:r>
              <a:rPr lang="en-US" dirty="0">
                <a:latin typeface="Calibri" panose="020F0502020204030204" pitchFamily="34" charset="0"/>
              </a:rPr>
              <a:t> </a:t>
            </a:r>
            <a:r>
              <a:rPr lang="en-US" dirty="0" smtClean="0">
                <a:latin typeface="Calibri" panose="020F0502020204030204" pitchFamily="34" charset="0"/>
              </a:rPr>
              <a:t>&amp; the </a:t>
            </a:r>
            <a:r>
              <a:rPr lang="en-US" b="1" dirty="0">
                <a:latin typeface="Calibri" panose="020F0502020204030204" pitchFamily="34" charset="0"/>
              </a:rPr>
              <a:t>frequency</a:t>
            </a:r>
            <a:r>
              <a:rPr lang="en-US" dirty="0">
                <a:latin typeface="Calibri" panose="020F0502020204030204" pitchFamily="34" charset="0"/>
              </a:rPr>
              <a:t> of hot days has almost </a:t>
            </a:r>
            <a:r>
              <a:rPr lang="en-US" b="1" dirty="0" smtClean="0">
                <a:latin typeface="Calibri" panose="020F0502020204030204" pitchFamily="34" charset="0"/>
              </a:rPr>
              <a:t>tripled</a:t>
            </a:r>
            <a:r>
              <a:rPr lang="en-US" dirty="0" smtClean="0">
                <a:latin typeface="Calibri" panose="020F0502020204030204" pitchFamily="34" charset="0"/>
              </a:rPr>
              <a:t>. (Della-Marta, 2007)</a:t>
            </a:r>
          </a:p>
          <a:p>
            <a:pPr>
              <a:buFontTx/>
              <a:buChar char="▲"/>
            </a:pPr>
            <a:endParaRPr lang="en-US" sz="2000" dirty="0" smtClean="0"/>
          </a:p>
          <a:p>
            <a:pPr>
              <a:buFontTx/>
              <a:buChar char="▲"/>
            </a:pPr>
            <a:endParaRPr lang="en-US" sz="2000" dirty="0"/>
          </a:p>
          <a:p>
            <a:pPr>
              <a:buFontTx/>
              <a:buChar char="▲"/>
            </a:pPr>
            <a:r>
              <a:rPr lang="en-US" sz="2000" b="1" dirty="0" smtClean="0"/>
              <a:t>Frequency</a:t>
            </a:r>
            <a:endParaRPr lang="en-US" b="1" dirty="0" smtClean="0"/>
          </a:p>
          <a:p>
            <a:pPr lvl="1">
              <a:spcAft>
                <a:spcPts val="600"/>
              </a:spcAft>
              <a:buFont typeface="Arial" panose="020B0604020202020204" pitchFamily="34" charset="0"/>
              <a:buChar char="•"/>
            </a:pPr>
            <a:r>
              <a:rPr lang="en-US" dirty="0">
                <a:latin typeface="Calibri" panose="020F0502020204030204" pitchFamily="34" charset="0"/>
              </a:rPr>
              <a:t>Model results for areas of Europe and North America... show that </a:t>
            </a:r>
            <a:r>
              <a:rPr lang="en-US" b="1" dirty="0">
                <a:latin typeface="Calibri" panose="020F0502020204030204" pitchFamily="34" charset="0"/>
              </a:rPr>
              <a:t>future heat waves will become more frequent</a:t>
            </a:r>
            <a:r>
              <a:rPr lang="en-US" dirty="0">
                <a:latin typeface="Calibri" panose="020F0502020204030204" pitchFamily="34" charset="0"/>
              </a:rPr>
              <a:t>. (</a:t>
            </a:r>
            <a:r>
              <a:rPr lang="en-US" dirty="0" err="1">
                <a:latin typeface="Calibri" panose="020F0502020204030204" pitchFamily="34" charset="0"/>
              </a:rPr>
              <a:t>Meehl</a:t>
            </a:r>
            <a:r>
              <a:rPr lang="en-US" dirty="0">
                <a:latin typeface="Calibri" panose="020F0502020204030204" pitchFamily="34" charset="0"/>
              </a:rPr>
              <a:t> and </a:t>
            </a:r>
            <a:r>
              <a:rPr lang="en-US" dirty="0" smtClean="0">
                <a:latin typeface="Calibri" panose="020F0502020204030204" pitchFamily="34" charset="0"/>
              </a:rPr>
              <a:t>Tebaldi, 2004)</a:t>
            </a:r>
            <a:endParaRPr lang="en-US" dirty="0" smtClean="0">
              <a:solidFill>
                <a:srgbClr val="FF0000"/>
              </a:solidFill>
              <a:latin typeface="Calibri" panose="020F0502020204030204" pitchFamily="34" charset="0"/>
            </a:endParaRPr>
          </a:p>
          <a:p>
            <a:pPr>
              <a:buFontTx/>
              <a:buChar char="▲"/>
            </a:pPr>
            <a:r>
              <a:rPr lang="en-US" sz="2000" dirty="0" smtClean="0"/>
              <a:t> </a:t>
            </a:r>
            <a:r>
              <a:rPr lang="en-US" sz="2000" b="1" dirty="0" smtClean="0"/>
              <a:t>Character</a:t>
            </a:r>
            <a:endParaRPr lang="en-US" b="1" dirty="0" smtClean="0"/>
          </a:p>
          <a:p>
            <a:pPr lvl="1">
              <a:spcAft>
                <a:spcPts val="600"/>
              </a:spcAft>
              <a:buFont typeface="Arial" panose="020B0604020202020204" pitchFamily="34" charset="0"/>
              <a:buChar char="•"/>
            </a:pPr>
            <a:r>
              <a:rPr lang="en-US" dirty="0" smtClean="0">
                <a:latin typeface="Calibri" panose="020F0502020204030204" pitchFamily="34" charset="0"/>
              </a:rPr>
              <a:t>Most </a:t>
            </a:r>
            <a:r>
              <a:rPr lang="en-US" dirty="0">
                <a:latin typeface="Calibri" panose="020F0502020204030204" pitchFamily="34" charset="0"/>
              </a:rPr>
              <a:t>models </a:t>
            </a:r>
            <a:r>
              <a:rPr lang="en-US" dirty="0" smtClean="0">
                <a:latin typeface="Calibri" panose="020F0502020204030204" pitchFamily="34" charset="0"/>
              </a:rPr>
              <a:t>project somewhat </a:t>
            </a:r>
            <a:r>
              <a:rPr lang="en-US" dirty="0">
                <a:latin typeface="Calibri" panose="020F0502020204030204" pitchFamily="34" charset="0"/>
              </a:rPr>
              <a:t>lower relative humidity on the hottest </a:t>
            </a:r>
            <a:r>
              <a:rPr lang="en-US" dirty="0" smtClean="0">
                <a:latin typeface="Calibri" panose="020F0502020204030204" pitchFamily="34" charset="0"/>
              </a:rPr>
              <a:t>days, but the </a:t>
            </a:r>
            <a:r>
              <a:rPr lang="en-US" dirty="0">
                <a:latin typeface="Calibri" panose="020F0502020204030204" pitchFamily="34" charset="0"/>
              </a:rPr>
              <a:t>combined effect of temperature </a:t>
            </a:r>
            <a:r>
              <a:rPr lang="en-US" dirty="0" smtClean="0">
                <a:latin typeface="Calibri" panose="020F0502020204030204" pitchFamily="34" charset="0"/>
              </a:rPr>
              <a:t>and humidity changes </a:t>
            </a:r>
            <a:r>
              <a:rPr lang="en-US" dirty="0">
                <a:latin typeface="Calibri" panose="020F0502020204030204" pitchFamily="34" charset="0"/>
              </a:rPr>
              <a:t>is </a:t>
            </a:r>
            <a:r>
              <a:rPr lang="en-US" b="1" dirty="0">
                <a:latin typeface="Calibri" panose="020F0502020204030204" pitchFamily="34" charset="0"/>
              </a:rPr>
              <a:t>substantial increases in heat stress</a:t>
            </a:r>
            <a:r>
              <a:rPr lang="en-US" dirty="0" smtClean="0">
                <a:latin typeface="Calibri" panose="020F0502020204030204" pitchFamily="34" charset="0"/>
              </a:rPr>
              <a:t>. (</a:t>
            </a:r>
            <a:r>
              <a:rPr lang="en-US" sz="1200" dirty="0">
                <a:latin typeface="Calibri" panose="020F0502020204030204" pitchFamily="34" charset="0"/>
              </a:rPr>
              <a:t>Wuebbles et al., 2014</a:t>
            </a:r>
            <a:r>
              <a:rPr lang="en-US" dirty="0" smtClean="0">
                <a:latin typeface="Calibri" panose="020F0502020204030204" pitchFamily="34" charset="0"/>
              </a:rPr>
              <a:t>)</a:t>
            </a:r>
          </a:p>
          <a:p>
            <a:pPr>
              <a:buFontTx/>
              <a:buChar char="▲"/>
            </a:pPr>
            <a:r>
              <a:rPr lang="en-US" sz="2000" dirty="0" smtClean="0"/>
              <a:t> </a:t>
            </a:r>
            <a:r>
              <a:rPr lang="en-US" sz="2000" b="1" dirty="0" smtClean="0"/>
              <a:t>Attribution</a:t>
            </a:r>
            <a:endParaRPr lang="en-US" b="1" dirty="0" smtClean="0"/>
          </a:p>
          <a:p>
            <a:pPr lvl="1">
              <a:buFont typeface="Arial" panose="020B0604020202020204" pitchFamily="34" charset="0"/>
              <a:buChar char="•"/>
            </a:pPr>
            <a:r>
              <a:rPr lang="en-US" dirty="0" smtClean="0">
                <a:latin typeface="Calibri" panose="020F0502020204030204" pitchFamily="34" charset="0"/>
              </a:rPr>
              <a:t>“today about </a:t>
            </a:r>
            <a:r>
              <a:rPr lang="en-US" b="1" dirty="0" smtClean="0">
                <a:latin typeface="Calibri" panose="020F0502020204030204" pitchFamily="34" charset="0"/>
              </a:rPr>
              <a:t>75% of the moderate daily hot extremes over land are attributable to warming</a:t>
            </a:r>
            <a:r>
              <a:rPr lang="en-US" dirty="0" smtClean="0">
                <a:latin typeface="Calibri" panose="020F0502020204030204" pitchFamily="34" charset="0"/>
              </a:rPr>
              <a:t>. It is the most rare and extreme events for which the largest fraction is anthropogenic, and that contribution increases nonlinearly with future warming.” (Fischer and Knutti, 2015)</a:t>
            </a:r>
          </a:p>
          <a:p>
            <a:pPr lvl="1">
              <a:buFontTx/>
              <a:buChar char="▲"/>
            </a:pPr>
            <a:endParaRPr lang="en-US" dirty="0">
              <a:latin typeface="Calibri" panose="020F0502020204030204" pitchFamily="34" charset="0"/>
            </a:endParaRPr>
          </a:p>
        </p:txBody>
      </p:sp>
    </p:spTree>
    <p:extLst>
      <p:ext uri="{BB962C8B-B14F-4D97-AF65-F5344CB8AC3E}">
        <p14:creationId xmlns:p14="http://schemas.microsoft.com/office/powerpoint/2010/main" val="27188339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NIHHIS Product</a:t>
            </a:r>
            <a:endParaRPr lang="en-US" dirty="0"/>
          </a:p>
        </p:txBody>
      </p:sp>
      <p:sp>
        <p:nvSpPr>
          <p:cNvPr id="3" name="Content Placeholder 2"/>
          <p:cNvSpPr>
            <a:spLocks noGrp="1"/>
          </p:cNvSpPr>
          <p:nvPr>
            <p:ph idx="1"/>
          </p:nvPr>
        </p:nvSpPr>
        <p:spPr/>
        <p:txBody>
          <a:bodyPr/>
          <a:lstStyle/>
          <a:p>
            <a:r>
              <a:rPr lang="en-US" dirty="0" smtClean="0">
                <a:solidFill>
                  <a:schemeClr val="accent4"/>
                </a:solidFill>
              </a:rPr>
              <a:t>Heave Wave Annual Exceedance Probability and 100 Year Return Interval</a:t>
            </a:r>
          </a:p>
          <a:p>
            <a:r>
              <a:rPr lang="en-US" b="0" dirty="0" smtClean="0"/>
              <a:t>Just as we use AEPs and Return Intervals to describe floods and earthquakes, employ this method for heat waves as well.</a:t>
            </a:r>
          </a:p>
          <a:p>
            <a:r>
              <a:rPr lang="en-US" b="0" dirty="0" smtClean="0"/>
              <a:t>Requirements:</a:t>
            </a:r>
          </a:p>
          <a:p>
            <a:r>
              <a:rPr lang="en-US" b="0" dirty="0" smtClean="0"/>
              <a:t>Determine a standard definition of a heat wave – be it absolute or parametric (ex: T-Min 2 STD above climate normal for 2 days).</a:t>
            </a:r>
          </a:p>
          <a:p>
            <a:r>
              <a:rPr lang="en-US" b="0" dirty="0" smtClean="0"/>
              <a:t>Determine appropriate climate reference period for historical numbers</a:t>
            </a:r>
          </a:p>
          <a:p>
            <a:r>
              <a:rPr lang="en-US" b="0" dirty="0" smtClean="0"/>
              <a:t>Project future climate reference periods.</a:t>
            </a:r>
          </a:p>
          <a:p>
            <a:r>
              <a:rPr lang="en-US" b="0" dirty="0" smtClean="0"/>
              <a:t>How might the AEP for given thresholds change over time?</a:t>
            </a:r>
            <a:endParaRPr lang="en-US" b="0" dirty="0"/>
          </a:p>
        </p:txBody>
      </p:sp>
    </p:spTree>
    <p:extLst>
      <p:ext uri="{BB962C8B-B14F-4D97-AF65-F5344CB8AC3E}">
        <p14:creationId xmlns:p14="http://schemas.microsoft.com/office/powerpoint/2010/main" val="3381191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Heat-health Information Use Cases</a:t>
            </a:r>
            <a:endParaRPr lang="en-US" dirty="0"/>
          </a:p>
        </p:txBody>
      </p:sp>
      <p:sp>
        <p:nvSpPr>
          <p:cNvPr id="3" name="Content Placeholder 2"/>
          <p:cNvSpPr>
            <a:spLocks noGrp="1"/>
          </p:cNvSpPr>
          <p:nvPr>
            <p:ph idx="1"/>
          </p:nvPr>
        </p:nvSpPr>
        <p:spPr>
          <a:xfrm>
            <a:off x="822960" y="1100628"/>
            <a:ext cx="3749040" cy="3579849"/>
          </a:xfrm>
        </p:spPr>
        <p:txBody>
          <a:bodyPr/>
          <a:lstStyle/>
          <a:p>
            <a:r>
              <a:rPr lang="en-US" dirty="0" smtClean="0">
                <a:solidFill>
                  <a:schemeClr val="accent4"/>
                </a:solidFill>
              </a:rPr>
              <a:t>Hazard and Exposure</a:t>
            </a:r>
          </a:p>
          <a:p>
            <a:r>
              <a:rPr lang="en-US" b="0" dirty="0" smtClean="0"/>
              <a:t>Increasing Hazard</a:t>
            </a:r>
          </a:p>
          <a:p>
            <a:pPr>
              <a:buFont typeface="Arial" panose="020B0604020202020204" pitchFamily="34" charset="0"/>
              <a:buChar char="•"/>
            </a:pPr>
            <a:r>
              <a:rPr lang="en-US" b="0" dirty="0" smtClean="0"/>
              <a:t>Longer, more intense, more frequent heat waves.</a:t>
            </a:r>
          </a:p>
          <a:p>
            <a:r>
              <a:rPr lang="en-US" b="0" dirty="0" smtClean="0"/>
              <a:t>Indoor Exposure</a:t>
            </a:r>
          </a:p>
          <a:p>
            <a:pPr>
              <a:buFont typeface="Arial" panose="020B0604020202020204" pitchFamily="34" charset="0"/>
              <a:buChar char="•"/>
            </a:pPr>
            <a:r>
              <a:rPr lang="en-US" b="0" dirty="0" smtClean="0"/>
              <a:t>Older adults spend much time indoors due to vulnerability characteristics. </a:t>
            </a:r>
          </a:p>
          <a:p>
            <a:pPr marL="0" indent="0"/>
            <a:r>
              <a:rPr lang="en-US" b="0" dirty="0" smtClean="0"/>
              <a:t>Outdoor Exposure</a:t>
            </a:r>
          </a:p>
          <a:p>
            <a:pPr marL="285750" indent="-285750">
              <a:buFont typeface="Arial" panose="020B0604020202020204" pitchFamily="34" charset="0"/>
              <a:buChar char="•"/>
            </a:pPr>
            <a:r>
              <a:rPr lang="en-US" b="0" dirty="0" smtClean="0"/>
              <a:t>Limited, but potentially activities such as gardening, shopping, etc…</a:t>
            </a:r>
            <a:endParaRPr lang="en-US" b="0" dirty="0"/>
          </a:p>
        </p:txBody>
      </p:sp>
      <p:grpSp>
        <p:nvGrpSpPr>
          <p:cNvPr id="4" name="Group 3"/>
          <p:cNvGrpSpPr/>
          <p:nvPr/>
        </p:nvGrpSpPr>
        <p:grpSpPr>
          <a:xfrm>
            <a:off x="759678" y="5132916"/>
            <a:ext cx="576147" cy="1181100"/>
            <a:chOff x="4076699" y="1333499"/>
            <a:chExt cx="762002" cy="1562101"/>
          </a:xfrm>
          <a:solidFill>
            <a:schemeClr val="bg2"/>
          </a:solidFill>
          <a:effectLst>
            <a:outerShdw blurRad="50800" dist="38100" dir="2700000" algn="tl" rotWithShape="0">
              <a:prstClr val="black">
                <a:alpha val="40000"/>
              </a:prstClr>
            </a:outerShdw>
          </a:effectLst>
        </p:grpSpPr>
        <p:sp>
          <p:nvSpPr>
            <p:cNvPr id="5" name="Flowchart: Delay 4"/>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342903" y="6324600"/>
            <a:ext cx="1409698" cy="369332"/>
          </a:xfrm>
          <a:prstGeom prst="rect">
            <a:avLst/>
          </a:prstGeom>
          <a:noFill/>
        </p:spPr>
        <p:txBody>
          <a:bodyPr wrap="square" rtlCol="0">
            <a:spAutoFit/>
          </a:bodyPr>
          <a:lstStyle/>
          <a:p>
            <a:pPr algn="ctr"/>
            <a:r>
              <a:rPr lang="en-US" b="1" dirty="0" smtClean="0">
                <a:solidFill>
                  <a:schemeClr val="bg1"/>
                </a:solidFill>
                <a:effectLst>
                  <a:outerShdw blurRad="38100" dist="38100" dir="2700000" algn="tl">
                    <a:srgbClr val="000000">
                      <a:alpha val="43137"/>
                    </a:srgbClr>
                  </a:outerShdw>
                </a:effectLst>
              </a:rPr>
              <a:t>Older Adults</a:t>
            </a:r>
            <a:endParaRPr lang="en-US" b="1" dirty="0">
              <a:solidFill>
                <a:schemeClr val="bg1"/>
              </a:solidFill>
              <a:effectLst>
                <a:outerShdw blurRad="38100" dist="38100" dir="2700000" algn="tl">
                  <a:srgbClr val="000000">
                    <a:alpha val="43137"/>
                  </a:srgbClr>
                </a:outerShdw>
              </a:effectLst>
            </a:endParaRPr>
          </a:p>
        </p:txBody>
      </p:sp>
      <p:sp>
        <p:nvSpPr>
          <p:cNvPr id="8" name="Content Placeholder 2"/>
          <p:cNvSpPr txBox="1">
            <a:spLocks/>
          </p:cNvSpPr>
          <p:nvPr/>
        </p:nvSpPr>
        <p:spPr>
          <a:xfrm>
            <a:off x="4580467" y="1100628"/>
            <a:ext cx="3749040" cy="3579849"/>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r>
              <a:rPr lang="en-US" dirty="0" smtClean="0">
                <a:solidFill>
                  <a:schemeClr val="accent4"/>
                </a:solidFill>
              </a:rPr>
              <a:t>Vulnerability Characteristics</a:t>
            </a:r>
          </a:p>
          <a:p>
            <a:r>
              <a:rPr lang="en-US" b="0" dirty="0" smtClean="0"/>
              <a:t>Physiology</a:t>
            </a:r>
          </a:p>
          <a:p>
            <a:pPr>
              <a:buFont typeface="Arial" pitchFamily="34" charset="0"/>
              <a:buChar char="•"/>
            </a:pPr>
            <a:r>
              <a:rPr lang="en-US" b="0" dirty="0" smtClean="0"/>
              <a:t>Older adults thermoregulate less well due to a variety of factors including pre-existing conditions, medication.</a:t>
            </a:r>
          </a:p>
          <a:p>
            <a:pPr marL="0" indent="0"/>
            <a:r>
              <a:rPr lang="en-US" b="0" dirty="0" smtClean="0"/>
              <a:t>Isolation</a:t>
            </a:r>
          </a:p>
          <a:p>
            <a:pPr marL="285750" indent="-285750">
              <a:buFont typeface="Arial" pitchFamily="34" charset="0"/>
              <a:buChar char="•"/>
            </a:pPr>
            <a:r>
              <a:rPr lang="en-US" b="0" dirty="0" smtClean="0"/>
              <a:t>Living alone with limited social engagement</a:t>
            </a:r>
          </a:p>
          <a:p>
            <a:pPr marL="0" indent="0"/>
            <a:r>
              <a:rPr lang="en-US" b="0" dirty="0" smtClean="0"/>
              <a:t>Reliance</a:t>
            </a:r>
          </a:p>
          <a:p>
            <a:pPr marL="285750" indent="-285750">
              <a:buFont typeface="Arial" panose="020B0604020202020204" pitchFamily="34" charset="0"/>
              <a:buChar char="•"/>
            </a:pPr>
            <a:r>
              <a:rPr lang="en-US" b="0" dirty="0" smtClean="0"/>
              <a:t>Many rely on others for support, including being in an institution.</a:t>
            </a:r>
          </a:p>
          <a:p>
            <a:pPr marL="0" indent="0"/>
            <a:r>
              <a:rPr lang="en-US" b="0" dirty="0" smtClean="0"/>
              <a:t>Fixed Income</a:t>
            </a:r>
          </a:p>
          <a:p>
            <a:pPr marL="285750" indent="-285750">
              <a:buFont typeface="Arial" panose="020B0604020202020204" pitchFamily="34" charset="0"/>
              <a:buChar char="•"/>
            </a:pPr>
            <a:r>
              <a:rPr lang="en-US" b="0" dirty="0" smtClean="0"/>
              <a:t>Inability or unwillingness to pay for energy or other interventions.</a:t>
            </a:r>
            <a:endParaRPr lang="en-US" b="0"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11579" y="5181599"/>
            <a:ext cx="2360946" cy="1571625"/>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7200" y="5181600"/>
            <a:ext cx="2095500" cy="1571625"/>
          </a:xfrm>
          <a:prstGeom prst="rect">
            <a:avLst/>
          </a:prstGeom>
        </p:spPr>
      </p:pic>
    </p:spTree>
    <p:extLst>
      <p:ext uri="{BB962C8B-B14F-4D97-AF65-F5344CB8AC3E}">
        <p14:creationId xmlns:p14="http://schemas.microsoft.com/office/powerpoint/2010/main" val="54902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Heat-health Information Use Cases</a:t>
            </a:r>
            <a:endParaRPr lang="en-US" dirty="0"/>
          </a:p>
        </p:txBody>
      </p:sp>
      <p:sp>
        <p:nvSpPr>
          <p:cNvPr id="3" name="Content Placeholder 2"/>
          <p:cNvSpPr>
            <a:spLocks noGrp="1"/>
          </p:cNvSpPr>
          <p:nvPr>
            <p:ph idx="1"/>
          </p:nvPr>
        </p:nvSpPr>
        <p:spPr>
          <a:xfrm>
            <a:off x="822960" y="1100628"/>
            <a:ext cx="3749040" cy="3579849"/>
          </a:xfrm>
        </p:spPr>
        <p:txBody>
          <a:bodyPr/>
          <a:lstStyle/>
          <a:p>
            <a:r>
              <a:rPr lang="en-US" dirty="0" smtClean="0">
                <a:solidFill>
                  <a:schemeClr val="accent4"/>
                </a:solidFill>
              </a:rPr>
              <a:t>Hazard and Exposure</a:t>
            </a:r>
          </a:p>
          <a:p>
            <a:r>
              <a:rPr lang="en-US" b="0" dirty="0" smtClean="0"/>
              <a:t>Increasing Hazard</a:t>
            </a:r>
          </a:p>
          <a:p>
            <a:pPr>
              <a:buFont typeface="Arial" panose="020B0604020202020204" pitchFamily="34" charset="0"/>
              <a:buChar char="•"/>
            </a:pPr>
            <a:r>
              <a:rPr lang="en-US" b="0" dirty="0" smtClean="0"/>
              <a:t>Longer, more intense, more frequent heat waves.</a:t>
            </a:r>
          </a:p>
          <a:p>
            <a:r>
              <a:rPr lang="en-US" b="0" dirty="0" smtClean="0"/>
              <a:t>Indoor Exposure</a:t>
            </a:r>
          </a:p>
          <a:p>
            <a:pPr>
              <a:buFont typeface="Arial" panose="020B0604020202020204" pitchFamily="34" charset="0"/>
              <a:buChar char="•"/>
            </a:pPr>
            <a:r>
              <a:rPr lang="en-US" b="0" dirty="0" smtClean="0"/>
              <a:t>Older adults spend much time indoors due to vulnerability characteristics. </a:t>
            </a:r>
          </a:p>
          <a:p>
            <a:pPr marL="0" indent="0"/>
            <a:r>
              <a:rPr lang="en-US" b="0" dirty="0" smtClean="0"/>
              <a:t>Outdoor Exposure</a:t>
            </a:r>
          </a:p>
          <a:p>
            <a:pPr marL="285750" indent="-285750">
              <a:buFont typeface="Arial" panose="020B0604020202020204" pitchFamily="34" charset="0"/>
              <a:buChar char="•"/>
            </a:pPr>
            <a:r>
              <a:rPr lang="en-US" b="0" dirty="0" smtClean="0"/>
              <a:t>Limited, but potentially activities such as gardening, shopping, etc…</a:t>
            </a:r>
            <a:endParaRPr lang="en-US" b="0" dirty="0"/>
          </a:p>
        </p:txBody>
      </p:sp>
      <p:grpSp>
        <p:nvGrpSpPr>
          <p:cNvPr id="4" name="Group 3"/>
          <p:cNvGrpSpPr/>
          <p:nvPr/>
        </p:nvGrpSpPr>
        <p:grpSpPr>
          <a:xfrm>
            <a:off x="759678" y="5132916"/>
            <a:ext cx="576147" cy="1181100"/>
            <a:chOff x="4076699" y="1333499"/>
            <a:chExt cx="762002" cy="1562101"/>
          </a:xfrm>
          <a:solidFill>
            <a:schemeClr val="bg2"/>
          </a:solidFill>
          <a:effectLst>
            <a:outerShdw blurRad="50800" dist="38100" dir="2700000" algn="tl" rotWithShape="0">
              <a:prstClr val="black">
                <a:alpha val="40000"/>
              </a:prstClr>
            </a:outerShdw>
          </a:effectLst>
        </p:grpSpPr>
        <p:sp>
          <p:nvSpPr>
            <p:cNvPr id="5" name="Flowchart: Delay 4"/>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342903" y="6324600"/>
            <a:ext cx="1409698" cy="369332"/>
          </a:xfrm>
          <a:prstGeom prst="rect">
            <a:avLst/>
          </a:prstGeom>
          <a:noFill/>
        </p:spPr>
        <p:txBody>
          <a:bodyPr wrap="square" rtlCol="0">
            <a:spAutoFit/>
          </a:bodyPr>
          <a:lstStyle/>
          <a:p>
            <a:pPr algn="ctr"/>
            <a:r>
              <a:rPr lang="en-US" b="1" dirty="0" smtClean="0">
                <a:solidFill>
                  <a:schemeClr val="bg1"/>
                </a:solidFill>
                <a:effectLst>
                  <a:outerShdw blurRad="38100" dist="38100" dir="2700000" algn="tl">
                    <a:srgbClr val="000000">
                      <a:alpha val="43137"/>
                    </a:srgbClr>
                  </a:outerShdw>
                </a:effectLst>
              </a:rPr>
              <a:t>Athletes</a:t>
            </a:r>
            <a:endParaRPr lang="en-US" b="1" dirty="0">
              <a:solidFill>
                <a:schemeClr val="bg1"/>
              </a:solidFill>
              <a:effectLst>
                <a:outerShdw blurRad="38100" dist="38100" dir="2700000" algn="tl">
                  <a:srgbClr val="000000">
                    <a:alpha val="43137"/>
                  </a:srgbClr>
                </a:outerShdw>
              </a:effectLst>
            </a:endParaRPr>
          </a:p>
        </p:txBody>
      </p:sp>
      <p:sp>
        <p:nvSpPr>
          <p:cNvPr id="8" name="Content Placeholder 2"/>
          <p:cNvSpPr txBox="1">
            <a:spLocks/>
          </p:cNvSpPr>
          <p:nvPr/>
        </p:nvSpPr>
        <p:spPr>
          <a:xfrm>
            <a:off x="4580467" y="1100628"/>
            <a:ext cx="3749040" cy="3579849"/>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r>
              <a:rPr lang="en-US" dirty="0" smtClean="0">
                <a:solidFill>
                  <a:schemeClr val="accent4"/>
                </a:solidFill>
              </a:rPr>
              <a:t>Vulnerability Characteristics</a:t>
            </a:r>
          </a:p>
          <a:p>
            <a:r>
              <a:rPr lang="en-US" b="0" dirty="0" smtClean="0"/>
              <a:t>Physiology</a:t>
            </a:r>
          </a:p>
          <a:p>
            <a:pPr>
              <a:buFont typeface="Arial" pitchFamily="34" charset="0"/>
              <a:buChar char="•"/>
            </a:pPr>
            <a:r>
              <a:rPr lang="en-US" b="0" dirty="0" smtClean="0"/>
              <a:t>Older adults thermoregulate less well due to a variety of factors including pre-existing conditions, medication.</a:t>
            </a:r>
          </a:p>
          <a:p>
            <a:pPr marL="0" indent="0"/>
            <a:r>
              <a:rPr lang="en-US" b="0" dirty="0" smtClean="0"/>
              <a:t>Isolation</a:t>
            </a:r>
          </a:p>
          <a:p>
            <a:pPr marL="285750" indent="-285750">
              <a:buFont typeface="Arial" pitchFamily="34" charset="0"/>
              <a:buChar char="•"/>
            </a:pPr>
            <a:r>
              <a:rPr lang="en-US" b="0" dirty="0" smtClean="0"/>
              <a:t>Living alone with limited social engagement</a:t>
            </a:r>
          </a:p>
          <a:p>
            <a:pPr marL="0" indent="0"/>
            <a:r>
              <a:rPr lang="en-US" b="0" dirty="0" smtClean="0"/>
              <a:t>Reliance</a:t>
            </a:r>
          </a:p>
          <a:p>
            <a:pPr marL="285750" indent="-285750">
              <a:buFont typeface="Arial" panose="020B0604020202020204" pitchFamily="34" charset="0"/>
              <a:buChar char="•"/>
            </a:pPr>
            <a:r>
              <a:rPr lang="en-US" b="0" dirty="0" smtClean="0"/>
              <a:t>Many rely on others for support, including being in an institution.</a:t>
            </a:r>
          </a:p>
          <a:p>
            <a:pPr marL="0" indent="0"/>
            <a:r>
              <a:rPr lang="en-US" b="0" dirty="0" smtClean="0"/>
              <a:t>Fixed Income</a:t>
            </a:r>
          </a:p>
          <a:p>
            <a:pPr marL="285750" indent="-285750">
              <a:buFont typeface="Arial" panose="020B0604020202020204" pitchFamily="34" charset="0"/>
              <a:buChar char="•"/>
            </a:pPr>
            <a:r>
              <a:rPr lang="en-US" b="0" dirty="0" smtClean="0"/>
              <a:t>Inability or unwillingness to pay for energy or other interventions.</a:t>
            </a:r>
          </a:p>
          <a:p>
            <a:pPr marL="0" indent="0"/>
            <a:r>
              <a:rPr lang="en-US" b="0" dirty="0" smtClean="0"/>
              <a:t>Psychology</a:t>
            </a:r>
          </a:p>
          <a:p>
            <a:pPr marL="285750" indent="-285750">
              <a:buFont typeface="Arial" panose="020B0604020202020204" pitchFamily="34" charset="0"/>
              <a:buChar char="•"/>
            </a:pPr>
            <a:r>
              <a:rPr lang="en-US" b="0" dirty="0" smtClean="0"/>
              <a:t>Peer Pressure to Perform</a:t>
            </a:r>
            <a:endParaRPr lang="en-US" b="0"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11579" y="5181599"/>
            <a:ext cx="2360946" cy="1571625"/>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7200" y="5181600"/>
            <a:ext cx="2095500" cy="1571625"/>
          </a:xfrm>
          <a:prstGeom prst="rect">
            <a:avLst/>
          </a:prstGeom>
        </p:spPr>
      </p:pic>
    </p:spTree>
    <p:extLst>
      <p:ext uri="{BB962C8B-B14F-4D97-AF65-F5344CB8AC3E}">
        <p14:creationId xmlns:p14="http://schemas.microsoft.com/office/powerpoint/2010/main" val="886392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2960" y="365760"/>
            <a:ext cx="7940040" cy="548640"/>
          </a:xfrm>
        </p:spPr>
        <p:txBody>
          <a:bodyPr/>
          <a:lstStyle/>
          <a:p>
            <a:r>
              <a:rPr lang="en-US" dirty="0" smtClean="0"/>
              <a:t>Breakout Table A: Outdoor Active Exposure</a:t>
            </a:r>
            <a:endParaRPr lang="en-US" dirty="0"/>
          </a:p>
        </p:txBody>
      </p:sp>
      <p:sp>
        <p:nvSpPr>
          <p:cNvPr id="5" name="Content Placeholder 4"/>
          <p:cNvSpPr>
            <a:spLocks noGrp="1"/>
          </p:cNvSpPr>
          <p:nvPr>
            <p:ph idx="1"/>
          </p:nvPr>
        </p:nvSpPr>
        <p:spPr/>
        <p:txBody>
          <a:bodyPr>
            <a:normAutofit/>
          </a:bodyPr>
          <a:lstStyle/>
          <a:p>
            <a:pPr marL="0" lvl="0" indent="0">
              <a:spcBef>
                <a:spcPts val="600"/>
              </a:spcBef>
              <a:defRPr/>
            </a:pPr>
            <a:r>
              <a:rPr lang="en-US" b="0" dirty="0" smtClean="0">
                <a:solidFill>
                  <a:srgbClr val="000000"/>
                </a:solidFill>
              </a:rPr>
              <a:t>This </a:t>
            </a:r>
            <a:r>
              <a:rPr lang="en-US" b="0" dirty="0">
                <a:solidFill>
                  <a:srgbClr val="000000"/>
                </a:solidFill>
              </a:rPr>
              <a:t>group will focus on decisions which must be made to protect people who must be exposed </a:t>
            </a:r>
            <a:r>
              <a:rPr lang="en-US" b="0" dirty="0" smtClean="0">
                <a:solidFill>
                  <a:srgbClr val="000000"/>
                </a:solidFill>
              </a:rPr>
              <a:t>to extreme heat for </a:t>
            </a:r>
            <a:r>
              <a:rPr lang="en-US" b="0" dirty="0">
                <a:solidFill>
                  <a:srgbClr val="000000"/>
                </a:solidFill>
              </a:rPr>
              <a:t>work or play, such as emergency responders</a:t>
            </a:r>
            <a:r>
              <a:rPr lang="en-US" b="0" dirty="0" smtClean="0">
                <a:solidFill>
                  <a:srgbClr val="000000"/>
                </a:solidFill>
              </a:rPr>
              <a:t>, outdoor workers (roofing contractors, farmers, etc…), </a:t>
            </a:r>
            <a:r>
              <a:rPr lang="en-US" b="0" dirty="0">
                <a:solidFill>
                  <a:srgbClr val="000000"/>
                </a:solidFill>
              </a:rPr>
              <a:t>athletes, and military personnel</a:t>
            </a:r>
            <a:r>
              <a:rPr lang="en-US" b="0" dirty="0" smtClean="0">
                <a:solidFill>
                  <a:srgbClr val="000000"/>
                </a:solidFill>
              </a:rPr>
              <a:t>.</a:t>
            </a:r>
            <a:r>
              <a:rPr lang="en-US" b="0" dirty="0">
                <a:solidFill>
                  <a:srgbClr val="000000"/>
                </a:solidFill>
              </a:rPr>
              <a:t/>
            </a:r>
            <a:br>
              <a:rPr lang="en-US" b="0" dirty="0">
                <a:solidFill>
                  <a:srgbClr val="000000"/>
                </a:solidFill>
              </a:rPr>
            </a:br>
            <a:endParaRPr lang="en-US" b="0" dirty="0" smtClean="0">
              <a:solidFill>
                <a:srgbClr val="000000"/>
              </a:solidFill>
            </a:endParaRPr>
          </a:p>
          <a:p>
            <a:pPr marL="0" lvl="0" indent="0">
              <a:spcBef>
                <a:spcPts val="600"/>
              </a:spcBef>
              <a:defRPr/>
            </a:pPr>
            <a:r>
              <a:rPr lang="en-US" dirty="0" smtClean="0">
                <a:solidFill>
                  <a:srgbClr val="000000"/>
                </a:solidFill>
              </a:rPr>
              <a:t>Characteristics</a:t>
            </a:r>
            <a:r>
              <a:rPr lang="en-US" b="0" dirty="0" smtClean="0">
                <a:solidFill>
                  <a:srgbClr val="000000"/>
                </a:solidFill>
              </a:rPr>
              <a:t>:</a:t>
            </a:r>
            <a:endParaRPr lang="en-US" b="0" dirty="0" smtClean="0"/>
          </a:p>
          <a:p>
            <a:r>
              <a:rPr lang="en-US" b="0" dirty="0" smtClean="0"/>
              <a:t>Exposed at worksite, athletic field, remote locations</a:t>
            </a:r>
          </a:p>
          <a:p>
            <a:r>
              <a:rPr lang="en-US" b="0" dirty="0" smtClean="0"/>
              <a:t>Personal Protective Equipment (PPE) a factor</a:t>
            </a:r>
          </a:p>
          <a:p>
            <a:r>
              <a:rPr lang="en-US" b="0" dirty="0" smtClean="0"/>
              <a:t>Examples include Emergency Responders, Military, Athletes, Outdoor Workers</a:t>
            </a:r>
            <a:endParaRPr lang="en-US" b="0" dirty="0"/>
          </a:p>
          <a:p>
            <a:r>
              <a:rPr lang="en-US" b="0" dirty="0" smtClean="0"/>
              <a:t>Potential Actions: Rescheduling to Avoid Exposure, Using modified PPE, </a:t>
            </a:r>
          </a:p>
          <a:p>
            <a:r>
              <a:rPr lang="en-US" b="0" dirty="0" smtClean="0"/>
              <a:t>Potential Products: WBGT forecasts, </a:t>
            </a:r>
            <a:endParaRPr lang="en-US" b="0" dirty="0"/>
          </a:p>
        </p:txBody>
      </p:sp>
    </p:spTree>
    <p:extLst>
      <p:ext uri="{BB962C8B-B14F-4D97-AF65-F5344CB8AC3E}">
        <p14:creationId xmlns:p14="http://schemas.microsoft.com/office/powerpoint/2010/main" val="6852865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Breakout A: </a:t>
            </a:r>
            <a:r>
              <a:rPr lang="en-US" dirty="0"/>
              <a:t>Outdoor Active Exposure</a:t>
            </a:r>
          </a:p>
        </p:txBody>
      </p:sp>
      <p:sp>
        <p:nvSpPr>
          <p:cNvPr id="3" name="Content Placeholder 2"/>
          <p:cNvSpPr>
            <a:spLocks noGrp="1"/>
          </p:cNvSpPr>
          <p:nvPr>
            <p:ph idx="1"/>
          </p:nvPr>
        </p:nvSpPr>
        <p:spPr/>
        <p:txBody>
          <a:bodyPr/>
          <a:lstStyle/>
          <a:p>
            <a:r>
              <a:rPr lang="en-US" dirty="0" smtClean="0"/>
              <a:t>Please record your name so that we can track who was in each group.</a:t>
            </a:r>
            <a:endParaRPr lang="en-US" dirty="0"/>
          </a:p>
        </p:txBody>
      </p:sp>
      <p:cxnSp>
        <p:nvCxnSpPr>
          <p:cNvPr id="5" name="Straight Connector 4"/>
          <p:cNvCxnSpPr/>
          <p:nvPr/>
        </p:nvCxnSpPr>
        <p:spPr>
          <a:xfrm>
            <a:off x="990600" y="23622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90600" y="30226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990600" y="36830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90600" y="43434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648200" y="23622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648200" y="30226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648200" y="36830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648200" y="4343400"/>
            <a:ext cx="3429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67008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t>Breakout Table B: Outdoor Casual Exposure</a:t>
            </a:r>
            <a:endParaRPr lang="en-US" sz="2600" dirty="0"/>
          </a:p>
        </p:txBody>
      </p:sp>
      <p:sp>
        <p:nvSpPr>
          <p:cNvPr id="4" name="Content Placeholder 4"/>
          <p:cNvSpPr>
            <a:spLocks noGrp="1"/>
          </p:cNvSpPr>
          <p:nvPr>
            <p:ph idx="1"/>
          </p:nvPr>
        </p:nvSpPr>
        <p:spPr>
          <a:xfrm>
            <a:off x="822960" y="1100628"/>
            <a:ext cx="7520940" cy="3579849"/>
          </a:xfrm>
        </p:spPr>
        <p:txBody>
          <a:bodyPr>
            <a:normAutofit lnSpcReduction="10000"/>
          </a:bodyPr>
          <a:lstStyle/>
          <a:p>
            <a:pPr marL="0" lvl="0" indent="0">
              <a:spcBef>
                <a:spcPts val="600"/>
              </a:spcBef>
              <a:defRPr/>
            </a:pPr>
            <a:r>
              <a:rPr lang="en-US" b="0" dirty="0" smtClean="0">
                <a:solidFill>
                  <a:srgbClr val="000000"/>
                </a:solidFill>
              </a:rPr>
              <a:t>This </a:t>
            </a:r>
            <a:r>
              <a:rPr lang="en-US" b="0" dirty="0">
                <a:solidFill>
                  <a:srgbClr val="000000"/>
                </a:solidFill>
              </a:rPr>
              <a:t>group will focus on decisions which must be made to protect people who </a:t>
            </a:r>
            <a:r>
              <a:rPr lang="en-US" b="0" dirty="0" smtClean="0">
                <a:solidFill>
                  <a:srgbClr val="000000"/>
                </a:solidFill>
              </a:rPr>
              <a:t>choose to be outdoors for leisure activities or exercise, or who are incidentally outdoors because of an activity they are engaged in such as shopping, or commuting. This may also include those who are exposed but do not have control of their exposure, such as the homeless population or children.</a:t>
            </a:r>
            <a:r>
              <a:rPr lang="en-US" b="0" dirty="0">
                <a:solidFill>
                  <a:srgbClr val="000000"/>
                </a:solidFill>
              </a:rPr>
              <a:t/>
            </a:r>
            <a:br>
              <a:rPr lang="en-US" b="0" dirty="0">
                <a:solidFill>
                  <a:srgbClr val="000000"/>
                </a:solidFill>
              </a:rPr>
            </a:br>
            <a:endParaRPr lang="en-US" b="0" dirty="0" smtClean="0">
              <a:solidFill>
                <a:srgbClr val="000000"/>
              </a:solidFill>
            </a:endParaRPr>
          </a:p>
          <a:p>
            <a:pPr marL="0" lvl="0" indent="0">
              <a:spcBef>
                <a:spcPts val="600"/>
              </a:spcBef>
              <a:defRPr/>
            </a:pPr>
            <a:r>
              <a:rPr lang="en-US" dirty="0" smtClean="0">
                <a:solidFill>
                  <a:srgbClr val="000000"/>
                </a:solidFill>
              </a:rPr>
              <a:t>Characteristics</a:t>
            </a:r>
            <a:r>
              <a:rPr lang="en-US" b="0" dirty="0" smtClean="0">
                <a:solidFill>
                  <a:srgbClr val="000000"/>
                </a:solidFill>
              </a:rPr>
              <a:t>:</a:t>
            </a:r>
            <a:endParaRPr lang="en-US" dirty="0" smtClean="0"/>
          </a:p>
          <a:p>
            <a:r>
              <a:rPr lang="en-US" b="0" dirty="0" smtClean="0"/>
              <a:t>Exposed in state/national parks, urban areas, parking lots</a:t>
            </a:r>
          </a:p>
          <a:p>
            <a:r>
              <a:rPr lang="en-US" b="0" dirty="0" smtClean="0"/>
              <a:t>Exposure may be avoidable</a:t>
            </a:r>
          </a:p>
          <a:p>
            <a:r>
              <a:rPr lang="en-US" b="0" dirty="0" smtClean="0"/>
              <a:t>Examples include homeless, joggers, hikers, shoppers, commuters, children, pets</a:t>
            </a:r>
            <a:endParaRPr lang="en-US" b="0" dirty="0"/>
          </a:p>
          <a:p>
            <a:r>
              <a:rPr lang="en-US" b="0" dirty="0" smtClean="0"/>
              <a:t>Potential Actions: UHI reduction, information campaigns, social media </a:t>
            </a:r>
          </a:p>
          <a:p>
            <a:r>
              <a:rPr lang="en-US" b="0" dirty="0" smtClean="0"/>
              <a:t>Potential Products: UHI maps</a:t>
            </a:r>
            <a:endParaRPr lang="en-US" b="0" dirty="0"/>
          </a:p>
        </p:txBody>
      </p:sp>
    </p:spTree>
    <p:extLst>
      <p:ext uri="{BB962C8B-B14F-4D97-AF65-F5344CB8AC3E}">
        <p14:creationId xmlns:p14="http://schemas.microsoft.com/office/powerpoint/2010/main" val="2702422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7520940" cy="548640"/>
          </a:xfrm>
        </p:spPr>
        <p:txBody>
          <a:bodyPr/>
          <a:lstStyle/>
          <a:p>
            <a:r>
              <a:rPr lang="en-US" sz="2600" dirty="0" smtClean="0"/>
              <a:t>Breakout Table B: Outdoor Casual Exposure</a:t>
            </a:r>
            <a:endParaRPr lang="en-US" sz="2600" dirty="0"/>
          </a:p>
        </p:txBody>
      </p:sp>
      <p:sp>
        <p:nvSpPr>
          <p:cNvPr id="4" name="Content Placeholder 2"/>
          <p:cNvSpPr>
            <a:spLocks noGrp="1"/>
          </p:cNvSpPr>
          <p:nvPr>
            <p:ph idx="1"/>
          </p:nvPr>
        </p:nvSpPr>
        <p:spPr>
          <a:xfrm>
            <a:off x="822960" y="1100628"/>
            <a:ext cx="7520940" cy="3579849"/>
          </a:xfrm>
        </p:spPr>
        <p:txBody>
          <a:bodyPr/>
          <a:lstStyle/>
          <a:p>
            <a:r>
              <a:rPr lang="en-US" dirty="0" smtClean="0"/>
              <a:t>Please record your name so that we can track who was in each group.</a:t>
            </a:r>
            <a:endParaRPr lang="en-US" dirty="0"/>
          </a:p>
        </p:txBody>
      </p:sp>
      <p:cxnSp>
        <p:nvCxnSpPr>
          <p:cNvPr id="5" name="Straight Connector 4"/>
          <p:cNvCxnSpPr/>
          <p:nvPr/>
        </p:nvCxnSpPr>
        <p:spPr>
          <a:xfrm>
            <a:off x="990600" y="23622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90600" y="30226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990600" y="36830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90600" y="43434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648200" y="23622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648200" y="30226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648200" y="36830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648200" y="4343400"/>
            <a:ext cx="3429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29713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Breakout Table C: indoor Exposure</a:t>
            </a:r>
            <a:endParaRPr lang="en-US" dirty="0"/>
          </a:p>
        </p:txBody>
      </p:sp>
      <p:sp>
        <p:nvSpPr>
          <p:cNvPr id="3" name="Content Placeholder 2"/>
          <p:cNvSpPr>
            <a:spLocks noGrp="1"/>
          </p:cNvSpPr>
          <p:nvPr>
            <p:ph idx="1"/>
          </p:nvPr>
        </p:nvSpPr>
        <p:spPr/>
        <p:txBody>
          <a:bodyPr/>
          <a:lstStyle/>
          <a:p>
            <a:pPr marL="0" lvl="0" indent="0">
              <a:spcBef>
                <a:spcPts val="600"/>
              </a:spcBef>
              <a:defRPr/>
            </a:pPr>
            <a:r>
              <a:rPr lang="en-US" b="0" dirty="0" smtClean="0">
                <a:solidFill>
                  <a:srgbClr val="000000"/>
                </a:solidFill>
              </a:rPr>
              <a:t>This </a:t>
            </a:r>
            <a:r>
              <a:rPr lang="en-US" b="0" dirty="0">
                <a:solidFill>
                  <a:srgbClr val="000000"/>
                </a:solidFill>
              </a:rPr>
              <a:t>group will focus on decisions which must be made to protect people while they are in homes and other buildings, including elderly care facilities or schools</a:t>
            </a:r>
            <a:r>
              <a:rPr lang="en-US" b="0" dirty="0" smtClean="0">
                <a:solidFill>
                  <a:srgbClr val="000000"/>
                </a:solidFill>
              </a:rPr>
              <a:t>. Some people may have limited agency, limited mobility, or limited means.</a:t>
            </a:r>
          </a:p>
          <a:p>
            <a:pPr marL="0" lvl="0" indent="0">
              <a:spcBef>
                <a:spcPts val="600"/>
              </a:spcBef>
              <a:defRPr/>
            </a:pPr>
            <a:endParaRPr lang="en-US" b="0" dirty="0">
              <a:solidFill>
                <a:srgbClr val="000000"/>
              </a:solidFill>
            </a:endParaRPr>
          </a:p>
          <a:p>
            <a:pPr marL="0" lvl="0" indent="0">
              <a:spcBef>
                <a:spcPts val="600"/>
              </a:spcBef>
              <a:defRPr/>
            </a:pPr>
            <a:r>
              <a:rPr lang="en-US" dirty="0">
                <a:solidFill>
                  <a:srgbClr val="000000"/>
                </a:solidFill>
              </a:rPr>
              <a:t>Characteristics</a:t>
            </a:r>
            <a:r>
              <a:rPr lang="en-US" b="0" dirty="0">
                <a:solidFill>
                  <a:srgbClr val="000000"/>
                </a:solidFill>
              </a:rPr>
              <a:t>:</a:t>
            </a:r>
            <a:endParaRPr lang="en-US" dirty="0"/>
          </a:p>
          <a:p>
            <a:r>
              <a:rPr lang="en-US" b="0" dirty="0"/>
              <a:t>Exposed in </a:t>
            </a:r>
            <a:r>
              <a:rPr lang="en-US" b="0" dirty="0" smtClean="0"/>
              <a:t>homes, elderly care facilities, schools, work sites, restaurants, subways</a:t>
            </a:r>
            <a:endParaRPr lang="en-US" b="0" dirty="0"/>
          </a:p>
          <a:p>
            <a:r>
              <a:rPr lang="en-US" b="0" dirty="0" smtClean="0"/>
              <a:t>Examples </a:t>
            </a:r>
            <a:r>
              <a:rPr lang="en-US" b="0" dirty="0"/>
              <a:t>include </a:t>
            </a:r>
            <a:r>
              <a:rPr lang="en-US" b="0" dirty="0" smtClean="0"/>
              <a:t>older adults, schoolchildren, lower income housing residents</a:t>
            </a:r>
            <a:endParaRPr lang="en-US" b="0" dirty="0"/>
          </a:p>
          <a:p>
            <a:r>
              <a:rPr lang="en-US" b="0" dirty="0"/>
              <a:t>Potential Actions: </a:t>
            </a:r>
            <a:r>
              <a:rPr lang="en-US" b="0" dirty="0" smtClean="0"/>
              <a:t>A/C or fan giveaways, energy subsidy,  smart thermostats, </a:t>
            </a:r>
            <a:endParaRPr lang="en-US" b="0" dirty="0"/>
          </a:p>
          <a:p>
            <a:r>
              <a:rPr lang="en-US" b="0" dirty="0"/>
              <a:t>Potential Products: UHI </a:t>
            </a:r>
            <a:r>
              <a:rPr lang="en-US" b="0" dirty="0" smtClean="0"/>
              <a:t>maps, home energy forecasts, </a:t>
            </a:r>
            <a:endParaRPr lang="en-US" b="0" dirty="0"/>
          </a:p>
          <a:p>
            <a:pPr marL="0" lvl="0" indent="0">
              <a:spcBef>
                <a:spcPts val="600"/>
              </a:spcBef>
              <a:defRPr/>
            </a:pPr>
            <a:endParaRPr lang="en-US" dirty="0"/>
          </a:p>
        </p:txBody>
      </p:sp>
    </p:spTree>
    <p:extLst>
      <p:ext uri="{BB962C8B-B14F-4D97-AF65-F5344CB8AC3E}">
        <p14:creationId xmlns:p14="http://schemas.microsoft.com/office/powerpoint/2010/main" val="14740998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Breakout Table C: Indoor exposure</a:t>
            </a:r>
            <a:endParaRPr lang="en-US" dirty="0"/>
          </a:p>
        </p:txBody>
      </p:sp>
      <p:sp>
        <p:nvSpPr>
          <p:cNvPr id="14" name="Content Placeholder 2"/>
          <p:cNvSpPr>
            <a:spLocks noGrp="1"/>
          </p:cNvSpPr>
          <p:nvPr>
            <p:ph idx="1"/>
          </p:nvPr>
        </p:nvSpPr>
        <p:spPr>
          <a:xfrm>
            <a:off x="822960" y="1100628"/>
            <a:ext cx="7520940" cy="3579849"/>
          </a:xfrm>
        </p:spPr>
        <p:txBody>
          <a:bodyPr/>
          <a:lstStyle/>
          <a:p>
            <a:r>
              <a:rPr lang="en-US" dirty="0" smtClean="0"/>
              <a:t>Please record your name so that we can track who was in each group.</a:t>
            </a:r>
            <a:endParaRPr lang="en-US" dirty="0"/>
          </a:p>
        </p:txBody>
      </p:sp>
      <p:cxnSp>
        <p:nvCxnSpPr>
          <p:cNvPr id="15" name="Straight Connector 14"/>
          <p:cNvCxnSpPr/>
          <p:nvPr/>
        </p:nvCxnSpPr>
        <p:spPr>
          <a:xfrm>
            <a:off x="990600" y="23622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90600" y="30226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90600" y="36830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990600" y="43434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648200" y="23622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648200" y="30226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648200" y="36830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648200" y="4343400"/>
            <a:ext cx="3429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01284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500" dirty="0" smtClean="0"/>
              <a:t>Breakout Table D: Physiological vulnerability</a:t>
            </a:r>
            <a:endParaRPr lang="en-US" sz="2500" dirty="0"/>
          </a:p>
        </p:txBody>
      </p:sp>
      <p:sp>
        <p:nvSpPr>
          <p:cNvPr id="3" name="Content Placeholder 2"/>
          <p:cNvSpPr>
            <a:spLocks noGrp="1"/>
          </p:cNvSpPr>
          <p:nvPr>
            <p:ph idx="1"/>
          </p:nvPr>
        </p:nvSpPr>
        <p:spPr/>
        <p:txBody>
          <a:bodyPr>
            <a:normAutofit/>
          </a:bodyPr>
          <a:lstStyle/>
          <a:p>
            <a:pPr marL="0" lvl="0" indent="0">
              <a:spcBef>
                <a:spcPts val="600"/>
              </a:spcBef>
              <a:defRPr/>
            </a:pPr>
            <a:r>
              <a:rPr lang="en-US" b="0" dirty="0">
                <a:solidFill>
                  <a:srgbClr val="000000"/>
                </a:solidFill>
              </a:rPr>
              <a:t>This group will focus on decisions which must be made to protect people who experience heightened vulnerability due to physiological constraints due to age, medication / drug use, or temporary concerns such as a lack of acclimatization.</a:t>
            </a:r>
            <a:br>
              <a:rPr lang="en-US" b="0" dirty="0">
                <a:solidFill>
                  <a:srgbClr val="000000"/>
                </a:solidFill>
              </a:rPr>
            </a:br>
            <a:endParaRPr lang="en-US" b="0" dirty="0">
              <a:solidFill>
                <a:srgbClr val="000000"/>
              </a:solidFill>
            </a:endParaRPr>
          </a:p>
          <a:p>
            <a:pPr marL="0" lvl="0" indent="0">
              <a:spcBef>
                <a:spcPts val="600"/>
              </a:spcBef>
              <a:defRPr/>
            </a:pPr>
            <a:r>
              <a:rPr lang="en-US" dirty="0">
                <a:solidFill>
                  <a:srgbClr val="000000"/>
                </a:solidFill>
              </a:rPr>
              <a:t>Characteristics</a:t>
            </a:r>
            <a:r>
              <a:rPr lang="en-US" b="0" dirty="0">
                <a:solidFill>
                  <a:srgbClr val="000000"/>
                </a:solidFill>
              </a:rPr>
              <a:t>:</a:t>
            </a:r>
            <a:endParaRPr lang="en-US" dirty="0"/>
          </a:p>
          <a:p>
            <a:r>
              <a:rPr lang="en-US" b="0" dirty="0" smtClean="0"/>
              <a:t>Examples </a:t>
            </a:r>
            <a:r>
              <a:rPr lang="en-US" b="0" dirty="0"/>
              <a:t>include older adults, </a:t>
            </a:r>
            <a:r>
              <a:rPr lang="en-US" b="0" dirty="0" smtClean="0"/>
              <a:t>children, drug users (legal and illegal), early season athletes, visitors/vacationers who are not acclimated</a:t>
            </a:r>
            <a:endParaRPr lang="en-US" b="0" dirty="0"/>
          </a:p>
          <a:p>
            <a:r>
              <a:rPr lang="en-US" b="0" dirty="0"/>
              <a:t>Potential Actions: </a:t>
            </a:r>
            <a:r>
              <a:rPr lang="en-US" b="0" dirty="0" smtClean="0"/>
              <a:t>acclimatization programs, information campaigns, targeted messaging (pharmacists), </a:t>
            </a:r>
            <a:endParaRPr lang="en-US" b="0" dirty="0"/>
          </a:p>
          <a:p>
            <a:r>
              <a:rPr lang="en-US" b="0" dirty="0"/>
              <a:t>Potential Products: </a:t>
            </a:r>
            <a:r>
              <a:rPr lang="en-US" b="0" dirty="0" smtClean="0"/>
              <a:t>heat outlooks timed to prescription refills, …</a:t>
            </a:r>
            <a:endParaRPr lang="en-US" b="0" dirty="0"/>
          </a:p>
          <a:p>
            <a:pPr marL="0" lvl="0" indent="0">
              <a:spcBef>
                <a:spcPts val="600"/>
              </a:spcBef>
              <a:defRPr/>
            </a:pPr>
            <a:endParaRPr lang="en-US" dirty="0"/>
          </a:p>
        </p:txBody>
      </p:sp>
    </p:spTree>
    <p:extLst>
      <p:ext uri="{BB962C8B-B14F-4D97-AF65-F5344CB8AC3E}">
        <p14:creationId xmlns:p14="http://schemas.microsoft.com/office/powerpoint/2010/main" val="1609467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43801" y="1638300"/>
            <a:ext cx="1219200" cy="2534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38914" name="Title 1"/>
          <p:cNvSpPr>
            <a:spLocks noGrp="1"/>
          </p:cNvSpPr>
          <p:nvPr>
            <p:ph type="title"/>
          </p:nvPr>
        </p:nvSpPr>
        <p:spPr>
          <a:xfrm>
            <a:off x="0" y="457200"/>
            <a:ext cx="9144000" cy="990600"/>
          </a:xfrm>
          <a:noFill/>
        </p:spPr>
        <p:txBody>
          <a:bodyPr>
            <a:noAutofit/>
          </a:bodyPr>
          <a:lstStyle/>
          <a:p>
            <a:pPr>
              <a:defRPr/>
            </a:pPr>
            <a:r>
              <a:rPr lang="en-US" sz="3200" dirty="0"/>
              <a:t>Extreme Conditions: Heat (NIHHIS)</a:t>
            </a:r>
            <a:endParaRPr lang="en-US" altLang="en-US" sz="3000" kern="1200" dirty="0">
              <a:cs typeface="+mn-cs"/>
            </a:endParaRPr>
          </a:p>
        </p:txBody>
      </p:sp>
      <p:sp>
        <p:nvSpPr>
          <p:cNvPr id="4" name="Rectangle 3"/>
          <p:cNvSpPr/>
          <p:nvPr/>
        </p:nvSpPr>
        <p:spPr>
          <a:xfrm>
            <a:off x="533400" y="5486400"/>
            <a:ext cx="8240493" cy="762000"/>
          </a:xfrm>
          <a:prstGeom prst="rect">
            <a:avLst/>
          </a:prstGeom>
          <a:solidFill>
            <a:schemeClr val="accent1"/>
          </a:soli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smtClean="0">
                <a:ln>
                  <a:noFill/>
                </a:ln>
                <a:solidFill>
                  <a:prstClr val="white"/>
                </a:solidFill>
                <a:effectLst/>
                <a:uLnTx/>
                <a:uFillTx/>
                <a:latin typeface="Calibri"/>
                <a:ea typeface="+mn-ea"/>
                <a:cs typeface="+mn-cs"/>
              </a:rPr>
              <a:t>NIHHIS will </a:t>
            </a:r>
            <a:r>
              <a:rPr kumimoji="0" lang="en-US" sz="2000" b="1" i="1" u="none" strike="noStrike" kern="1200" cap="none" spc="0" normalizeH="0" baseline="0" noProof="0" dirty="0">
                <a:ln>
                  <a:noFill/>
                </a:ln>
                <a:solidFill>
                  <a:prstClr val="white"/>
                </a:solidFill>
                <a:effectLst/>
                <a:uLnTx/>
                <a:uFillTx/>
                <a:latin typeface="Calibri"/>
                <a:ea typeface="+mn-ea"/>
                <a:cs typeface="+mn-cs"/>
              </a:rPr>
              <a:t>facilitate an integrated approach to providing a suite of decision support services to reduce heat related illness and death</a:t>
            </a:r>
          </a:p>
        </p:txBody>
      </p:sp>
      <p:sp>
        <p:nvSpPr>
          <p:cNvPr id="13317" name="TextBox 1"/>
          <p:cNvSpPr txBox="1">
            <a:spLocks noChangeArrowheads="1"/>
          </p:cNvSpPr>
          <p:nvPr/>
        </p:nvSpPr>
        <p:spPr bwMode="auto">
          <a:xfrm>
            <a:off x="4724400" y="1905000"/>
            <a:ext cx="3733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Font typeface="Wingdings" pitchFamily="2" charset="2"/>
              <a:buBlip>
                <a:blip r:embed="rId3"/>
              </a:buBlip>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lr>
                <a:schemeClr val="accent2"/>
              </a:buClr>
              <a:buSzPct val="90000"/>
              <a:buFont typeface="Wingdings" pitchFamily="2" charset="2"/>
              <a:buBlip>
                <a:blip r:embed="rId4"/>
              </a:buBlip>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lr>
                <a:schemeClr val="folHlink"/>
              </a:buClr>
              <a:buSzPct val="90000"/>
              <a:buFont typeface="Wingdings" pitchFamily="2" charset="2"/>
              <a:buBlip>
                <a:blip r:embed="rId5"/>
              </a:buBlip>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itchFamily="34" charset="0"/>
              <a:ea typeface="MS PGothic" pitchFamily="34" charset="-128"/>
              <a:cs typeface="+mn-cs"/>
              <a:sym typeface="Arial" pitchFamily="34" charset="0"/>
            </a:endParaRPr>
          </a:p>
        </p:txBody>
      </p:sp>
      <p:sp>
        <p:nvSpPr>
          <p:cNvPr id="13319" name="TextBox 2"/>
          <p:cNvSpPr txBox="1">
            <a:spLocks noChangeArrowheads="1"/>
          </p:cNvSpPr>
          <p:nvPr/>
        </p:nvSpPr>
        <p:spPr bwMode="auto">
          <a:xfrm>
            <a:off x="5042518" y="4191000"/>
            <a:ext cx="3720483" cy="1169551"/>
          </a:xfrm>
          <a:prstGeom prst="rect">
            <a:avLst/>
          </a:prstGeom>
          <a:solidFill>
            <a:srgbClr val="92D050"/>
          </a:solidFill>
          <a:ln>
            <a:noFill/>
          </a:ln>
        </p:spPr>
        <p:txBody>
          <a:bodyPr wrap="square">
            <a:spAutoFit/>
          </a:bodyPr>
          <a:lstStyle>
            <a:lvl1pPr eaLnBrk="0" hangingPunct="0">
              <a:spcBef>
                <a:spcPct val="20000"/>
              </a:spcBef>
              <a:buClr>
                <a:schemeClr val="hlink"/>
              </a:buClr>
              <a:buSzPct val="90000"/>
              <a:buFont typeface="Wingdings" pitchFamily="2" charset="2"/>
              <a:buBlip>
                <a:blip r:embed="rId3"/>
              </a:buBlip>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lr>
                <a:schemeClr val="accent2"/>
              </a:buClr>
              <a:buSzPct val="90000"/>
              <a:buFont typeface="Wingdings" pitchFamily="2" charset="2"/>
              <a:buBlip>
                <a:blip r:embed="rId4"/>
              </a:buBlip>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lr>
                <a:schemeClr val="folHlink"/>
              </a:buClr>
              <a:buSzPct val="90000"/>
              <a:buFont typeface="Wingdings" pitchFamily="2" charset="2"/>
              <a:buBlip>
                <a:blip r:embed="rId5"/>
              </a:buBlip>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itchFamily="34" charset="0"/>
              </a:defRPr>
            </a:lvl9p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altLang="en-US" sz="1400" b="1" i="1" u="none" strike="noStrike" kern="1200" cap="none" spc="0" normalizeH="0" baseline="0" noProof="0" dirty="0" smtClean="0">
                <a:ln>
                  <a:noFill/>
                </a:ln>
                <a:solidFill>
                  <a:srgbClr val="FFFFFF"/>
                </a:solidFill>
                <a:effectLst/>
                <a:uLnTx/>
                <a:uFillTx/>
                <a:latin typeface="Helvetica" charset="0"/>
                <a:ea typeface="MS PGothic" pitchFamily="34" charset="-128"/>
                <a:cs typeface="+mn-cs"/>
                <a:sym typeface="Arial" pitchFamily="34" charset="0"/>
              </a:rPr>
              <a:t>The National </a:t>
            </a:r>
            <a:r>
              <a:rPr kumimoji="0" lang="en-US" altLang="en-US" sz="1400" b="1" i="1" u="none" strike="noStrike" kern="1200" cap="none" spc="0" normalizeH="0" baseline="0" noProof="0" dirty="0">
                <a:ln>
                  <a:noFill/>
                </a:ln>
                <a:solidFill>
                  <a:srgbClr val="FFFFFF"/>
                </a:solidFill>
                <a:effectLst/>
                <a:uLnTx/>
                <a:uFillTx/>
                <a:latin typeface="Helvetica" charset="0"/>
                <a:ea typeface="MS PGothic" pitchFamily="34" charset="-128"/>
                <a:cs typeface="+mn-cs"/>
                <a:sym typeface="Arial" pitchFamily="34" charset="0"/>
              </a:rPr>
              <a:t>Integrated Heat Health Information </a:t>
            </a:r>
            <a:r>
              <a:rPr kumimoji="0" lang="en-US" altLang="en-US" sz="1400" b="1" i="1" u="none" strike="noStrike" kern="1200" cap="none" spc="0" normalizeH="0" baseline="0" noProof="0" dirty="0" smtClean="0">
                <a:ln>
                  <a:noFill/>
                </a:ln>
                <a:solidFill>
                  <a:srgbClr val="FFFFFF"/>
                </a:solidFill>
                <a:effectLst/>
                <a:uLnTx/>
                <a:uFillTx/>
                <a:latin typeface="Helvetica" charset="0"/>
                <a:ea typeface="MS PGothic" pitchFamily="34" charset="-128"/>
                <a:cs typeface="+mn-cs"/>
                <a:sym typeface="Arial" pitchFamily="34" charset="0"/>
              </a:rPr>
              <a:t>System weaves </a:t>
            </a:r>
            <a:r>
              <a:rPr kumimoji="0" lang="en-US" altLang="en-US" sz="1400" b="1" i="1" u="none" strike="noStrike" kern="1200" cap="none" spc="0" normalizeH="0" baseline="0" noProof="0" dirty="0">
                <a:ln>
                  <a:noFill/>
                </a:ln>
                <a:solidFill>
                  <a:srgbClr val="FFFFFF"/>
                </a:solidFill>
                <a:effectLst/>
                <a:uLnTx/>
                <a:uFillTx/>
                <a:latin typeface="Helvetica" charset="0"/>
                <a:ea typeface="MS PGothic" pitchFamily="34" charset="-128"/>
                <a:cs typeface="+mn-cs"/>
                <a:sym typeface="Arial" pitchFamily="34" charset="0"/>
              </a:rPr>
              <a:t>together existing pieces, </a:t>
            </a:r>
            <a:r>
              <a:rPr kumimoji="0" lang="en-US" altLang="en-US" sz="1400" b="1" i="1" u="none" strike="noStrike" kern="1200" cap="none" spc="0" normalizeH="0" baseline="0" noProof="0" dirty="0" smtClean="0">
                <a:ln>
                  <a:noFill/>
                </a:ln>
                <a:solidFill>
                  <a:srgbClr val="FFFFFF"/>
                </a:solidFill>
                <a:effectLst/>
                <a:uLnTx/>
                <a:uFillTx/>
                <a:latin typeface="Helvetica" charset="0"/>
                <a:ea typeface="MS PGothic" pitchFamily="34" charset="-128"/>
                <a:cs typeface="+mn-cs"/>
                <a:sym typeface="Arial" pitchFamily="34" charset="0"/>
              </a:rPr>
              <a:t>identifies information needs and helps to develop needed climate services.</a:t>
            </a:r>
            <a:endParaRPr kumimoji="0" lang="en-US" altLang="en-US" sz="1400" b="1" i="1" u="none" strike="noStrike" kern="1200" cap="none" spc="0" normalizeH="0" baseline="0" noProof="0" dirty="0">
              <a:ln>
                <a:noFill/>
              </a:ln>
              <a:solidFill>
                <a:srgbClr val="FFFFFF"/>
              </a:solidFill>
              <a:effectLst/>
              <a:uLnTx/>
              <a:uFillTx/>
              <a:latin typeface="Helvetica" charset="0"/>
              <a:ea typeface="MS PGothic" pitchFamily="34" charset="-128"/>
              <a:cs typeface="+mn-cs"/>
              <a:sym typeface="Arial" pitchFamily="34" charset="0"/>
            </a:endParaRPr>
          </a:p>
        </p:txBody>
      </p:sp>
      <p:sp>
        <p:nvSpPr>
          <p:cNvPr id="9" name="Text Placeholder 2"/>
          <p:cNvSpPr txBox="1">
            <a:spLocks/>
          </p:cNvSpPr>
          <p:nvPr/>
        </p:nvSpPr>
        <p:spPr bwMode="auto">
          <a:xfrm>
            <a:off x="381000" y="1774240"/>
            <a:ext cx="4724400" cy="36359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90000"/>
              <a:buFont typeface="Wingdings" pitchFamily="2" charset="2"/>
              <a:buBlip>
                <a:blip r:embed="rId3"/>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SzPct val="90000"/>
              <a:buFont typeface="Wingdings" pitchFamily="2" charset="2"/>
              <a:buBlip>
                <a:blip r:embed="rId4"/>
              </a:buBli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defRPr>
            </a:lvl9pPr>
          </a:lstStyle>
          <a:p>
            <a:pPr marL="342900" marR="0" lvl="0" indent="-342900" algn="l" defTabSz="914400" rtl="0" eaLnBrk="1" fontAlgn="base" latinLnBrk="0" hangingPunct="1">
              <a:lnSpc>
                <a:spcPct val="100000"/>
              </a:lnSpc>
              <a:spcBef>
                <a:spcPct val="20000"/>
              </a:spcBef>
              <a:spcAft>
                <a:spcPct val="0"/>
              </a:spcAft>
              <a:buClr>
                <a:srgbClr val="F49100"/>
              </a:buClr>
              <a:buSzPct val="90000"/>
              <a:buFont typeface="Wingdings" pitchFamily="2" charset="2"/>
              <a:buChar char="§"/>
              <a:tabLst/>
              <a:defRPr/>
            </a:pPr>
            <a:r>
              <a:rPr kumimoji="0" lang="en-US" altLang="en-US" sz="1400" b="0" i="0" u="none" strike="noStrike" kern="1200" cap="none" spc="0" normalizeH="0" baseline="0" noProof="0" dirty="0" smtClean="0">
                <a:ln>
                  <a:noFill/>
                </a:ln>
                <a:solidFill>
                  <a:srgbClr val="1F497D"/>
                </a:solidFill>
                <a:effectLst/>
                <a:uLnTx/>
                <a:uFillTx/>
                <a:latin typeface="Helvetica" charset="0"/>
                <a:ea typeface="MS PGothic" pitchFamily="34" charset="-128"/>
                <a:cs typeface="+mn-cs"/>
              </a:rPr>
              <a:t>NOAA and CDC </a:t>
            </a:r>
            <a:r>
              <a:rPr kumimoji="0" lang="en-US" altLang="en-US" sz="1400" b="0" i="0" u="none" strike="noStrike" kern="1200" cap="none" spc="0" normalizeH="0" baseline="0" noProof="0" dirty="0">
                <a:ln>
                  <a:noFill/>
                </a:ln>
                <a:solidFill>
                  <a:srgbClr val="1F497D"/>
                </a:solidFill>
                <a:effectLst/>
                <a:uLnTx/>
                <a:uFillTx/>
                <a:latin typeface="Helvetica" charset="0"/>
                <a:ea typeface="MS PGothic" pitchFamily="34" charset="-128"/>
                <a:cs typeface="+mn-cs"/>
              </a:rPr>
              <a:t>launched the National Integrated Heat Health Information System (NIHHIS</a:t>
            </a:r>
            <a:r>
              <a:rPr kumimoji="0" lang="en-US" altLang="en-US" sz="1400" b="0" i="0" u="none" strike="noStrike" kern="1200" cap="none" spc="0" normalizeH="0" baseline="0" noProof="0" dirty="0" smtClean="0">
                <a:ln>
                  <a:noFill/>
                </a:ln>
                <a:solidFill>
                  <a:srgbClr val="1F497D"/>
                </a:solidFill>
                <a:effectLst/>
                <a:uLnTx/>
                <a:uFillTx/>
                <a:latin typeface="Helvetica" charset="0"/>
                <a:ea typeface="MS PGothic" pitchFamily="34" charset="-128"/>
                <a:cs typeface="+mn-cs"/>
              </a:rPr>
              <a:t>) in June of 2015 to address heat across timescales</a:t>
            </a:r>
          </a:p>
          <a:p>
            <a:pPr marL="342900" marR="0" lvl="0" indent="-342900" algn="l" defTabSz="914400" rtl="0" eaLnBrk="1" fontAlgn="base" latinLnBrk="0" hangingPunct="1">
              <a:lnSpc>
                <a:spcPct val="100000"/>
              </a:lnSpc>
              <a:spcBef>
                <a:spcPct val="20000"/>
              </a:spcBef>
              <a:spcAft>
                <a:spcPct val="0"/>
              </a:spcAft>
              <a:buClr>
                <a:srgbClr val="F49100"/>
              </a:buClr>
              <a:buSzPct val="90000"/>
              <a:buFont typeface="Wingdings" pitchFamily="2" charset="2"/>
              <a:buChar char="§"/>
              <a:tabLst/>
              <a:defRPr/>
            </a:pPr>
            <a:r>
              <a:rPr kumimoji="0" lang="en-US" altLang="en-US" sz="1400" b="0" i="0" u="none" strike="noStrike" kern="1200" cap="none" spc="0" normalizeH="0" baseline="0" noProof="0" dirty="0" smtClean="0">
                <a:ln>
                  <a:noFill/>
                </a:ln>
                <a:solidFill>
                  <a:srgbClr val="1F497D"/>
                </a:solidFill>
                <a:effectLst/>
                <a:uLnTx/>
                <a:uFillTx/>
                <a:latin typeface="Helvetica" charset="0"/>
                <a:ea typeface="MS PGothic" pitchFamily="34" charset="-128"/>
                <a:cs typeface="+mn-cs"/>
              </a:rPr>
              <a:t>NIHHIS quickly grew to include representation from several agencies (right) in an interagency working group. The group launched the </a:t>
            </a:r>
            <a:r>
              <a:rPr kumimoji="0" lang="en-US" altLang="en-US" sz="1400" b="0" i="0" u="none" strike="noStrike" kern="1200" cap="none" spc="0" normalizeH="0" baseline="0" noProof="0" dirty="0" smtClean="0">
                <a:ln>
                  <a:noFill/>
                </a:ln>
                <a:solidFill>
                  <a:srgbClr val="1F497D"/>
                </a:solidFill>
                <a:effectLst/>
                <a:uLnTx/>
                <a:uFillTx/>
                <a:latin typeface="Helvetica" charset="0"/>
                <a:ea typeface="MS PGothic" pitchFamily="34" charset="-128"/>
                <a:cs typeface="+mn-cs"/>
                <a:hlinkClick r:id="rId6" action="ppaction://hlinkfile"/>
              </a:rPr>
              <a:t>NIHHIS portal</a:t>
            </a:r>
            <a:r>
              <a:rPr kumimoji="0" lang="en-US" altLang="en-US" sz="1400" b="0" i="0" u="none" strike="noStrike" kern="1200" cap="none" spc="0" normalizeH="0" baseline="0" noProof="0" dirty="0" smtClean="0">
                <a:ln>
                  <a:noFill/>
                </a:ln>
                <a:solidFill>
                  <a:srgbClr val="1F497D"/>
                </a:solidFill>
                <a:effectLst/>
                <a:uLnTx/>
                <a:uFillTx/>
                <a:latin typeface="Helvetica" charset="0"/>
                <a:ea typeface="MS PGothic" pitchFamily="34" charset="-128"/>
                <a:cs typeface="+mn-cs"/>
              </a:rPr>
              <a:t> and harmonized heat season outreach.</a:t>
            </a:r>
          </a:p>
          <a:p>
            <a:pPr marL="342900" marR="0" lvl="0" indent="-342900" algn="l" defTabSz="914400" rtl="0" eaLnBrk="1" fontAlgn="base" latinLnBrk="0" hangingPunct="1">
              <a:lnSpc>
                <a:spcPct val="100000"/>
              </a:lnSpc>
              <a:spcBef>
                <a:spcPct val="20000"/>
              </a:spcBef>
              <a:spcAft>
                <a:spcPct val="0"/>
              </a:spcAft>
              <a:buClr>
                <a:srgbClr val="F49100"/>
              </a:buClr>
              <a:buSzPct val="90000"/>
              <a:buFont typeface="Wingdings" pitchFamily="2" charset="2"/>
              <a:buChar char="§"/>
              <a:tabLst/>
              <a:defRPr/>
            </a:pPr>
            <a:r>
              <a:rPr kumimoji="0" lang="en-US" altLang="en-US" sz="1400" b="0" i="0" u="none" strike="noStrike" kern="1200" cap="none" spc="0" normalizeH="0" baseline="0" noProof="0" dirty="0" smtClean="0">
                <a:ln>
                  <a:noFill/>
                </a:ln>
                <a:solidFill>
                  <a:srgbClr val="1F497D"/>
                </a:solidFill>
                <a:effectLst/>
                <a:uLnTx/>
                <a:uFillTx/>
                <a:latin typeface="Helvetica" charset="0"/>
                <a:ea typeface="MS PGothic" pitchFamily="34" charset="-128"/>
                <a:cs typeface="+mn-cs"/>
              </a:rPr>
              <a:t>NIHHIS has also launched regional, trans-boundary pilots to understand local decision-making contexts and needs, and to improve the information.</a:t>
            </a:r>
          </a:p>
          <a:p>
            <a:pPr marL="0" marR="0" lvl="0" indent="0" algn="l" defTabSz="914400" rtl="0" eaLnBrk="1" fontAlgn="base" latinLnBrk="0" hangingPunct="1">
              <a:lnSpc>
                <a:spcPct val="100000"/>
              </a:lnSpc>
              <a:spcBef>
                <a:spcPct val="20000"/>
              </a:spcBef>
              <a:spcAft>
                <a:spcPct val="0"/>
              </a:spcAft>
              <a:buClr>
                <a:srgbClr val="F49100"/>
              </a:buClr>
              <a:buSzPct val="90000"/>
              <a:buFont typeface="Wingdings" pitchFamily="2" charset="2"/>
              <a:buNone/>
              <a:tabLst/>
              <a:defRPr/>
            </a:pPr>
            <a:r>
              <a:rPr kumimoji="0" lang="en-US" altLang="en-US" sz="1400" b="0" i="0" u="none" strike="noStrike" kern="1200" cap="none" spc="0" normalizeH="0" baseline="0" noProof="0" dirty="0" smtClean="0">
                <a:ln>
                  <a:noFill/>
                </a:ln>
                <a:solidFill>
                  <a:srgbClr val="1F497D"/>
                </a:solidFill>
                <a:effectLst/>
                <a:uLnTx/>
                <a:uFillTx/>
                <a:latin typeface="Helvetica" charset="0"/>
                <a:ea typeface="MS PGothic" pitchFamily="34" charset="-128"/>
                <a:cs typeface="+mn-cs"/>
              </a:rPr>
              <a:t>Ongoing activities include:</a:t>
            </a:r>
          </a:p>
          <a:p>
            <a:pPr marL="342900" marR="0" lvl="0" indent="-342900" algn="l" defTabSz="914400" rtl="0" eaLnBrk="1" fontAlgn="base" latinLnBrk="0" hangingPunct="1">
              <a:lnSpc>
                <a:spcPct val="100000"/>
              </a:lnSpc>
              <a:spcBef>
                <a:spcPct val="20000"/>
              </a:spcBef>
              <a:spcAft>
                <a:spcPct val="0"/>
              </a:spcAft>
              <a:buClr>
                <a:srgbClr val="F49100"/>
              </a:buClr>
              <a:buSzPct val="90000"/>
              <a:buFont typeface="Wingdings" pitchFamily="2" charset="2"/>
              <a:buChar char="§"/>
              <a:tabLst/>
              <a:defRPr/>
            </a:pPr>
            <a:r>
              <a:rPr kumimoji="0" lang="en-US" altLang="en-US" sz="1400" b="0" i="0" u="none" strike="noStrike" kern="1200" cap="none" spc="0" normalizeH="0" baseline="0" noProof="0" dirty="0" smtClean="0">
                <a:ln>
                  <a:noFill/>
                </a:ln>
                <a:solidFill>
                  <a:srgbClr val="1F497D"/>
                </a:solidFill>
                <a:effectLst/>
                <a:uLnTx/>
                <a:uFillTx/>
                <a:latin typeface="Helvetica" charset="0"/>
                <a:ea typeface="MS PGothic" pitchFamily="34" charset="-128"/>
                <a:cs typeface="+mn-cs"/>
              </a:rPr>
              <a:t>Expanding border health network in the south,</a:t>
            </a:r>
          </a:p>
          <a:p>
            <a:pPr marL="342900" marR="0" lvl="0" indent="-342900" algn="l" defTabSz="914400" rtl="0" eaLnBrk="1" fontAlgn="base" latinLnBrk="0" hangingPunct="1">
              <a:lnSpc>
                <a:spcPct val="100000"/>
              </a:lnSpc>
              <a:spcBef>
                <a:spcPct val="20000"/>
              </a:spcBef>
              <a:spcAft>
                <a:spcPct val="0"/>
              </a:spcAft>
              <a:buClr>
                <a:srgbClr val="F49100"/>
              </a:buClr>
              <a:buSzPct val="90000"/>
              <a:buFont typeface="Wingdings" pitchFamily="2" charset="2"/>
              <a:buChar char="§"/>
              <a:tabLst/>
              <a:defRPr/>
            </a:pPr>
            <a:r>
              <a:rPr kumimoji="0" lang="en-US" altLang="en-US" sz="1400" b="0" i="0" u="none" strike="noStrike" kern="1200" cap="none" spc="0" normalizeH="0" baseline="0" noProof="0" dirty="0" smtClean="0">
                <a:ln>
                  <a:noFill/>
                </a:ln>
                <a:solidFill>
                  <a:srgbClr val="1F497D"/>
                </a:solidFill>
                <a:effectLst/>
                <a:uLnTx/>
                <a:uFillTx/>
                <a:latin typeface="Helvetica" charset="0"/>
                <a:ea typeface="MS PGothic" pitchFamily="34" charset="-128"/>
                <a:cs typeface="+mn-cs"/>
              </a:rPr>
              <a:t>‘</a:t>
            </a:r>
            <a:r>
              <a:rPr kumimoji="0" lang="en-US" altLang="en-US" sz="1400" b="0" i="0" u="none" strike="noStrike" kern="1200" cap="none" spc="0" normalizeH="0" baseline="0" noProof="0" dirty="0">
                <a:ln>
                  <a:noFill/>
                </a:ln>
                <a:solidFill>
                  <a:srgbClr val="1F497D"/>
                </a:solidFill>
                <a:effectLst/>
                <a:uLnTx/>
                <a:uFillTx/>
                <a:latin typeface="Helvetica" charset="0"/>
                <a:ea typeface="MS PGothic" pitchFamily="34" charset="-128"/>
                <a:cs typeface="+mn-cs"/>
              </a:rPr>
              <a:t>D</a:t>
            </a:r>
            <a:r>
              <a:rPr kumimoji="0" lang="en-US" altLang="en-US" sz="1400" b="0" i="0" u="none" strike="noStrike" kern="1200" cap="none" spc="0" normalizeH="0" baseline="0" noProof="0" dirty="0" smtClean="0">
                <a:ln>
                  <a:noFill/>
                </a:ln>
                <a:solidFill>
                  <a:srgbClr val="1F497D"/>
                </a:solidFill>
                <a:effectLst/>
                <a:uLnTx/>
                <a:uFillTx/>
                <a:latin typeface="Helvetica" charset="0"/>
                <a:ea typeface="MS PGothic" pitchFamily="34" charset="-128"/>
                <a:cs typeface="+mn-cs"/>
              </a:rPr>
              <a:t>ecision calendar’ exercises to understand multi-disciplinary needs in the Northeast,</a:t>
            </a:r>
          </a:p>
          <a:p>
            <a:pPr marL="342900" marR="0" lvl="0" indent="-342900" algn="l" defTabSz="914400" rtl="0" eaLnBrk="1" fontAlgn="base" latinLnBrk="0" hangingPunct="1">
              <a:lnSpc>
                <a:spcPct val="100000"/>
              </a:lnSpc>
              <a:spcBef>
                <a:spcPct val="20000"/>
              </a:spcBef>
              <a:spcAft>
                <a:spcPct val="0"/>
              </a:spcAft>
              <a:buClr>
                <a:srgbClr val="F49100"/>
              </a:buClr>
              <a:buSzPct val="90000"/>
              <a:buFont typeface="Wingdings" pitchFamily="2" charset="2"/>
              <a:buChar char="§"/>
              <a:tabLst/>
              <a:defRPr/>
            </a:pPr>
            <a:r>
              <a:rPr kumimoji="0" lang="en-US" altLang="en-US" sz="1400" b="0" i="0" u="none" strike="noStrike" kern="1200" cap="none" spc="0" normalizeH="0" baseline="0" noProof="0" dirty="0">
                <a:ln>
                  <a:noFill/>
                </a:ln>
                <a:solidFill>
                  <a:srgbClr val="1F497D"/>
                </a:solidFill>
                <a:effectLst/>
                <a:uLnTx/>
                <a:uFillTx/>
                <a:latin typeface="Helvetica" charset="0"/>
                <a:ea typeface="MS PGothic" pitchFamily="34" charset="-128"/>
                <a:cs typeface="+mn-cs"/>
              </a:rPr>
              <a:t>N</a:t>
            </a:r>
            <a:r>
              <a:rPr kumimoji="0" lang="en-US" altLang="en-US" sz="1400" b="0" i="0" u="none" strike="noStrike" kern="1200" cap="none" spc="0" normalizeH="0" baseline="0" noProof="0" dirty="0" smtClean="0">
                <a:ln>
                  <a:noFill/>
                </a:ln>
                <a:solidFill>
                  <a:srgbClr val="1F497D"/>
                </a:solidFill>
                <a:effectLst/>
                <a:uLnTx/>
                <a:uFillTx/>
                <a:latin typeface="Helvetica" charset="0"/>
                <a:ea typeface="MS PGothic" pitchFamily="34" charset="-128"/>
                <a:cs typeface="+mn-cs"/>
              </a:rPr>
              <a:t>ational projects to improve the utility of information.</a:t>
            </a:r>
            <a:endParaRPr kumimoji="0" lang="en-US" altLang="en-US" sz="1400" b="0" i="0" u="none" strike="noStrike" kern="1200" cap="none" spc="0" normalizeH="0" baseline="0" noProof="0" dirty="0">
              <a:ln>
                <a:noFill/>
              </a:ln>
              <a:solidFill>
                <a:srgbClr val="1F497D"/>
              </a:solidFill>
              <a:effectLst/>
              <a:uLnTx/>
              <a:uFillTx/>
              <a:latin typeface="Helvetica" charset="0"/>
              <a:ea typeface="MS PGothic" pitchFamily="34" charset="-128"/>
              <a:cs typeface="+mn-cs"/>
            </a:endParaRPr>
          </a:p>
        </p:txBody>
      </p:sp>
      <p:pic>
        <p:nvPicPr>
          <p:cNvPr id="8195" name="Picture 3" descr="https://toolkit.climate.gov/nihhis/images/CDC.jpg">
            <a:hlinkClick r:id="rId7"/>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6248401" y="1638300"/>
            <a:ext cx="1533525" cy="63817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toolkit.climate.gov/nihhis/images/EPA.jpg">
            <a:hlinkClick r:id="rId9"/>
          </p:cNvPr>
          <p:cNvPicPr>
            <a:picLocks noChangeAspect="1" noChangeArrowheads="1"/>
          </p:cNvPicPr>
          <p:nvPr/>
        </p:nvPicPr>
        <p:blipFill rotWithShape="1">
          <a:blip r:embed="rId10" cstate="hqprint">
            <a:extLst>
              <a:ext uri="{28A0092B-C50C-407E-A947-70E740481C1C}">
                <a14:useLocalDpi xmlns:a14="http://schemas.microsoft.com/office/drawing/2010/main"/>
              </a:ext>
            </a:extLst>
          </a:blip>
          <a:srcRect/>
          <a:stretch/>
        </p:blipFill>
        <p:spPr bwMode="auto">
          <a:xfrm>
            <a:off x="5042517" y="2276475"/>
            <a:ext cx="1444009" cy="638175"/>
          </a:xfrm>
          <a:prstGeom prst="rect">
            <a:avLst/>
          </a:prstGeom>
          <a:noFill/>
          <a:extLst>
            <a:ext uri="{909E8E84-426E-40DD-AFC4-6F175D3DCCD1}">
              <a14:hiddenFill xmlns:a14="http://schemas.microsoft.com/office/drawing/2010/main">
                <a:solidFill>
                  <a:srgbClr val="FFFFFF"/>
                </a:solidFill>
              </a14:hiddenFill>
            </a:ext>
          </a:extLst>
        </p:spPr>
      </p:pic>
      <p:pic>
        <p:nvPicPr>
          <p:cNvPr id="8197" name="Picture 5" descr="https://toolkit.climate.gov/nihhis/images/FEMA.jpg">
            <a:hlinkClick r:id="rId11"/>
          </p:cNvPr>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6391276" y="2276475"/>
            <a:ext cx="1533525" cy="638175"/>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https://toolkit.climate.gov/nihhis/images/NIOSH.jpg">
            <a:hlinkClick r:id="rId13"/>
          </p:cNvPr>
          <p:cNvPicPr>
            <a:picLocks noChangeAspect="1" noChangeArrowheads="1"/>
          </p:cNvPicPr>
          <p:nvPr/>
        </p:nvPicPr>
        <p:blipFill rotWithShape="1">
          <a:blip r:embed="rId14" cstate="hqprint">
            <a:extLst>
              <a:ext uri="{28A0092B-C50C-407E-A947-70E740481C1C}">
                <a14:useLocalDpi xmlns:a14="http://schemas.microsoft.com/office/drawing/2010/main"/>
              </a:ext>
            </a:extLst>
          </a:blip>
          <a:srcRect l="-26647" r="-1"/>
          <a:stretch/>
        </p:blipFill>
        <p:spPr bwMode="auto">
          <a:xfrm>
            <a:off x="5042517" y="2914650"/>
            <a:ext cx="1815482" cy="638175"/>
          </a:xfrm>
          <a:prstGeom prst="rect">
            <a:avLst/>
          </a:prstGeom>
          <a:solidFill>
            <a:schemeClr val="bg1"/>
          </a:solidFill>
          <a:extLst/>
        </p:spPr>
      </p:pic>
      <p:pic>
        <p:nvPicPr>
          <p:cNvPr id="8199" name="Picture 7" descr="https://toolkit.climate.gov/nihhis/images/NOAA.jpg">
            <a:hlinkClick r:id="rId15"/>
          </p:cNvPr>
          <p:cNvPicPr>
            <a:picLocks noChangeAspect="1" noChangeArrowheads="1"/>
          </p:cNvPicPr>
          <p:nvPr/>
        </p:nvPicPr>
        <p:blipFill>
          <a:blip r:embed="rId16">
            <a:extLst>
              <a:ext uri="{28A0092B-C50C-407E-A947-70E740481C1C}">
                <a14:useLocalDpi xmlns:a14="http://schemas.microsoft.com/office/drawing/2010/main"/>
              </a:ext>
            </a:extLst>
          </a:blip>
          <a:srcRect/>
          <a:stretch>
            <a:fillRect/>
          </a:stretch>
        </p:blipFill>
        <p:spPr bwMode="auto">
          <a:xfrm>
            <a:off x="6619875" y="2914650"/>
            <a:ext cx="1533525" cy="638175"/>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https://toolkit.climate.gov/nihhis/images/OSHA.jpg">
            <a:hlinkClick r:id="rId17"/>
          </p:cNvPr>
          <p:cNvPicPr>
            <a:picLocks noChangeAspect="1" noChangeArrowheads="1"/>
          </p:cNvPicPr>
          <p:nvPr/>
        </p:nvPicPr>
        <p:blipFill rotWithShape="1">
          <a:blip r:embed="rId18" cstate="hqprint">
            <a:extLst>
              <a:ext uri="{28A0092B-C50C-407E-A947-70E740481C1C}">
                <a14:useLocalDpi xmlns:a14="http://schemas.microsoft.com/office/drawing/2010/main"/>
              </a:ext>
            </a:extLst>
          </a:blip>
          <a:srcRect l="-26647" r="-1"/>
          <a:stretch/>
        </p:blipFill>
        <p:spPr bwMode="auto">
          <a:xfrm>
            <a:off x="5042517" y="3534908"/>
            <a:ext cx="1815484" cy="638175"/>
          </a:xfrm>
          <a:prstGeom prst="rect">
            <a:avLst/>
          </a:prstGeom>
          <a:solidFill>
            <a:schemeClr val="bg1"/>
          </a:solidFill>
          <a:extLst/>
        </p:spPr>
      </p:pic>
      <p:pic>
        <p:nvPicPr>
          <p:cNvPr id="8201" name="Picture 9" descr="https://toolkit.climate.gov/nihhis/images/SAMHSA.jpg">
            <a:hlinkClick r:id="rId19"/>
          </p:cNvPr>
          <p:cNvPicPr>
            <a:picLocks noChangeAspect="1" noChangeArrowheads="1"/>
          </p:cNvPicPr>
          <p:nvPr/>
        </p:nvPicPr>
        <p:blipFill>
          <a:blip r:embed="rId20">
            <a:extLst>
              <a:ext uri="{28A0092B-C50C-407E-A947-70E740481C1C}">
                <a14:useLocalDpi xmlns:a14="http://schemas.microsoft.com/office/drawing/2010/main"/>
              </a:ext>
            </a:extLst>
          </a:blip>
          <a:srcRect/>
          <a:stretch>
            <a:fillRect/>
          </a:stretch>
        </p:blipFill>
        <p:spPr bwMode="auto">
          <a:xfrm>
            <a:off x="6619875" y="3552825"/>
            <a:ext cx="1533525" cy="638175"/>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https://toolkit.climate.gov/nihhis/images/ASPR.jpg">
            <a:hlinkClick r:id="rId21"/>
          </p:cNvPr>
          <p:cNvPicPr>
            <a:picLocks noChangeAspect="1" noChangeArrowheads="1"/>
          </p:cNvPicPr>
          <p:nvPr/>
        </p:nvPicPr>
        <p:blipFill>
          <a:blip r:embed="rId22">
            <a:extLst>
              <a:ext uri="{28A0092B-C50C-407E-A947-70E740481C1C}">
                <a14:useLocalDpi xmlns:a14="http://schemas.microsoft.com/office/drawing/2010/main"/>
              </a:ext>
            </a:extLst>
          </a:blip>
          <a:srcRect/>
          <a:stretch>
            <a:fillRect/>
          </a:stretch>
        </p:blipFill>
        <p:spPr bwMode="auto">
          <a:xfrm>
            <a:off x="155575" y="-2438400"/>
            <a:ext cx="1533525" cy="638175"/>
          </a:xfrm>
          <a:prstGeom prst="rect">
            <a:avLst/>
          </a:prstGeom>
          <a:noFill/>
          <a:extLst>
            <a:ext uri="{909E8E84-426E-40DD-AFC4-6F175D3DCCD1}">
              <a14:hiddenFill xmlns:a14="http://schemas.microsoft.com/office/drawing/2010/main">
                <a:solidFill>
                  <a:srgbClr val="FFFFFF"/>
                </a:solidFill>
              </a14:hiddenFill>
            </a:ext>
          </a:extLst>
        </p:spPr>
      </p:pic>
      <p:pic>
        <p:nvPicPr>
          <p:cNvPr id="8203" name="Picture 11" descr="https://toolkit.climate.gov/nihhis/images/ASPR.jpg">
            <a:hlinkClick r:id="rId21"/>
          </p:cNvPr>
          <p:cNvPicPr>
            <a:picLocks noChangeAspect="1" noChangeArrowheads="1"/>
          </p:cNvPicPr>
          <p:nvPr/>
        </p:nvPicPr>
        <p:blipFill rotWithShape="1">
          <a:blip r:embed="rId23" cstate="hqprint">
            <a:extLst>
              <a:ext uri="{28A0092B-C50C-407E-A947-70E740481C1C}">
                <a14:useLocalDpi xmlns:a14="http://schemas.microsoft.com/office/drawing/2010/main"/>
              </a:ext>
            </a:extLst>
          </a:blip>
          <a:srcRect/>
          <a:stretch/>
        </p:blipFill>
        <p:spPr bwMode="auto">
          <a:xfrm>
            <a:off x="5042517" y="1638299"/>
            <a:ext cx="1444009" cy="6381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upload.wikimedia.org/wikipedia/commons/3/37/USDA_logo.png"/>
          <p:cNvPicPr>
            <a:picLocks noChangeAspect="1" noChangeArrowheads="1"/>
          </p:cNvPicPr>
          <p:nvPr/>
        </p:nvPicPr>
        <p:blipFill>
          <a:blip r:embed="rId24" cstate="print">
            <a:extLst>
              <a:ext uri="{28A0092B-C50C-407E-A947-70E740481C1C}">
                <a14:useLocalDpi xmlns:a14="http://schemas.microsoft.com/office/drawing/2010/main"/>
              </a:ext>
            </a:extLst>
          </a:blip>
          <a:srcRect/>
          <a:stretch>
            <a:fillRect/>
          </a:stretch>
        </p:blipFill>
        <p:spPr bwMode="auto">
          <a:xfrm>
            <a:off x="7924801" y="1718768"/>
            <a:ext cx="696693" cy="477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2071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7787640" cy="548640"/>
          </a:xfrm>
        </p:spPr>
        <p:txBody>
          <a:bodyPr/>
          <a:lstStyle/>
          <a:p>
            <a:r>
              <a:rPr lang="en-US" sz="2600" dirty="0"/>
              <a:t>Breakout Table D: Physiological vulnerability</a:t>
            </a:r>
          </a:p>
        </p:txBody>
      </p:sp>
      <p:sp>
        <p:nvSpPr>
          <p:cNvPr id="5" name="Content Placeholder 2"/>
          <p:cNvSpPr>
            <a:spLocks noGrp="1"/>
          </p:cNvSpPr>
          <p:nvPr>
            <p:ph idx="1"/>
          </p:nvPr>
        </p:nvSpPr>
        <p:spPr>
          <a:xfrm>
            <a:off x="822960" y="1100628"/>
            <a:ext cx="7520940" cy="3579849"/>
          </a:xfrm>
        </p:spPr>
        <p:txBody>
          <a:bodyPr/>
          <a:lstStyle/>
          <a:p>
            <a:r>
              <a:rPr lang="en-US" dirty="0" smtClean="0"/>
              <a:t>Please record your name so that we can track who was in each group.</a:t>
            </a:r>
            <a:endParaRPr lang="en-US" dirty="0"/>
          </a:p>
        </p:txBody>
      </p:sp>
      <p:cxnSp>
        <p:nvCxnSpPr>
          <p:cNvPr id="6" name="Straight Connector 5"/>
          <p:cNvCxnSpPr/>
          <p:nvPr/>
        </p:nvCxnSpPr>
        <p:spPr>
          <a:xfrm>
            <a:off x="990600" y="23622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990600" y="30226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90600" y="36830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990600" y="43434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648200" y="23622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648200" y="30226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648200" y="36830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8200" y="4343400"/>
            <a:ext cx="3429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64506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t>Breakout Table E: Behavioral </a:t>
            </a:r>
            <a:r>
              <a:rPr lang="en-US" sz="2600" dirty="0"/>
              <a:t>Vulnerability</a:t>
            </a:r>
          </a:p>
        </p:txBody>
      </p:sp>
      <p:sp>
        <p:nvSpPr>
          <p:cNvPr id="3" name="Content Placeholder 2"/>
          <p:cNvSpPr>
            <a:spLocks noGrp="1"/>
          </p:cNvSpPr>
          <p:nvPr>
            <p:ph idx="1"/>
          </p:nvPr>
        </p:nvSpPr>
        <p:spPr/>
        <p:txBody>
          <a:bodyPr/>
          <a:lstStyle/>
          <a:p>
            <a:pPr marL="0" lvl="0" indent="0">
              <a:spcBef>
                <a:spcPts val="600"/>
              </a:spcBef>
              <a:defRPr/>
            </a:pPr>
            <a:r>
              <a:rPr lang="en-US" b="0" dirty="0">
                <a:solidFill>
                  <a:srgbClr val="000000"/>
                </a:solidFill>
              </a:rPr>
              <a:t>This group will focus on decisions which must be made to protect people who are at greater risk because of their behaviors, which with proper education and awareness, can be modified to reduce risk</a:t>
            </a:r>
            <a:r>
              <a:rPr lang="en-US" b="0" dirty="0" smtClean="0">
                <a:solidFill>
                  <a:srgbClr val="000000"/>
                </a:solidFill>
              </a:rPr>
              <a:t>.</a:t>
            </a:r>
          </a:p>
          <a:p>
            <a:pPr marL="0" lvl="0" indent="0">
              <a:spcBef>
                <a:spcPts val="600"/>
              </a:spcBef>
              <a:defRPr/>
            </a:pPr>
            <a:endParaRPr lang="en-US" b="0" dirty="0">
              <a:solidFill>
                <a:srgbClr val="000000"/>
              </a:solidFill>
            </a:endParaRPr>
          </a:p>
          <a:p>
            <a:pPr marL="0" lvl="0" indent="0">
              <a:spcBef>
                <a:spcPts val="600"/>
              </a:spcBef>
              <a:defRPr/>
            </a:pPr>
            <a:r>
              <a:rPr lang="en-US" dirty="0">
                <a:solidFill>
                  <a:srgbClr val="000000"/>
                </a:solidFill>
              </a:rPr>
              <a:t>Characteristics</a:t>
            </a:r>
            <a:r>
              <a:rPr lang="en-US" b="0" dirty="0">
                <a:solidFill>
                  <a:srgbClr val="000000"/>
                </a:solidFill>
              </a:rPr>
              <a:t>:</a:t>
            </a:r>
            <a:endParaRPr lang="en-US" dirty="0"/>
          </a:p>
          <a:p>
            <a:r>
              <a:rPr lang="en-US" b="0" dirty="0"/>
              <a:t>Exposed </a:t>
            </a:r>
            <a:r>
              <a:rPr lang="en-US" b="0" dirty="0" smtClean="0"/>
              <a:t>due to lack of planning or oversights</a:t>
            </a:r>
            <a:endParaRPr lang="en-US" b="0" dirty="0"/>
          </a:p>
          <a:p>
            <a:r>
              <a:rPr lang="en-US" b="0" dirty="0"/>
              <a:t>Examples include </a:t>
            </a:r>
            <a:r>
              <a:rPr lang="en-US" b="0" dirty="0" smtClean="0"/>
              <a:t>hikers in national/state parks, children left in cars by parents, etc…</a:t>
            </a:r>
            <a:endParaRPr lang="en-US" b="0" dirty="0"/>
          </a:p>
          <a:p>
            <a:r>
              <a:rPr lang="en-US" b="0" dirty="0"/>
              <a:t>Potential </a:t>
            </a:r>
            <a:r>
              <a:rPr lang="en-US" b="0" dirty="0" smtClean="0"/>
              <a:t>Actions &amp; products: alerts on smart phones, heat outlooks during planning (proactive information/predictions on national/state park pages) </a:t>
            </a:r>
            <a:endParaRPr lang="en-US" dirty="0"/>
          </a:p>
          <a:p>
            <a:pPr marL="0" lvl="0" indent="0">
              <a:spcBef>
                <a:spcPts val="600"/>
              </a:spcBef>
              <a:defRPr/>
            </a:pPr>
            <a:endParaRPr lang="en-US" b="0" dirty="0">
              <a:solidFill>
                <a:srgbClr val="000000"/>
              </a:solidFill>
            </a:endParaRPr>
          </a:p>
          <a:p>
            <a:pPr marL="0" lvl="0" indent="0">
              <a:spcBef>
                <a:spcPts val="600"/>
              </a:spcBef>
              <a:defRPr/>
            </a:pPr>
            <a:endParaRPr lang="en-US" b="0" dirty="0">
              <a:solidFill>
                <a:srgbClr val="000000"/>
              </a:solidFill>
            </a:endParaRPr>
          </a:p>
        </p:txBody>
      </p:sp>
    </p:spTree>
    <p:extLst>
      <p:ext uri="{BB962C8B-B14F-4D97-AF65-F5344CB8AC3E}">
        <p14:creationId xmlns:p14="http://schemas.microsoft.com/office/powerpoint/2010/main" val="27704037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t>Breakout Table E: </a:t>
            </a:r>
            <a:r>
              <a:rPr lang="en-US" sz="2600" dirty="0"/>
              <a:t>Behavioral Vulnerability</a:t>
            </a:r>
          </a:p>
        </p:txBody>
      </p:sp>
      <p:sp>
        <p:nvSpPr>
          <p:cNvPr id="5" name="Content Placeholder 2"/>
          <p:cNvSpPr>
            <a:spLocks noGrp="1"/>
          </p:cNvSpPr>
          <p:nvPr>
            <p:ph idx="1"/>
          </p:nvPr>
        </p:nvSpPr>
        <p:spPr>
          <a:xfrm>
            <a:off x="822960" y="1100628"/>
            <a:ext cx="7520940" cy="3579849"/>
          </a:xfrm>
        </p:spPr>
        <p:txBody>
          <a:bodyPr/>
          <a:lstStyle/>
          <a:p>
            <a:r>
              <a:rPr lang="en-US" dirty="0" smtClean="0"/>
              <a:t>Please record your name so that we can track who was in each group.</a:t>
            </a:r>
            <a:endParaRPr lang="en-US" dirty="0"/>
          </a:p>
        </p:txBody>
      </p:sp>
      <p:cxnSp>
        <p:nvCxnSpPr>
          <p:cNvPr id="6" name="Straight Connector 5"/>
          <p:cNvCxnSpPr/>
          <p:nvPr/>
        </p:nvCxnSpPr>
        <p:spPr>
          <a:xfrm>
            <a:off x="990600" y="23622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990600" y="30226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90600" y="36830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990600" y="43434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648200" y="23622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648200" y="30226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648200" y="36830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8200" y="4343400"/>
            <a:ext cx="3429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813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Breakout Table F: </a:t>
            </a:r>
            <a:r>
              <a:rPr lang="en-US" i="1" cap="none" dirty="0">
                <a:solidFill>
                  <a:srgbClr val="000000"/>
                </a:solidFill>
              </a:rPr>
              <a:t>Disability &amp; Limited </a:t>
            </a:r>
            <a:r>
              <a:rPr lang="en-US" i="1" cap="none" dirty="0" smtClean="0">
                <a:solidFill>
                  <a:srgbClr val="000000"/>
                </a:solidFill>
              </a:rPr>
              <a:t>Agency</a:t>
            </a:r>
            <a:endParaRPr lang="en-US" dirty="0"/>
          </a:p>
        </p:txBody>
      </p:sp>
      <p:sp>
        <p:nvSpPr>
          <p:cNvPr id="3" name="Content Placeholder 2"/>
          <p:cNvSpPr>
            <a:spLocks noGrp="1"/>
          </p:cNvSpPr>
          <p:nvPr>
            <p:ph idx="1"/>
          </p:nvPr>
        </p:nvSpPr>
        <p:spPr/>
        <p:txBody>
          <a:bodyPr>
            <a:normAutofit lnSpcReduction="10000"/>
          </a:bodyPr>
          <a:lstStyle/>
          <a:p>
            <a:pPr marL="0" lvl="0" indent="0">
              <a:spcBef>
                <a:spcPts val="600"/>
              </a:spcBef>
              <a:defRPr/>
            </a:pPr>
            <a:r>
              <a:rPr lang="en-US" b="0" dirty="0">
                <a:solidFill>
                  <a:srgbClr val="000000"/>
                </a:solidFill>
              </a:rPr>
              <a:t>This group will focus on decisions which must be made to protect people with disabilities or limited agency (those who depend on others) as well as those who may have fewer means (lower income) or less access to services</a:t>
            </a:r>
            <a:r>
              <a:rPr lang="en-US" b="0" dirty="0" smtClean="0">
                <a:solidFill>
                  <a:srgbClr val="000000"/>
                </a:solidFill>
              </a:rPr>
              <a:t>.</a:t>
            </a:r>
          </a:p>
          <a:p>
            <a:pPr marL="0" lvl="0" indent="0">
              <a:spcBef>
                <a:spcPts val="600"/>
              </a:spcBef>
              <a:defRPr/>
            </a:pPr>
            <a:endParaRPr lang="en-US" b="0" dirty="0">
              <a:solidFill>
                <a:srgbClr val="000000"/>
              </a:solidFill>
            </a:endParaRPr>
          </a:p>
          <a:p>
            <a:pPr marL="0" lvl="0" indent="0">
              <a:spcBef>
                <a:spcPts val="600"/>
              </a:spcBef>
              <a:defRPr/>
            </a:pPr>
            <a:r>
              <a:rPr lang="en-US" dirty="0">
                <a:solidFill>
                  <a:srgbClr val="000000"/>
                </a:solidFill>
              </a:rPr>
              <a:t>Characteristics</a:t>
            </a:r>
            <a:r>
              <a:rPr lang="en-US" b="0" dirty="0">
                <a:solidFill>
                  <a:srgbClr val="000000"/>
                </a:solidFill>
              </a:rPr>
              <a:t>:</a:t>
            </a:r>
            <a:endParaRPr lang="en-US" dirty="0"/>
          </a:p>
          <a:p>
            <a:r>
              <a:rPr lang="en-US" b="0" dirty="0"/>
              <a:t>Exposed in homes, elderly care facilities, </a:t>
            </a:r>
            <a:r>
              <a:rPr lang="en-US" b="0" dirty="0" smtClean="0"/>
              <a:t>socially isolated or homebound elderly residents at home, disabled persons with limited mobility</a:t>
            </a:r>
            <a:endParaRPr lang="en-US" b="0" dirty="0"/>
          </a:p>
          <a:p>
            <a:r>
              <a:rPr lang="en-US" b="0" dirty="0"/>
              <a:t>Examples include older adults, schoolchildren, lower income housing residents</a:t>
            </a:r>
          </a:p>
          <a:p>
            <a:r>
              <a:rPr lang="en-US" b="0" dirty="0"/>
              <a:t>Potential Actions: A/C or fan giveaways, energy subsidy,  smart thermostats, </a:t>
            </a:r>
            <a:r>
              <a:rPr lang="en-US" b="0" dirty="0" smtClean="0"/>
              <a:t>home visits during heat waves, </a:t>
            </a:r>
            <a:endParaRPr lang="en-US" b="0" dirty="0"/>
          </a:p>
          <a:p>
            <a:r>
              <a:rPr lang="en-US" b="0" dirty="0"/>
              <a:t>Potential Products: UHI </a:t>
            </a:r>
            <a:r>
              <a:rPr lang="en-US" b="0" dirty="0" smtClean="0"/>
              <a:t>maps, empower map of energy dependent individuals</a:t>
            </a:r>
            <a:endParaRPr lang="en-US" b="0" dirty="0"/>
          </a:p>
          <a:p>
            <a:r>
              <a:rPr lang="en-US" dirty="0" smtClean="0"/>
              <a:t> </a:t>
            </a:r>
            <a:endParaRPr lang="en-US" dirty="0"/>
          </a:p>
        </p:txBody>
      </p:sp>
    </p:spTree>
    <p:extLst>
      <p:ext uri="{BB962C8B-B14F-4D97-AF65-F5344CB8AC3E}">
        <p14:creationId xmlns:p14="http://schemas.microsoft.com/office/powerpoint/2010/main" val="9109509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Breakout Table F: </a:t>
            </a:r>
            <a:r>
              <a:rPr lang="en-US" cap="none" dirty="0">
                <a:solidFill>
                  <a:srgbClr val="000000"/>
                </a:solidFill>
              </a:rPr>
              <a:t>Disability &amp; Limited </a:t>
            </a:r>
            <a:r>
              <a:rPr lang="en-US" cap="none" dirty="0" smtClean="0">
                <a:solidFill>
                  <a:srgbClr val="000000"/>
                </a:solidFill>
              </a:rPr>
              <a:t>Agency</a:t>
            </a:r>
            <a:endParaRPr lang="en-US" dirty="0"/>
          </a:p>
        </p:txBody>
      </p:sp>
      <p:sp>
        <p:nvSpPr>
          <p:cNvPr id="5" name="Content Placeholder 2"/>
          <p:cNvSpPr>
            <a:spLocks noGrp="1"/>
          </p:cNvSpPr>
          <p:nvPr>
            <p:ph idx="1"/>
          </p:nvPr>
        </p:nvSpPr>
        <p:spPr>
          <a:xfrm>
            <a:off x="822960" y="1100628"/>
            <a:ext cx="7520940" cy="3579849"/>
          </a:xfrm>
        </p:spPr>
        <p:txBody>
          <a:bodyPr/>
          <a:lstStyle/>
          <a:p>
            <a:r>
              <a:rPr lang="en-US" dirty="0" smtClean="0"/>
              <a:t>Please record your name so that we can track who was in each group.</a:t>
            </a:r>
            <a:endParaRPr lang="en-US" dirty="0"/>
          </a:p>
        </p:txBody>
      </p:sp>
      <p:cxnSp>
        <p:nvCxnSpPr>
          <p:cNvPr id="6" name="Straight Connector 5"/>
          <p:cNvCxnSpPr/>
          <p:nvPr/>
        </p:nvCxnSpPr>
        <p:spPr>
          <a:xfrm>
            <a:off x="990600" y="23622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990600" y="30226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90600" y="36830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990600" y="43434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648200" y="23622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648200" y="30226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648200" y="36830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8200" y="4343400"/>
            <a:ext cx="3429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68495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Next?</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The prototype decision calendars developed today will be combined with context from the talks and from other background information to create a synthesized complete decision calendar for heat health risk management.</a:t>
            </a:r>
          </a:p>
          <a:p>
            <a:pPr>
              <a:buFont typeface="Arial" panose="020B0604020202020204" pitchFamily="34" charset="0"/>
              <a:buChar char="•"/>
            </a:pPr>
            <a:r>
              <a:rPr lang="en-US" dirty="0" smtClean="0"/>
              <a:t>This interim product will be shared back with meeting attendees for comments and corrections.</a:t>
            </a:r>
          </a:p>
          <a:p>
            <a:pPr>
              <a:buFont typeface="Arial" panose="020B0604020202020204" pitchFamily="34" charset="0"/>
              <a:buChar char="•"/>
            </a:pPr>
            <a:r>
              <a:rPr lang="en-US" dirty="0" smtClean="0"/>
              <a:t>A final version of the decision calendar will be prepared and linked to climate and health information requirements and products (existing and potential).</a:t>
            </a:r>
          </a:p>
          <a:p>
            <a:pPr>
              <a:buFont typeface="Arial" panose="020B0604020202020204" pitchFamily="34" charset="0"/>
              <a:buChar char="•"/>
            </a:pPr>
            <a:r>
              <a:rPr lang="en-US" dirty="0" smtClean="0"/>
              <a:t>From this documentation of information requirements, existing products can be improved, and new products can be piloted.</a:t>
            </a:r>
          </a:p>
          <a:p>
            <a:pPr>
              <a:buFont typeface="Arial" panose="020B0604020202020204" pitchFamily="34" charset="0"/>
              <a:buChar char="•"/>
            </a:pPr>
            <a:r>
              <a:rPr lang="en-US" dirty="0" smtClean="0"/>
              <a:t>Over the next several months, new products will be prepared for piloting during heat season.</a:t>
            </a:r>
            <a:endParaRPr lang="en-US" dirty="0"/>
          </a:p>
        </p:txBody>
      </p:sp>
    </p:spTree>
    <p:extLst>
      <p:ext uri="{BB962C8B-B14F-4D97-AF65-F5344CB8AC3E}">
        <p14:creationId xmlns:p14="http://schemas.microsoft.com/office/powerpoint/2010/main" val="23120381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75135" y="1070134"/>
            <a:ext cx="6993731" cy="3757613"/>
          </a:xfrm>
          <a:prstGeom prst="rect">
            <a:avLst/>
          </a:prstGeom>
        </p:spPr>
      </p:pic>
      <p:sp>
        <p:nvSpPr>
          <p:cNvPr id="5" name="TextBox 4"/>
          <p:cNvSpPr txBox="1"/>
          <p:nvPr/>
        </p:nvSpPr>
        <p:spPr>
          <a:xfrm>
            <a:off x="1077686" y="4942659"/>
            <a:ext cx="7004957" cy="1084912"/>
          </a:xfrm>
          <a:prstGeom prst="rect">
            <a:avLst/>
          </a:prstGeom>
          <a:noFill/>
        </p:spPr>
        <p:txBody>
          <a:bodyPr wrap="square" rtlCol="0">
            <a:spAutoFit/>
          </a:bodyPr>
          <a:lstStyle/>
          <a:p>
            <a:pPr defTabSz="342900"/>
            <a:r>
              <a:rPr lang="en-US" sz="1350" dirty="0">
                <a:solidFill>
                  <a:prstClr val="black"/>
                </a:solidFill>
                <a:latin typeface="Trebuchet MS" panose="020B0603020202020204"/>
              </a:rPr>
              <a:t>This is an example of the information that is provided now. You can get the probability that the temperatures will fall in the upper, lower, or middle </a:t>
            </a:r>
            <a:r>
              <a:rPr lang="en-US" sz="1350" dirty="0" err="1">
                <a:solidFill>
                  <a:prstClr val="black"/>
                </a:solidFill>
                <a:latin typeface="Trebuchet MS" panose="020B0603020202020204"/>
              </a:rPr>
              <a:t>tercile</a:t>
            </a:r>
            <a:r>
              <a:rPr lang="en-US" sz="1350" dirty="0">
                <a:solidFill>
                  <a:prstClr val="black"/>
                </a:solidFill>
                <a:latin typeface="Trebuchet MS" panose="020B0603020202020204"/>
              </a:rPr>
              <a:t> of climatological norms. So in this case, a slight chance that temperatures will be above normal in Austin in September, but not a strong signal. </a:t>
            </a:r>
            <a:r>
              <a:rPr lang="en-US" sz="1050" dirty="0">
                <a:solidFill>
                  <a:prstClr val="black"/>
                </a:solidFill>
                <a:latin typeface="Trebuchet MS" panose="020B0603020202020204"/>
              </a:rPr>
              <a:t>[</a:t>
            </a:r>
            <a:r>
              <a:rPr lang="en-US" sz="1050" dirty="0">
                <a:solidFill>
                  <a:prstClr val="black"/>
                </a:solidFill>
                <a:latin typeface="Trebuchet MS" panose="020B0603020202020204"/>
                <a:hlinkClick r:id="rId3"/>
              </a:rPr>
              <a:t>http://www.cpc.ncep.noaa.gov/products/predictions/long_range/lead14/interactive/index.php</a:t>
            </a:r>
            <a:r>
              <a:rPr lang="en-US" sz="1050" dirty="0">
                <a:solidFill>
                  <a:prstClr val="black"/>
                </a:solidFill>
                <a:latin typeface="Trebuchet MS" panose="020B0603020202020204"/>
              </a:rPr>
              <a:t>]</a:t>
            </a:r>
          </a:p>
        </p:txBody>
      </p:sp>
    </p:spTree>
    <p:extLst>
      <p:ext uri="{BB962C8B-B14F-4D97-AF65-F5344CB8AC3E}">
        <p14:creationId xmlns:p14="http://schemas.microsoft.com/office/powerpoint/2010/main" val="30241870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1" y="1934458"/>
            <a:ext cx="2947307" cy="994172"/>
          </a:xfrm>
        </p:spPr>
        <p:txBody>
          <a:bodyPr>
            <a:normAutofit fontScale="90000"/>
          </a:bodyPr>
          <a:lstStyle/>
          <a:p>
            <a:r>
              <a:rPr lang="en-US" dirty="0" smtClean="0"/>
              <a:t>This explainer piece will help you understand how to interpret this information</a:t>
            </a:r>
            <a:endParaRPr lang="en-US" dirty="0"/>
          </a:p>
        </p:txBody>
      </p:sp>
      <p:sp>
        <p:nvSpPr>
          <p:cNvPr id="3" name="Content Placeholder 2"/>
          <p:cNvSpPr>
            <a:spLocks noGrp="1"/>
          </p:cNvSpPr>
          <p:nvPr>
            <p:ph idx="1"/>
          </p:nvPr>
        </p:nvSpPr>
        <p:spPr>
          <a:xfrm>
            <a:off x="628651" y="3600450"/>
            <a:ext cx="3084467" cy="1889522"/>
          </a:xfrm>
        </p:spPr>
        <p:txBody>
          <a:bodyPr/>
          <a:lstStyle/>
          <a:p>
            <a:pPr marL="0" indent="0">
              <a:buNone/>
            </a:pPr>
            <a:r>
              <a:rPr lang="en-US" dirty="0" smtClean="0">
                <a:hlinkClick r:id="rId2"/>
              </a:rPr>
              <a:t>https://www.climate.gov/news-features/understanding-climate/where-are-highest-chances-hot-summer-2017</a:t>
            </a:r>
            <a:endParaRPr lang="en-US" dirty="0"/>
          </a:p>
        </p:txBody>
      </p:sp>
      <p:pic>
        <p:nvPicPr>
          <p:cNvPr id="4" name="Picture 3"/>
          <p:cNvPicPr>
            <a:picLocks noChangeAspect="1"/>
          </p:cNvPicPr>
          <p:nvPr/>
        </p:nvPicPr>
        <p:blipFill rotWithShape="1">
          <a:blip r:embed="rId3"/>
          <a:srcRect l="13790" t="15804" r="38220" b="12054"/>
          <a:stretch/>
        </p:blipFill>
        <p:spPr>
          <a:xfrm>
            <a:off x="3832315" y="1307919"/>
            <a:ext cx="4683035" cy="3958046"/>
          </a:xfrm>
          <a:prstGeom prst="rect">
            <a:avLst/>
          </a:prstGeom>
        </p:spPr>
      </p:pic>
    </p:spTree>
    <p:extLst>
      <p:ext uri="{BB962C8B-B14F-4D97-AF65-F5344CB8AC3E}">
        <p14:creationId xmlns:p14="http://schemas.microsoft.com/office/powerpoint/2010/main" val="18484214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2647" y="1190353"/>
            <a:ext cx="5657850" cy="4371975"/>
          </a:xfrm>
          <a:prstGeom prst="rect">
            <a:avLst/>
          </a:prstGeom>
        </p:spPr>
      </p:pic>
      <p:sp>
        <p:nvSpPr>
          <p:cNvPr id="5" name="TextBox 4"/>
          <p:cNvSpPr txBox="1"/>
          <p:nvPr/>
        </p:nvSpPr>
        <p:spPr>
          <a:xfrm>
            <a:off x="176349" y="1190353"/>
            <a:ext cx="2782389" cy="3416320"/>
          </a:xfrm>
          <a:prstGeom prst="rect">
            <a:avLst/>
          </a:prstGeom>
          <a:noFill/>
        </p:spPr>
        <p:txBody>
          <a:bodyPr wrap="square" rtlCol="0">
            <a:spAutoFit/>
          </a:bodyPr>
          <a:lstStyle/>
          <a:p>
            <a:pPr defTabSz="342900"/>
            <a:r>
              <a:rPr lang="en-US" sz="1350" dirty="0">
                <a:solidFill>
                  <a:prstClr val="black"/>
                </a:solidFill>
                <a:latin typeface="Trebuchet MS" panose="020B0603020202020204"/>
              </a:rPr>
              <a:t>Here’s another view of similar information, but by season, if you think that might be more useful. It shows the information as a curve, so you can see the probability distribution. So it looks like we could go with a best guess of the temperatures being .79F above average this fall (SON).</a:t>
            </a:r>
          </a:p>
          <a:p>
            <a:pPr defTabSz="342900"/>
            <a:endParaRPr lang="en-US" sz="1350" dirty="0">
              <a:solidFill>
                <a:prstClr val="black"/>
              </a:solidFill>
              <a:latin typeface="Trebuchet MS" panose="020B0603020202020204"/>
            </a:endParaRPr>
          </a:p>
          <a:p>
            <a:pPr defTabSz="342900"/>
            <a:r>
              <a:rPr lang="en-US" sz="1350" dirty="0">
                <a:solidFill>
                  <a:prstClr val="black"/>
                </a:solidFill>
                <a:latin typeface="Trebuchet MS" panose="020B0603020202020204"/>
              </a:rPr>
              <a:t>I wonder if I could get NOAA’s Climate Prediction Center to produce a POE curve like this for their monthly predictions. I think this would be most useful.</a:t>
            </a:r>
          </a:p>
        </p:txBody>
      </p:sp>
    </p:spTree>
    <p:extLst>
      <p:ext uri="{BB962C8B-B14F-4D97-AF65-F5344CB8AC3E}">
        <p14:creationId xmlns:p14="http://schemas.microsoft.com/office/powerpoint/2010/main" val="34827972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156188"/>
            <a:ext cx="6447501" cy="990600"/>
          </a:xfrm>
        </p:spPr>
        <p:txBody>
          <a:bodyPr/>
          <a:lstStyle/>
          <a:p>
            <a:r>
              <a:rPr lang="en-US" dirty="0" smtClean="0"/>
              <a:t>Here’s a crude example of what we could show in an energy bill:</a:t>
            </a:r>
            <a:endParaRPr lang="en-US" dirty="0"/>
          </a:p>
        </p:txBody>
      </p:sp>
      <p:sp>
        <p:nvSpPr>
          <p:cNvPr id="6" name="Freeform 5"/>
          <p:cNvSpPr/>
          <p:nvPr/>
        </p:nvSpPr>
        <p:spPr>
          <a:xfrm>
            <a:off x="636057" y="2198702"/>
            <a:ext cx="4379323" cy="2067198"/>
          </a:xfrm>
          <a:custGeom>
            <a:avLst/>
            <a:gdLst>
              <a:gd name="connsiteX0" fmla="*/ 0 w 4885508"/>
              <a:gd name="connsiteY0" fmla="*/ 2756264 h 2756264"/>
              <a:gd name="connsiteX1" fmla="*/ 1358537 w 4885508"/>
              <a:gd name="connsiteY1" fmla="*/ 2246813 h 2756264"/>
              <a:gd name="connsiteX2" fmla="*/ 2455817 w 4885508"/>
              <a:gd name="connsiteY2" fmla="*/ 1 h 2756264"/>
              <a:gd name="connsiteX3" fmla="*/ 3553097 w 4885508"/>
              <a:gd name="connsiteY3" fmla="*/ 2233750 h 2756264"/>
              <a:gd name="connsiteX4" fmla="*/ 4885508 w 4885508"/>
              <a:gd name="connsiteY4" fmla="*/ 2756264 h 2756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5508" h="2756264">
                <a:moveTo>
                  <a:pt x="0" y="2756264"/>
                </a:moveTo>
                <a:cubicBezTo>
                  <a:pt x="474617" y="2731227"/>
                  <a:pt x="949234" y="2706190"/>
                  <a:pt x="1358537" y="2246813"/>
                </a:cubicBezTo>
                <a:cubicBezTo>
                  <a:pt x="1767840" y="1787436"/>
                  <a:pt x="2090057" y="2178"/>
                  <a:pt x="2455817" y="1"/>
                </a:cubicBezTo>
                <a:cubicBezTo>
                  <a:pt x="2821577" y="-2176"/>
                  <a:pt x="3148149" y="1774373"/>
                  <a:pt x="3553097" y="2233750"/>
                </a:cubicBezTo>
                <a:cubicBezTo>
                  <a:pt x="3958046" y="2693127"/>
                  <a:pt x="4421777" y="2724695"/>
                  <a:pt x="4885508" y="2756264"/>
                </a:cubicBezTo>
              </a:path>
            </a:pathLst>
          </a:custGeom>
          <a:solidFill>
            <a:schemeClr val="accent3">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a:solidFill>
                <a:prstClr val="white"/>
              </a:solidFill>
              <a:latin typeface="Trebuchet MS" panose="020B0603020202020204"/>
            </a:endParaRPr>
          </a:p>
        </p:txBody>
      </p:sp>
      <p:sp>
        <p:nvSpPr>
          <p:cNvPr id="7" name="Freeform 6"/>
          <p:cNvSpPr/>
          <p:nvPr/>
        </p:nvSpPr>
        <p:spPr>
          <a:xfrm>
            <a:off x="655651" y="2394645"/>
            <a:ext cx="4663440" cy="1881052"/>
          </a:xfrm>
          <a:custGeom>
            <a:avLst/>
            <a:gdLst>
              <a:gd name="connsiteX0" fmla="*/ 0 w 4872446"/>
              <a:gd name="connsiteY0" fmla="*/ 2508069 h 2508069"/>
              <a:gd name="connsiteX1" fmla="*/ 1711235 w 4872446"/>
              <a:gd name="connsiteY1" fmla="*/ 1972492 h 2508069"/>
              <a:gd name="connsiteX2" fmla="*/ 2782389 w 4872446"/>
              <a:gd name="connsiteY2" fmla="*/ 0 h 2508069"/>
              <a:gd name="connsiteX3" fmla="*/ 3931920 w 4872446"/>
              <a:gd name="connsiteY3" fmla="*/ 1972492 h 2508069"/>
              <a:gd name="connsiteX4" fmla="*/ 4872446 w 4872446"/>
              <a:gd name="connsiteY4" fmla="*/ 2481943 h 2508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2446" h="2508069">
                <a:moveTo>
                  <a:pt x="0" y="2508069"/>
                </a:moveTo>
                <a:cubicBezTo>
                  <a:pt x="623752" y="2449286"/>
                  <a:pt x="1247504" y="2390503"/>
                  <a:pt x="1711235" y="1972492"/>
                </a:cubicBezTo>
                <a:cubicBezTo>
                  <a:pt x="2174966" y="1554481"/>
                  <a:pt x="2412275" y="0"/>
                  <a:pt x="2782389" y="0"/>
                </a:cubicBezTo>
                <a:cubicBezTo>
                  <a:pt x="3152503" y="0"/>
                  <a:pt x="3583577" y="1558835"/>
                  <a:pt x="3931920" y="1972492"/>
                </a:cubicBezTo>
                <a:cubicBezTo>
                  <a:pt x="4280263" y="2386149"/>
                  <a:pt x="4576354" y="2434046"/>
                  <a:pt x="4872446" y="2481943"/>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a:solidFill>
                <a:prstClr val="white"/>
              </a:solidFill>
              <a:latin typeface="Trebuchet MS" panose="020B0603020202020204"/>
            </a:endParaRPr>
          </a:p>
        </p:txBody>
      </p:sp>
      <p:cxnSp>
        <p:nvCxnSpPr>
          <p:cNvPr id="9" name="Straight Connector 8"/>
          <p:cNvCxnSpPr>
            <a:stCxn id="6" idx="2"/>
          </p:cNvCxnSpPr>
          <p:nvPr/>
        </p:nvCxnSpPr>
        <p:spPr>
          <a:xfrm flipH="1">
            <a:off x="2820820" y="2198702"/>
            <a:ext cx="16607" cy="20769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7" idx="2"/>
          </p:cNvCxnSpPr>
          <p:nvPr/>
        </p:nvCxnSpPr>
        <p:spPr>
          <a:xfrm>
            <a:off x="3318688" y="2394645"/>
            <a:ext cx="21380" cy="18810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857021" y="4087289"/>
            <a:ext cx="414467" cy="0"/>
          </a:xfrm>
          <a:prstGeom prst="straightConnector1">
            <a:avLst/>
          </a:prstGeom>
          <a:ln w="38100">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36056" y="4275697"/>
            <a:ext cx="4683035" cy="507831"/>
          </a:xfrm>
          <a:prstGeom prst="rect">
            <a:avLst/>
          </a:prstGeom>
          <a:noFill/>
        </p:spPr>
        <p:txBody>
          <a:bodyPr wrap="square" rtlCol="0">
            <a:spAutoFit/>
          </a:bodyPr>
          <a:lstStyle/>
          <a:p>
            <a:pPr defTabSz="342900"/>
            <a:r>
              <a:rPr lang="en-US" sz="1350" dirty="0">
                <a:solidFill>
                  <a:prstClr val="black"/>
                </a:solidFill>
                <a:latin typeface="Trebuchet MS" panose="020B0603020202020204"/>
              </a:rPr>
              <a:t>76   77   78   79   80   81   82   83   84   85   86   87   88   89</a:t>
            </a:r>
          </a:p>
        </p:txBody>
      </p:sp>
      <p:sp>
        <p:nvSpPr>
          <p:cNvPr id="16" name="TextBox 15"/>
          <p:cNvSpPr txBox="1"/>
          <p:nvPr/>
        </p:nvSpPr>
        <p:spPr>
          <a:xfrm>
            <a:off x="780754" y="4729380"/>
            <a:ext cx="4410221" cy="1131079"/>
          </a:xfrm>
          <a:prstGeom prst="rect">
            <a:avLst/>
          </a:prstGeom>
          <a:noFill/>
        </p:spPr>
        <p:txBody>
          <a:bodyPr wrap="square" rtlCol="0">
            <a:spAutoFit/>
          </a:bodyPr>
          <a:lstStyle/>
          <a:p>
            <a:pPr defTabSz="342900"/>
            <a:r>
              <a:rPr lang="en-US" sz="1350" dirty="0">
                <a:solidFill>
                  <a:prstClr val="black"/>
                </a:solidFill>
                <a:latin typeface="Trebuchet MS" panose="020B0603020202020204"/>
              </a:rPr>
              <a:t>Mean temperature for the month of September in Austin, TX is expected to be 1.5F warmer than the average September, and this translates to a potential increase of $23 in your energy bill compared to last September, based on your energy use history.</a:t>
            </a:r>
          </a:p>
        </p:txBody>
      </p:sp>
      <p:sp>
        <p:nvSpPr>
          <p:cNvPr id="18" name="Rounded Rectangle 17"/>
          <p:cNvSpPr/>
          <p:nvPr/>
        </p:nvSpPr>
        <p:spPr>
          <a:xfrm>
            <a:off x="5507503" y="2320789"/>
            <a:ext cx="675251" cy="41449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r>
              <a:rPr lang="en-US" sz="1200" dirty="0">
                <a:solidFill>
                  <a:prstClr val="white"/>
                </a:solidFill>
                <a:latin typeface="Trebuchet MS" panose="020B0603020202020204"/>
              </a:rPr>
              <a:t>81.1 F</a:t>
            </a:r>
          </a:p>
        </p:txBody>
      </p:sp>
      <p:sp>
        <p:nvSpPr>
          <p:cNvPr id="19" name="Rectangle 18"/>
          <p:cNvSpPr/>
          <p:nvPr/>
        </p:nvSpPr>
        <p:spPr>
          <a:xfrm>
            <a:off x="6235159" y="2158705"/>
            <a:ext cx="1150382" cy="738664"/>
          </a:xfrm>
          <a:prstGeom prst="rect">
            <a:avLst/>
          </a:prstGeom>
        </p:spPr>
        <p:txBody>
          <a:bodyPr wrap="square" anchor="ctr">
            <a:spAutoFit/>
          </a:bodyPr>
          <a:lstStyle/>
          <a:p>
            <a:pPr defTabSz="342900"/>
            <a:r>
              <a:rPr lang="en-US" sz="1050" dirty="0">
                <a:solidFill>
                  <a:prstClr val="black"/>
                </a:solidFill>
                <a:latin typeface="Trebuchet MS" panose="020B0603020202020204"/>
              </a:rPr>
              <a:t>Current Month (August) Average Temperature</a:t>
            </a:r>
          </a:p>
        </p:txBody>
      </p:sp>
      <p:sp>
        <p:nvSpPr>
          <p:cNvPr id="20" name="Rounded Rectangle 19"/>
          <p:cNvSpPr/>
          <p:nvPr/>
        </p:nvSpPr>
        <p:spPr>
          <a:xfrm>
            <a:off x="5507503" y="3013286"/>
            <a:ext cx="675251" cy="414497"/>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r>
              <a:rPr lang="en-US" sz="1200" dirty="0">
                <a:solidFill>
                  <a:prstClr val="white"/>
                </a:solidFill>
                <a:latin typeface="Trebuchet MS" panose="020B0603020202020204"/>
              </a:rPr>
              <a:t>82.0 F</a:t>
            </a:r>
          </a:p>
        </p:txBody>
      </p:sp>
      <p:sp>
        <p:nvSpPr>
          <p:cNvPr id="21" name="Rectangle 20"/>
          <p:cNvSpPr/>
          <p:nvPr/>
        </p:nvSpPr>
        <p:spPr>
          <a:xfrm>
            <a:off x="6235159" y="2931993"/>
            <a:ext cx="1150382" cy="577081"/>
          </a:xfrm>
          <a:prstGeom prst="rect">
            <a:avLst/>
          </a:prstGeom>
        </p:spPr>
        <p:txBody>
          <a:bodyPr wrap="square" anchor="ctr">
            <a:spAutoFit/>
          </a:bodyPr>
          <a:lstStyle/>
          <a:p>
            <a:pPr defTabSz="342900"/>
            <a:r>
              <a:rPr lang="en-US" sz="1050" dirty="0">
                <a:solidFill>
                  <a:prstClr val="black"/>
                </a:solidFill>
                <a:latin typeface="Trebuchet MS" panose="020B0603020202020204"/>
              </a:rPr>
              <a:t>Average September</a:t>
            </a:r>
            <a:br>
              <a:rPr lang="en-US" sz="1050" dirty="0">
                <a:solidFill>
                  <a:prstClr val="black"/>
                </a:solidFill>
                <a:latin typeface="Trebuchet MS" panose="020B0603020202020204"/>
              </a:rPr>
            </a:br>
            <a:r>
              <a:rPr lang="en-US" sz="1050" dirty="0">
                <a:solidFill>
                  <a:prstClr val="black"/>
                </a:solidFill>
                <a:latin typeface="Trebuchet MS" panose="020B0603020202020204"/>
              </a:rPr>
              <a:t>Temperature</a:t>
            </a:r>
          </a:p>
        </p:txBody>
      </p:sp>
      <p:sp>
        <p:nvSpPr>
          <p:cNvPr id="22" name="Rounded Rectangle 21"/>
          <p:cNvSpPr/>
          <p:nvPr/>
        </p:nvSpPr>
        <p:spPr>
          <a:xfrm>
            <a:off x="5507503" y="3705784"/>
            <a:ext cx="675251" cy="414497"/>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r>
              <a:rPr lang="en-US" sz="1200" dirty="0">
                <a:solidFill>
                  <a:prstClr val="white"/>
                </a:solidFill>
                <a:latin typeface="Trebuchet MS" panose="020B0603020202020204"/>
              </a:rPr>
              <a:t>83.5 F</a:t>
            </a:r>
          </a:p>
        </p:txBody>
      </p:sp>
      <p:sp>
        <p:nvSpPr>
          <p:cNvPr id="23" name="Rectangle 22"/>
          <p:cNvSpPr/>
          <p:nvPr/>
        </p:nvSpPr>
        <p:spPr>
          <a:xfrm>
            <a:off x="6235159" y="3543700"/>
            <a:ext cx="1150382" cy="738664"/>
          </a:xfrm>
          <a:prstGeom prst="rect">
            <a:avLst/>
          </a:prstGeom>
        </p:spPr>
        <p:txBody>
          <a:bodyPr wrap="square" anchor="ctr">
            <a:spAutoFit/>
          </a:bodyPr>
          <a:lstStyle/>
          <a:p>
            <a:pPr defTabSz="342900"/>
            <a:r>
              <a:rPr lang="en-US" sz="1050" dirty="0">
                <a:solidFill>
                  <a:prstClr val="black"/>
                </a:solidFill>
                <a:latin typeface="Trebuchet MS" panose="020B0603020202020204"/>
              </a:rPr>
              <a:t>Predicted Average Temperature Next Month </a:t>
            </a:r>
          </a:p>
        </p:txBody>
      </p:sp>
      <p:sp>
        <p:nvSpPr>
          <p:cNvPr id="24" name="Rounded Rectangle 23"/>
          <p:cNvSpPr/>
          <p:nvPr/>
        </p:nvSpPr>
        <p:spPr>
          <a:xfrm rot="16200000">
            <a:off x="5128306" y="2403977"/>
            <a:ext cx="521180" cy="24811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r>
              <a:rPr lang="en-US" sz="1200" dirty="0">
                <a:solidFill>
                  <a:srgbClr val="54A021">
                    <a:lumMod val="75000"/>
                  </a:srgbClr>
                </a:solidFill>
                <a:latin typeface="Trebuchet MS" panose="020B0603020202020204"/>
              </a:rPr>
              <a:t>2017</a:t>
            </a:r>
          </a:p>
        </p:txBody>
      </p:sp>
      <p:sp>
        <p:nvSpPr>
          <p:cNvPr id="25" name="Rounded Rectangle 24"/>
          <p:cNvSpPr/>
          <p:nvPr/>
        </p:nvSpPr>
        <p:spPr>
          <a:xfrm rot="16200000">
            <a:off x="5128306" y="3133735"/>
            <a:ext cx="521180" cy="24811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r>
              <a:rPr lang="en-US" sz="1200" dirty="0">
                <a:solidFill>
                  <a:srgbClr val="54A021">
                    <a:lumMod val="75000"/>
                  </a:srgbClr>
                </a:solidFill>
                <a:latin typeface="Trebuchet MS" panose="020B0603020202020204"/>
              </a:rPr>
              <a:t>2018</a:t>
            </a:r>
          </a:p>
        </p:txBody>
      </p:sp>
      <p:sp>
        <p:nvSpPr>
          <p:cNvPr id="26" name="Rounded Rectangle 25"/>
          <p:cNvSpPr/>
          <p:nvPr/>
        </p:nvSpPr>
        <p:spPr>
          <a:xfrm rot="16200000">
            <a:off x="5128308" y="3788972"/>
            <a:ext cx="521180" cy="24811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r>
              <a:rPr lang="en-US" sz="1200" dirty="0">
                <a:solidFill>
                  <a:srgbClr val="54A021">
                    <a:lumMod val="75000"/>
                  </a:srgbClr>
                </a:solidFill>
                <a:latin typeface="Trebuchet MS" panose="020B0603020202020204"/>
              </a:rPr>
              <a:t>2018</a:t>
            </a:r>
          </a:p>
        </p:txBody>
      </p:sp>
    </p:spTree>
    <p:extLst>
      <p:ext uri="{BB962C8B-B14F-4D97-AF65-F5344CB8AC3E}">
        <p14:creationId xmlns:p14="http://schemas.microsoft.com/office/powerpoint/2010/main" val="928691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Goals</a:t>
            </a:r>
            <a:endParaRPr lang="en-US" dirty="0"/>
          </a:p>
        </p:txBody>
      </p:sp>
      <p:sp>
        <p:nvSpPr>
          <p:cNvPr id="3" name="Text Placeholder 2"/>
          <p:cNvSpPr>
            <a:spLocks noGrp="1"/>
          </p:cNvSpPr>
          <p:nvPr>
            <p:ph type="body" idx="1"/>
          </p:nvPr>
        </p:nvSpPr>
        <p:spPr>
          <a:xfrm>
            <a:off x="457200" y="1600201"/>
            <a:ext cx="8458200" cy="2667000"/>
          </a:xfrm>
        </p:spPr>
        <p:txBody>
          <a:bodyPr/>
          <a:lstStyle/>
          <a:p>
            <a:pPr lvl="0"/>
            <a:r>
              <a:rPr lang="en-US" sz="2000" dirty="0" smtClean="0"/>
              <a:t>Build </a:t>
            </a:r>
            <a:r>
              <a:rPr lang="en-US" sz="2000" dirty="0"/>
              <a:t>and strengthen the </a:t>
            </a:r>
            <a:r>
              <a:rPr lang="en-US" sz="2000" b="1" dirty="0"/>
              <a:t>network </a:t>
            </a:r>
            <a:r>
              <a:rPr lang="en-US" sz="2000" dirty="0"/>
              <a:t>between a multidisciplinary set of heat-health decision-makers through relationship and awareness building.</a:t>
            </a:r>
          </a:p>
          <a:p>
            <a:pPr lvl="0"/>
            <a:r>
              <a:rPr lang="en-US" sz="2000" dirty="0"/>
              <a:t>Identify and document locally-contextualized</a:t>
            </a:r>
            <a:r>
              <a:rPr lang="en-US" sz="2000" b="1" dirty="0"/>
              <a:t> interventions </a:t>
            </a:r>
            <a:r>
              <a:rPr lang="en-US" sz="2000" dirty="0"/>
              <a:t>at the planning and preparedness timescales, with important </a:t>
            </a:r>
            <a:r>
              <a:rPr lang="en-US" sz="2000" dirty="0" smtClean="0"/>
              <a:t>considerations </a:t>
            </a:r>
            <a:r>
              <a:rPr lang="en-US" sz="2000" dirty="0"/>
              <a:t>noted.</a:t>
            </a:r>
          </a:p>
          <a:p>
            <a:pPr lvl="0"/>
            <a:r>
              <a:rPr lang="en-US" sz="2000" dirty="0"/>
              <a:t>Discipline-specific decision makers will use </a:t>
            </a:r>
            <a:r>
              <a:rPr lang="en-US" sz="2000" b="1" dirty="0"/>
              <a:t>planning scenarios</a:t>
            </a:r>
            <a:r>
              <a:rPr lang="en-US" sz="2000" dirty="0"/>
              <a:t> to explore decision contexts behind the identified interventions, and specific </a:t>
            </a:r>
            <a:r>
              <a:rPr lang="en-US" sz="2000" b="1" dirty="0"/>
              <a:t>information needs</a:t>
            </a:r>
            <a:r>
              <a:rPr lang="en-US" sz="2000" dirty="0"/>
              <a:t> will be documented to support decisions in the form of </a:t>
            </a:r>
            <a:r>
              <a:rPr lang="en-US" sz="2000" b="1" dirty="0"/>
              <a:t>decision calendars</a:t>
            </a:r>
            <a:r>
              <a:rPr lang="en-US" sz="2000" dirty="0" smtClean="0"/>
              <a:t>.</a:t>
            </a:r>
            <a:endParaRPr lang="en-US" sz="2000" dirty="0"/>
          </a:p>
        </p:txBody>
      </p:sp>
      <p:pic>
        <p:nvPicPr>
          <p:cNvPr id="4" name="image11.png"/>
          <p:cNvPicPr/>
          <p:nvPr/>
        </p:nvPicPr>
        <p:blipFill>
          <a:blip r:embed="rId2"/>
          <a:srcRect t="40000" b="9705"/>
          <a:stretch>
            <a:fillRect/>
          </a:stretch>
        </p:blipFill>
        <p:spPr>
          <a:xfrm>
            <a:off x="685800" y="4191000"/>
            <a:ext cx="8001000" cy="2192193"/>
          </a:xfrm>
          <a:prstGeom prst="rect">
            <a:avLst/>
          </a:prstGeom>
          <a:ln/>
        </p:spPr>
      </p:pic>
    </p:spTree>
    <p:extLst>
      <p:ext uri="{BB962C8B-B14F-4D97-AF65-F5344CB8AC3E}">
        <p14:creationId xmlns:p14="http://schemas.microsoft.com/office/powerpoint/2010/main" val="28630460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1000" y="533400"/>
            <a:ext cx="6573398" cy="5715000"/>
          </a:xfrm>
        </p:spPr>
      </p:pic>
    </p:spTree>
    <p:extLst>
      <p:ext uri="{BB962C8B-B14F-4D97-AF65-F5344CB8AC3E}">
        <p14:creationId xmlns:p14="http://schemas.microsoft.com/office/powerpoint/2010/main" val="27883199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6447501" cy="1320800"/>
          </a:xfrm>
        </p:spPr>
        <p:txBody>
          <a:bodyPr/>
          <a:lstStyle/>
          <a:p>
            <a:r>
              <a:rPr lang="en-US" dirty="0" smtClean="0"/>
              <a:t>New as of October 2018: </a:t>
            </a:r>
            <a:r>
              <a:rPr lang="en-US" b="1" dirty="0"/>
              <a:t>Week-2 Global Probabilistic Extremes Forecast Tool</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52400" y="1143000"/>
            <a:ext cx="8842202" cy="5393055"/>
          </a:xfrm>
          <a:prstGeom prst="rect">
            <a:avLst/>
          </a:prstGeom>
        </p:spPr>
      </p:pic>
    </p:spTree>
    <p:extLst>
      <p:ext uri="{BB962C8B-B14F-4D97-AF65-F5344CB8AC3E}">
        <p14:creationId xmlns:p14="http://schemas.microsoft.com/office/powerpoint/2010/main" val="333680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Extreme Heat’s Health Impacts</a:t>
            </a:r>
            <a:endParaRPr lang="en-US" dirty="0"/>
          </a:p>
        </p:txBody>
      </p:sp>
      <p:sp>
        <p:nvSpPr>
          <p:cNvPr id="3" name="Content Placeholder 2"/>
          <p:cNvSpPr>
            <a:spLocks noGrp="1"/>
          </p:cNvSpPr>
          <p:nvPr>
            <p:ph idx="1"/>
          </p:nvPr>
        </p:nvSpPr>
        <p:spPr>
          <a:xfrm>
            <a:off x="4953000" y="1296951"/>
            <a:ext cx="3628391" cy="3579849"/>
          </a:xfrm>
        </p:spPr>
        <p:txBody>
          <a:bodyPr/>
          <a:lstStyle/>
          <a:p>
            <a:pPr>
              <a:buFont typeface="Arial" panose="020B0604020202020204" pitchFamily="34" charset="0"/>
              <a:buChar char="•"/>
            </a:pPr>
            <a:r>
              <a:rPr lang="en-US" b="0" dirty="0" smtClean="0"/>
              <a:t>Discomfort</a:t>
            </a:r>
          </a:p>
          <a:p>
            <a:pPr>
              <a:buFont typeface="Arial" panose="020B0604020202020204" pitchFamily="34" charset="0"/>
              <a:buChar char="•"/>
            </a:pPr>
            <a:r>
              <a:rPr lang="en-US" b="0" dirty="0" smtClean="0"/>
              <a:t>Reduced labor productivity</a:t>
            </a:r>
          </a:p>
          <a:p>
            <a:pPr>
              <a:buFont typeface="Arial" panose="020B0604020202020204" pitchFamily="34" charset="0"/>
              <a:buChar char="•"/>
            </a:pPr>
            <a:r>
              <a:rPr lang="en-US" b="0" dirty="0" smtClean="0"/>
              <a:t>Psychological distress</a:t>
            </a:r>
          </a:p>
          <a:p>
            <a:pPr>
              <a:buFont typeface="Arial" panose="020B0604020202020204" pitchFamily="34" charset="0"/>
              <a:buChar char="•"/>
            </a:pPr>
            <a:r>
              <a:rPr lang="en-US" b="0" dirty="0"/>
              <a:t>Exacerbation of preexisting </a:t>
            </a:r>
            <a:r>
              <a:rPr lang="en-US" b="0" dirty="0" smtClean="0"/>
              <a:t/>
            </a:r>
            <a:br>
              <a:rPr lang="en-US" b="0" dirty="0" smtClean="0"/>
            </a:br>
            <a:r>
              <a:rPr lang="en-US" b="0" dirty="0" smtClean="0"/>
              <a:t>chronic conditions</a:t>
            </a:r>
            <a:endParaRPr lang="en-US" b="0" dirty="0"/>
          </a:p>
          <a:p>
            <a:pPr>
              <a:buFont typeface="Arial" panose="020B0604020202020204" pitchFamily="34" charset="0"/>
              <a:buChar char="•"/>
            </a:pPr>
            <a:r>
              <a:rPr lang="en-US" b="0" dirty="0" smtClean="0"/>
              <a:t>Heat exhaustion</a:t>
            </a:r>
          </a:p>
          <a:p>
            <a:pPr>
              <a:buFont typeface="Arial" panose="020B0604020202020204" pitchFamily="34" charset="0"/>
              <a:buChar char="•"/>
            </a:pPr>
            <a:r>
              <a:rPr lang="en-US" b="0" dirty="0"/>
              <a:t>H</a:t>
            </a:r>
            <a:r>
              <a:rPr lang="en-US" b="0" dirty="0" smtClean="0"/>
              <a:t>eat cramps</a:t>
            </a:r>
          </a:p>
          <a:p>
            <a:pPr>
              <a:buFont typeface="Arial" panose="020B0604020202020204" pitchFamily="34" charset="0"/>
              <a:buChar char="•"/>
            </a:pPr>
            <a:r>
              <a:rPr lang="en-US" b="0" dirty="0"/>
              <a:t>H</a:t>
            </a:r>
            <a:r>
              <a:rPr lang="en-US" b="0" dirty="0" smtClean="0"/>
              <a:t>eat stroke</a:t>
            </a:r>
          </a:p>
          <a:p>
            <a:pPr>
              <a:buFont typeface="Arial" panose="020B0604020202020204" pitchFamily="34" charset="0"/>
              <a:buChar char="•"/>
            </a:pPr>
            <a:r>
              <a:rPr lang="en-US" b="0" dirty="0" smtClean="0"/>
              <a:t>Death</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 y="1296951"/>
            <a:ext cx="3892549" cy="2919412"/>
          </a:xfrm>
          <a:prstGeom prst="rect">
            <a:avLst/>
          </a:prstGeom>
        </p:spPr>
      </p:pic>
    </p:spTree>
    <p:extLst>
      <p:ext uri="{BB962C8B-B14F-4D97-AF65-F5344CB8AC3E}">
        <p14:creationId xmlns:p14="http://schemas.microsoft.com/office/powerpoint/2010/main" val="23191563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Risk Terminology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12333665"/>
              </p:ext>
            </p:extLst>
          </p:nvPr>
        </p:nvGraphicFramePr>
        <p:xfrm>
          <a:off x="822325" y="1100138"/>
          <a:ext cx="7521575" cy="3579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54233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decision timescales</a:t>
            </a:r>
            <a:endParaRPr lang="en-US" dirty="0"/>
          </a:p>
        </p:txBody>
      </p:sp>
      <p:pic>
        <p:nvPicPr>
          <p:cNvPr id="4" name="Shape 481"/>
          <p:cNvPicPr preferRelativeResize="0"/>
          <p:nvPr/>
        </p:nvPicPr>
        <p:blipFill>
          <a:blip r:embed="rId2">
            <a:clrChange>
              <a:clrFrom>
                <a:srgbClr val="FFFFFF"/>
              </a:clrFrom>
              <a:clrTo>
                <a:srgbClr val="FFFFFF">
                  <a:alpha val="0"/>
                </a:srgbClr>
              </a:clrTo>
            </a:clrChange>
          </a:blip>
          <a:srcRect t="2174" b="2174"/>
          <a:stretch>
            <a:fillRect/>
          </a:stretch>
        </p:blipFill>
        <p:spPr>
          <a:xfrm>
            <a:off x="1428930" y="990600"/>
            <a:ext cx="6267270" cy="3968968"/>
          </a:xfrm>
          <a:prstGeom prst="rect">
            <a:avLst/>
          </a:prstGeom>
          <a:noFill/>
          <a:ln>
            <a:noFill/>
          </a:ln>
        </p:spPr>
      </p:pic>
      <p:pic>
        <p:nvPicPr>
          <p:cNvPr id="5" name="Picture 4"/>
          <p:cNvPicPr>
            <a:picLocks noChangeAspect="1"/>
          </p:cNvPicPr>
          <p:nvPr/>
        </p:nvPicPr>
        <p:blipFill>
          <a:blip r:embed="rId3"/>
          <a:stretch>
            <a:fillRect/>
          </a:stretch>
        </p:blipFill>
        <p:spPr>
          <a:xfrm>
            <a:off x="163285" y="5181600"/>
            <a:ext cx="2457450" cy="1556177"/>
          </a:xfrm>
          <a:prstGeom prst="rect">
            <a:avLst/>
          </a:prstGeom>
        </p:spPr>
      </p:pic>
      <p:pic>
        <p:nvPicPr>
          <p:cNvPr id="2052" name="Picture 4" descr="http://www.cpc.ncep.noaa.gov/products/predictions/long_range/lead14/off15_temp.gif"/>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2315"/>
          <a:stretch/>
        </p:blipFill>
        <p:spPr bwMode="auto">
          <a:xfrm>
            <a:off x="2754085" y="5181600"/>
            <a:ext cx="2743501" cy="15561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9685" y="5181600"/>
            <a:ext cx="3357726" cy="1556177"/>
          </a:xfrm>
          <a:prstGeom prst="rect">
            <a:avLst/>
          </a:prstGeom>
        </p:spPr>
      </p:pic>
    </p:spTree>
    <p:extLst>
      <p:ext uri="{BB962C8B-B14F-4D97-AF65-F5344CB8AC3E}">
        <p14:creationId xmlns:p14="http://schemas.microsoft.com/office/powerpoint/2010/main" val="9048629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6100" y="457200"/>
            <a:ext cx="2895600" cy="381000"/>
          </a:xfrm>
        </p:spPr>
        <p:txBody>
          <a:bodyPr>
            <a:noAutofit/>
          </a:bodyPr>
          <a:lstStyle/>
          <a:p>
            <a:pPr algn="ctr"/>
            <a:r>
              <a:rPr lang="en-US" sz="2400" dirty="0" smtClean="0"/>
              <a:t>Heat Health</a:t>
            </a:r>
            <a:br>
              <a:rPr lang="en-US" sz="2400" dirty="0" smtClean="0"/>
            </a:br>
            <a:r>
              <a:rPr lang="en-US" sz="2400" dirty="0" smtClean="0"/>
              <a:t>Risk Management Annual Cycle</a:t>
            </a:r>
            <a:endParaRPr lang="en-US" sz="2400" dirty="0"/>
          </a:p>
        </p:txBody>
      </p:sp>
      <p:graphicFrame>
        <p:nvGraphicFramePr>
          <p:cNvPr id="6" name="Diagram 5"/>
          <p:cNvGraphicFramePr/>
          <p:nvPr>
            <p:extLst>
              <p:ext uri="{D42A27DB-BD31-4B8C-83A1-F6EECF244321}">
                <p14:modId xmlns:p14="http://schemas.microsoft.com/office/powerpoint/2010/main" val="2091056618"/>
              </p:ext>
            </p:extLst>
          </p:nvPr>
        </p:nvGraphicFramePr>
        <p:xfrm>
          <a:off x="990600" y="960120"/>
          <a:ext cx="7086600" cy="4251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2689" t="4394" r="22546" b="4459"/>
          <a:stretch/>
        </p:blipFill>
        <p:spPr bwMode="auto">
          <a:xfrm>
            <a:off x="1524000" y="2667000"/>
            <a:ext cx="838201" cy="838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22689" t="4394" r="22546" b="4459"/>
          <a:stretch/>
        </p:blipFill>
        <p:spPr bwMode="auto">
          <a:xfrm>
            <a:off x="838198" y="2819400"/>
            <a:ext cx="533404" cy="533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22689" t="4394" r="22546" b="4459"/>
          <a:stretch/>
        </p:blipFill>
        <p:spPr bwMode="auto">
          <a:xfrm>
            <a:off x="304804" y="2895604"/>
            <a:ext cx="380996" cy="380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ight Brace 2"/>
          <p:cNvSpPr/>
          <p:nvPr/>
        </p:nvSpPr>
        <p:spPr>
          <a:xfrm rot="16200000">
            <a:off x="1206502" y="1452426"/>
            <a:ext cx="266700" cy="2044697"/>
          </a:xfrm>
          <a:prstGeom prst="rightBrace">
            <a:avLst/>
          </a:prstGeom>
          <a:ln w="19050"/>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
        <p:nvSpPr>
          <p:cNvPr id="5" name="Rectangle 4"/>
          <p:cNvSpPr/>
          <p:nvPr/>
        </p:nvSpPr>
        <p:spPr>
          <a:xfrm>
            <a:off x="463554" y="990600"/>
            <a:ext cx="1752596" cy="1295400"/>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smtClean="0"/>
              <a:t>Analysis of historical impacts &amp; climate observations</a:t>
            </a:r>
            <a:endParaRPr lang="en-US" sz="1600" dirty="0"/>
          </a:p>
        </p:txBody>
      </p:sp>
      <p:pic>
        <p:nvPicPr>
          <p:cNvPr id="10" name="Picture 2"/>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2689" t="4394" r="22546" b="4459"/>
          <a:stretch/>
        </p:blipFill>
        <p:spPr bwMode="auto">
          <a:xfrm>
            <a:off x="6705600" y="2667000"/>
            <a:ext cx="838201" cy="838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22689" t="4394" r="22546" b="4459"/>
          <a:stretch/>
        </p:blipFill>
        <p:spPr bwMode="auto">
          <a:xfrm>
            <a:off x="7696194" y="2819400"/>
            <a:ext cx="533404" cy="533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22689" t="4394" r="22546" b="4459"/>
          <a:stretch/>
        </p:blipFill>
        <p:spPr bwMode="auto">
          <a:xfrm>
            <a:off x="8382004" y="2895604"/>
            <a:ext cx="380996" cy="380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ight Brace 12"/>
          <p:cNvSpPr/>
          <p:nvPr/>
        </p:nvSpPr>
        <p:spPr>
          <a:xfrm rot="16200000">
            <a:off x="7630392" y="1452426"/>
            <a:ext cx="266700" cy="2044697"/>
          </a:xfrm>
          <a:prstGeom prst="rightBrace">
            <a:avLst/>
          </a:prstGeom>
          <a:ln w="19050"/>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
        <p:nvSpPr>
          <p:cNvPr id="14" name="Rectangle 13"/>
          <p:cNvSpPr/>
          <p:nvPr/>
        </p:nvSpPr>
        <p:spPr>
          <a:xfrm>
            <a:off x="6887444" y="990600"/>
            <a:ext cx="1752596" cy="1295400"/>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smtClean="0"/>
              <a:t>Scenario-based planning &amp; climate predictions</a:t>
            </a:r>
            <a:endParaRPr lang="en-US" sz="1600" dirty="0"/>
          </a:p>
        </p:txBody>
      </p:sp>
      <p:sp>
        <p:nvSpPr>
          <p:cNvPr id="15" name="Rectangle 14"/>
          <p:cNvSpPr/>
          <p:nvPr/>
        </p:nvSpPr>
        <p:spPr>
          <a:xfrm>
            <a:off x="463554" y="4114800"/>
            <a:ext cx="1752596" cy="1295400"/>
          </a:xfrm>
          <a:prstGeom prst="rect">
            <a:avLst/>
          </a:prstGeom>
          <a:ln w="190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i="1" dirty="0" smtClean="0"/>
              <a:t>What can we learn from past experiences to improve heat health planning and preparedness?</a:t>
            </a:r>
            <a:endParaRPr lang="en-US" sz="1400" i="1" dirty="0"/>
          </a:p>
        </p:txBody>
      </p:sp>
      <p:sp>
        <p:nvSpPr>
          <p:cNvPr id="16" name="Rectangle 15"/>
          <p:cNvSpPr/>
          <p:nvPr/>
        </p:nvSpPr>
        <p:spPr>
          <a:xfrm>
            <a:off x="6741393" y="4114800"/>
            <a:ext cx="2044698" cy="1295400"/>
          </a:xfrm>
          <a:prstGeom prst="rect">
            <a:avLst/>
          </a:prstGeom>
          <a:ln w="190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i="1" dirty="0" smtClean="0"/>
              <a:t>How might our current approach fail under future climate stressors, and how can we prevent such failure?</a:t>
            </a:r>
            <a:endParaRPr lang="en-US" sz="1400" i="1" dirty="0"/>
          </a:p>
        </p:txBody>
      </p:sp>
      <p:cxnSp>
        <p:nvCxnSpPr>
          <p:cNvPr id="17" name="Straight Arrow Connector 16"/>
          <p:cNvCxnSpPr/>
          <p:nvPr/>
        </p:nvCxnSpPr>
        <p:spPr>
          <a:xfrm flipH="1">
            <a:off x="381000" y="3886200"/>
            <a:ext cx="198120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57200" y="3609201"/>
            <a:ext cx="1866899" cy="276999"/>
          </a:xfrm>
          <a:prstGeom prst="rect">
            <a:avLst/>
          </a:prstGeom>
          <a:noFill/>
        </p:spPr>
        <p:txBody>
          <a:bodyPr wrap="square" rtlCol="0">
            <a:spAutoFit/>
          </a:bodyPr>
          <a:lstStyle/>
          <a:p>
            <a:pPr algn="ctr"/>
            <a:r>
              <a:rPr lang="en-US" sz="1200" dirty="0" smtClean="0"/>
              <a:t>Previous Years</a:t>
            </a:r>
            <a:endParaRPr lang="en-US" sz="1200" dirty="0"/>
          </a:p>
        </p:txBody>
      </p:sp>
      <p:cxnSp>
        <p:nvCxnSpPr>
          <p:cNvPr id="20" name="Straight Arrow Connector 19"/>
          <p:cNvCxnSpPr/>
          <p:nvPr/>
        </p:nvCxnSpPr>
        <p:spPr>
          <a:xfrm flipH="1">
            <a:off x="6805471" y="3886200"/>
            <a:ext cx="1981201" cy="0"/>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881671" y="3609201"/>
            <a:ext cx="1866899" cy="276999"/>
          </a:xfrm>
          <a:prstGeom prst="rect">
            <a:avLst/>
          </a:prstGeom>
          <a:noFill/>
        </p:spPr>
        <p:txBody>
          <a:bodyPr wrap="square" rtlCol="0">
            <a:spAutoFit/>
          </a:bodyPr>
          <a:lstStyle/>
          <a:p>
            <a:pPr algn="ctr"/>
            <a:r>
              <a:rPr lang="en-US" sz="1200" dirty="0" smtClean="0"/>
              <a:t>Future Years</a:t>
            </a:r>
            <a:endParaRPr lang="en-US" sz="1200" dirty="0"/>
          </a:p>
        </p:txBody>
      </p:sp>
    </p:spTree>
    <p:extLst>
      <p:ext uri="{BB962C8B-B14F-4D97-AF65-F5344CB8AC3E}">
        <p14:creationId xmlns:p14="http://schemas.microsoft.com/office/powerpoint/2010/main" val="30157056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Angles</Template>
  <TotalTime>36469</TotalTime>
  <Words>4359</Words>
  <Application>Microsoft Office PowerPoint</Application>
  <PresentationFormat>On-screen Show (4:3)</PresentationFormat>
  <Paragraphs>537</Paragraphs>
  <Slides>51</Slides>
  <Notes>5</Notes>
  <HiddenSlides>9</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51</vt:i4>
      </vt:variant>
    </vt:vector>
  </HeadingPairs>
  <TitlesOfParts>
    <vt:vector size="64" baseType="lpstr">
      <vt:lpstr>MS PGothic</vt:lpstr>
      <vt:lpstr>Arial</vt:lpstr>
      <vt:lpstr>Calibri</vt:lpstr>
      <vt:lpstr>Franklin Gothic Book</vt:lpstr>
      <vt:lpstr>Franklin Gothic Medium</vt:lpstr>
      <vt:lpstr>Helvetica</vt:lpstr>
      <vt:lpstr>Trebuchet MS</vt:lpstr>
      <vt:lpstr>Tunga</vt:lpstr>
      <vt:lpstr>Wingdings</vt:lpstr>
      <vt:lpstr>Wingdings 3</vt:lpstr>
      <vt:lpstr>Angles</vt:lpstr>
      <vt:lpstr>3_Office Theme</vt:lpstr>
      <vt:lpstr>Facet</vt:lpstr>
      <vt:lpstr>Workshop on Heat Health Decisions in the Northeast</vt:lpstr>
      <vt:lpstr>Summers in New England</vt:lpstr>
      <vt:lpstr>Heat Waves will Worsen in a Warming World</vt:lpstr>
      <vt:lpstr>Extreme Conditions: Heat (NIHHIS)</vt:lpstr>
      <vt:lpstr>Workshop Goals</vt:lpstr>
      <vt:lpstr>Extreme Heat’s Health Impacts</vt:lpstr>
      <vt:lpstr>Basic Risk Terminology</vt:lpstr>
      <vt:lpstr>Understanding decision timescales</vt:lpstr>
      <vt:lpstr>Heat Health Risk Management Annual Cycle</vt:lpstr>
      <vt:lpstr>PowerPoint Presentation</vt:lpstr>
      <vt:lpstr>PowerPoint Presentation</vt:lpstr>
      <vt:lpstr>Decision Calendars</vt:lpstr>
      <vt:lpstr>PowerPoint Presentation</vt:lpstr>
      <vt:lpstr>Breakout Sessions Overview</vt:lpstr>
      <vt:lpstr>Breakout Groups (Risk Categories)</vt:lpstr>
      <vt:lpstr>Components for Modeling</vt:lpstr>
      <vt:lpstr>Instructions Breakout 1 - Concept maps</vt:lpstr>
      <vt:lpstr>Instructions Breakout 2 – Decision Calendars</vt:lpstr>
      <vt:lpstr>Instructions Breakout 3 – Stress Testing</vt:lpstr>
      <vt:lpstr>Talks Guidance</vt:lpstr>
      <vt:lpstr>Lightning Talk Topics</vt:lpstr>
      <vt:lpstr>Index of Populations of COncern</vt:lpstr>
      <vt:lpstr>Index of Decision Makers</vt:lpstr>
      <vt:lpstr>Risk Factors Hazard, Exposure, Vulnerability</vt:lpstr>
      <vt:lpstr>Interventions</vt:lpstr>
      <vt:lpstr>Assumptions</vt:lpstr>
      <vt:lpstr>Information Needs</vt:lpstr>
      <vt:lpstr>PowerPoint Presentation</vt:lpstr>
      <vt:lpstr>Heat-health Information Use Cases</vt:lpstr>
      <vt:lpstr>Potential NIHHIS Product</vt:lpstr>
      <vt:lpstr>Heat-health Information Use Cases</vt:lpstr>
      <vt:lpstr>Heat-health Information Use Cases</vt:lpstr>
      <vt:lpstr>Breakout Table A: Outdoor Active Exposure</vt:lpstr>
      <vt:lpstr>Breakout A: Outdoor Active Exposure</vt:lpstr>
      <vt:lpstr>Breakout Table B: Outdoor Casual Exposure</vt:lpstr>
      <vt:lpstr>Breakout Table B: Outdoor Casual Exposure</vt:lpstr>
      <vt:lpstr>Breakout Table C: indoor Exposure</vt:lpstr>
      <vt:lpstr>Breakout Table C: Indoor exposure</vt:lpstr>
      <vt:lpstr>Breakout Table D: Physiological vulnerability</vt:lpstr>
      <vt:lpstr>Breakout Table D: Physiological vulnerability</vt:lpstr>
      <vt:lpstr>Breakout Table E: Behavioral Vulnerability</vt:lpstr>
      <vt:lpstr>Breakout Table E: Behavioral Vulnerability</vt:lpstr>
      <vt:lpstr>Breakout Table F: Disability &amp; Limited Agency</vt:lpstr>
      <vt:lpstr>Breakout Table F: Disability &amp; Limited Agency</vt:lpstr>
      <vt:lpstr>What’s Next?</vt:lpstr>
      <vt:lpstr>PowerPoint Presentation</vt:lpstr>
      <vt:lpstr>This explainer piece will help you understand how to interpret this information</vt:lpstr>
      <vt:lpstr>PowerPoint Presentation</vt:lpstr>
      <vt:lpstr>Here’s a crude example of what we could show in an energy bill:</vt:lpstr>
      <vt:lpstr>PowerPoint Presentation</vt:lpstr>
      <vt:lpstr>New as of October 2018: Week-2 Global Probabilistic Extremes Forecast Tool</vt:lpstr>
    </vt:vector>
  </TitlesOfParts>
  <Company>NOAA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Hunter Jones</dc:creator>
  <cp:lastModifiedBy>Hunter Jones</cp:lastModifiedBy>
  <cp:revision>215</cp:revision>
  <cp:lastPrinted>2018-10-16T20:08:58Z</cp:lastPrinted>
  <dcterms:created xsi:type="dcterms:W3CDTF">2016-09-12T19:44:15Z</dcterms:created>
  <dcterms:modified xsi:type="dcterms:W3CDTF">2019-07-10T22:54:09Z</dcterms:modified>
</cp:coreProperties>
</file>