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269" r:id="rId4"/>
    <p:sldId id="256" r:id="rId5"/>
    <p:sldId id="267" r:id="rId6"/>
    <p:sldId id="261" r:id="rId7"/>
    <p:sldId id="257" r:id="rId8"/>
    <p:sldId id="259" r:id="rId9"/>
    <p:sldId id="263" r:id="rId10"/>
    <p:sldId id="268" r:id="rId11"/>
    <p:sldId id="264" r:id="rId12"/>
    <p:sldId id="265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93072-1167-447E-85D0-694266A5EB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B04F4C-D550-4D65-B338-C67FE7F492F1}">
      <dgm:prSet phldrT="[Text]"/>
      <dgm:spPr/>
      <dgm:t>
        <a:bodyPr/>
        <a:lstStyle/>
        <a:p>
          <a:r>
            <a:rPr lang="en-US" dirty="0" smtClean="0"/>
            <a:t>1-2 Weeks</a:t>
          </a:r>
          <a:endParaRPr lang="en-US" dirty="0"/>
        </a:p>
      </dgm:t>
    </dgm:pt>
    <dgm:pt modelId="{4922E310-2ED4-4FBC-A76B-8224B35F78A7}" type="parTrans" cxnId="{ED5D94A2-BF5F-4235-B97F-1ADA5DD38E3B}">
      <dgm:prSet/>
      <dgm:spPr/>
      <dgm:t>
        <a:bodyPr/>
        <a:lstStyle/>
        <a:p>
          <a:endParaRPr lang="en-US"/>
        </a:p>
      </dgm:t>
    </dgm:pt>
    <dgm:pt modelId="{CCEA8A40-E12C-4685-9673-D3B598B26CFC}" type="sibTrans" cxnId="{ED5D94A2-BF5F-4235-B97F-1ADA5DD38E3B}">
      <dgm:prSet/>
      <dgm:spPr/>
      <dgm:t>
        <a:bodyPr/>
        <a:lstStyle/>
        <a:p>
          <a:endParaRPr lang="en-US"/>
        </a:p>
      </dgm:t>
    </dgm:pt>
    <dgm:pt modelId="{D3BA0AC9-DB63-4C06-9604-B05708572EBB}">
      <dgm:prSet phldrT="[Text]"/>
      <dgm:spPr/>
      <dgm:t>
        <a:bodyPr/>
        <a:lstStyle/>
        <a:p>
          <a:r>
            <a:rPr lang="en-US" dirty="0" smtClean="0"/>
            <a:t>&lt; 1 Week</a:t>
          </a:r>
          <a:endParaRPr lang="en-US" dirty="0"/>
        </a:p>
      </dgm:t>
    </dgm:pt>
    <dgm:pt modelId="{05B02523-9782-44DB-8349-4803131438CC}" type="parTrans" cxnId="{057D885B-1F4A-4782-B924-459AD3D67B82}">
      <dgm:prSet/>
      <dgm:spPr/>
      <dgm:t>
        <a:bodyPr/>
        <a:lstStyle/>
        <a:p>
          <a:endParaRPr lang="en-US"/>
        </a:p>
      </dgm:t>
    </dgm:pt>
    <dgm:pt modelId="{68FB89DE-2AE1-4046-8A43-3C6970EE8C9D}" type="sibTrans" cxnId="{057D885B-1F4A-4782-B924-459AD3D67B82}">
      <dgm:prSet/>
      <dgm:spPr/>
      <dgm:t>
        <a:bodyPr/>
        <a:lstStyle/>
        <a:p>
          <a:endParaRPr lang="en-US"/>
        </a:p>
      </dgm:t>
    </dgm:pt>
    <dgm:pt modelId="{776E49D0-A71B-42C3-BE82-ADC8D5CD67C4}">
      <dgm:prSet phldrT="[Text]"/>
      <dgm:spPr/>
      <dgm:t>
        <a:bodyPr/>
        <a:lstStyle/>
        <a:p>
          <a:r>
            <a:rPr lang="en-US" dirty="0" smtClean="0"/>
            <a:t>Active Heat Wave</a:t>
          </a:r>
          <a:endParaRPr lang="en-US" dirty="0"/>
        </a:p>
      </dgm:t>
    </dgm:pt>
    <dgm:pt modelId="{EA53C410-E677-48B0-BF51-260597C3AE75}" type="parTrans" cxnId="{56E594AB-57E4-44E2-A1C0-818CA95A016A}">
      <dgm:prSet/>
      <dgm:spPr/>
      <dgm:t>
        <a:bodyPr/>
        <a:lstStyle/>
        <a:p>
          <a:endParaRPr lang="en-US"/>
        </a:p>
      </dgm:t>
    </dgm:pt>
    <dgm:pt modelId="{C6BF4342-4B15-495C-8A9B-775D84D85AF8}" type="sibTrans" cxnId="{56E594AB-57E4-44E2-A1C0-818CA95A016A}">
      <dgm:prSet/>
      <dgm:spPr/>
      <dgm:t>
        <a:bodyPr/>
        <a:lstStyle/>
        <a:p>
          <a:endParaRPr lang="en-US"/>
        </a:p>
      </dgm:t>
    </dgm:pt>
    <dgm:pt modelId="{F318982A-7B43-42F3-94D6-7F9533CEC1A6}">
      <dgm:prSet phldrT="[Text]"/>
      <dgm:spPr/>
      <dgm:t>
        <a:bodyPr/>
        <a:lstStyle/>
        <a:p>
          <a:r>
            <a:rPr lang="en-US" dirty="0" smtClean="0"/>
            <a:t>3-4 Weeks</a:t>
          </a:r>
          <a:endParaRPr lang="en-US" dirty="0"/>
        </a:p>
      </dgm:t>
    </dgm:pt>
    <dgm:pt modelId="{96F238A0-3329-435A-BDE0-605B2D4350C8}" type="parTrans" cxnId="{8ABF74C5-8677-44DB-BA1E-FF35D8E1B0E1}">
      <dgm:prSet/>
      <dgm:spPr/>
      <dgm:t>
        <a:bodyPr/>
        <a:lstStyle/>
        <a:p>
          <a:endParaRPr lang="en-US"/>
        </a:p>
      </dgm:t>
    </dgm:pt>
    <dgm:pt modelId="{F6726699-1C2D-44B2-A028-4CBDF7372274}" type="sibTrans" cxnId="{8ABF74C5-8677-44DB-BA1E-FF35D8E1B0E1}">
      <dgm:prSet/>
      <dgm:spPr/>
      <dgm:t>
        <a:bodyPr/>
        <a:lstStyle/>
        <a:p>
          <a:endParaRPr lang="en-US"/>
        </a:p>
      </dgm:t>
    </dgm:pt>
    <dgm:pt modelId="{D09BD653-EDFA-4BF0-B73F-E09814B2619B}">
      <dgm:prSet phldrT="[Text]"/>
      <dgm:spPr/>
      <dgm:t>
        <a:bodyPr/>
        <a:lstStyle/>
        <a:p>
          <a:r>
            <a:rPr lang="en-US" dirty="0" smtClean="0"/>
            <a:t>Pre-Heat Season</a:t>
          </a:r>
          <a:endParaRPr lang="en-US" dirty="0"/>
        </a:p>
      </dgm:t>
    </dgm:pt>
    <dgm:pt modelId="{BB3699C1-DEF6-4ED8-9FD4-787006E4D8A7}" type="parTrans" cxnId="{C10B1ADF-CEB8-4273-ABEE-EB7ED3113A4B}">
      <dgm:prSet/>
      <dgm:spPr/>
      <dgm:t>
        <a:bodyPr/>
        <a:lstStyle/>
        <a:p>
          <a:endParaRPr lang="en-US"/>
        </a:p>
      </dgm:t>
    </dgm:pt>
    <dgm:pt modelId="{F0D9734A-C052-4D69-862D-371728CDF7B1}" type="sibTrans" cxnId="{C10B1ADF-CEB8-4273-ABEE-EB7ED3113A4B}">
      <dgm:prSet/>
      <dgm:spPr/>
      <dgm:t>
        <a:bodyPr/>
        <a:lstStyle/>
        <a:p>
          <a:endParaRPr lang="en-US"/>
        </a:p>
      </dgm:t>
    </dgm:pt>
    <dgm:pt modelId="{EBD26D2E-C818-4A45-8ACD-AB4B20BB31B4}">
      <dgm:prSet phldrT="[Text]"/>
      <dgm:spPr/>
      <dgm:t>
        <a:bodyPr/>
        <a:lstStyle/>
        <a:p>
          <a:r>
            <a:rPr lang="en-US" dirty="0" smtClean="0"/>
            <a:t>Inter-annual</a:t>
          </a:r>
          <a:endParaRPr lang="en-US" dirty="0"/>
        </a:p>
      </dgm:t>
    </dgm:pt>
    <dgm:pt modelId="{85BB9898-4F23-40E3-94FB-9ABA9E8A421F}" type="parTrans" cxnId="{B7D2961A-42F9-479F-B381-D04DAE54331E}">
      <dgm:prSet/>
      <dgm:spPr/>
      <dgm:t>
        <a:bodyPr/>
        <a:lstStyle/>
        <a:p>
          <a:endParaRPr lang="en-US"/>
        </a:p>
      </dgm:t>
    </dgm:pt>
    <dgm:pt modelId="{0A4A8F67-A4D7-4AD4-9DC3-12782958A816}" type="sibTrans" cxnId="{B7D2961A-42F9-479F-B381-D04DAE54331E}">
      <dgm:prSet/>
      <dgm:spPr/>
      <dgm:t>
        <a:bodyPr/>
        <a:lstStyle/>
        <a:p>
          <a:endParaRPr lang="en-US"/>
        </a:p>
      </dgm:t>
    </dgm:pt>
    <dgm:pt modelId="{877528FA-00A3-44A1-9EE8-5CE9C2419731}">
      <dgm:prSet phldrT="[Text]"/>
      <dgm:spPr/>
      <dgm:t>
        <a:bodyPr/>
        <a:lstStyle/>
        <a:p>
          <a:r>
            <a:rPr lang="en-US" dirty="0" smtClean="0"/>
            <a:t>Long Term</a:t>
          </a:r>
          <a:endParaRPr lang="en-US" dirty="0"/>
        </a:p>
      </dgm:t>
    </dgm:pt>
    <dgm:pt modelId="{593AB49A-1344-42DD-BCF4-900BC18CA287}" type="parTrans" cxnId="{40115089-1711-4A0B-A30A-76AFA54A5DD4}">
      <dgm:prSet/>
      <dgm:spPr/>
      <dgm:t>
        <a:bodyPr/>
        <a:lstStyle/>
        <a:p>
          <a:endParaRPr lang="en-US"/>
        </a:p>
      </dgm:t>
    </dgm:pt>
    <dgm:pt modelId="{83FC86D9-5F23-4180-A56C-99AC2534A4C7}" type="sibTrans" cxnId="{40115089-1711-4A0B-A30A-76AFA54A5DD4}">
      <dgm:prSet/>
      <dgm:spPr/>
      <dgm:t>
        <a:bodyPr/>
        <a:lstStyle/>
        <a:p>
          <a:endParaRPr lang="en-US"/>
        </a:p>
      </dgm:t>
    </dgm:pt>
    <dgm:pt modelId="{7B4242EC-9D5A-4CC5-B92E-2C671B76656A}" type="pres">
      <dgm:prSet presAssocID="{09793072-1167-447E-85D0-694266A5EBC5}" presName="Name0" presStyleCnt="0">
        <dgm:presLayoutVars>
          <dgm:dir/>
          <dgm:animLvl val="lvl"/>
          <dgm:resizeHandles val="exact"/>
        </dgm:presLayoutVars>
      </dgm:prSet>
      <dgm:spPr/>
    </dgm:pt>
    <dgm:pt modelId="{84A180C7-C8C9-4BF3-BB09-B31FA0E75C8A}" type="pres">
      <dgm:prSet presAssocID="{877528FA-00A3-44A1-9EE8-5CE9C2419731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DF1D40C-D62C-44EE-8F81-2FABEA234C33}" type="pres">
      <dgm:prSet presAssocID="{83FC86D9-5F23-4180-A56C-99AC2534A4C7}" presName="parTxOnlySpace" presStyleCnt="0"/>
      <dgm:spPr/>
    </dgm:pt>
    <dgm:pt modelId="{8DD6D8BF-C63B-46FF-98E5-DDD4B06FF34A}" type="pres">
      <dgm:prSet presAssocID="{EBD26D2E-C818-4A45-8ACD-AB4B20BB31B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2CB60-62CD-4E1E-A4D4-FCAEFD72A060}" type="pres">
      <dgm:prSet presAssocID="{0A4A8F67-A4D7-4AD4-9DC3-12782958A816}" presName="parTxOnlySpace" presStyleCnt="0"/>
      <dgm:spPr/>
    </dgm:pt>
    <dgm:pt modelId="{A356ED89-F99E-4A4B-A45E-CB9E739F3033}" type="pres">
      <dgm:prSet presAssocID="{D09BD653-EDFA-4BF0-B73F-E09814B261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ABC97-2BC5-4624-8CBD-B3BADB451014}" type="pres">
      <dgm:prSet presAssocID="{F0D9734A-C052-4D69-862D-371728CDF7B1}" presName="parTxOnlySpace" presStyleCnt="0"/>
      <dgm:spPr/>
    </dgm:pt>
    <dgm:pt modelId="{A7A2852C-0189-4101-A97B-BD3ED9BAEFCB}" type="pres">
      <dgm:prSet presAssocID="{F318982A-7B43-42F3-94D6-7F9533CEC1A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7CA65A6-1FEF-4D05-AC5A-4B61B563E5BF}" type="pres">
      <dgm:prSet presAssocID="{F6726699-1C2D-44B2-A028-4CBDF7372274}" presName="parTxOnlySpace" presStyleCnt="0"/>
      <dgm:spPr/>
    </dgm:pt>
    <dgm:pt modelId="{4073A435-D876-4F01-84D6-E6F1A287F035}" type="pres">
      <dgm:prSet presAssocID="{0AB04F4C-D550-4D65-B338-C67FE7F492F1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7B14C7C-E308-4614-AEB5-1A8EE0A2E752}" type="pres">
      <dgm:prSet presAssocID="{CCEA8A40-E12C-4685-9673-D3B598B26CFC}" presName="parTxOnlySpace" presStyleCnt="0"/>
      <dgm:spPr/>
    </dgm:pt>
    <dgm:pt modelId="{461A83D2-2CDE-4D94-B42C-CA9B37623DF7}" type="pres">
      <dgm:prSet presAssocID="{D3BA0AC9-DB63-4C06-9604-B05708572EB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3194C-2F75-4FCF-A346-2DF2F8E059D5}" type="pres">
      <dgm:prSet presAssocID="{68FB89DE-2AE1-4046-8A43-3C6970EE8C9D}" presName="parTxOnlySpace" presStyleCnt="0"/>
      <dgm:spPr/>
    </dgm:pt>
    <dgm:pt modelId="{E7675DA7-D0D6-4FF4-A8BA-C8CCBD516FE7}" type="pres">
      <dgm:prSet presAssocID="{776E49D0-A71B-42C3-BE82-ADC8D5CD67C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0B1ADF-CEB8-4273-ABEE-EB7ED3113A4B}" srcId="{09793072-1167-447E-85D0-694266A5EBC5}" destId="{D09BD653-EDFA-4BF0-B73F-E09814B2619B}" srcOrd="2" destOrd="0" parTransId="{BB3699C1-DEF6-4ED8-9FD4-787006E4D8A7}" sibTransId="{F0D9734A-C052-4D69-862D-371728CDF7B1}"/>
    <dgm:cxn modelId="{B7D2961A-42F9-479F-B381-D04DAE54331E}" srcId="{09793072-1167-447E-85D0-694266A5EBC5}" destId="{EBD26D2E-C818-4A45-8ACD-AB4B20BB31B4}" srcOrd="1" destOrd="0" parTransId="{85BB9898-4F23-40E3-94FB-9ABA9E8A421F}" sibTransId="{0A4A8F67-A4D7-4AD4-9DC3-12782958A816}"/>
    <dgm:cxn modelId="{40115089-1711-4A0B-A30A-76AFA54A5DD4}" srcId="{09793072-1167-447E-85D0-694266A5EBC5}" destId="{877528FA-00A3-44A1-9EE8-5CE9C2419731}" srcOrd="0" destOrd="0" parTransId="{593AB49A-1344-42DD-BCF4-900BC18CA287}" sibTransId="{83FC86D9-5F23-4180-A56C-99AC2534A4C7}"/>
    <dgm:cxn modelId="{8ABF74C5-8677-44DB-BA1E-FF35D8E1B0E1}" srcId="{09793072-1167-447E-85D0-694266A5EBC5}" destId="{F318982A-7B43-42F3-94D6-7F9533CEC1A6}" srcOrd="3" destOrd="0" parTransId="{96F238A0-3329-435A-BDE0-605B2D4350C8}" sibTransId="{F6726699-1C2D-44B2-A028-4CBDF7372274}"/>
    <dgm:cxn modelId="{56E594AB-57E4-44E2-A1C0-818CA95A016A}" srcId="{09793072-1167-447E-85D0-694266A5EBC5}" destId="{776E49D0-A71B-42C3-BE82-ADC8D5CD67C4}" srcOrd="6" destOrd="0" parTransId="{EA53C410-E677-48B0-BF51-260597C3AE75}" sibTransId="{C6BF4342-4B15-495C-8A9B-775D84D85AF8}"/>
    <dgm:cxn modelId="{5DEDCD89-2E52-40E7-BFC4-4FF37E1099BC}" type="presOf" srcId="{0AB04F4C-D550-4D65-B338-C67FE7F492F1}" destId="{4073A435-D876-4F01-84D6-E6F1A287F035}" srcOrd="0" destOrd="0" presId="urn:microsoft.com/office/officeart/2005/8/layout/chevron1"/>
    <dgm:cxn modelId="{ED5D94A2-BF5F-4235-B97F-1ADA5DD38E3B}" srcId="{09793072-1167-447E-85D0-694266A5EBC5}" destId="{0AB04F4C-D550-4D65-B338-C67FE7F492F1}" srcOrd="4" destOrd="0" parTransId="{4922E310-2ED4-4FBC-A76B-8224B35F78A7}" sibTransId="{CCEA8A40-E12C-4685-9673-D3B598B26CFC}"/>
    <dgm:cxn modelId="{057D885B-1F4A-4782-B924-459AD3D67B82}" srcId="{09793072-1167-447E-85D0-694266A5EBC5}" destId="{D3BA0AC9-DB63-4C06-9604-B05708572EBB}" srcOrd="5" destOrd="0" parTransId="{05B02523-9782-44DB-8349-4803131438CC}" sibTransId="{68FB89DE-2AE1-4046-8A43-3C6970EE8C9D}"/>
    <dgm:cxn modelId="{F0BF9EF6-5E55-4C40-9FD4-1EF20E23FA2C}" type="presOf" srcId="{D09BD653-EDFA-4BF0-B73F-E09814B2619B}" destId="{A356ED89-F99E-4A4B-A45E-CB9E739F3033}" srcOrd="0" destOrd="0" presId="urn:microsoft.com/office/officeart/2005/8/layout/chevron1"/>
    <dgm:cxn modelId="{FEF46521-213F-42B7-BD1F-4BD11BA310E6}" type="presOf" srcId="{877528FA-00A3-44A1-9EE8-5CE9C2419731}" destId="{84A180C7-C8C9-4BF3-BB09-B31FA0E75C8A}" srcOrd="0" destOrd="0" presId="urn:microsoft.com/office/officeart/2005/8/layout/chevron1"/>
    <dgm:cxn modelId="{00842A08-F33E-4CDB-9AEA-F9A35CFAAE02}" type="presOf" srcId="{776E49D0-A71B-42C3-BE82-ADC8D5CD67C4}" destId="{E7675DA7-D0D6-4FF4-A8BA-C8CCBD516FE7}" srcOrd="0" destOrd="0" presId="urn:microsoft.com/office/officeart/2005/8/layout/chevron1"/>
    <dgm:cxn modelId="{0BBBBEDF-23BF-4FA6-B4B0-884168AD9A2F}" type="presOf" srcId="{F318982A-7B43-42F3-94D6-7F9533CEC1A6}" destId="{A7A2852C-0189-4101-A97B-BD3ED9BAEFCB}" srcOrd="0" destOrd="0" presId="urn:microsoft.com/office/officeart/2005/8/layout/chevron1"/>
    <dgm:cxn modelId="{3B739356-F40F-41E4-B3EB-859865A537E7}" type="presOf" srcId="{D3BA0AC9-DB63-4C06-9604-B05708572EBB}" destId="{461A83D2-2CDE-4D94-B42C-CA9B37623DF7}" srcOrd="0" destOrd="0" presId="urn:microsoft.com/office/officeart/2005/8/layout/chevron1"/>
    <dgm:cxn modelId="{227F869F-A050-460C-8B0E-DBECB48E7776}" type="presOf" srcId="{EBD26D2E-C818-4A45-8ACD-AB4B20BB31B4}" destId="{8DD6D8BF-C63B-46FF-98E5-DDD4B06FF34A}" srcOrd="0" destOrd="0" presId="urn:microsoft.com/office/officeart/2005/8/layout/chevron1"/>
    <dgm:cxn modelId="{A68D85FF-081E-4CDF-AA30-6B82B55A05E0}" type="presOf" srcId="{09793072-1167-447E-85D0-694266A5EBC5}" destId="{7B4242EC-9D5A-4CC5-B92E-2C671B76656A}" srcOrd="0" destOrd="0" presId="urn:microsoft.com/office/officeart/2005/8/layout/chevron1"/>
    <dgm:cxn modelId="{A0F0B5FD-B778-4698-80A1-B888E3D34578}" type="presParOf" srcId="{7B4242EC-9D5A-4CC5-B92E-2C671B76656A}" destId="{84A180C7-C8C9-4BF3-BB09-B31FA0E75C8A}" srcOrd="0" destOrd="0" presId="urn:microsoft.com/office/officeart/2005/8/layout/chevron1"/>
    <dgm:cxn modelId="{8D8EBEA0-6AE5-4485-8052-8DC2B0CF6DBC}" type="presParOf" srcId="{7B4242EC-9D5A-4CC5-B92E-2C671B76656A}" destId="{7DF1D40C-D62C-44EE-8F81-2FABEA234C33}" srcOrd="1" destOrd="0" presId="urn:microsoft.com/office/officeart/2005/8/layout/chevron1"/>
    <dgm:cxn modelId="{D13866DA-64F1-4938-BB99-4EFF2C822EAA}" type="presParOf" srcId="{7B4242EC-9D5A-4CC5-B92E-2C671B76656A}" destId="{8DD6D8BF-C63B-46FF-98E5-DDD4B06FF34A}" srcOrd="2" destOrd="0" presId="urn:microsoft.com/office/officeart/2005/8/layout/chevron1"/>
    <dgm:cxn modelId="{9256EADD-D5CE-4913-AA0A-17EE9129DAB6}" type="presParOf" srcId="{7B4242EC-9D5A-4CC5-B92E-2C671B76656A}" destId="{1232CB60-62CD-4E1E-A4D4-FCAEFD72A060}" srcOrd="3" destOrd="0" presId="urn:microsoft.com/office/officeart/2005/8/layout/chevron1"/>
    <dgm:cxn modelId="{60EF2651-841B-4089-81AC-76B8EB98A12D}" type="presParOf" srcId="{7B4242EC-9D5A-4CC5-B92E-2C671B76656A}" destId="{A356ED89-F99E-4A4B-A45E-CB9E739F3033}" srcOrd="4" destOrd="0" presId="urn:microsoft.com/office/officeart/2005/8/layout/chevron1"/>
    <dgm:cxn modelId="{45742FB9-E7F2-4847-B323-C3707447DD03}" type="presParOf" srcId="{7B4242EC-9D5A-4CC5-B92E-2C671B76656A}" destId="{E42ABC97-2BC5-4624-8CBD-B3BADB451014}" srcOrd="5" destOrd="0" presId="urn:microsoft.com/office/officeart/2005/8/layout/chevron1"/>
    <dgm:cxn modelId="{586BA5EB-8283-4871-B9C3-B15F8E64450C}" type="presParOf" srcId="{7B4242EC-9D5A-4CC5-B92E-2C671B76656A}" destId="{A7A2852C-0189-4101-A97B-BD3ED9BAEFCB}" srcOrd="6" destOrd="0" presId="urn:microsoft.com/office/officeart/2005/8/layout/chevron1"/>
    <dgm:cxn modelId="{9CEF451C-E85F-40FC-B86F-C1E498C366EE}" type="presParOf" srcId="{7B4242EC-9D5A-4CC5-B92E-2C671B76656A}" destId="{87CA65A6-1FEF-4D05-AC5A-4B61B563E5BF}" srcOrd="7" destOrd="0" presId="urn:microsoft.com/office/officeart/2005/8/layout/chevron1"/>
    <dgm:cxn modelId="{149A89C0-216A-4736-8331-D371046E339A}" type="presParOf" srcId="{7B4242EC-9D5A-4CC5-B92E-2C671B76656A}" destId="{4073A435-D876-4F01-84D6-E6F1A287F035}" srcOrd="8" destOrd="0" presId="urn:microsoft.com/office/officeart/2005/8/layout/chevron1"/>
    <dgm:cxn modelId="{F30801B7-7A31-47ED-9E85-848245E1F3D2}" type="presParOf" srcId="{7B4242EC-9D5A-4CC5-B92E-2C671B76656A}" destId="{77B14C7C-E308-4614-AEB5-1A8EE0A2E752}" srcOrd="9" destOrd="0" presId="urn:microsoft.com/office/officeart/2005/8/layout/chevron1"/>
    <dgm:cxn modelId="{41C3897A-FFBC-49C5-83D4-D5708F7056C2}" type="presParOf" srcId="{7B4242EC-9D5A-4CC5-B92E-2C671B76656A}" destId="{461A83D2-2CDE-4D94-B42C-CA9B37623DF7}" srcOrd="10" destOrd="0" presId="urn:microsoft.com/office/officeart/2005/8/layout/chevron1"/>
    <dgm:cxn modelId="{C4C7DE1E-AE54-4E51-93D8-55EBC0FD50A0}" type="presParOf" srcId="{7B4242EC-9D5A-4CC5-B92E-2C671B76656A}" destId="{3A73194C-2F75-4FCF-A346-2DF2F8E059D5}" srcOrd="11" destOrd="0" presId="urn:microsoft.com/office/officeart/2005/8/layout/chevron1"/>
    <dgm:cxn modelId="{9C8AC1F1-8A97-4581-85A8-09F3772A5546}" type="presParOf" srcId="{7B4242EC-9D5A-4CC5-B92E-2C671B76656A}" destId="{E7675DA7-D0D6-4FF4-A8BA-C8CCBD516FE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180C7-C8C9-4BF3-BB09-B31FA0E75C8A}">
      <dsp:nvSpPr>
        <dsp:cNvPr id="0" name=""/>
        <dsp:cNvSpPr/>
      </dsp:nvSpPr>
      <dsp:spPr>
        <a:xfrm>
          <a:off x="0" y="190994"/>
          <a:ext cx="1154906" cy="46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Long Term</a:t>
          </a:r>
          <a:endParaRPr lang="en-US" sz="1100" kern="1200" dirty="0"/>
        </a:p>
      </dsp:txBody>
      <dsp:txXfrm>
        <a:off x="230981" y="190994"/>
        <a:ext cx="692944" cy="461962"/>
      </dsp:txXfrm>
    </dsp:sp>
    <dsp:sp modelId="{8DD6D8BF-C63B-46FF-98E5-DDD4B06FF34A}">
      <dsp:nvSpPr>
        <dsp:cNvPr id="0" name=""/>
        <dsp:cNvSpPr/>
      </dsp:nvSpPr>
      <dsp:spPr>
        <a:xfrm>
          <a:off x="1039415" y="190994"/>
          <a:ext cx="1154906" cy="46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Inter-annual</a:t>
          </a:r>
          <a:endParaRPr lang="en-US" sz="1100" kern="1200" dirty="0"/>
        </a:p>
      </dsp:txBody>
      <dsp:txXfrm>
        <a:off x="1270396" y="190994"/>
        <a:ext cx="692944" cy="461962"/>
      </dsp:txXfrm>
    </dsp:sp>
    <dsp:sp modelId="{A356ED89-F99E-4A4B-A45E-CB9E739F3033}">
      <dsp:nvSpPr>
        <dsp:cNvPr id="0" name=""/>
        <dsp:cNvSpPr/>
      </dsp:nvSpPr>
      <dsp:spPr>
        <a:xfrm>
          <a:off x="2078831" y="190994"/>
          <a:ext cx="1154906" cy="46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Pre-Heat Season</a:t>
          </a:r>
          <a:endParaRPr lang="en-US" sz="1100" kern="1200" dirty="0"/>
        </a:p>
      </dsp:txBody>
      <dsp:txXfrm>
        <a:off x="2309812" y="190994"/>
        <a:ext cx="692944" cy="461962"/>
      </dsp:txXfrm>
    </dsp:sp>
    <dsp:sp modelId="{A7A2852C-0189-4101-A97B-BD3ED9BAEFCB}">
      <dsp:nvSpPr>
        <dsp:cNvPr id="0" name=""/>
        <dsp:cNvSpPr/>
      </dsp:nvSpPr>
      <dsp:spPr>
        <a:xfrm>
          <a:off x="3118246" y="190994"/>
          <a:ext cx="1154906" cy="46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3-4 Weeks</a:t>
          </a:r>
          <a:endParaRPr lang="en-US" sz="1100" kern="1200" dirty="0"/>
        </a:p>
      </dsp:txBody>
      <dsp:txXfrm>
        <a:off x="3349227" y="190994"/>
        <a:ext cx="692944" cy="461962"/>
      </dsp:txXfrm>
    </dsp:sp>
    <dsp:sp modelId="{4073A435-D876-4F01-84D6-E6F1A287F035}">
      <dsp:nvSpPr>
        <dsp:cNvPr id="0" name=""/>
        <dsp:cNvSpPr/>
      </dsp:nvSpPr>
      <dsp:spPr>
        <a:xfrm>
          <a:off x="4157662" y="190994"/>
          <a:ext cx="1154906" cy="46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1-2 Weeks</a:t>
          </a:r>
          <a:endParaRPr lang="en-US" sz="1100" kern="1200" dirty="0"/>
        </a:p>
      </dsp:txBody>
      <dsp:txXfrm>
        <a:off x="4388643" y="190994"/>
        <a:ext cx="692944" cy="461962"/>
      </dsp:txXfrm>
    </dsp:sp>
    <dsp:sp modelId="{461A83D2-2CDE-4D94-B42C-CA9B37623DF7}">
      <dsp:nvSpPr>
        <dsp:cNvPr id="0" name=""/>
        <dsp:cNvSpPr/>
      </dsp:nvSpPr>
      <dsp:spPr>
        <a:xfrm>
          <a:off x="5197078" y="190994"/>
          <a:ext cx="1154906" cy="46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 1 Week</a:t>
          </a:r>
          <a:endParaRPr lang="en-US" sz="1100" kern="1200" dirty="0"/>
        </a:p>
      </dsp:txBody>
      <dsp:txXfrm>
        <a:off x="5428059" y="190994"/>
        <a:ext cx="692944" cy="461962"/>
      </dsp:txXfrm>
    </dsp:sp>
    <dsp:sp modelId="{E7675DA7-D0D6-4FF4-A8BA-C8CCBD516FE7}">
      <dsp:nvSpPr>
        <dsp:cNvPr id="0" name=""/>
        <dsp:cNvSpPr/>
      </dsp:nvSpPr>
      <dsp:spPr>
        <a:xfrm>
          <a:off x="6236493" y="190994"/>
          <a:ext cx="1154906" cy="46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Active Heat Wave</a:t>
          </a:r>
          <a:endParaRPr lang="en-US" sz="1100" kern="1200" dirty="0"/>
        </a:p>
      </dsp:txBody>
      <dsp:txXfrm>
        <a:off x="6467474" y="190994"/>
        <a:ext cx="692944" cy="461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D7D49C-EDEF-4E0C-ADBB-F79E504304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580E97C-CA90-4C73-B53B-36BC881605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97670" y="1933813"/>
            <a:ext cx="5648623" cy="1204306"/>
          </a:xfrm>
        </p:spPr>
        <p:txBody>
          <a:bodyPr/>
          <a:lstStyle/>
          <a:p>
            <a:r>
              <a:rPr lang="en-US" sz="4000" dirty="0" smtClean="0"/>
              <a:t>NIHHIS Use Cases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519247" y="2857460"/>
            <a:ext cx="6511131" cy="3292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Understanding the Heat-Health Information Requirements of Many Different Decision Makers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4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Heat-health Information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3749040" cy="357984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Hazard and Exposure</a:t>
            </a:r>
          </a:p>
          <a:p>
            <a:r>
              <a:rPr lang="en-US" b="0" dirty="0" smtClean="0"/>
              <a:t>Increasing Hazard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Longer, more intense, more frequent heat waves.</a:t>
            </a:r>
          </a:p>
          <a:p>
            <a:r>
              <a:rPr lang="en-US" b="0" dirty="0" smtClean="0"/>
              <a:t>Indoor Exposure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Older adults spend much time indoors due to vulnerability characteristics. </a:t>
            </a:r>
          </a:p>
          <a:p>
            <a:pPr marL="0" indent="0"/>
            <a:r>
              <a:rPr lang="en-US" b="0" dirty="0" smtClean="0"/>
              <a:t>Outdoor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Limited, but potentially activities such as gardening, shopping, etc…</a:t>
            </a:r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759678" y="5132916"/>
            <a:ext cx="576147" cy="1181100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lowchart: Delay 4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2903" y="6324600"/>
            <a:ext cx="1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Athletes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80467" y="1100628"/>
            <a:ext cx="37490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Vulnerability Characteristics</a:t>
            </a:r>
          </a:p>
          <a:p>
            <a:r>
              <a:rPr lang="en-US" b="0" dirty="0" smtClean="0"/>
              <a:t>Physiology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Older adults thermoregulate less well due to a variety of factors including pre-existing conditions, medication.</a:t>
            </a:r>
          </a:p>
          <a:p>
            <a:pPr marL="0" indent="0"/>
            <a:r>
              <a:rPr lang="en-US" b="0" dirty="0" smtClean="0"/>
              <a:t>Isolation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Living alone with limited social engagement</a:t>
            </a:r>
          </a:p>
          <a:p>
            <a:pPr marL="0" indent="0"/>
            <a:r>
              <a:rPr lang="en-US" b="0" dirty="0" smtClean="0"/>
              <a:t>Reliance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Many rely on others for support, including being in an institution.</a:t>
            </a:r>
          </a:p>
          <a:p>
            <a:pPr marL="0" indent="0"/>
            <a:r>
              <a:rPr lang="en-US" b="0" dirty="0" smtClean="0"/>
              <a:t>Fixed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Inability or unwillingness to pay for energy or other interventions.</a:t>
            </a:r>
          </a:p>
          <a:p>
            <a:pPr marL="0" indent="0"/>
            <a:r>
              <a:rPr lang="en-US" b="0" dirty="0" smtClean="0"/>
              <a:t>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Peer Pressure to Perform</a:t>
            </a:r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79" y="5181599"/>
            <a:ext cx="2360946" cy="1571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181600"/>
            <a:ext cx="2095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9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br>
              <a:rPr lang="en-US" dirty="0" smtClean="0"/>
            </a:br>
            <a:r>
              <a:rPr lang="en-US" sz="1600" dirty="0" smtClean="0"/>
              <a:t>vulnerability, Hazard &amp;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Physiology</a:t>
            </a:r>
            <a:endParaRPr lang="en-US" b="0" dirty="0"/>
          </a:p>
          <a:p>
            <a:r>
              <a:rPr lang="en-US" b="0" dirty="0" smtClean="0"/>
              <a:t>Reliance</a:t>
            </a:r>
            <a:endParaRPr lang="en-US" b="0" dirty="0"/>
          </a:p>
          <a:p>
            <a:r>
              <a:rPr lang="en-US" b="0" dirty="0" smtClean="0"/>
              <a:t>Over </a:t>
            </a:r>
            <a:r>
              <a:rPr lang="en-US" b="0" dirty="0"/>
              <a:t>Exposure</a:t>
            </a:r>
          </a:p>
          <a:p>
            <a:r>
              <a:rPr lang="en-US" b="0" dirty="0" smtClean="0"/>
              <a:t>Over </a:t>
            </a:r>
            <a:r>
              <a:rPr lang="en-US" b="0" dirty="0"/>
              <a:t>Exertion</a:t>
            </a:r>
          </a:p>
          <a:p>
            <a:r>
              <a:rPr lang="en-US" b="0" dirty="0" smtClean="0"/>
              <a:t>Protective </a:t>
            </a:r>
            <a:r>
              <a:rPr lang="en-US" b="0" dirty="0"/>
              <a:t>Equipment</a:t>
            </a:r>
          </a:p>
          <a:p>
            <a:r>
              <a:rPr lang="en-US" b="0" dirty="0" smtClean="0"/>
              <a:t>Social Isolation</a:t>
            </a:r>
            <a:endParaRPr lang="en-US" b="0" dirty="0"/>
          </a:p>
          <a:p>
            <a:r>
              <a:rPr lang="en-US" b="0" dirty="0" smtClean="0"/>
              <a:t>Fixed </a:t>
            </a:r>
            <a:r>
              <a:rPr lang="en-US" b="0" dirty="0"/>
              <a:t>Income</a:t>
            </a:r>
          </a:p>
          <a:p>
            <a:r>
              <a:rPr lang="en-US" b="0" dirty="0" smtClean="0"/>
              <a:t>Birth </a:t>
            </a:r>
            <a:r>
              <a:rPr lang="en-US" b="0" dirty="0"/>
              <a:t>Complications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604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Long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Green </a:t>
            </a:r>
            <a:r>
              <a:rPr lang="en-US" sz="2000" b="0" dirty="0"/>
              <a:t>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White </a:t>
            </a:r>
            <a:r>
              <a:rPr lang="en-US" sz="2000" b="0" dirty="0"/>
              <a:t>Roofs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Passive Cooling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Social Cohesion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Medium </a:t>
            </a:r>
            <a:r>
              <a:rPr lang="en-US" sz="2000" dirty="0" smtClean="0"/>
              <a:t>Term</a:t>
            </a:r>
            <a:endParaRPr lang="en-US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Cooling </a:t>
            </a:r>
            <a:r>
              <a:rPr lang="en-US" sz="2000" b="0" dirty="0"/>
              <a:t>Centers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Schedule Changes to Avoid Exposure</a:t>
            </a:r>
            <a:endParaRPr lang="en-US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Plan </a:t>
            </a:r>
            <a:r>
              <a:rPr lang="en-US" sz="2000" b="0" dirty="0"/>
              <a:t>for Utility Outages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Increase </a:t>
            </a:r>
            <a:r>
              <a:rPr lang="en-US" sz="2000" b="0" dirty="0"/>
              <a:t>Health Care 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Emergency </a:t>
            </a:r>
            <a:r>
              <a:rPr lang="en-US" sz="2000" b="0" dirty="0"/>
              <a:t>Heat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Regulation </a:t>
            </a:r>
            <a:r>
              <a:rPr lang="en-US" sz="2000" b="0" dirty="0"/>
              <a:t>Changes and Zoning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High Resolution Urban Heat Island Map</a:t>
            </a:r>
          </a:p>
          <a:p>
            <a:r>
              <a:rPr lang="en-US" b="0" dirty="0" smtClean="0"/>
              <a:t>Social Vulnerability Indices</a:t>
            </a:r>
          </a:p>
          <a:p>
            <a:r>
              <a:rPr lang="en-US" b="0" dirty="0" smtClean="0"/>
              <a:t>Hospitalization Outcomes by County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08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>
            <a:off x="994564" y="3581400"/>
            <a:ext cx="740472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0"/>
            <a:endCxn id="16" idx="2"/>
          </p:cNvCxnSpPr>
          <p:nvPr/>
        </p:nvCxnSpPr>
        <p:spPr>
          <a:xfrm flipH="1" flipV="1">
            <a:off x="3598692" y="3330723"/>
            <a:ext cx="472010" cy="90816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9" idx="0"/>
            <a:endCxn id="30" idx="2"/>
          </p:cNvCxnSpPr>
          <p:nvPr/>
        </p:nvCxnSpPr>
        <p:spPr>
          <a:xfrm flipH="1" flipV="1">
            <a:off x="2416097" y="3316246"/>
            <a:ext cx="467175" cy="9226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32" idx="2"/>
          </p:cNvCxnSpPr>
          <p:nvPr/>
        </p:nvCxnSpPr>
        <p:spPr>
          <a:xfrm flipH="1" flipV="1">
            <a:off x="2522778" y="3922061"/>
            <a:ext cx="360494" cy="31682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8" idx="0"/>
            <a:endCxn id="63" idx="2"/>
          </p:cNvCxnSpPr>
          <p:nvPr/>
        </p:nvCxnSpPr>
        <p:spPr>
          <a:xfrm flipH="1" flipV="1">
            <a:off x="1426229" y="3914693"/>
            <a:ext cx="376225" cy="32143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8" idx="0"/>
            <a:endCxn id="12" idx="2"/>
          </p:cNvCxnSpPr>
          <p:nvPr/>
        </p:nvCxnSpPr>
        <p:spPr>
          <a:xfrm flipV="1">
            <a:off x="7180092" y="3331205"/>
            <a:ext cx="0" cy="90492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4" idx="0"/>
            <a:endCxn id="45" idx="2"/>
          </p:cNvCxnSpPr>
          <p:nvPr/>
        </p:nvCxnSpPr>
        <p:spPr>
          <a:xfrm flipH="1" flipV="1">
            <a:off x="5353136" y="3339696"/>
            <a:ext cx="197928" cy="8991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5" idx="0"/>
          </p:cNvCxnSpPr>
          <p:nvPr/>
        </p:nvCxnSpPr>
        <p:spPr>
          <a:xfrm flipH="1" flipV="1">
            <a:off x="5352221" y="2806732"/>
            <a:ext cx="915" cy="38056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0" idx="0"/>
          </p:cNvCxnSpPr>
          <p:nvPr/>
        </p:nvCxnSpPr>
        <p:spPr>
          <a:xfrm flipH="1">
            <a:off x="2416097" y="2837201"/>
            <a:ext cx="9975" cy="32664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6" idx="0"/>
          </p:cNvCxnSpPr>
          <p:nvPr/>
        </p:nvCxnSpPr>
        <p:spPr>
          <a:xfrm flipV="1">
            <a:off x="3598692" y="2895600"/>
            <a:ext cx="0" cy="28272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</p:cNvCxnSpPr>
          <p:nvPr/>
        </p:nvCxnSpPr>
        <p:spPr>
          <a:xfrm flipV="1">
            <a:off x="7180092" y="2019350"/>
            <a:ext cx="2398" cy="115945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9292" y="1981200"/>
            <a:ext cx="7620000" cy="10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Planning and Preparedness Lead Times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Calendars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7520940" cy="908898"/>
          </a:xfrm>
        </p:spPr>
        <p:txBody>
          <a:bodyPr/>
          <a:lstStyle/>
          <a:p>
            <a:pPr marL="0" indent="0"/>
            <a:r>
              <a:rPr lang="en-US" dirty="0" smtClean="0"/>
              <a:t>Decision calendars are a framework to organize information about </a:t>
            </a:r>
            <a:r>
              <a:rPr lang="en-US" u="sng" dirty="0" smtClean="0"/>
              <a:t>user context</a:t>
            </a:r>
            <a:r>
              <a:rPr lang="en-US" dirty="0" smtClean="0"/>
              <a:t> in decision-making. They document what needs to be known when, by whom, and with what certainty in order to take actions to reduce heat health risk.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5690681"/>
            <a:ext cx="4495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For more information see: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Ray, A. J., &amp; Webb, R. S. (2016</a:t>
            </a:r>
            <a:r>
              <a:rPr lang="en-US" sz="1100" dirty="0" smtClean="0"/>
              <a:t>).</a:t>
            </a:r>
            <a:br>
              <a:rPr lang="en-US" sz="1100" dirty="0" smtClean="0"/>
            </a:br>
            <a:r>
              <a:rPr lang="en-US" sz="1100" dirty="0" smtClean="0"/>
              <a:t>Understanding </a:t>
            </a:r>
            <a:r>
              <a:rPr lang="en-US" sz="1100" dirty="0"/>
              <a:t>the user context: decision calendars as frameworks for linking climate to policy, planning, and </a:t>
            </a:r>
            <a:r>
              <a:rPr lang="en-US" sz="1100" dirty="0" smtClean="0"/>
              <a:t>decision-making.</a:t>
            </a:r>
            <a:br>
              <a:rPr lang="en-US" sz="1100" dirty="0" smtClean="0"/>
            </a:br>
            <a:r>
              <a:rPr lang="en-US" sz="1100" dirty="0" smtClean="0"/>
              <a:t>Climate </a:t>
            </a:r>
            <a:r>
              <a:rPr lang="en-US" sz="1100" dirty="0"/>
              <a:t>in Context, 27–50. doi:10.1002/9781118474785.ch2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4564" y="3134531"/>
            <a:ext cx="165728" cy="339740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lowchart: Delay 6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144804" y="3027402"/>
            <a:ext cx="1142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Emergency Management Director</a:t>
            </a:r>
            <a:endParaRPr lang="en-US" sz="1000" b="1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60228217"/>
              </p:ext>
            </p:extLst>
          </p:nvPr>
        </p:nvGraphicFramePr>
        <p:xfrm>
          <a:off x="893592" y="2270424"/>
          <a:ext cx="7391400" cy="843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Diamond 11"/>
          <p:cNvSpPr/>
          <p:nvPr/>
        </p:nvSpPr>
        <p:spPr>
          <a:xfrm>
            <a:off x="7103892" y="3178805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20590" y="3041696"/>
            <a:ext cx="9749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Open Cooling</a:t>
            </a:r>
            <a:br>
              <a:rPr lang="en-US" sz="1100" dirty="0" smtClean="0"/>
            </a:br>
            <a:r>
              <a:rPr lang="en-US" sz="1100" dirty="0" smtClean="0"/>
              <a:t>Centers?</a:t>
            </a:r>
            <a:endParaRPr lang="en-US" sz="1100" dirty="0"/>
          </a:p>
        </p:txBody>
      </p:sp>
      <p:sp>
        <p:nvSpPr>
          <p:cNvPr id="16" name="Diamond 15"/>
          <p:cNvSpPr/>
          <p:nvPr/>
        </p:nvSpPr>
        <p:spPr>
          <a:xfrm>
            <a:off x="3522492" y="3178323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97060" y="3049374"/>
            <a:ext cx="11496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Heat Awareness</a:t>
            </a:r>
            <a:br>
              <a:rPr lang="en-US" sz="1100" dirty="0" smtClean="0"/>
            </a:br>
            <a:r>
              <a:rPr lang="en-US" sz="1100" dirty="0" smtClean="0"/>
              <a:t>Campaign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779292" y="4159339"/>
            <a:ext cx="7620000" cy="128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Environmental Decision-Support Information 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522492" y="4238884"/>
            <a:ext cx="1096420" cy="8152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Characterize the heat season relative to previous or analog years</a:t>
            </a:r>
            <a:endParaRPr lang="en-US" sz="900" dirty="0"/>
          </a:p>
        </p:txBody>
      </p:sp>
      <p:sp>
        <p:nvSpPr>
          <p:cNvPr id="30" name="Diamond 29"/>
          <p:cNvSpPr/>
          <p:nvPr/>
        </p:nvSpPr>
        <p:spPr>
          <a:xfrm>
            <a:off x="2339897" y="3163846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89665" y="3024603"/>
            <a:ext cx="9692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Selecting New Sites</a:t>
            </a:r>
            <a:endParaRPr lang="en-US" sz="1100" dirty="0"/>
          </a:p>
        </p:txBody>
      </p:sp>
      <p:sp>
        <p:nvSpPr>
          <p:cNvPr id="32" name="Diamond 31"/>
          <p:cNvSpPr/>
          <p:nvPr/>
        </p:nvSpPr>
        <p:spPr>
          <a:xfrm>
            <a:off x="2446578" y="3769661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345254" y="4236128"/>
            <a:ext cx="914400" cy="8180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Where will the Urban Heat Island Effect be the greatest?</a:t>
            </a:r>
            <a:endParaRPr lang="en-US" sz="900" dirty="0"/>
          </a:p>
        </p:txBody>
      </p:sp>
      <p:sp>
        <p:nvSpPr>
          <p:cNvPr id="39" name="Rounded Rectangle 38"/>
          <p:cNvSpPr/>
          <p:nvPr/>
        </p:nvSpPr>
        <p:spPr>
          <a:xfrm>
            <a:off x="2426072" y="4238884"/>
            <a:ext cx="914400" cy="8152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Where is the UHI effect currently the greatest?</a:t>
            </a:r>
            <a:endParaRPr lang="en-US" sz="900" dirty="0"/>
          </a:p>
        </p:txBody>
      </p:sp>
      <p:sp>
        <p:nvSpPr>
          <p:cNvPr id="45" name="Diamond 44"/>
          <p:cNvSpPr/>
          <p:nvPr/>
        </p:nvSpPr>
        <p:spPr>
          <a:xfrm>
            <a:off x="5276936" y="3187296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392718" y="3049374"/>
            <a:ext cx="10935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Pop of Concern</a:t>
            </a:r>
            <a:br>
              <a:rPr lang="en-US" sz="1100" dirty="0" smtClean="0"/>
            </a:br>
            <a:r>
              <a:rPr lang="en-US" sz="1100" dirty="0" smtClean="0"/>
              <a:t>Target Actions</a:t>
            </a:r>
            <a:endParaRPr lang="en-US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6722892" y="4236128"/>
            <a:ext cx="914400" cy="8180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Weather service issues heat advisory</a:t>
            </a:r>
            <a:endParaRPr lang="en-US" sz="9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994564" y="3668675"/>
            <a:ext cx="165728" cy="339740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Delay 51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-144804" y="3638490"/>
            <a:ext cx="114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Urban</a:t>
            </a:r>
            <a:br>
              <a:rPr lang="en-US" sz="1000" dirty="0" smtClean="0"/>
            </a:br>
            <a:r>
              <a:rPr lang="en-US" sz="1000" dirty="0" smtClean="0"/>
              <a:t>Planner</a:t>
            </a:r>
            <a:endParaRPr lang="en-US" sz="1000" b="1" dirty="0"/>
          </a:p>
        </p:txBody>
      </p:sp>
      <p:sp>
        <p:nvSpPr>
          <p:cNvPr id="63" name="Diamond 62"/>
          <p:cNvSpPr/>
          <p:nvPr/>
        </p:nvSpPr>
        <p:spPr>
          <a:xfrm>
            <a:off x="1350029" y="3762293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449677" y="3624348"/>
            <a:ext cx="6655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Urban</a:t>
            </a:r>
            <a:br>
              <a:rPr lang="en-US" sz="1100" dirty="0" smtClean="0"/>
            </a:br>
            <a:r>
              <a:rPr lang="en-US" sz="1100" dirty="0" smtClean="0"/>
              <a:t>Forestry</a:t>
            </a:r>
            <a:endParaRPr lang="en-US" sz="1100" dirty="0"/>
          </a:p>
        </p:txBody>
      </p:sp>
      <p:sp>
        <p:nvSpPr>
          <p:cNvPr id="74" name="Rounded Rectangle 73"/>
          <p:cNvSpPr/>
          <p:nvPr/>
        </p:nvSpPr>
        <p:spPr>
          <a:xfrm>
            <a:off x="5002854" y="4238884"/>
            <a:ext cx="1096420" cy="8152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Detect likely heat event in the coming few weeks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2562852" y="3640974"/>
            <a:ext cx="5261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Cool</a:t>
            </a:r>
          </a:p>
          <a:p>
            <a:r>
              <a:rPr lang="en-US" sz="1100" dirty="0" smtClean="0"/>
              <a:t>Roofs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226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Scenario Set A: Populations of concern, risk factors, and interventions.</a:t>
            </a:r>
          </a:p>
          <a:p>
            <a:r>
              <a:rPr lang="en-US" b="0" dirty="0" smtClean="0"/>
              <a:t>Set up- each group as a pop of concern, starter list of risk factors, and interventions.</a:t>
            </a:r>
          </a:p>
          <a:p>
            <a:r>
              <a:rPr lang="en-US" b="0" dirty="0" smtClean="0"/>
              <a:t>Twist: 30 minutes in we pass out butcher paper ask them to begin documenting the interventions on a timeline.</a:t>
            </a:r>
          </a:p>
          <a:p>
            <a:r>
              <a:rPr lang="en-US" b="0" dirty="0" smtClean="0"/>
              <a:t>Outcome: decision calendar documenting interventions and timescales</a:t>
            </a:r>
          </a:p>
          <a:p>
            <a:r>
              <a:rPr lang="en-US" b="0" dirty="0"/>
              <a:t>	</a:t>
            </a:r>
            <a:r>
              <a:rPr lang="en-US" b="0" dirty="0" smtClean="0"/>
              <a:t>(what their mechanism is and who they protect)</a:t>
            </a:r>
          </a:p>
          <a:p>
            <a:endParaRPr lang="en-US" dirty="0"/>
          </a:p>
          <a:p>
            <a:r>
              <a:rPr lang="en-US" dirty="0" smtClean="0"/>
              <a:t>Scenario Set B: Climate, Weather, and Health Information</a:t>
            </a:r>
          </a:p>
          <a:p>
            <a:r>
              <a:rPr lang="en-US" b="0" dirty="0" smtClean="0"/>
              <a:t>Set Up: continuing on the butcher paper, we ask them to document information needs</a:t>
            </a:r>
          </a:p>
          <a:p>
            <a:r>
              <a:rPr lang="en-US" b="0" dirty="0" smtClean="0"/>
              <a:t>Twist: 30 minutes in we introduce climate extremes scenarios and ask them to test their decision calendars.</a:t>
            </a:r>
          </a:p>
          <a:p>
            <a:r>
              <a:rPr lang="en-US" b="0" dirty="0" smtClean="0"/>
              <a:t>Outcome: Documentation of information needs to serve decision-making</a:t>
            </a:r>
          </a:p>
          <a:p>
            <a:r>
              <a:rPr lang="en-US" b="0" dirty="0"/>
              <a:t>	</a:t>
            </a:r>
            <a:r>
              <a:rPr lang="en-US" b="0" dirty="0" smtClean="0"/>
              <a:t>(what do you need to know, with what certainty, presented how, and when)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9096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2000" y="323326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Delay 5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1503" y="1933880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Older Adults</a:t>
            </a:r>
            <a:endParaRPr lang="en-US" sz="1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133597" y="323327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lowchart: Delay 10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43100" y="1933881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Athletes</a:t>
            </a:r>
            <a:endParaRPr lang="en-US" sz="12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39063" y="323326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24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348566" y="1933880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Outdoor Workers</a:t>
            </a:r>
            <a:endParaRPr lang="en-US" sz="12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81036" y="323326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lowchart: Delay 28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90539" y="1933880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Homeless</a:t>
            </a:r>
            <a:endParaRPr lang="en-US" sz="12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52633" y="323327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32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62136" y="1933881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Emergency Responders</a:t>
            </a:r>
            <a:endParaRPr lang="en-US" sz="12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7658099" y="323326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Flowchart: Delay 36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67602" y="1933880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Children</a:t>
            </a:r>
            <a:endParaRPr lang="en-US" sz="12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62000" y="2652180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Flowchart: Delay 44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71503" y="4262734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.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33597" y="2652181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Flowchart: Delay 48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943100" y="4262735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.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539063" y="2652180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Flowchart: Delay 52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348566" y="4262734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881036" y="2652180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Flowchart: Delay 56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690539" y="4262734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252633" y="2652181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Flowchart: Delay 60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62136" y="4262735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.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658099" y="2652180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Flowchart: Delay 64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467602" y="4262734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68" name="Title 67"/>
          <p:cNvSpPr>
            <a:spLocks noGrp="1"/>
          </p:cNvSpPr>
          <p:nvPr>
            <p:ph type="title"/>
          </p:nvPr>
        </p:nvSpPr>
        <p:spPr>
          <a:xfrm>
            <a:off x="1394460" y="5647365"/>
            <a:ext cx="7520940" cy="548640"/>
          </a:xfrm>
        </p:spPr>
        <p:txBody>
          <a:bodyPr/>
          <a:lstStyle/>
          <a:p>
            <a:pPr algn="r"/>
            <a:r>
              <a:rPr lang="en-US" dirty="0" smtClean="0"/>
              <a:t>Index of Populations of </a:t>
            </a:r>
            <a:r>
              <a:rPr lang="en-US" dirty="0" err="1" smtClean="0"/>
              <a:t>COncern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93125" y="152400"/>
            <a:ext cx="5490633" cy="224314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6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2000" y="323326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Delay 5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1503" y="1933880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Transportation Official</a:t>
            </a:r>
            <a:endParaRPr lang="en-US" sz="1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133597" y="323327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lowchart: Delay 10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43100" y="1933881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Energy Risk Manager</a:t>
            </a:r>
            <a:endParaRPr lang="en-US" sz="12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39063" y="323326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24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348566" y="1933880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Health Commissioner</a:t>
            </a:r>
            <a:endParaRPr lang="en-US" sz="12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81036" y="323326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lowchart: Delay 28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90539" y="1933880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Emergency Manager</a:t>
            </a:r>
            <a:endParaRPr lang="en-US" sz="12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52633" y="323327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32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62136" y="1933881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Mayor</a:t>
            </a:r>
            <a:endParaRPr lang="en-US" sz="12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7658099" y="323326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Flowchart: Delay 36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67602" y="1933880"/>
            <a:ext cx="114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Chief Resilience Officer</a:t>
            </a:r>
            <a:endParaRPr lang="en-US" sz="12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62000" y="2652180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Flowchart: Delay 44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71503" y="4262734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Hospital Administrator</a:t>
            </a:r>
            <a:endParaRPr lang="en-US" sz="12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133597" y="2652181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Flowchart: Delay 48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943100" y="4262735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Coach or Trainer</a:t>
            </a:r>
            <a:endParaRPr lang="en-US" sz="12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39063" y="2652180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Flowchart: Delay 52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348566" y="4262734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Caregivers for older adults</a:t>
            </a:r>
            <a:endParaRPr lang="en-US" sz="1200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4881036" y="2652180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Flowchart: Delay 56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690539" y="4262734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Construction Managers</a:t>
            </a:r>
            <a:endParaRPr lang="en-US" sz="1200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6252633" y="2652181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Flowchart: Delay 60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62136" y="4262735"/>
            <a:ext cx="114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City Planners and Architects</a:t>
            </a:r>
            <a:endParaRPr lang="en-US" sz="12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7658099" y="2652180"/>
            <a:ext cx="762002" cy="1562101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Flowchart: Delay 64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467602" y="4262734"/>
            <a:ext cx="114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Policy Maker</a:t>
            </a:r>
            <a:endParaRPr lang="en-US" sz="1200" b="1" dirty="0"/>
          </a:p>
        </p:txBody>
      </p:sp>
      <p:sp>
        <p:nvSpPr>
          <p:cNvPr id="68" name="Title 67"/>
          <p:cNvSpPr>
            <a:spLocks noGrp="1"/>
          </p:cNvSpPr>
          <p:nvPr>
            <p:ph type="title"/>
          </p:nvPr>
        </p:nvSpPr>
        <p:spPr>
          <a:xfrm>
            <a:off x="1394460" y="5647365"/>
            <a:ext cx="7520940" cy="548640"/>
          </a:xfrm>
        </p:spPr>
        <p:txBody>
          <a:bodyPr/>
          <a:lstStyle/>
          <a:p>
            <a:pPr algn="r"/>
            <a:r>
              <a:rPr lang="en-US" dirty="0" smtClean="0"/>
              <a:t>Index of Decision Makers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3" y="5410200"/>
            <a:ext cx="354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Elderly Commission</a:t>
            </a:r>
          </a:p>
          <a:p>
            <a:r>
              <a:rPr lang="en-US" dirty="0" smtClean="0"/>
              <a:t>Homeless Shelter Administration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85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7"/>
          <p:cNvSpPr txBox="1">
            <a:spLocks/>
          </p:cNvSpPr>
          <p:nvPr/>
        </p:nvSpPr>
        <p:spPr>
          <a:xfrm>
            <a:off x="1470660" y="564736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Index of Vulnerable Populations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28995"/>
              </p:ext>
            </p:extLst>
          </p:nvPr>
        </p:nvGraphicFramePr>
        <p:xfrm>
          <a:off x="0" y="0"/>
          <a:ext cx="9144001" cy="648546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73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Examples / Exposure</a:t>
                      </a:r>
                      <a:r>
                        <a:rPr lang="en-US" baseline="0" dirty="0" smtClean="0"/>
                        <a:t> Pathways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Exposure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Principal Protectors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20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Children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School buildings,</a:t>
                      </a:r>
                      <a:r>
                        <a:rPr lang="en-US" sz="1100" baseline="0" dirty="0" smtClean="0"/>
                        <a:t> playgrounds, sealed vehicles, homes, otherwise unattended outdoor activities, sports leagues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Inside</a:t>
                      </a:r>
                      <a:r>
                        <a:rPr lang="en-US" sz="1100" baseline="0" dirty="0" smtClean="0"/>
                        <a:t> and Outside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Teachers, Parents, Coaches, Daycare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14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Emergency Responders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Paramedics, fire, police,</a:t>
                      </a:r>
                      <a:r>
                        <a:rPr lang="en-US" sz="1100" baseline="0" dirty="0" smtClean="0"/>
                        <a:t> responding to events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14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Outdoor</a:t>
                      </a:r>
                      <a:r>
                        <a:rPr lang="en-US" sz="1100" baseline="0" dirty="0" smtClean="0"/>
                        <a:t> Workers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Rooftops,</a:t>
                      </a:r>
                      <a:r>
                        <a:rPr lang="en-US" sz="1100" baseline="0" dirty="0" smtClean="0"/>
                        <a:t> manufacturing, agricultural workers, lawn/garden managers, facilities maintenance,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20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Athletes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High</a:t>
                      </a:r>
                      <a:r>
                        <a:rPr lang="en-US" sz="1100" baseline="0" dirty="0" smtClean="0"/>
                        <a:t> school, college, professional during training,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Sports organizations (YMCA),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20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Older Adults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Similar</a:t>
                      </a:r>
                      <a:r>
                        <a:rPr lang="en-US" sz="1100" baseline="0" dirty="0" smtClean="0"/>
                        <a:t> to institutionalized, homebound, socially isolated.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20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Preventing</a:t>
                      </a:r>
                      <a:r>
                        <a:rPr lang="en-US" sz="1100" baseline="0" dirty="0" smtClean="0"/>
                        <a:t> human caretaking, indoors, vehicles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813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Institutionalized or otherwise isolated/dependent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Retirement homes, prisons, psychiatric institutions, rehabilitation facilities,</a:t>
                      </a:r>
                      <a:r>
                        <a:rPr lang="en-US" sz="1100" baseline="0" dirty="0" smtClean="0"/>
                        <a:t> homebound, medical device dependency.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813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Military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Basic training, field operations,</a:t>
                      </a:r>
                      <a:r>
                        <a:rPr lang="en-US" sz="1100" baseline="0" dirty="0" smtClean="0"/>
                        <a:t> National Guard domestic response,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813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Homeless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4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Heat-health Information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3749040" cy="357984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Information Needs</a:t>
            </a:r>
          </a:p>
          <a:p>
            <a:r>
              <a:rPr lang="en-US" b="0" dirty="0" smtClean="0"/>
              <a:t>Early Warning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Scheduling outdoor workers, managing work site supplies, scheduling heat-sensitive procedures.</a:t>
            </a:r>
          </a:p>
          <a:p>
            <a:pPr marL="0" indent="0"/>
            <a:r>
              <a:rPr lang="en-US" b="0" dirty="0" smtClean="0"/>
              <a:t>Resilience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Building material selection, building siting, overall construction project schedule, </a:t>
            </a:r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759678" y="5132916"/>
            <a:ext cx="576147" cy="1181100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lowchart: Delay 4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2903" y="6324600"/>
            <a:ext cx="140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 Managers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80467" y="1100628"/>
            <a:ext cx="37490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Design Considerations</a:t>
            </a:r>
          </a:p>
          <a:p>
            <a:r>
              <a:rPr lang="en-US" b="0" dirty="0" smtClean="0"/>
              <a:t>Early Warning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Scheduling outdoor workers, managing work site supplies, scheduling heat-sensitive procedures.</a:t>
            </a:r>
          </a:p>
          <a:p>
            <a:pPr marL="0" indent="0"/>
            <a:r>
              <a:rPr lang="en-US" b="0" dirty="0" smtClean="0"/>
              <a:t>Resilience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Building material selection, building siting, construction schedule,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4144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NIHHIS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Heave Wave Annual Exceedance Probability and 100 Year Return Interval</a:t>
            </a:r>
          </a:p>
          <a:p>
            <a:r>
              <a:rPr lang="en-US" b="0" dirty="0" smtClean="0"/>
              <a:t>Just as we use AEPs and Return Intervals to describe floods and earthquakes, employ this method for heat waves as well.</a:t>
            </a:r>
          </a:p>
          <a:p>
            <a:r>
              <a:rPr lang="en-US" b="0" dirty="0" smtClean="0"/>
              <a:t>Requirements:</a:t>
            </a:r>
          </a:p>
          <a:p>
            <a:r>
              <a:rPr lang="en-US" b="0" dirty="0" smtClean="0"/>
              <a:t>Determine a standard definition of a heat wave – be it absolute or parametric (ex: T-Min 2 STD above climate normal for 2 days).</a:t>
            </a:r>
          </a:p>
          <a:p>
            <a:r>
              <a:rPr lang="en-US" b="0" dirty="0" smtClean="0"/>
              <a:t>Determine appropriate climate reference period for historical numbers</a:t>
            </a:r>
          </a:p>
          <a:p>
            <a:r>
              <a:rPr lang="en-US" b="0" dirty="0" smtClean="0"/>
              <a:t>Project future climate reference periods.</a:t>
            </a:r>
          </a:p>
          <a:p>
            <a:r>
              <a:rPr lang="en-US" b="0" dirty="0" smtClean="0"/>
              <a:t>How might the AEP for given thresholds change over time?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8119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Heat-health Information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3749040" cy="357984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Hazard and Exposure</a:t>
            </a:r>
          </a:p>
          <a:p>
            <a:r>
              <a:rPr lang="en-US" b="0" dirty="0" smtClean="0"/>
              <a:t>Increasing Hazard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Longer, more intense, more frequent heat waves.</a:t>
            </a:r>
          </a:p>
          <a:p>
            <a:r>
              <a:rPr lang="en-US" b="0" dirty="0" smtClean="0"/>
              <a:t>Indoor Exposure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Older adults spend much time indoors due to vulnerability characteristics. </a:t>
            </a:r>
          </a:p>
          <a:p>
            <a:pPr marL="0" indent="0"/>
            <a:r>
              <a:rPr lang="en-US" b="0" dirty="0" smtClean="0"/>
              <a:t>Outdoor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Limited, but potentially activities such as gardening, shopping, etc…</a:t>
            </a:r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759678" y="5132916"/>
            <a:ext cx="576147" cy="1181100"/>
            <a:chOff x="4076699" y="1333499"/>
            <a:chExt cx="762002" cy="15621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lowchart: Delay 4"/>
            <p:cNvSpPr/>
            <p:nvPr/>
          </p:nvSpPr>
          <p:spPr>
            <a:xfrm rot="16200000">
              <a:off x="3981450" y="2038350"/>
              <a:ext cx="952500" cy="762000"/>
            </a:xfrm>
            <a:prstGeom prst="flowChartDelay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76699" y="1333499"/>
              <a:ext cx="762002" cy="762002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2903" y="6324600"/>
            <a:ext cx="1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Older Adults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80467" y="1100628"/>
            <a:ext cx="37490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Vulnerability Characteristics</a:t>
            </a:r>
          </a:p>
          <a:p>
            <a:r>
              <a:rPr lang="en-US" b="0" dirty="0" smtClean="0"/>
              <a:t>Physiology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Older adults thermoregulate less well due to a variety of factors including pre-existing conditions, medication.</a:t>
            </a:r>
          </a:p>
          <a:p>
            <a:pPr marL="0" indent="0"/>
            <a:r>
              <a:rPr lang="en-US" b="0" dirty="0" smtClean="0"/>
              <a:t>Isolation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Living alone with limited social engagement</a:t>
            </a:r>
          </a:p>
          <a:p>
            <a:pPr marL="0" indent="0"/>
            <a:r>
              <a:rPr lang="en-US" b="0" dirty="0" smtClean="0"/>
              <a:t>Reliance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Many rely on others for support, including being in an institution.</a:t>
            </a:r>
          </a:p>
          <a:p>
            <a:pPr marL="0" indent="0"/>
            <a:r>
              <a:rPr lang="en-US" b="0" dirty="0" smtClean="0"/>
              <a:t>Fixed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Inability or unwillingness to pay for energy or other interventions.</a:t>
            </a:r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79" y="5181599"/>
            <a:ext cx="2360946" cy="1571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181600"/>
            <a:ext cx="2095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16758</TotalTime>
  <Words>833</Words>
  <Application>Microsoft Office PowerPoint</Application>
  <PresentationFormat>On-screen Show (4:3)</PresentationFormat>
  <Paragraphs>177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Franklin Gothic Book</vt:lpstr>
      <vt:lpstr>Franklin Gothic Medium</vt:lpstr>
      <vt:lpstr>Tunga</vt:lpstr>
      <vt:lpstr>Wingdings</vt:lpstr>
      <vt:lpstr>Angles</vt:lpstr>
      <vt:lpstr>NIHHIS Use Cases</vt:lpstr>
      <vt:lpstr>Decision Calendars</vt:lpstr>
      <vt:lpstr>Scenario Types</vt:lpstr>
      <vt:lpstr>Index of Populations of COncern</vt:lpstr>
      <vt:lpstr>Index of Decision Makers</vt:lpstr>
      <vt:lpstr>PowerPoint Presentation</vt:lpstr>
      <vt:lpstr>Heat-health Information Use Cases</vt:lpstr>
      <vt:lpstr>Potential NIHHIS Product</vt:lpstr>
      <vt:lpstr>Heat-health Information Use Cases</vt:lpstr>
      <vt:lpstr>Heat-health Information Use Cases</vt:lpstr>
      <vt:lpstr>Risk Factors vulnerability, Hazard &amp; Exposure</vt:lpstr>
      <vt:lpstr>Interventions</vt:lpstr>
      <vt:lpstr>Information Needs</vt:lpstr>
    </vt:vector>
  </TitlesOfParts>
  <Company>NOAA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Jones</dc:creator>
  <cp:lastModifiedBy>Hunter Jones</cp:lastModifiedBy>
  <cp:revision>61</cp:revision>
  <dcterms:created xsi:type="dcterms:W3CDTF">2016-09-12T19:44:15Z</dcterms:created>
  <dcterms:modified xsi:type="dcterms:W3CDTF">2018-09-04T22:36:58Z</dcterms:modified>
</cp:coreProperties>
</file>