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181C-EE32-E343-AD4B-870EB66F6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E2BB9-CD16-A04B-B3A2-B6BACA19C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C2F2-50FC-5846-A088-279074B6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A80-5D31-E74D-892E-1E9D22DEEE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C05C-90DD-184B-AE10-5C1F6C78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6BB5-D7C6-9A4A-AC35-1DC489BF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279-5A20-CC47-81FD-82EF10E1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B233-2451-F440-B481-1C95580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36E3D-85C9-B949-B92B-6F9B5170E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72870-D12C-1640-841E-5528B11C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A80-5D31-E74D-892E-1E9D22DEEE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4AD6A-2149-E04A-9CFA-5CCE7B6B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7A64F-28BE-154F-9F9A-9E1C78E0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279-5A20-CC47-81FD-82EF10E1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4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766A0-5974-CB40-BF54-D54123E66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9C62F-43CB-E944-9CDF-27ACBCFB4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8701E-48A8-F649-84A1-5131F04A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A80-5D31-E74D-892E-1E9D22DEEE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489B-3EFC-1546-8D2B-212ADE35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08D2-D498-4E4D-B6B1-144600E4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279-5A20-CC47-81FD-82EF10E1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09F9-B5C0-9043-81F7-6AE78AB9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9C42-22FB-2B4E-B546-0A93DDCE5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E5E20-0F3B-0A47-BB2F-C63B55A7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A80-5D31-E74D-892E-1E9D22DEEE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DF2A1-9938-AC43-8846-BDECC8D7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A80-E7DC-584E-A44D-DF7E8508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279-5A20-CC47-81FD-82EF10E1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7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621A-BEC2-9745-843E-54E4C2AA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39669-169B-994A-B6FC-13CC3B7E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54EC9-65C3-1D46-9519-38EB657A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A80-5D31-E74D-892E-1E9D22DEEE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D225-6D81-274E-B45A-916C18E3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ABD4C-2AC5-B343-8F84-762BB074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279-5A20-CC47-81FD-82EF10E1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3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DC22-19E0-3F4F-A63B-39263C3D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0D0F-8D7F-274E-98DC-820E1E0E6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78EC0-194A-634B-875D-49FC74EA7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08B98-85A7-EF4F-BA45-0AFE2F19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A80-5D31-E74D-892E-1E9D22DEEE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95501-B348-9946-9E9E-7DFCB670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C6247-15A1-A141-9005-343738DE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279-5A20-CC47-81FD-82EF10E1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4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4EDE-12FD-7A4A-AB0C-934D5E77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CF7B6-74A5-C64B-9150-AC945D851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10CA8-4FE2-3F41-80BB-5D8AB9FD8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D4E4A-05AE-9443-9EE6-29F5008DA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C365-7A7E-5D4D-B9E1-9A9A19AEE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A2078-168C-4A40-8484-E3F1E496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A80-5D31-E74D-892E-1E9D22DEEE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17D59-88B4-124C-95F1-C80476CB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75F7A-65CD-024D-B0FE-D3CF7B22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279-5A20-CC47-81FD-82EF10E1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7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8412-6808-5443-9923-9D106FCA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07C99-7333-4B47-B6AE-99B950C5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A80-5D31-E74D-892E-1E9D22DEEE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64AE4-36F6-6E4D-BA7C-65D87BF1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DCFED-3C43-724A-95BD-7882F692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279-5A20-CC47-81FD-82EF10E1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EBD71-412F-174C-BFCD-F5273706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A80-5D31-E74D-892E-1E9D22DEEE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C757D-BFF9-4D40-86C5-937BCD98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11ADC-AEA9-8449-83D6-B9303271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279-5A20-CC47-81FD-82EF10E1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6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1FE9-F652-6A46-8800-AC093F81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8FDC-31AC-854D-80EE-3E91B674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DF4FD-EA1F-A145-A681-300E9DB43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8236F-B84A-2949-A2F0-2F413338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A80-5D31-E74D-892E-1E9D22DEEE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8F71A-1DE4-7541-8E22-B6B1B295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4403D-257E-774D-8180-DA07E1D6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279-5A20-CC47-81FD-82EF10E1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0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B315-EF13-0E43-B25C-BD1E42DE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B31B5-43CE-EE4B-B326-63B2CB12A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DFACA-1095-174A-BFC8-1767817D4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E3673-68F5-394B-8F3A-8BC82D89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EA80-5D31-E74D-892E-1E9D22DEEE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03B2B-B594-6E48-BE40-7F903520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DC283-B55E-9B48-B718-39CC1271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84279-5A20-CC47-81FD-82EF10E1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ED2D1-19E4-6E49-B9AA-965B3D37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AC83E-44A6-AD4F-9914-EEC69250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ABD15-2384-824D-9276-0088D4BD7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EEA80-5D31-E74D-892E-1E9D22DEEE83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C985A-6CC6-3549-A6AC-59754BC37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95803-B350-4C4D-BE8E-57C7A096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84279-5A20-CC47-81FD-82EF10E1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EB43-9E01-FC44-B06B-0AC955740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New Approach to Detecting Frame Deletion in H.264 Encoded Digital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882BD-42F1-394D-841D-AF54BB96B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Hunter Kippen</a:t>
            </a:r>
          </a:p>
          <a:p>
            <a:r>
              <a:rPr lang="en-US" dirty="0"/>
              <a:t>Advisor: Dr. Matthew </a:t>
            </a:r>
            <a:r>
              <a:rPr lang="en-US" dirty="0" err="1"/>
              <a:t>Stamm</a:t>
            </a:r>
            <a:endParaRPr lang="en-US" dirty="0"/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232780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70F1-094F-354D-8DE3-ECF65369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0A38-EE0E-F64F-ADAB-E8FD430CE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frames are still images</a:t>
            </a:r>
          </a:p>
          <a:p>
            <a:r>
              <a:rPr lang="en-US" dirty="0"/>
              <a:t>Can compress a frame like a JPEG Image</a:t>
            </a:r>
          </a:p>
          <a:p>
            <a:r>
              <a:rPr lang="en-US" dirty="0"/>
              <a:t>Early video compression did this: Motion-JPEG</a:t>
            </a:r>
          </a:p>
          <a:p>
            <a:r>
              <a:rPr lang="en-US" dirty="0"/>
              <a:t>Doesn’t compress nearly enough</a:t>
            </a:r>
          </a:p>
        </p:txBody>
      </p:sp>
    </p:spTree>
    <p:extLst>
      <p:ext uri="{BB962C8B-B14F-4D97-AF65-F5344CB8AC3E}">
        <p14:creationId xmlns:p14="http://schemas.microsoft.com/office/powerpoint/2010/main" val="371342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F43E-397A-C947-A204-3BBBCFF1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E7A4-FDC5-A241-9E40-467EAFBE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video is low motion</a:t>
            </a:r>
          </a:p>
          <a:p>
            <a:r>
              <a:rPr lang="en-US" dirty="0"/>
              <a:t>The current frame is a good prediction for the next frame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Known as inter-frame 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07355-D8E2-014C-BDD7-A9CAE2F1F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71" y="2796232"/>
            <a:ext cx="7840058" cy="26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3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7DEF-4F7B-0240-80B1-AD571521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EFB85-0F60-644B-963B-0D54EB03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just make predictions from the previous frame</a:t>
            </a:r>
          </a:p>
          <a:p>
            <a:r>
              <a:rPr lang="en-US" dirty="0"/>
              <a:t>Need index frames to lower prediction error</a:t>
            </a:r>
          </a:p>
          <a:p>
            <a:r>
              <a:rPr lang="en-US" dirty="0"/>
              <a:t>Frames are arranged into Groups of Pictures (GOPs)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6A512-FEC0-D146-A07C-ABF34FFE5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40" y="3633230"/>
            <a:ext cx="7471719" cy="232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77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1813-9D99-5241-B935-251612EB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A2D1-EE2F-F647-BD18-DBDD9E04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I-frames are index frames. </a:t>
            </a:r>
          </a:p>
          <a:p>
            <a:pPr lvl="1"/>
            <a:r>
              <a:rPr lang="en-US" dirty="0"/>
              <a:t>Encoded using a JPEG like process</a:t>
            </a:r>
          </a:p>
          <a:p>
            <a:r>
              <a:rPr lang="en-US" dirty="0"/>
              <a:t>P-frames are predicted frames.</a:t>
            </a:r>
          </a:p>
          <a:p>
            <a:pPr lvl="1"/>
            <a:r>
              <a:rPr lang="en-US" dirty="0"/>
              <a:t>Predicted from previous I or P-frame</a:t>
            </a:r>
          </a:p>
          <a:p>
            <a:r>
              <a:rPr lang="en-US" dirty="0"/>
              <a:t>B-frames are bi-directional frames.</a:t>
            </a:r>
          </a:p>
          <a:p>
            <a:pPr lvl="1"/>
            <a:r>
              <a:rPr lang="en-US" dirty="0"/>
              <a:t>Predicted from a previous and future frame</a:t>
            </a:r>
          </a:p>
          <a:p>
            <a:pPr lvl="1"/>
            <a:endParaRPr lang="en-US" dirty="0"/>
          </a:p>
          <a:p>
            <a:r>
              <a:rPr lang="en-US" dirty="0"/>
              <a:t>I and P-frames are known as </a:t>
            </a:r>
            <a:r>
              <a:rPr lang="en-US" i="1" dirty="0"/>
              <a:t>anchor</a:t>
            </a:r>
            <a:r>
              <a:rPr lang="en-US" dirty="0"/>
              <a:t> frames</a:t>
            </a:r>
          </a:p>
        </p:txBody>
      </p:sp>
    </p:spTree>
    <p:extLst>
      <p:ext uri="{BB962C8B-B14F-4D97-AF65-F5344CB8AC3E}">
        <p14:creationId xmlns:p14="http://schemas.microsoft.com/office/powerpoint/2010/main" val="207423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F01A-322C-104D-BB5F-5C7B3D13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Inter-Frame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4BFCD-D5E6-BB42-8A29-5ED7DDDD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Motion in video is not always in one direction</a:t>
            </a:r>
          </a:p>
          <a:p>
            <a:r>
              <a:rPr lang="en-US" dirty="0"/>
              <a:t>Video frames are divided into subsections called </a:t>
            </a:r>
            <a:r>
              <a:rPr lang="en-US" b="1" dirty="0"/>
              <a:t>macroblocks</a:t>
            </a:r>
          </a:p>
          <a:p>
            <a:pPr lvl="1"/>
            <a:r>
              <a:rPr lang="en-US" dirty="0"/>
              <a:t>In MPEG-2: 16x16 Pixels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7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F2D8-8D34-CD44-BA32-DC8772AE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Frame Deletion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5491-7455-4F4C-B208-110B23B92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frame deletion detection uses fingerprints left by the inter-frame prediction process used in encoding digital video</a:t>
            </a:r>
          </a:p>
          <a:p>
            <a:r>
              <a:rPr lang="en-US" dirty="0"/>
              <a:t>To date, most methods for detecting frame deletion were formulated for use on MPEG-2 encoded video.</a:t>
            </a:r>
          </a:p>
          <a:p>
            <a:r>
              <a:rPr lang="en-US" dirty="0"/>
              <a:t>Modern video codecs such as MPEG-4 and H.264 use more advanced frame prediction methods.</a:t>
            </a:r>
          </a:p>
          <a:p>
            <a:r>
              <a:rPr lang="en-US" dirty="0"/>
              <a:t>It is unclear as to whether the traces used to detect frame deletion on MPEG-2 are expressed in modern video.</a:t>
            </a:r>
          </a:p>
        </p:txBody>
      </p:sp>
    </p:spTree>
    <p:extLst>
      <p:ext uri="{BB962C8B-B14F-4D97-AF65-F5344CB8AC3E}">
        <p14:creationId xmlns:p14="http://schemas.microsoft.com/office/powerpoint/2010/main" val="2241857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E53B-C013-6544-A136-ABEDB675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365125"/>
            <a:ext cx="10773103" cy="1325563"/>
          </a:xfrm>
        </p:spPr>
        <p:txBody>
          <a:bodyPr/>
          <a:lstStyle/>
          <a:p>
            <a:r>
              <a:rPr lang="en-US" dirty="0"/>
              <a:t>General Approach to Frame Deletion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5A321-C020-3C4A-8434-EEF68E40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5DA38-B80B-2B46-8990-7856A05E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8" y="2517044"/>
            <a:ext cx="10773103" cy="250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5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7824-3A8D-9E4E-9C29-1729C8A1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C9D2-A797-0447-B9AA-8C647A46C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4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1706-FBCE-C14F-8E8B-DB88A4BB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A650-FC0C-6040-9111-B549A81F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F585-69AA-1F49-8401-D9017905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Frame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25016-36E9-5647-893D-52B6949C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frame deletion is a video editing operation.</a:t>
            </a:r>
          </a:p>
          <a:p>
            <a:r>
              <a:rPr lang="en-US" dirty="0"/>
              <a:t>Frame deletion occurs when a frame or sequence of frames are removed from a video.</a:t>
            </a:r>
          </a:p>
          <a:p>
            <a:r>
              <a:rPr lang="en-US" dirty="0"/>
              <a:t>This can alter the context surrounding events captured in the video.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D456D-E329-2A49-8ADB-45C6E996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54" y="4714111"/>
            <a:ext cx="11003692" cy="90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7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E418-82FD-FC44-8433-EABB5E8C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Forgery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F2B8-0B14-2344-861F-946BE188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Detecting frame deletion is a problem in video forgery detection.</a:t>
            </a:r>
          </a:p>
          <a:p>
            <a:pPr lvl="1"/>
            <a:r>
              <a:rPr lang="en-US" dirty="0"/>
              <a:t>Subset of media forgery detection</a:t>
            </a:r>
          </a:p>
          <a:p>
            <a:r>
              <a:rPr lang="en-US" dirty="0"/>
              <a:t>Media forgery detection is a well researched problem in Digital Media Forensics.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5E859E-E059-EB4E-8084-04F9E74D4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112" y="3429000"/>
            <a:ext cx="3635775" cy="303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5635-B3B0-074D-976D-1120A25F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Forgery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A4D3-4096-174F-8543-AC5632853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Fingerprints are hard to extract from video:</a:t>
            </a:r>
          </a:p>
          <a:p>
            <a:pPr lvl="1"/>
            <a:r>
              <a:rPr lang="en-US" dirty="0"/>
              <a:t>Digital videos contain large amounts of information.</a:t>
            </a:r>
          </a:p>
          <a:p>
            <a:pPr lvl="1"/>
            <a:r>
              <a:rPr lang="en-US" dirty="0"/>
              <a:t>Individual frames are low quality due to high compression.</a:t>
            </a:r>
          </a:p>
          <a:p>
            <a:r>
              <a:rPr lang="en-US" dirty="0"/>
              <a:t>Video frame deletion leaves fingerprints </a:t>
            </a:r>
            <a:r>
              <a:rPr lang="en-US" b="1" dirty="0"/>
              <a:t>because</a:t>
            </a:r>
            <a:r>
              <a:rPr lang="en-US" dirty="0"/>
              <a:t> of the video compression process.</a:t>
            </a:r>
          </a:p>
          <a:p>
            <a:r>
              <a:rPr lang="en-US" dirty="0"/>
              <a:t>Original fingerprints formulated for use on MPEG-2 video.</a:t>
            </a:r>
          </a:p>
        </p:txBody>
      </p:sp>
    </p:spTree>
    <p:extLst>
      <p:ext uri="{BB962C8B-B14F-4D97-AF65-F5344CB8AC3E}">
        <p14:creationId xmlns:p14="http://schemas.microsoft.com/office/powerpoint/2010/main" val="400353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25C5-1B53-4743-BF33-53F36BD7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0513-F2EF-2D46-945C-A44EE0D7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thesis:</a:t>
            </a:r>
          </a:p>
          <a:p>
            <a:pPr lvl="1"/>
            <a:r>
              <a:rPr lang="en-US" dirty="0"/>
              <a:t>Examine relevancy of MPEG-2 Fingerprints</a:t>
            </a:r>
          </a:p>
          <a:p>
            <a:pPr lvl="1"/>
            <a:r>
              <a:rPr lang="en-US" dirty="0"/>
              <a:t>Propose new method to extract fingerprints on H.264 Encoded Video</a:t>
            </a:r>
          </a:p>
          <a:p>
            <a:pPr lvl="1"/>
            <a:r>
              <a:rPr lang="en-US" dirty="0"/>
              <a:t>Propose new classification framework</a:t>
            </a:r>
          </a:p>
          <a:p>
            <a:pPr lvl="1"/>
            <a:r>
              <a:rPr lang="en-US" dirty="0"/>
              <a:t>Conduct experiments to evaluate detector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4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21AD92-5F24-9A43-B05A-D524B6D4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Compression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B68AE-81AF-E849-8D87-7BA476FB5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2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48E744-43B5-464C-AAD0-328264FA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the Numbers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D5548-4CC2-F640-8A86-DEC714C98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Uncompressed 1080p Video:</a:t>
            </a:r>
          </a:p>
          <a:p>
            <a:pPr lvl="1"/>
            <a:r>
              <a:rPr lang="en-US" dirty="0"/>
              <a:t>2,073,600 pixels per frame</a:t>
            </a:r>
          </a:p>
          <a:p>
            <a:pPr lvl="1"/>
            <a:r>
              <a:rPr lang="en-US" dirty="0"/>
              <a:t>~6 Megabytes of storage required per frame</a:t>
            </a:r>
          </a:p>
          <a:p>
            <a:pPr lvl="1"/>
            <a:r>
              <a:rPr lang="en-US" dirty="0"/>
              <a:t>24 Frames per second</a:t>
            </a:r>
          </a:p>
          <a:p>
            <a:pPr lvl="1"/>
            <a:r>
              <a:rPr lang="en-US" dirty="0"/>
              <a:t>142.4 Megabytes of storage required per second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1 TB </a:t>
            </a:r>
            <a:r>
              <a:rPr lang="en-US" dirty="0"/>
              <a:t>HDD can only hold about </a:t>
            </a:r>
            <a:r>
              <a:rPr lang="en-US" b="1" dirty="0"/>
              <a:t>2</a:t>
            </a:r>
            <a:r>
              <a:rPr lang="en-US" dirty="0"/>
              <a:t> hours of uncompressed video</a:t>
            </a:r>
          </a:p>
          <a:p>
            <a:r>
              <a:rPr lang="en-US" dirty="0"/>
              <a:t>When compressed, </a:t>
            </a:r>
            <a:r>
              <a:rPr lang="en-US" b="1" dirty="0"/>
              <a:t>350</a:t>
            </a:r>
            <a:r>
              <a:rPr lang="en-US" dirty="0"/>
              <a:t> hours!</a:t>
            </a:r>
          </a:p>
        </p:txBody>
      </p:sp>
    </p:spTree>
    <p:extLst>
      <p:ext uri="{BB962C8B-B14F-4D97-AF65-F5344CB8AC3E}">
        <p14:creationId xmlns:p14="http://schemas.microsoft.com/office/powerpoint/2010/main" val="169028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455</Words>
  <Application>Microsoft Macintosh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 New Approach to Detecting Frame Deletion in H.264 Encoded Digital Video</vt:lpstr>
      <vt:lpstr>PowerPoint Presentation</vt:lpstr>
      <vt:lpstr>PowerPoint Presentation</vt:lpstr>
      <vt:lpstr>Video Frame Deletion</vt:lpstr>
      <vt:lpstr>Video Forgery Detection</vt:lpstr>
      <vt:lpstr>Video Forgery Detection</vt:lpstr>
      <vt:lpstr>Objectives</vt:lpstr>
      <vt:lpstr>Video Compression</vt:lpstr>
      <vt:lpstr>By the Numbers</vt:lpstr>
      <vt:lpstr>Spatial Redundancy</vt:lpstr>
      <vt:lpstr>Temporal Redundancy</vt:lpstr>
      <vt:lpstr>GOPs</vt:lpstr>
      <vt:lpstr>GOPs</vt:lpstr>
      <vt:lpstr>Inter-Frame Prediction</vt:lpstr>
      <vt:lpstr>Video Frame Deletion Detection</vt:lpstr>
      <vt:lpstr>General Approach to Frame Deletion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Approach to Detecting Frame Deletion in H.264 Encoded Digital Video</dc:title>
  <dc:creator>Kippen,Hunter</dc:creator>
  <cp:lastModifiedBy>Kippen,Hunter</cp:lastModifiedBy>
  <cp:revision>23</cp:revision>
  <cp:lastPrinted>2019-05-29T15:22:33Z</cp:lastPrinted>
  <dcterms:created xsi:type="dcterms:W3CDTF">2019-05-27T17:19:24Z</dcterms:created>
  <dcterms:modified xsi:type="dcterms:W3CDTF">2019-05-29T15:37:21Z</dcterms:modified>
</cp:coreProperties>
</file>