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f3660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f3660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f36603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f36603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f36603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df36603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dc51dca4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dc51dca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c51dca4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c51dca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c51dca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c51dca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f36603c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f36603c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c51dca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c51dca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c51dca4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c51dca4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Project:</a:t>
            </a:r>
            <a:br>
              <a:rPr lang="en"/>
            </a:br>
            <a:r>
              <a:rPr lang="en"/>
              <a:t>Group 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Faith Olasupo | Lillie Hunter | Cyrus Andre | Ric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Objectives</a:t>
            </a:r>
            <a:endParaRPr/>
          </a:p>
        </p:txBody>
      </p:sp>
      <p:sp>
        <p:nvSpPr>
          <p:cNvPr id="174" name="Google Shape;174;p22"/>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Explanation</a:t>
            </a:r>
            <a:endParaRPr b="1">
              <a:solidFill>
                <a:schemeClr val="dk1"/>
              </a:solidFill>
            </a:endParaRPr>
          </a:p>
          <a:p>
            <a:pPr indent="-342900" lvl="0" marL="457200" rtl="0" algn="l">
              <a:spcBef>
                <a:spcPts val="1600"/>
              </a:spcBef>
              <a:spcAft>
                <a:spcPts val="0"/>
              </a:spcAft>
              <a:buClr>
                <a:srgbClr val="202124"/>
              </a:buClr>
              <a:buSzPts val="1800"/>
              <a:buChar char="●"/>
            </a:pPr>
            <a:r>
              <a:rPr lang="en">
                <a:solidFill>
                  <a:srgbClr val="202124"/>
                </a:solidFill>
              </a:rPr>
              <a:t>Similar to Rock Paper Scissors (“Which counters which?”)</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Teaching the </a:t>
            </a:r>
            <a:r>
              <a:rPr lang="en">
                <a:solidFill>
                  <a:srgbClr val="202124"/>
                </a:solidFill>
              </a:rPr>
              <a:t>precedence</a:t>
            </a:r>
            <a:r>
              <a:rPr lang="en">
                <a:solidFill>
                  <a:srgbClr val="202124"/>
                </a:solidFill>
              </a:rPr>
              <a:t> of logical operators </a:t>
            </a:r>
            <a:endParaRPr>
              <a:solidFill>
                <a:srgbClr val="202124"/>
              </a:solidFill>
            </a:endParaRPr>
          </a:p>
          <a:p>
            <a:pPr indent="-317500" lvl="1" marL="914400" rtl="0" algn="l">
              <a:spcBef>
                <a:spcPts val="0"/>
              </a:spcBef>
              <a:spcAft>
                <a:spcPts val="0"/>
              </a:spcAft>
              <a:buClr>
                <a:srgbClr val="202124"/>
              </a:buClr>
              <a:buSzPts val="1400"/>
              <a:buChar char="○"/>
            </a:pPr>
            <a:r>
              <a:rPr lang="en">
                <a:solidFill>
                  <a:srgbClr val="202124"/>
                </a:solidFill>
              </a:rPr>
              <a:t>XOR,OR,AND,NOT</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Essential to understanding, in what way does a computer evaluates expressions</a:t>
            </a:r>
            <a:endParaRPr>
              <a:solidFill>
                <a:srgbClr val="202124"/>
              </a:solidFill>
            </a:endParaRPr>
          </a:p>
          <a:p>
            <a:pPr indent="-317500" lvl="1" marL="914400" rtl="0" algn="l">
              <a:spcBef>
                <a:spcPts val="0"/>
              </a:spcBef>
              <a:spcAft>
                <a:spcPts val="0"/>
              </a:spcAft>
              <a:buClr>
                <a:srgbClr val="202124"/>
              </a:buClr>
              <a:buSzPts val="1400"/>
              <a:buChar char="○"/>
            </a:pPr>
            <a:r>
              <a:rPr lang="en">
                <a:solidFill>
                  <a:srgbClr val="202124"/>
                </a:solidFill>
              </a:rPr>
              <a:t>Troubleshooting</a:t>
            </a:r>
            <a:endParaRPr>
              <a:solidFill>
                <a:srgbClr val="202124"/>
              </a:solidFill>
            </a:endParaRPr>
          </a:p>
          <a:p>
            <a:pPr indent="0" lvl="0" marL="0" rtl="0" algn="l">
              <a:spcBef>
                <a:spcPts val="1600"/>
              </a:spcBef>
              <a:spcAft>
                <a:spcPts val="0"/>
              </a:spcAft>
              <a:buNone/>
            </a:pPr>
            <a:r>
              <a:t/>
            </a:r>
            <a:endParaRPr>
              <a:solidFill>
                <a:srgbClr val="202124"/>
              </a:solidFill>
            </a:endParaRPr>
          </a:p>
          <a:p>
            <a:pPr indent="0" lvl="0" marL="0" rtl="0" algn="l">
              <a:spcBef>
                <a:spcPts val="1600"/>
              </a:spcBef>
              <a:spcAft>
                <a:spcPts val="1600"/>
              </a:spcAft>
              <a:buNone/>
            </a:pPr>
            <a:r>
              <a:t/>
            </a:r>
            <a:endParaRPr sz="1400">
              <a:solidFill>
                <a:srgbClr val="202124"/>
              </a:solidFill>
            </a:endParaRPr>
          </a:p>
        </p:txBody>
      </p:sp>
      <p:pic>
        <p:nvPicPr>
          <p:cNvPr id="175" name="Google Shape;175;p22"/>
          <p:cNvPicPr preferRelativeResize="0"/>
          <p:nvPr/>
        </p:nvPicPr>
        <p:blipFill>
          <a:blip r:embed="rId3">
            <a:alphaModFix/>
          </a:blip>
          <a:stretch>
            <a:fillRect/>
          </a:stretch>
        </p:blipFill>
        <p:spPr>
          <a:xfrm>
            <a:off x="5659900" y="3058175"/>
            <a:ext cx="2776824" cy="15398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Instructions</a:t>
            </a:r>
            <a:endParaRPr/>
          </a:p>
        </p:txBody>
      </p:sp>
      <p:sp>
        <p:nvSpPr>
          <p:cNvPr id="181" name="Google Shape;181;p23"/>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will be 10 rounds between:</a:t>
            </a:r>
            <a:endParaRPr/>
          </a:p>
          <a:p>
            <a:pPr indent="-317500" lvl="1" marL="914400" rtl="0" algn="l">
              <a:spcBef>
                <a:spcPts val="0"/>
              </a:spcBef>
              <a:spcAft>
                <a:spcPts val="0"/>
              </a:spcAft>
              <a:buSzPts val="1400"/>
              <a:buChar char="○"/>
            </a:pPr>
            <a:r>
              <a:rPr lang="en"/>
              <a:t>User and Computer</a:t>
            </a:r>
            <a:endParaRPr/>
          </a:p>
          <a:p>
            <a:pPr indent="-342900" lvl="0" marL="457200" rtl="0" algn="l">
              <a:spcBef>
                <a:spcPts val="0"/>
              </a:spcBef>
              <a:spcAft>
                <a:spcPts val="0"/>
              </a:spcAft>
              <a:buSzPts val="1800"/>
              <a:buChar char="●"/>
            </a:pPr>
            <a:r>
              <a:rPr lang="en"/>
              <a:t>Each player has a </a:t>
            </a:r>
            <a:r>
              <a:rPr i="1" lang="en"/>
              <a:t>hidden </a:t>
            </a:r>
            <a:r>
              <a:rPr lang="en"/>
              <a:t>point score</a:t>
            </a:r>
            <a:endParaRPr/>
          </a:p>
          <a:p>
            <a:pPr indent="-317500" lvl="1" marL="914400" rtl="0" algn="l">
              <a:spcBef>
                <a:spcPts val="0"/>
              </a:spcBef>
              <a:spcAft>
                <a:spcPts val="0"/>
              </a:spcAft>
              <a:buSzPts val="1400"/>
              <a:buChar char="○"/>
            </a:pPr>
            <a:r>
              <a:rPr lang="en"/>
              <a:t>Increments by 1 for each winning round</a:t>
            </a:r>
            <a:endParaRPr/>
          </a:p>
          <a:p>
            <a:pPr indent="-317500" lvl="1" marL="914400" rtl="0" algn="l">
              <a:spcBef>
                <a:spcPts val="0"/>
              </a:spcBef>
              <a:spcAft>
                <a:spcPts val="0"/>
              </a:spcAft>
              <a:buSzPts val="1400"/>
              <a:buChar char="○"/>
            </a:pPr>
            <a:r>
              <a:rPr lang="en"/>
              <a:t>No points are given for ties</a:t>
            </a:r>
            <a:endParaRPr/>
          </a:p>
          <a:p>
            <a:pPr indent="-317500" lvl="1" marL="914400" rtl="0" algn="l">
              <a:spcBef>
                <a:spcPts val="0"/>
              </a:spcBef>
              <a:spcAft>
                <a:spcPts val="0"/>
              </a:spcAft>
              <a:buSzPts val="1400"/>
              <a:buChar char="○"/>
            </a:pPr>
            <a:r>
              <a:rPr lang="en"/>
              <a:t>Most points declares the winner</a:t>
            </a:r>
            <a:endParaRPr/>
          </a:p>
          <a:p>
            <a:pPr indent="0" lvl="0" marL="0" rtl="0" algn="l">
              <a:spcBef>
                <a:spcPts val="1600"/>
              </a:spcBef>
              <a:spcAft>
                <a:spcPts val="1600"/>
              </a:spcAft>
              <a:buNone/>
            </a:pPr>
            <a:r>
              <a:t/>
            </a:r>
            <a:endParaRPr/>
          </a:p>
        </p:txBody>
      </p:sp>
      <p:pic>
        <p:nvPicPr>
          <p:cNvPr id="182" name="Google Shape;182;p23"/>
          <p:cNvPicPr preferRelativeResize="0"/>
          <p:nvPr/>
        </p:nvPicPr>
        <p:blipFill>
          <a:blip r:embed="rId3">
            <a:alphaModFix/>
          </a:blip>
          <a:stretch>
            <a:fillRect/>
          </a:stretch>
        </p:blipFill>
        <p:spPr>
          <a:xfrm>
            <a:off x="673500" y="3093025"/>
            <a:ext cx="2508401" cy="1505025"/>
          </a:xfrm>
          <a:prstGeom prst="rect">
            <a:avLst/>
          </a:prstGeom>
          <a:noFill/>
          <a:ln>
            <a:noFill/>
          </a:ln>
        </p:spPr>
      </p:pic>
      <p:pic>
        <p:nvPicPr>
          <p:cNvPr id="183" name="Google Shape;183;p23"/>
          <p:cNvPicPr preferRelativeResize="0"/>
          <p:nvPr/>
        </p:nvPicPr>
        <p:blipFill>
          <a:blip r:embed="rId4">
            <a:alphaModFix/>
          </a:blip>
          <a:stretch>
            <a:fillRect/>
          </a:stretch>
        </p:blipFill>
        <p:spPr>
          <a:xfrm>
            <a:off x="3539875" y="3097357"/>
            <a:ext cx="2508400" cy="1496364"/>
          </a:xfrm>
          <a:prstGeom prst="rect">
            <a:avLst/>
          </a:prstGeom>
          <a:noFill/>
          <a:ln>
            <a:noFill/>
          </a:ln>
        </p:spPr>
      </p:pic>
      <p:pic>
        <p:nvPicPr>
          <p:cNvPr id="184" name="Google Shape;184;p23"/>
          <p:cNvPicPr preferRelativeResize="0"/>
          <p:nvPr/>
        </p:nvPicPr>
        <p:blipFill rotWithShape="1">
          <a:blip r:embed="rId5">
            <a:alphaModFix/>
          </a:blip>
          <a:srcRect b="0" l="0" r="0" t="0"/>
          <a:stretch/>
        </p:blipFill>
        <p:spPr>
          <a:xfrm>
            <a:off x="6406325" y="3100925"/>
            <a:ext cx="2508324" cy="148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90" name="Google Shape;190;p24"/>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Rules</a:t>
            </a:r>
            <a:endParaRPr b="1">
              <a:solidFill>
                <a:schemeClr val="dk1"/>
              </a:solidFill>
            </a:endParaRPr>
          </a:p>
          <a:p>
            <a:pPr indent="-336550" lvl="0" marL="457200" rtl="0" algn="l">
              <a:spcBef>
                <a:spcPts val="1600"/>
              </a:spcBef>
              <a:spcAft>
                <a:spcPts val="0"/>
              </a:spcAft>
              <a:buClr>
                <a:srgbClr val="202124"/>
              </a:buClr>
              <a:buSzPts val="1700"/>
              <a:buAutoNum type="arabicPeriod"/>
            </a:pPr>
            <a:r>
              <a:rPr lang="en" sz="1700">
                <a:solidFill>
                  <a:srgbClr val="202124"/>
                </a:solidFill>
              </a:rPr>
              <a:t>NOT (Highest precedence)</a:t>
            </a:r>
            <a:endParaRPr sz="1700">
              <a:solidFill>
                <a:srgbClr val="202124"/>
              </a:solidFill>
            </a:endParaRPr>
          </a:p>
          <a:p>
            <a:pPr indent="-336550" lvl="0" marL="457200" rtl="0" algn="l">
              <a:spcBef>
                <a:spcPts val="0"/>
              </a:spcBef>
              <a:spcAft>
                <a:spcPts val="0"/>
              </a:spcAft>
              <a:buClr>
                <a:srgbClr val="202124"/>
              </a:buClr>
              <a:buSzPts val="1700"/>
              <a:buAutoNum type="arabicPeriod"/>
            </a:pPr>
            <a:r>
              <a:rPr lang="en" sz="1700">
                <a:solidFill>
                  <a:srgbClr val="202124"/>
                </a:solidFill>
              </a:rPr>
              <a:t>AND</a:t>
            </a:r>
            <a:endParaRPr sz="1700">
              <a:solidFill>
                <a:srgbClr val="202124"/>
              </a:solidFill>
            </a:endParaRPr>
          </a:p>
          <a:p>
            <a:pPr indent="-336550" lvl="0" marL="457200" rtl="0" algn="l">
              <a:spcBef>
                <a:spcPts val="0"/>
              </a:spcBef>
              <a:spcAft>
                <a:spcPts val="0"/>
              </a:spcAft>
              <a:buClr>
                <a:srgbClr val="202124"/>
              </a:buClr>
              <a:buSzPts val="1700"/>
              <a:buAutoNum type="arabicPeriod"/>
            </a:pPr>
            <a:r>
              <a:rPr lang="en" sz="1700">
                <a:solidFill>
                  <a:srgbClr val="202124"/>
                </a:solidFill>
              </a:rPr>
              <a:t>OR / XOR   (Lowest precedence)</a:t>
            </a:r>
            <a:endParaRPr sz="1700">
              <a:solidFill>
                <a:srgbClr val="202124"/>
              </a:solidFill>
            </a:endParaRPr>
          </a:p>
          <a:p>
            <a:pPr indent="0" lvl="0" marL="0" rtl="0" algn="l">
              <a:spcBef>
                <a:spcPts val="1600"/>
              </a:spcBef>
              <a:spcAft>
                <a:spcPts val="0"/>
              </a:spcAft>
              <a:buNone/>
            </a:pPr>
            <a:r>
              <a:rPr b="1" lang="en">
                <a:solidFill>
                  <a:schemeClr val="dk1"/>
                </a:solidFill>
              </a:rPr>
              <a:t>Key</a:t>
            </a:r>
            <a:endParaRPr b="1">
              <a:solidFill>
                <a:schemeClr val="dk1"/>
              </a:solidFill>
            </a:endParaRPr>
          </a:p>
          <a:p>
            <a:pPr indent="0" lvl="0" marL="0" rtl="0" algn="l">
              <a:spcBef>
                <a:spcPts val="1600"/>
              </a:spcBef>
              <a:spcAft>
                <a:spcPts val="0"/>
              </a:spcAft>
              <a:buNone/>
            </a:pPr>
            <a:r>
              <a:rPr lang="en" sz="1700">
                <a:solidFill>
                  <a:srgbClr val="202124"/>
                </a:solidFill>
              </a:rPr>
              <a:t>NOT &gt; AND ,  </a:t>
            </a:r>
            <a:r>
              <a:rPr lang="en" sz="1700">
                <a:solidFill>
                  <a:srgbClr val="202124"/>
                </a:solidFill>
              </a:rPr>
              <a:t>NOT &gt; OR,  </a:t>
            </a:r>
            <a:r>
              <a:rPr lang="en" sz="1700">
                <a:solidFill>
                  <a:srgbClr val="202124"/>
                </a:solidFill>
              </a:rPr>
              <a:t>NOT &gt; XOR ,  OR &lt; AND ,  XOR &lt; AND</a:t>
            </a:r>
            <a:endParaRPr sz="1700">
              <a:solidFill>
                <a:srgbClr val="202124"/>
              </a:solidFill>
            </a:endParaRPr>
          </a:p>
          <a:p>
            <a:pPr indent="0" lvl="0" marL="0" rtl="0" algn="l">
              <a:spcBef>
                <a:spcPts val="1600"/>
              </a:spcBef>
              <a:spcAft>
                <a:spcPts val="0"/>
              </a:spcAft>
              <a:buNone/>
            </a:pPr>
            <a:r>
              <a:rPr lang="en" sz="1700">
                <a:solidFill>
                  <a:srgbClr val="202124"/>
                </a:solidFill>
              </a:rPr>
              <a:t>OR = XOR</a:t>
            </a:r>
            <a:endParaRPr sz="1700">
              <a:solidFill>
                <a:srgbClr val="202124"/>
              </a:solidFill>
            </a:endParaRPr>
          </a:p>
          <a:p>
            <a:pPr indent="0" lvl="0" marL="0" rtl="0" algn="l">
              <a:spcBef>
                <a:spcPts val="1600"/>
              </a:spcBef>
              <a:spcAft>
                <a:spcPts val="1600"/>
              </a:spcAft>
              <a:buNone/>
            </a:pPr>
            <a:r>
              <a:t/>
            </a:r>
            <a:endParaRPr sz="1700">
              <a:solidFill>
                <a:srgbClr val="202124"/>
              </a:solidFill>
            </a:endParaRPr>
          </a:p>
        </p:txBody>
      </p:sp>
      <p:pic>
        <p:nvPicPr>
          <p:cNvPr id="191" name="Google Shape;191;p24"/>
          <p:cNvPicPr preferRelativeResize="0"/>
          <p:nvPr/>
        </p:nvPicPr>
        <p:blipFill>
          <a:blip r:embed="rId3">
            <a:alphaModFix/>
          </a:blip>
          <a:stretch>
            <a:fillRect/>
          </a:stretch>
        </p:blipFill>
        <p:spPr>
          <a:xfrm>
            <a:off x="5618525" y="665025"/>
            <a:ext cx="3103324" cy="93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Agile[Scrum]</a:t>
            </a:r>
            <a:endParaRPr/>
          </a:p>
        </p:txBody>
      </p:sp>
      <p:sp>
        <p:nvSpPr>
          <p:cNvPr id="202" name="Google Shape;202;p26"/>
          <p:cNvSpPr txBox="1"/>
          <p:nvPr>
            <p:ph idx="1" type="body"/>
          </p:nvPr>
        </p:nvSpPr>
        <p:spPr>
          <a:xfrm>
            <a:off x="1281900" y="1595650"/>
            <a:ext cx="18717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Scrum Master </a:t>
            </a:r>
            <a:endParaRPr sz="2400"/>
          </a:p>
        </p:txBody>
      </p:sp>
      <p:sp>
        <p:nvSpPr>
          <p:cNvPr id="203" name="Google Shape;203;p26"/>
          <p:cNvSpPr txBox="1"/>
          <p:nvPr>
            <p:ph idx="1" type="body"/>
          </p:nvPr>
        </p:nvSpPr>
        <p:spPr>
          <a:xfrm>
            <a:off x="2410100" y="1117450"/>
            <a:ext cx="63216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FF"/>
                </a:highlight>
              </a:rPr>
              <a:t>Utilized Scrum </a:t>
            </a:r>
            <a:r>
              <a:rPr lang="en" sz="1100">
                <a:highlight>
                  <a:srgbClr val="FFFFFF"/>
                </a:highlight>
              </a:rPr>
              <a:t>management</a:t>
            </a:r>
            <a:r>
              <a:rPr lang="en" sz="1100">
                <a:highlight>
                  <a:srgbClr val="FFFFFF"/>
                </a:highlight>
              </a:rPr>
              <a:t> process to develop a </a:t>
            </a:r>
            <a:r>
              <a:rPr lang="en" sz="1100">
                <a:highlight>
                  <a:srgbClr val="FFFFFF"/>
                </a:highlight>
              </a:rPr>
              <a:t>solution</a:t>
            </a:r>
            <a:r>
              <a:rPr lang="en" sz="1100">
                <a:highlight>
                  <a:srgbClr val="FFFFFF"/>
                </a:highlight>
              </a:rPr>
              <a:t> for a complex problem</a:t>
            </a:r>
            <a:endParaRPr sz="1500"/>
          </a:p>
          <a:p>
            <a:pPr indent="0" lvl="0" marL="0" rtl="0" algn="l">
              <a:spcBef>
                <a:spcPts val="1200"/>
              </a:spcBef>
              <a:spcAft>
                <a:spcPts val="1600"/>
              </a:spcAft>
              <a:buNone/>
            </a:pPr>
            <a:r>
              <a:t/>
            </a:r>
            <a:endParaRPr sz="2400"/>
          </a:p>
        </p:txBody>
      </p:sp>
      <p:sp>
        <p:nvSpPr>
          <p:cNvPr id="204" name="Google Shape;204;p26"/>
          <p:cNvSpPr/>
          <p:nvPr/>
        </p:nvSpPr>
        <p:spPr>
          <a:xfrm>
            <a:off x="1341375" y="21675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l">
              <a:spcBef>
                <a:spcPts val="0"/>
              </a:spcBef>
              <a:spcAft>
                <a:spcPts val="0"/>
              </a:spcAft>
              <a:buSzPts val="900"/>
              <a:buChar char="●"/>
            </a:pPr>
            <a:r>
              <a:rPr lang="en" sz="900"/>
              <a:t>Goal setting</a:t>
            </a:r>
            <a:endParaRPr sz="900"/>
          </a:p>
          <a:p>
            <a:pPr indent="-285750" lvl="0" marL="457200" rtl="0" algn="l">
              <a:spcBef>
                <a:spcPts val="0"/>
              </a:spcBef>
              <a:spcAft>
                <a:spcPts val="0"/>
              </a:spcAft>
              <a:buSzPts val="900"/>
              <a:buChar char="●"/>
            </a:pPr>
            <a:r>
              <a:rPr lang="en" sz="900"/>
              <a:t>Organization of ideas and creativity</a:t>
            </a:r>
            <a:endParaRPr sz="900"/>
          </a:p>
        </p:txBody>
      </p:sp>
      <p:sp>
        <p:nvSpPr>
          <p:cNvPr id="205" name="Google Shape;205;p26"/>
          <p:cNvSpPr/>
          <p:nvPr/>
        </p:nvSpPr>
        <p:spPr>
          <a:xfrm>
            <a:off x="1341375" y="31816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l">
              <a:spcBef>
                <a:spcPts val="0"/>
              </a:spcBef>
              <a:spcAft>
                <a:spcPts val="0"/>
              </a:spcAft>
              <a:buSzPts val="900"/>
              <a:buChar char="●"/>
            </a:pPr>
            <a:r>
              <a:rPr lang="en" sz="900"/>
              <a:t>Time </a:t>
            </a:r>
            <a:r>
              <a:rPr lang="en" sz="900"/>
              <a:t>management</a:t>
            </a:r>
            <a:r>
              <a:rPr lang="en" sz="900"/>
              <a:t> for certain features</a:t>
            </a:r>
            <a:endParaRPr sz="900"/>
          </a:p>
          <a:p>
            <a:pPr indent="-285750" lvl="0" marL="457200" rtl="0" algn="l">
              <a:spcBef>
                <a:spcPts val="0"/>
              </a:spcBef>
              <a:spcAft>
                <a:spcPts val="0"/>
              </a:spcAft>
              <a:buSzPts val="900"/>
              <a:buChar char="●"/>
            </a:pPr>
            <a:r>
              <a:rPr lang="en" sz="900"/>
              <a:t>Feasibility</a:t>
            </a:r>
            <a:endParaRPr sz="900"/>
          </a:p>
        </p:txBody>
      </p:sp>
      <p:sp>
        <p:nvSpPr>
          <p:cNvPr id="206" name="Google Shape;206;p26"/>
          <p:cNvSpPr/>
          <p:nvPr/>
        </p:nvSpPr>
        <p:spPr>
          <a:xfrm rot="10800000">
            <a:off x="2114175" y="2900375"/>
            <a:ext cx="80100" cy="2502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ph idx="1" type="body"/>
          </p:nvPr>
        </p:nvSpPr>
        <p:spPr>
          <a:xfrm>
            <a:off x="148500" y="2329425"/>
            <a:ext cx="997500" cy="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STRENGTHS</a:t>
            </a:r>
            <a:endParaRPr sz="1500"/>
          </a:p>
          <a:p>
            <a:pPr indent="0" lvl="0" marL="0" rtl="0" algn="l">
              <a:spcBef>
                <a:spcPts val="1200"/>
              </a:spcBef>
              <a:spcAft>
                <a:spcPts val="1600"/>
              </a:spcAft>
              <a:buNone/>
            </a:pPr>
            <a:r>
              <a:t/>
            </a:r>
            <a:endParaRPr sz="2400"/>
          </a:p>
        </p:txBody>
      </p:sp>
      <p:sp>
        <p:nvSpPr>
          <p:cNvPr id="208" name="Google Shape;208;p26"/>
          <p:cNvSpPr txBox="1"/>
          <p:nvPr>
            <p:ph idx="1" type="body"/>
          </p:nvPr>
        </p:nvSpPr>
        <p:spPr>
          <a:xfrm>
            <a:off x="112875" y="3343525"/>
            <a:ext cx="1228500" cy="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WEAKNESSES</a:t>
            </a:r>
            <a:endParaRPr sz="1500"/>
          </a:p>
          <a:p>
            <a:pPr indent="0" lvl="0" marL="0" rtl="0" algn="l">
              <a:spcBef>
                <a:spcPts val="1200"/>
              </a:spcBef>
              <a:spcAft>
                <a:spcPts val="1600"/>
              </a:spcAft>
              <a:buNone/>
            </a:pPr>
            <a:r>
              <a:t/>
            </a:r>
            <a:endParaRPr sz="2400"/>
          </a:p>
        </p:txBody>
      </p:sp>
      <p:sp>
        <p:nvSpPr>
          <p:cNvPr id="209" name="Google Shape;209;p26"/>
          <p:cNvSpPr/>
          <p:nvPr/>
        </p:nvSpPr>
        <p:spPr>
          <a:xfrm>
            <a:off x="4052200" y="21675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l">
              <a:spcBef>
                <a:spcPts val="0"/>
              </a:spcBef>
              <a:spcAft>
                <a:spcPts val="0"/>
              </a:spcAft>
              <a:buSzPts val="900"/>
              <a:buChar char="●"/>
            </a:pPr>
            <a:r>
              <a:rPr lang="en" sz="900"/>
              <a:t>Group productivity </a:t>
            </a:r>
            <a:endParaRPr sz="900"/>
          </a:p>
          <a:p>
            <a:pPr indent="-285750" lvl="0" marL="457200" rtl="0" algn="l">
              <a:spcBef>
                <a:spcPts val="0"/>
              </a:spcBef>
              <a:spcAft>
                <a:spcPts val="0"/>
              </a:spcAft>
              <a:buSzPts val="900"/>
              <a:buChar char="●"/>
            </a:pPr>
            <a:r>
              <a:rPr lang="en" sz="900"/>
              <a:t>Innovative </a:t>
            </a:r>
            <a:endParaRPr sz="900"/>
          </a:p>
          <a:p>
            <a:pPr indent="0" lvl="0" marL="0" rtl="0" algn="l">
              <a:spcBef>
                <a:spcPts val="0"/>
              </a:spcBef>
              <a:spcAft>
                <a:spcPts val="0"/>
              </a:spcAft>
              <a:buNone/>
            </a:pPr>
            <a:r>
              <a:t/>
            </a:r>
            <a:endParaRPr/>
          </a:p>
        </p:txBody>
      </p:sp>
      <p:sp>
        <p:nvSpPr>
          <p:cNvPr id="210" name="Google Shape;210;p26"/>
          <p:cNvSpPr/>
          <p:nvPr/>
        </p:nvSpPr>
        <p:spPr>
          <a:xfrm>
            <a:off x="4052200" y="31816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l">
              <a:spcBef>
                <a:spcPts val="0"/>
              </a:spcBef>
              <a:spcAft>
                <a:spcPts val="0"/>
              </a:spcAft>
              <a:buSzPts val="900"/>
              <a:buChar char="●"/>
            </a:pPr>
            <a:r>
              <a:rPr lang="en" sz="900"/>
              <a:t>Organization </a:t>
            </a:r>
            <a:endParaRPr sz="900"/>
          </a:p>
          <a:p>
            <a:pPr indent="-285750" lvl="0" marL="457200" rtl="0" algn="l">
              <a:spcBef>
                <a:spcPts val="0"/>
              </a:spcBef>
              <a:spcAft>
                <a:spcPts val="0"/>
              </a:spcAft>
              <a:buSzPts val="900"/>
              <a:buChar char="●"/>
            </a:pPr>
            <a:r>
              <a:rPr lang="en" sz="900"/>
              <a:t>Time pressure </a:t>
            </a:r>
            <a:endParaRPr sz="900"/>
          </a:p>
        </p:txBody>
      </p:sp>
      <p:sp>
        <p:nvSpPr>
          <p:cNvPr id="211" name="Google Shape;211;p26"/>
          <p:cNvSpPr/>
          <p:nvPr/>
        </p:nvSpPr>
        <p:spPr>
          <a:xfrm rot="10800000">
            <a:off x="4825000" y="2900375"/>
            <a:ext cx="80100" cy="2502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6851850" y="21675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spcBef>
                <a:spcPts val="0"/>
              </a:spcBef>
              <a:spcAft>
                <a:spcPts val="0"/>
              </a:spcAft>
              <a:buSzPts val="800"/>
              <a:buChar char="●"/>
            </a:pPr>
            <a:r>
              <a:rPr lang="en" sz="800"/>
              <a:t>Personal management techniques</a:t>
            </a:r>
            <a:endParaRPr sz="800"/>
          </a:p>
          <a:p>
            <a:pPr indent="-279400" lvl="0" marL="457200" rtl="0" algn="l">
              <a:spcBef>
                <a:spcPts val="0"/>
              </a:spcBef>
              <a:spcAft>
                <a:spcPts val="0"/>
              </a:spcAft>
              <a:buSzPts val="800"/>
              <a:buChar char="●"/>
            </a:pPr>
            <a:r>
              <a:rPr lang="en" sz="800"/>
              <a:t>Quick &amp; Efficient</a:t>
            </a:r>
            <a:endParaRPr sz="800"/>
          </a:p>
        </p:txBody>
      </p:sp>
      <p:sp>
        <p:nvSpPr>
          <p:cNvPr id="213" name="Google Shape;213;p26"/>
          <p:cNvSpPr/>
          <p:nvPr/>
        </p:nvSpPr>
        <p:spPr>
          <a:xfrm>
            <a:off x="6851850" y="3181675"/>
            <a:ext cx="1625700" cy="701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spcBef>
                <a:spcPts val="0"/>
              </a:spcBef>
              <a:spcAft>
                <a:spcPts val="0"/>
              </a:spcAft>
              <a:buSzPts val="800"/>
              <a:buChar char="●"/>
            </a:pPr>
            <a:r>
              <a:rPr lang="en" sz="800"/>
              <a:t>Adopting Scrum framework</a:t>
            </a:r>
            <a:endParaRPr sz="800"/>
          </a:p>
          <a:p>
            <a:pPr indent="-279400" lvl="0" marL="457200" rtl="0" algn="l">
              <a:spcBef>
                <a:spcPts val="0"/>
              </a:spcBef>
              <a:spcAft>
                <a:spcPts val="0"/>
              </a:spcAft>
              <a:buSzPts val="800"/>
              <a:buChar char="●"/>
            </a:pPr>
            <a:r>
              <a:rPr lang="en" sz="800"/>
              <a:t>Workflow coordination</a:t>
            </a:r>
            <a:endParaRPr sz="800"/>
          </a:p>
        </p:txBody>
      </p:sp>
      <p:sp>
        <p:nvSpPr>
          <p:cNvPr id="214" name="Google Shape;214;p26"/>
          <p:cNvSpPr/>
          <p:nvPr/>
        </p:nvSpPr>
        <p:spPr>
          <a:xfrm rot="10800000">
            <a:off x="7624650" y="2900375"/>
            <a:ext cx="80100" cy="2502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 type="body"/>
          </p:nvPr>
        </p:nvSpPr>
        <p:spPr>
          <a:xfrm>
            <a:off x="3840400" y="1595638"/>
            <a:ext cx="20493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Product Owner</a:t>
            </a:r>
            <a:endParaRPr sz="2400"/>
          </a:p>
        </p:txBody>
      </p:sp>
      <p:sp>
        <p:nvSpPr>
          <p:cNvPr id="216" name="Google Shape;216;p26"/>
          <p:cNvSpPr txBox="1"/>
          <p:nvPr>
            <p:ph idx="1" type="body"/>
          </p:nvPr>
        </p:nvSpPr>
        <p:spPr>
          <a:xfrm>
            <a:off x="6728850" y="1595650"/>
            <a:ext cx="18717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rPr>
              <a:t>Team</a:t>
            </a:r>
            <a:endParaRPr sz="2400"/>
          </a:p>
        </p:txBody>
      </p:sp>
      <p:sp>
        <p:nvSpPr>
          <p:cNvPr id="217" name="Google Shape;217;p26"/>
          <p:cNvSpPr txBox="1"/>
          <p:nvPr>
            <p:ph idx="1" type="body"/>
          </p:nvPr>
        </p:nvSpPr>
        <p:spPr>
          <a:xfrm>
            <a:off x="1936050" y="1880650"/>
            <a:ext cx="563400" cy="3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FF"/>
                </a:highlight>
              </a:rPr>
              <a:t>Lillie</a:t>
            </a:r>
            <a:endParaRPr sz="1500"/>
          </a:p>
          <a:p>
            <a:pPr indent="0" lvl="0" marL="0" rtl="0" algn="l">
              <a:spcBef>
                <a:spcPts val="1200"/>
              </a:spcBef>
              <a:spcAft>
                <a:spcPts val="1600"/>
              </a:spcAft>
              <a:buNone/>
            </a:pPr>
            <a:r>
              <a:t/>
            </a:r>
            <a:endParaRPr sz="800"/>
          </a:p>
        </p:txBody>
      </p:sp>
      <p:sp>
        <p:nvSpPr>
          <p:cNvPr id="218" name="Google Shape;218;p26"/>
          <p:cNvSpPr txBox="1"/>
          <p:nvPr>
            <p:ph idx="1" type="body"/>
          </p:nvPr>
        </p:nvSpPr>
        <p:spPr>
          <a:xfrm>
            <a:off x="4627763" y="1880663"/>
            <a:ext cx="563400" cy="3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FF"/>
                </a:highlight>
              </a:rPr>
              <a:t>Cyrus</a:t>
            </a:r>
            <a:endParaRPr sz="1500"/>
          </a:p>
          <a:p>
            <a:pPr indent="0" lvl="0" marL="0" rtl="0" algn="l">
              <a:spcBef>
                <a:spcPts val="1200"/>
              </a:spcBef>
              <a:spcAft>
                <a:spcPts val="1600"/>
              </a:spcAft>
              <a:buNone/>
            </a:pPr>
            <a:r>
              <a:t/>
            </a:r>
            <a:endParaRPr sz="2400"/>
          </a:p>
        </p:txBody>
      </p:sp>
      <p:sp>
        <p:nvSpPr>
          <p:cNvPr id="219" name="Google Shape;219;p26"/>
          <p:cNvSpPr txBox="1"/>
          <p:nvPr>
            <p:ph idx="1" type="body"/>
          </p:nvPr>
        </p:nvSpPr>
        <p:spPr>
          <a:xfrm>
            <a:off x="7207650" y="1880650"/>
            <a:ext cx="914100" cy="350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100">
                <a:highlight>
                  <a:srgbClr val="FFFFFF"/>
                </a:highlight>
              </a:rPr>
              <a:t>Faith &amp; Ric</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25" name="Google Shape;225;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Identified a complex problem with students failing to understand a subject</a:t>
            </a:r>
            <a:endParaRPr/>
          </a:p>
          <a:p>
            <a:pPr indent="-342900" lvl="0" marL="457200" rtl="0" algn="l">
              <a:spcBef>
                <a:spcPts val="1600"/>
              </a:spcBef>
              <a:spcAft>
                <a:spcPts val="0"/>
              </a:spcAft>
              <a:buSzPts val="1800"/>
              <a:buAutoNum type="arabicPeriod"/>
            </a:pPr>
            <a:r>
              <a:rPr lang="en"/>
              <a:t>Used design thinking to achieve the most innovative solution</a:t>
            </a:r>
            <a:endParaRPr/>
          </a:p>
          <a:p>
            <a:pPr indent="0" lvl="0" marL="0" rtl="0" algn="l">
              <a:spcBef>
                <a:spcPts val="1600"/>
              </a:spcBef>
              <a:spcAft>
                <a:spcPts val="1600"/>
              </a:spcAft>
              <a:buNone/>
            </a:pPr>
            <a:r>
              <a:t/>
            </a:r>
            <a:endParaRPr/>
          </a:p>
        </p:txBody>
      </p:sp>
      <p:sp>
        <p:nvSpPr>
          <p:cNvPr id="226" name="Google Shape;226;p27"/>
          <p:cNvSpPr txBox="1"/>
          <p:nvPr/>
        </p:nvSpPr>
        <p:spPr>
          <a:xfrm>
            <a:off x="0" y="4610500"/>
            <a:ext cx="5154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Guidelines </a:t>
            </a:r>
            <a:endParaRPr/>
          </a:p>
        </p:txBody>
      </p:sp>
      <p:sp>
        <p:nvSpPr>
          <p:cNvPr id="79" name="Google Shape;79;p14"/>
          <p:cNvSpPr txBox="1"/>
          <p:nvPr>
            <p:ph idx="1" type="body"/>
          </p:nvPr>
        </p:nvSpPr>
        <p:spPr>
          <a:xfrm>
            <a:off x="2400300" y="1602675"/>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Presented Problem</a:t>
            </a:r>
            <a:endParaRPr b="1" sz="2100">
              <a:solidFill>
                <a:schemeClr val="dk1"/>
              </a:solidFill>
            </a:endParaRPr>
          </a:p>
          <a:p>
            <a:pPr indent="-330200" lvl="0" marL="457200" rtl="0" algn="l">
              <a:spcBef>
                <a:spcPts val="1600"/>
              </a:spcBef>
              <a:spcAft>
                <a:spcPts val="0"/>
              </a:spcAft>
              <a:buSzPts val="1600"/>
              <a:buChar char="●"/>
            </a:pPr>
            <a:r>
              <a:rPr lang="en" sz="1600"/>
              <a:t>Creating a game that will help Delaware State </a:t>
            </a:r>
            <a:r>
              <a:rPr lang="en" sz="1600"/>
              <a:t>University students understand subjects in Computational  Thinking I</a:t>
            </a:r>
            <a:endParaRPr sz="1600"/>
          </a:p>
          <a:p>
            <a:pPr indent="0" lvl="0" marL="0" rtl="0" algn="l">
              <a:spcBef>
                <a:spcPts val="1200"/>
              </a:spcBef>
              <a:spcAft>
                <a:spcPts val="0"/>
              </a:spcAft>
              <a:buNone/>
            </a:pPr>
            <a:r>
              <a:rPr b="1" lang="en" sz="2100">
                <a:solidFill>
                  <a:schemeClr val="dk1"/>
                </a:solidFill>
              </a:rPr>
              <a:t>Solution</a:t>
            </a:r>
            <a:endParaRPr b="1" sz="2100">
              <a:solidFill>
                <a:schemeClr val="dk1"/>
              </a:solidFill>
            </a:endParaRPr>
          </a:p>
          <a:p>
            <a:pPr indent="-330200" lvl="0" marL="457200" rtl="0" algn="l">
              <a:spcBef>
                <a:spcPts val="1200"/>
              </a:spcBef>
              <a:spcAft>
                <a:spcPts val="0"/>
              </a:spcAft>
              <a:buSzPts val="1600"/>
              <a:buChar char="●"/>
            </a:pPr>
            <a:r>
              <a:rPr lang="en" sz="1600"/>
              <a:t>Build a game that allows students  to learn the </a:t>
            </a:r>
            <a:r>
              <a:rPr lang="en" sz="1600"/>
              <a:t>precedence</a:t>
            </a:r>
            <a:r>
              <a:rPr lang="en" sz="1600"/>
              <a:t> of logical operators through Rock Paper Scissors</a:t>
            </a:r>
            <a:endParaRPr sz="1600"/>
          </a:p>
          <a:p>
            <a:pPr indent="-330200" lvl="0" marL="457200" rtl="0" algn="l">
              <a:spcBef>
                <a:spcPts val="0"/>
              </a:spcBef>
              <a:spcAft>
                <a:spcPts val="0"/>
              </a:spcAft>
              <a:buSzPts val="1600"/>
              <a:buChar char="●"/>
            </a:pPr>
            <a:r>
              <a:rPr lang="en" sz="1600"/>
              <a:t>Caters to </a:t>
            </a:r>
            <a:r>
              <a:rPr lang="en" sz="1600"/>
              <a:t>kinesthetic</a:t>
            </a:r>
            <a:r>
              <a:rPr lang="en" sz="1600"/>
              <a:t> learners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 Thinking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2105375" y="1084775"/>
            <a:ext cx="1661100" cy="1381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3332777" y="1190790"/>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316807" y="1190790"/>
            <a:ext cx="1238700" cy="289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10800000">
            <a:off x="321141" y="1882903"/>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105375" y="1555548"/>
            <a:ext cx="1661100" cy="25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Empathize</a:t>
            </a:r>
            <a:endParaRPr/>
          </a:p>
        </p:txBody>
      </p:sp>
      <p:sp>
        <p:nvSpPr>
          <p:cNvPr id="94" name="Google Shape;94;p16"/>
          <p:cNvSpPr txBox="1"/>
          <p:nvPr/>
        </p:nvSpPr>
        <p:spPr>
          <a:xfrm>
            <a:off x="2437998" y="1130439"/>
            <a:ext cx="11175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PHASE 1</a:t>
            </a:r>
            <a:endParaRPr b="1" sz="1700">
              <a:latin typeface="Lato"/>
              <a:ea typeface="Lato"/>
              <a:cs typeface="Lato"/>
              <a:sym typeface="Lato"/>
            </a:endParaRPr>
          </a:p>
        </p:txBody>
      </p:sp>
      <p:sp>
        <p:nvSpPr>
          <p:cNvPr id="95" name="Google Shape;95;p16"/>
          <p:cNvSpPr txBox="1"/>
          <p:nvPr/>
        </p:nvSpPr>
        <p:spPr>
          <a:xfrm>
            <a:off x="1874600" y="1763725"/>
            <a:ext cx="21231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Develop a deep understanding of the challenge problem </a:t>
            </a:r>
            <a:endParaRPr sz="1200">
              <a:latin typeface="Lato"/>
              <a:ea typeface="Lato"/>
              <a:cs typeface="Lato"/>
              <a:sym typeface="Lato"/>
            </a:endParaRPr>
          </a:p>
        </p:txBody>
      </p:sp>
      <p:sp>
        <p:nvSpPr>
          <p:cNvPr id="96" name="Google Shape;96;p16"/>
          <p:cNvSpPr/>
          <p:nvPr/>
        </p:nvSpPr>
        <p:spPr>
          <a:xfrm>
            <a:off x="5619034" y="1442218"/>
            <a:ext cx="409800" cy="3324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6297815" y="1043468"/>
            <a:ext cx="1371000" cy="3324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6164976" y="1002324"/>
            <a:ext cx="409800" cy="3324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889325" y="1084775"/>
            <a:ext cx="1661100" cy="1381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5116727" y="1190790"/>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100757" y="1190790"/>
            <a:ext cx="1238700" cy="289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10800000">
            <a:off x="3952241" y="1191003"/>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3889325" y="1555548"/>
            <a:ext cx="1661100" cy="25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Define</a:t>
            </a:r>
            <a:endParaRPr/>
          </a:p>
        </p:txBody>
      </p:sp>
      <p:sp>
        <p:nvSpPr>
          <p:cNvPr id="104" name="Google Shape;104;p16"/>
          <p:cNvSpPr txBox="1"/>
          <p:nvPr/>
        </p:nvSpPr>
        <p:spPr>
          <a:xfrm>
            <a:off x="4221948" y="1130439"/>
            <a:ext cx="11175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PHASE 2</a:t>
            </a:r>
            <a:endParaRPr b="1" sz="1700">
              <a:latin typeface="Lato"/>
              <a:ea typeface="Lato"/>
              <a:cs typeface="Lato"/>
              <a:sym typeface="Lato"/>
            </a:endParaRPr>
          </a:p>
        </p:txBody>
      </p:sp>
      <p:sp>
        <p:nvSpPr>
          <p:cNvPr id="105" name="Google Shape;105;p16"/>
          <p:cNvSpPr txBox="1"/>
          <p:nvPr/>
        </p:nvSpPr>
        <p:spPr>
          <a:xfrm>
            <a:off x="3879425" y="1763725"/>
            <a:ext cx="16809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Clearly articulate the problem you want solve </a:t>
            </a:r>
            <a:endParaRPr sz="1200">
              <a:latin typeface="Lato"/>
              <a:ea typeface="Lato"/>
              <a:cs typeface="Lato"/>
              <a:sym typeface="Lato"/>
            </a:endParaRPr>
          </a:p>
        </p:txBody>
      </p:sp>
      <p:sp>
        <p:nvSpPr>
          <p:cNvPr id="106" name="Google Shape;106;p16"/>
          <p:cNvSpPr/>
          <p:nvPr/>
        </p:nvSpPr>
        <p:spPr>
          <a:xfrm>
            <a:off x="5673275" y="1084775"/>
            <a:ext cx="1661100" cy="1381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900677" y="1190790"/>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884707" y="1190790"/>
            <a:ext cx="1238700" cy="289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0800000">
            <a:off x="5739016" y="1191003"/>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5673275" y="1555548"/>
            <a:ext cx="1661100" cy="25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Ideate</a:t>
            </a:r>
            <a:endParaRPr/>
          </a:p>
        </p:txBody>
      </p:sp>
      <p:sp>
        <p:nvSpPr>
          <p:cNvPr id="111" name="Google Shape;111;p16"/>
          <p:cNvSpPr txBox="1"/>
          <p:nvPr/>
        </p:nvSpPr>
        <p:spPr>
          <a:xfrm>
            <a:off x="6005898" y="1130439"/>
            <a:ext cx="11175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PHASE 3</a:t>
            </a:r>
            <a:endParaRPr b="1" sz="1700">
              <a:latin typeface="Lato"/>
              <a:ea typeface="Lato"/>
              <a:cs typeface="Lato"/>
              <a:sym typeface="Lato"/>
            </a:endParaRPr>
          </a:p>
        </p:txBody>
      </p:sp>
      <p:sp>
        <p:nvSpPr>
          <p:cNvPr id="112" name="Google Shape;112;p16"/>
          <p:cNvSpPr txBox="1"/>
          <p:nvPr/>
        </p:nvSpPr>
        <p:spPr>
          <a:xfrm>
            <a:off x="5496175" y="1763725"/>
            <a:ext cx="20676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Brainstorm potential solutions, select and develop your solutions</a:t>
            </a:r>
            <a:endParaRPr sz="1200">
              <a:latin typeface="Lato"/>
              <a:ea typeface="Lato"/>
              <a:cs typeface="Lato"/>
              <a:sym typeface="Lato"/>
            </a:endParaRPr>
          </a:p>
        </p:txBody>
      </p:sp>
      <p:sp>
        <p:nvSpPr>
          <p:cNvPr id="113" name="Google Shape;113;p16"/>
          <p:cNvSpPr/>
          <p:nvPr/>
        </p:nvSpPr>
        <p:spPr>
          <a:xfrm>
            <a:off x="3014338" y="2656100"/>
            <a:ext cx="1661100" cy="1381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254940" y="2762115"/>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3225769" y="2762115"/>
            <a:ext cx="1238700" cy="289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10800000">
            <a:off x="3080100" y="2762825"/>
            <a:ext cx="370200" cy="2826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3014338" y="3126873"/>
            <a:ext cx="1661100" cy="25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Prototype</a:t>
            </a:r>
            <a:endParaRPr/>
          </a:p>
        </p:txBody>
      </p:sp>
      <p:sp>
        <p:nvSpPr>
          <p:cNvPr id="118" name="Google Shape;118;p16"/>
          <p:cNvSpPr txBox="1"/>
          <p:nvPr/>
        </p:nvSpPr>
        <p:spPr>
          <a:xfrm>
            <a:off x="3332786" y="2670264"/>
            <a:ext cx="11175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PHASE 4</a:t>
            </a:r>
            <a:endParaRPr b="1" sz="1700">
              <a:latin typeface="Lato"/>
              <a:ea typeface="Lato"/>
              <a:cs typeface="Lato"/>
              <a:sym typeface="Lato"/>
            </a:endParaRPr>
          </a:p>
        </p:txBody>
      </p:sp>
      <p:sp>
        <p:nvSpPr>
          <p:cNvPr id="119" name="Google Shape;119;p16"/>
          <p:cNvSpPr txBox="1"/>
          <p:nvPr/>
        </p:nvSpPr>
        <p:spPr>
          <a:xfrm>
            <a:off x="2933638" y="3335050"/>
            <a:ext cx="18225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Design a prototype and and test all of part of your solution.</a:t>
            </a:r>
            <a:endParaRPr sz="1200">
              <a:latin typeface="Lato"/>
              <a:ea typeface="Lato"/>
              <a:cs typeface="Lato"/>
              <a:sym typeface="Lato"/>
            </a:endParaRPr>
          </a:p>
        </p:txBody>
      </p:sp>
      <p:sp>
        <p:nvSpPr>
          <p:cNvPr id="120" name="Google Shape;120;p16"/>
          <p:cNvSpPr/>
          <p:nvPr/>
        </p:nvSpPr>
        <p:spPr>
          <a:xfrm>
            <a:off x="4811475" y="2656100"/>
            <a:ext cx="1661100" cy="1381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038877" y="2762115"/>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5022907" y="2762115"/>
            <a:ext cx="1238700" cy="289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10800000">
            <a:off x="4874991" y="2762328"/>
            <a:ext cx="370200" cy="289500"/>
          </a:xfrm>
          <a:prstGeom prst="flowChartDelay">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811475" y="3126873"/>
            <a:ext cx="1661100" cy="25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125" name="Google Shape;125;p16"/>
          <p:cNvSpPr txBox="1"/>
          <p:nvPr/>
        </p:nvSpPr>
        <p:spPr>
          <a:xfrm>
            <a:off x="5144098" y="2701764"/>
            <a:ext cx="11175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PHASE 5</a:t>
            </a:r>
            <a:endParaRPr b="1" sz="1700">
              <a:latin typeface="Lato"/>
              <a:ea typeface="Lato"/>
              <a:cs typeface="Lato"/>
              <a:sym typeface="Lato"/>
            </a:endParaRPr>
          </a:p>
        </p:txBody>
      </p:sp>
      <p:sp>
        <p:nvSpPr>
          <p:cNvPr id="126" name="Google Shape;126;p16"/>
          <p:cNvSpPr txBox="1"/>
          <p:nvPr/>
        </p:nvSpPr>
        <p:spPr>
          <a:xfrm>
            <a:off x="4656750" y="3335050"/>
            <a:ext cx="19710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A </a:t>
            </a:r>
            <a:r>
              <a:rPr lang="en" sz="1200">
                <a:latin typeface="Lato"/>
                <a:ea typeface="Lato"/>
                <a:cs typeface="Lato"/>
                <a:sym typeface="Lato"/>
              </a:rPr>
              <a:t>continuous</a:t>
            </a:r>
            <a:r>
              <a:rPr lang="en" sz="1200">
                <a:latin typeface="Lato"/>
                <a:ea typeface="Lato"/>
                <a:cs typeface="Lato"/>
                <a:sym typeface="Lato"/>
              </a:rPr>
              <a:t> short-cycle innovation process to improve your design</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2" name="Google Shape;132;p17"/>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POV</a:t>
            </a:r>
            <a:endParaRPr sz="16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600">
                <a:latin typeface="Arial"/>
                <a:ea typeface="Arial"/>
                <a:cs typeface="Arial"/>
                <a:sym typeface="Arial"/>
              </a:rPr>
              <a:t>Delaware State University computer science and information technology students taking computational thinking 1 need an entertaining game to learn logical connectives because they find the topic difficult to understand and an entertaining game will capture their attention and help them spend more time practicing the concepts.</a:t>
            </a:r>
            <a:endParaRPr sz="1600">
              <a:solidFill>
                <a:srgbClr val="000000"/>
              </a:solidFill>
            </a:endParaRPr>
          </a:p>
          <a:p>
            <a:pPr indent="0" lvl="0" marL="0" rtl="0" algn="l">
              <a:spcBef>
                <a:spcPts val="0"/>
              </a:spcBef>
              <a:spcAft>
                <a:spcPts val="0"/>
              </a:spcAft>
              <a:buNone/>
            </a:pPr>
            <a:r>
              <a:t/>
            </a:r>
            <a:endParaRPr sz="2100">
              <a:solidFill>
                <a:schemeClr val="dk1"/>
              </a:solidFill>
            </a:endParaRPr>
          </a:p>
          <a:p>
            <a:pPr indent="0" lvl="0" marL="0" rtl="0" algn="l">
              <a:spcBef>
                <a:spcPts val="1600"/>
              </a:spcBef>
              <a:spcAft>
                <a:spcPts val="1600"/>
              </a:spcAft>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Ideation </a:t>
            </a:r>
            <a:endParaRPr/>
          </a:p>
        </p:txBody>
      </p:sp>
      <p:sp>
        <p:nvSpPr>
          <p:cNvPr id="138" name="Google Shape;138;p18"/>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Brainstorm</a:t>
            </a:r>
            <a:endParaRPr sz="2100">
              <a:solidFill>
                <a:schemeClr val="dk1"/>
              </a:solidFill>
            </a:endParaRPr>
          </a:p>
          <a:p>
            <a:pPr indent="-330200" lvl="0" marL="457200" rtl="0" algn="l">
              <a:spcBef>
                <a:spcPts val="1600"/>
              </a:spcBef>
              <a:spcAft>
                <a:spcPts val="0"/>
              </a:spcAft>
              <a:buSzPts val="1600"/>
              <a:buChar char="●"/>
            </a:pPr>
            <a:r>
              <a:rPr lang="en" sz="1600"/>
              <a:t>Create a game for each learning type</a:t>
            </a:r>
            <a:endParaRPr sz="1600"/>
          </a:p>
          <a:p>
            <a:pPr indent="-330200" lvl="1" marL="914400" rtl="0" algn="l">
              <a:spcBef>
                <a:spcPts val="0"/>
              </a:spcBef>
              <a:spcAft>
                <a:spcPts val="0"/>
              </a:spcAft>
              <a:buSzPts val="1600"/>
              <a:buChar char="○"/>
            </a:pPr>
            <a:r>
              <a:rPr lang="en" sz="1600"/>
              <a:t>Visual, Kinesthetic, Auditory </a:t>
            </a:r>
            <a:endParaRPr sz="1600"/>
          </a:p>
          <a:p>
            <a:pPr indent="-330200" lvl="0" marL="457200" rtl="0" algn="l">
              <a:spcBef>
                <a:spcPts val="0"/>
              </a:spcBef>
              <a:spcAft>
                <a:spcPts val="0"/>
              </a:spcAft>
              <a:buSzPts val="1600"/>
              <a:buChar char="●"/>
            </a:pPr>
            <a:r>
              <a:rPr lang="en" sz="1600"/>
              <a:t>Availability</a:t>
            </a:r>
            <a:endParaRPr sz="1600"/>
          </a:p>
          <a:p>
            <a:pPr indent="-330200" lvl="1" marL="914400" rtl="0" algn="l">
              <a:spcBef>
                <a:spcPts val="0"/>
              </a:spcBef>
              <a:spcAft>
                <a:spcPts val="0"/>
              </a:spcAft>
              <a:buSzPts val="1600"/>
              <a:buChar char="○"/>
            </a:pPr>
            <a:r>
              <a:rPr lang="en" sz="1600"/>
              <a:t>Online, Offline</a:t>
            </a:r>
            <a:endParaRPr sz="1600"/>
          </a:p>
          <a:p>
            <a:pPr indent="-330200" lvl="1" marL="914400" rtl="0" algn="l">
              <a:spcBef>
                <a:spcPts val="0"/>
              </a:spcBef>
              <a:spcAft>
                <a:spcPts val="0"/>
              </a:spcAft>
              <a:buSzPts val="1600"/>
              <a:buChar char="○"/>
            </a:pPr>
            <a:r>
              <a:rPr lang="en" sz="1600"/>
              <a:t>App</a:t>
            </a:r>
            <a:endParaRPr sz="1600"/>
          </a:p>
          <a:p>
            <a:pPr indent="-330200" lvl="0" marL="457200" rtl="0" algn="l">
              <a:spcBef>
                <a:spcPts val="0"/>
              </a:spcBef>
              <a:spcAft>
                <a:spcPts val="0"/>
              </a:spcAft>
              <a:buSzPts val="1600"/>
              <a:buChar char="●"/>
            </a:pPr>
            <a:r>
              <a:rPr lang="en" sz="1600"/>
              <a:t>Reward system and competitive features</a:t>
            </a:r>
            <a:endParaRPr sz="1600"/>
          </a:p>
          <a:p>
            <a:pPr indent="-330200" lvl="0" marL="457200" rtl="0" algn="l">
              <a:spcBef>
                <a:spcPts val="0"/>
              </a:spcBef>
              <a:spcAft>
                <a:spcPts val="0"/>
              </a:spcAft>
              <a:buSzPts val="1600"/>
              <a:buChar char="●"/>
            </a:pPr>
            <a:r>
              <a:rPr lang="en" sz="1600"/>
              <a:t>User friendly</a:t>
            </a:r>
            <a:endParaRPr sz="1600"/>
          </a:p>
          <a:p>
            <a:pPr indent="-330200" lvl="1" marL="914400" rtl="0" algn="l">
              <a:spcBef>
                <a:spcPts val="0"/>
              </a:spcBef>
              <a:spcAft>
                <a:spcPts val="0"/>
              </a:spcAft>
              <a:buSzPts val="1600"/>
              <a:buChar char="○"/>
            </a:pPr>
            <a:r>
              <a:rPr lang="en" sz="1600"/>
              <a:t>Customization </a:t>
            </a:r>
            <a:endParaRPr sz="1600"/>
          </a:p>
          <a:p>
            <a:pPr indent="-330200" lvl="1" marL="914400" rtl="0" algn="l">
              <a:spcBef>
                <a:spcPts val="0"/>
              </a:spcBef>
              <a:spcAft>
                <a:spcPts val="0"/>
              </a:spcAft>
              <a:buSzPts val="1600"/>
              <a:buChar char="○"/>
            </a:pPr>
            <a:r>
              <a:rPr lang="en" sz="1600"/>
              <a:t>Colorful and easy to navigate</a:t>
            </a:r>
            <a:endParaRPr sz="1600"/>
          </a:p>
          <a:p>
            <a:pPr indent="0" lvl="0" marL="0" rtl="0" algn="l">
              <a:spcBef>
                <a:spcPts val="0"/>
              </a:spcBef>
              <a:spcAft>
                <a:spcPts val="0"/>
              </a:spcAft>
              <a:buNone/>
            </a:pPr>
            <a:r>
              <a:t/>
            </a:r>
            <a:endParaRPr sz="1600"/>
          </a:p>
          <a:p>
            <a:pPr indent="0" lvl="0" marL="0" rtl="0" algn="l">
              <a:spcBef>
                <a:spcPts val="0"/>
              </a:spcBef>
              <a:spcAft>
                <a:spcPts val="1600"/>
              </a:spcAft>
              <a:buNone/>
            </a:pPr>
            <a:r>
              <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Ideation (Cont.)</a:t>
            </a:r>
            <a:endParaRPr/>
          </a:p>
        </p:txBody>
      </p:sp>
      <p:sp>
        <p:nvSpPr>
          <p:cNvPr id="144" name="Google Shape;144;p19"/>
          <p:cNvSpPr txBox="1"/>
          <p:nvPr>
            <p:ph idx="1" type="body"/>
          </p:nvPr>
        </p:nvSpPr>
        <p:spPr>
          <a:xfrm>
            <a:off x="2400250" y="1083050"/>
            <a:ext cx="63216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b="1" lang="en" sz="2100">
                <a:solidFill>
                  <a:schemeClr val="dk1"/>
                </a:solidFill>
              </a:rPr>
              <a:t>Prioritize HMWs</a:t>
            </a:r>
            <a:endParaRPr b="1" sz="2100">
              <a:solidFill>
                <a:schemeClr val="dk1"/>
              </a:solidFill>
            </a:endParaRPr>
          </a:p>
          <a:p>
            <a:pPr indent="-330200" lvl="0" marL="457200" rtl="0" algn="l">
              <a:spcBef>
                <a:spcPts val="0"/>
              </a:spcBef>
              <a:spcAft>
                <a:spcPts val="0"/>
              </a:spcAft>
              <a:buClr>
                <a:srgbClr val="202124"/>
              </a:buClr>
              <a:buSzPts val="1600"/>
              <a:buChar char="●"/>
            </a:pPr>
            <a:r>
              <a:rPr lang="en" sz="1600">
                <a:solidFill>
                  <a:srgbClr val="202124"/>
                </a:solidFill>
              </a:rPr>
              <a:t>Organize ideas under HMW</a:t>
            </a:r>
            <a:endParaRPr sz="1600">
              <a:solidFill>
                <a:srgbClr val="202124"/>
              </a:solidFill>
            </a:endParaRPr>
          </a:p>
          <a:p>
            <a:pPr indent="-330200" lvl="0" marL="457200" rtl="0" algn="l">
              <a:spcBef>
                <a:spcPts val="0"/>
              </a:spcBef>
              <a:spcAft>
                <a:spcPts val="0"/>
              </a:spcAft>
              <a:buClr>
                <a:srgbClr val="000000"/>
              </a:buClr>
              <a:buSzPts val="1600"/>
              <a:buChar char="●"/>
            </a:pPr>
            <a:r>
              <a:rPr lang="en" sz="1600">
                <a:solidFill>
                  <a:srgbClr val="000000"/>
                </a:solidFill>
              </a:rPr>
              <a:t>Which ideas are the most feasible?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Focused on specific learning style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Kinesthetic</a:t>
            </a:r>
            <a:endParaRPr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ctr">
              <a:lnSpc>
                <a:spcPct val="100000"/>
              </a:lnSpc>
              <a:spcBef>
                <a:spcPts val="0"/>
              </a:spcBef>
              <a:spcAft>
                <a:spcPts val="0"/>
              </a:spcAft>
              <a:buNone/>
            </a:pPr>
            <a:r>
              <a:rPr b="1" lang="en" sz="900">
                <a:solidFill>
                  <a:srgbClr val="FFFFFF"/>
                </a:solidFill>
                <a:latin typeface="Arial"/>
                <a:ea typeface="Arial"/>
                <a:cs typeface="Arial"/>
                <a:sym typeface="Arial"/>
              </a:rPr>
              <a:t>How might we implement a study feature in the game</a:t>
            </a:r>
            <a:endParaRPr b="1" sz="900">
              <a:solidFill>
                <a:srgbClr val="FFFFFF"/>
              </a:solidFill>
              <a:latin typeface="Arial"/>
              <a:ea typeface="Arial"/>
              <a:cs typeface="Arial"/>
              <a:sym typeface="Arial"/>
            </a:endParaRPr>
          </a:p>
          <a:p>
            <a:pPr indent="0" lvl="0" marL="0" rtl="0" algn="ctr">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2"/>
              </a:buClr>
              <a:buSzPts val="1100"/>
              <a:buFont typeface="Arial"/>
              <a:buNone/>
            </a:pPr>
            <a:r>
              <a:rPr b="1" lang="en" sz="900">
                <a:solidFill>
                  <a:srgbClr val="FFFFFF"/>
                </a:solidFill>
                <a:latin typeface="Arial"/>
                <a:ea typeface="Arial"/>
                <a:cs typeface="Arial"/>
                <a:sym typeface="Arial"/>
              </a:rPr>
              <a:t>How might we develop a game that is easily accessible to all users</a:t>
            </a:r>
            <a:endParaRPr b="1" sz="900">
              <a:solidFill>
                <a:srgbClr val="FFFFFF"/>
              </a:solidFill>
              <a:latin typeface="Arial"/>
              <a:ea typeface="Arial"/>
              <a:cs typeface="Arial"/>
              <a:sym typeface="Arial"/>
            </a:endParaRPr>
          </a:p>
          <a:p>
            <a:pPr indent="0" lvl="0" marL="0" rtl="0" algn="ctr">
              <a:lnSpc>
                <a:spcPct val="100000"/>
              </a:lnSpc>
              <a:spcBef>
                <a:spcPts val="0"/>
              </a:spcBef>
              <a:spcAft>
                <a:spcPts val="0"/>
              </a:spcAft>
              <a:buNone/>
            </a:pPr>
            <a:r>
              <a:t/>
            </a:r>
            <a:endParaRPr b="1" sz="900">
              <a:solidFill>
                <a:schemeClr val="lt1"/>
              </a:solidFill>
              <a:latin typeface="Arial"/>
              <a:ea typeface="Arial"/>
              <a:cs typeface="Arial"/>
              <a:sym typeface="Arial"/>
            </a:endParaRPr>
          </a:p>
          <a:p>
            <a:pPr indent="0" lvl="0" marL="0" rtl="0" algn="ctr">
              <a:lnSpc>
                <a:spcPct val="100000"/>
              </a:lnSpc>
              <a:spcBef>
                <a:spcPts val="0"/>
              </a:spcBef>
              <a:spcAft>
                <a:spcPts val="0"/>
              </a:spcAft>
              <a:buNone/>
            </a:pPr>
            <a:r>
              <a:t/>
            </a:r>
            <a:endParaRPr b="1" sz="900">
              <a:solidFill>
                <a:schemeClr val="lt1"/>
              </a:solidFill>
              <a:latin typeface="Arial"/>
              <a:ea typeface="Arial"/>
              <a:cs typeface="Arial"/>
              <a:sym typeface="Arial"/>
            </a:endParaRPr>
          </a:p>
          <a:p>
            <a:pPr indent="0" lvl="0" marL="0" rtl="0" algn="ctr">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ctr">
              <a:lnSpc>
                <a:spcPct val="100000"/>
              </a:lnSpc>
              <a:spcBef>
                <a:spcPts val="0"/>
              </a:spcBef>
              <a:spcAft>
                <a:spcPts val="0"/>
              </a:spcAft>
              <a:buClr>
                <a:schemeClr val="dk2"/>
              </a:buClr>
              <a:buSzPts val="1100"/>
              <a:buFont typeface="Arial"/>
              <a:buNone/>
            </a:pPr>
            <a:r>
              <a:rPr b="1" lang="en" sz="900">
                <a:solidFill>
                  <a:srgbClr val="FFFFFF"/>
                </a:solidFill>
                <a:latin typeface="Arial"/>
                <a:ea typeface="Arial"/>
                <a:cs typeface="Arial"/>
                <a:sym typeface="Arial"/>
              </a:rPr>
              <a:t>How might we develop a game that is easily accessible to all users</a:t>
            </a:r>
            <a:endParaRPr b="1" sz="900">
              <a:solidFill>
                <a:srgbClr val="FFFFFF"/>
              </a:solidFill>
              <a:latin typeface="Arial"/>
              <a:ea typeface="Arial"/>
              <a:cs typeface="Arial"/>
              <a:sym typeface="Arial"/>
            </a:endParaRPr>
          </a:p>
          <a:p>
            <a:pPr indent="0" lvl="0" marL="0" rtl="0" algn="ctr">
              <a:lnSpc>
                <a:spcPct val="100000"/>
              </a:lnSpc>
              <a:spcBef>
                <a:spcPts val="0"/>
              </a:spcBef>
              <a:spcAft>
                <a:spcPts val="0"/>
              </a:spcAft>
              <a:buNone/>
            </a:pPr>
            <a:r>
              <a:t/>
            </a:r>
            <a:endParaRPr b="1" sz="900">
              <a:solidFill>
                <a:schemeClr val="lt1"/>
              </a:solidFill>
              <a:latin typeface="Arial"/>
              <a:ea typeface="Arial"/>
              <a:cs typeface="Arial"/>
              <a:sym typeface="Aria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1600"/>
              </a:spcAft>
              <a:buNone/>
            </a:pPr>
            <a:r>
              <a:t/>
            </a:r>
            <a:endParaRPr sz="2400"/>
          </a:p>
        </p:txBody>
      </p:sp>
      <p:sp>
        <p:nvSpPr>
          <p:cNvPr id="145" name="Google Shape;145;p19"/>
          <p:cNvSpPr/>
          <p:nvPr/>
        </p:nvSpPr>
        <p:spPr>
          <a:xfrm>
            <a:off x="2457275" y="4062225"/>
            <a:ext cx="1377000" cy="559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How might we develop a more competitive game to incentivize learning</a:t>
            </a:r>
            <a:endParaRPr b="1" sz="900">
              <a:solidFill>
                <a:schemeClr val="lt1"/>
              </a:solidFill>
            </a:endParaRPr>
          </a:p>
        </p:txBody>
      </p:sp>
      <p:sp>
        <p:nvSpPr>
          <p:cNvPr id="146" name="Google Shape;146;p19"/>
          <p:cNvSpPr/>
          <p:nvPr/>
        </p:nvSpPr>
        <p:spPr>
          <a:xfrm>
            <a:off x="4276700" y="4060325"/>
            <a:ext cx="1377000" cy="559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How might we create a user interface that makes the intended audience intrigued </a:t>
            </a:r>
            <a:endParaRPr b="1" sz="900">
              <a:solidFill>
                <a:srgbClr val="FFFFFF"/>
              </a:solidFill>
            </a:endParaRPr>
          </a:p>
        </p:txBody>
      </p:sp>
      <p:sp>
        <p:nvSpPr>
          <p:cNvPr id="147" name="Google Shape;147;p19"/>
          <p:cNvSpPr/>
          <p:nvPr/>
        </p:nvSpPr>
        <p:spPr>
          <a:xfrm>
            <a:off x="4276700" y="3394450"/>
            <a:ext cx="1377000" cy="559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rgbClr val="FFFFFF"/>
              </a:solidFill>
            </a:endParaRPr>
          </a:p>
          <a:p>
            <a:pPr indent="0" lvl="0" marL="0" rtl="0" algn="ctr">
              <a:spcBef>
                <a:spcPts val="0"/>
              </a:spcBef>
              <a:spcAft>
                <a:spcPts val="0"/>
              </a:spcAft>
              <a:buClr>
                <a:schemeClr val="dk2"/>
              </a:buClr>
              <a:buSzPts val="1100"/>
              <a:buFont typeface="Arial"/>
              <a:buNone/>
            </a:pPr>
            <a:r>
              <a:rPr b="1" lang="en" sz="900">
                <a:solidFill>
                  <a:srgbClr val="FFFFFF"/>
                </a:solidFill>
              </a:rPr>
              <a:t>How might we develop a game that is easily accessible to all users</a:t>
            </a:r>
            <a:endParaRPr b="1" sz="900">
              <a:solidFill>
                <a:srgbClr val="FFFFFF"/>
              </a:solidFill>
            </a:endParaRPr>
          </a:p>
          <a:p>
            <a:pPr indent="0" lvl="0" marL="0" rtl="0" algn="ctr">
              <a:spcBef>
                <a:spcPts val="0"/>
              </a:spcBef>
              <a:spcAft>
                <a:spcPts val="0"/>
              </a:spcAft>
              <a:buNone/>
            </a:pPr>
            <a:r>
              <a:t/>
            </a:r>
            <a:endParaRPr b="1" sz="900">
              <a:solidFill>
                <a:schemeClr val="lt1"/>
              </a:solidFill>
            </a:endParaRPr>
          </a:p>
        </p:txBody>
      </p:sp>
      <p:sp>
        <p:nvSpPr>
          <p:cNvPr id="148" name="Google Shape;148;p19"/>
          <p:cNvSpPr/>
          <p:nvPr/>
        </p:nvSpPr>
        <p:spPr>
          <a:xfrm>
            <a:off x="7620250" y="4062225"/>
            <a:ext cx="1377000" cy="559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rgbClr val="FFFFFF"/>
              </a:solidFill>
            </a:endParaRPr>
          </a:p>
          <a:p>
            <a:pPr indent="0" lvl="0" marL="0" rtl="0" algn="ctr">
              <a:spcBef>
                <a:spcPts val="0"/>
              </a:spcBef>
              <a:spcAft>
                <a:spcPts val="0"/>
              </a:spcAft>
              <a:buNone/>
            </a:pPr>
            <a:r>
              <a:rPr b="1" lang="en" sz="900">
                <a:solidFill>
                  <a:srgbClr val="FFFFFF"/>
                </a:solidFill>
              </a:rPr>
              <a:t>How might we implement a study feature in the game</a:t>
            </a:r>
            <a:endParaRPr b="1" sz="900">
              <a:solidFill>
                <a:srgbClr val="FFFFFF"/>
              </a:solidFill>
            </a:endParaRPr>
          </a:p>
          <a:p>
            <a:pPr indent="0" lvl="0" marL="0" rtl="0" algn="ctr">
              <a:spcBef>
                <a:spcPts val="0"/>
              </a:spcBef>
              <a:spcAft>
                <a:spcPts val="0"/>
              </a:spcAft>
              <a:buNone/>
            </a:pPr>
            <a:r>
              <a:t/>
            </a:r>
            <a:endParaRPr b="1" sz="900">
              <a:solidFill>
                <a:schemeClr val="lt1"/>
              </a:solidFill>
            </a:endParaRPr>
          </a:p>
        </p:txBody>
      </p:sp>
      <p:sp>
        <p:nvSpPr>
          <p:cNvPr id="149" name="Google Shape;149;p19"/>
          <p:cNvSpPr txBox="1"/>
          <p:nvPr>
            <p:ph type="title"/>
          </p:nvPr>
        </p:nvSpPr>
        <p:spPr>
          <a:xfrm>
            <a:off x="4914100" y="4726200"/>
            <a:ext cx="12939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t>FEASIBILITY</a:t>
            </a:r>
            <a:endParaRPr b="0" sz="1500"/>
          </a:p>
        </p:txBody>
      </p:sp>
      <p:sp>
        <p:nvSpPr>
          <p:cNvPr id="150" name="Google Shape;150;p19"/>
          <p:cNvSpPr txBox="1"/>
          <p:nvPr>
            <p:ph type="title"/>
          </p:nvPr>
        </p:nvSpPr>
        <p:spPr>
          <a:xfrm>
            <a:off x="2400250" y="4726200"/>
            <a:ext cx="12939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t>LOW</a:t>
            </a:r>
            <a:endParaRPr b="0" sz="1000"/>
          </a:p>
        </p:txBody>
      </p:sp>
      <p:sp>
        <p:nvSpPr>
          <p:cNvPr id="151" name="Google Shape;151;p19"/>
          <p:cNvSpPr txBox="1"/>
          <p:nvPr>
            <p:ph type="title"/>
          </p:nvPr>
        </p:nvSpPr>
        <p:spPr>
          <a:xfrm>
            <a:off x="8271850" y="4726200"/>
            <a:ext cx="725400" cy="2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t>HIGH</a:t>
            </a:r>
            <a:endParaRPr b="0" sz="1000"/>
          </a:p>
        </p:txBody>
      </p:sp>
      <p:sp>
        <p:nvSpPr>
          <p:cNvPr id="152" name="Google Shape;152;p19"/>
          <p:cNvSpPr/>
          <p:nvPr/>
        </p:nvSpPr>
        <p:spPr>
          <a:xfrm>
            <a:off x="7620250" y="3398250"/>
            <a:ext cx="1377000" cy="5598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How might we accommodate for people with different learning styles</a:t>
            </a:r>
            <a:endParaRPr b="1" sz="900">
              <a:solidFill>
                <a:schemeClr val="lt1"/>
              </a:solidFill>
            </a:endParaRPr>
          </a:p>
        </p:txBody>
      </p:sp>
      <p:sp>
        <p:nvSpPr>
          <p:cNvPr id="153" name="Google Shape;153;p19"/>
          <p:cNvSpPr/>
          <p:nvPr/>
        </p:nvSpPr>
        <p:spPr>
          <a:xfrm>
            <a:off x="6096125" y="4022525"/>
            <a:ext cx="1377000" cy="6354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How might we create a user interface that makes the intended audience intrigued </a:t>
            </a:r>
            <a:endParaRPr b="1" sz="9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a:t>
            </a:r>
            <a:endParaRPr/>
          </a:p>
        </p:txBody>
      </p:sp>
      <p:sp>
        <p:nvSpPr>
          <p:cNvPr id="159" name="Google Shape;159;p20"/>
          <p:cNvSpPr txBox="1"/>
          <p:nvPr/>
        </p:nvSpPr>
        <p:spPr>
          <a:xfrm>
            <a:off x="2452000" y="1322950"/>
            <a:ext cx="6269700" cy="3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Lato"/>
                <a:ea typeface="Lato"/>
                <a:cs typeface="Lato"/>
                <a:sym typeface="Lato"/>
              </a:rPr>
              <a:t>IDLE</a:t>
            </a:r>
            <a:endParaRPr b="1" sz="2100">
              <a:solidFill>
                <a:schemeClr val="dk1"/>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Used for </a:t>
            </a:r>
            <a:r>
              <a:rPr lang="en" sz="1600">
                <a:solidFill>
                  <a:schemeClr val="dk2"/>
                </a:solidFill>
                <a:latin typeface="Lato"/>
                <a:ea typeface="Lato"/>
                <a:cs typeface="Lato"/>
                <a:sym typeface="Lato"/>
              </a:rPr>
              <a:t>prototyping</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Developing basic mechanics of the game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Users enter 10 rounds </a:t>
            </a:r>
            <a:r>
              <a:rPr lang="en" sz="1600">
                <a:solidFill>
                  <a:schemeClr val="dk2"/>
                </a:solidFill>
                <a:latin typeface="Lato"/>
                <a:ea typeface="Lato"/>
                <a:cs typeface="Lato"/>
                <a:sym typeface="Lato"/>
              </a:rPr>
              <a:t>w</a:t>
            </a:r>
            <a:r>
              <a:rPr lang="en" sz="1600">
                <a:solidFill>
                  <a:schemeClr val="dk2"/>
                </a:solidFill>
                <a:latin typeface="Lato"/>
                <a:ea typeface="Lato"/>
                <a:cs typeface="Lato"/>
                <a:sym typeface="Lato"/>
              </a:rPr>
              <a:t>ith Computer, declares a winner at the end</a:t>
            </a:r>
            <a:endParaRPr sz="1600">
              <a:solidFill>
                <a:schemeClr val="dk2"/>
              </a:solidFill>
              <a:latin typeface="Lato"/>
              <a:ea typeface="Lato"/>
              <a:cs typeface="Lato"/>
              <a:sym typeface="Lato"/>
            </a:endParaRPr>
          </a:p>
        </p:txBody>
      </p:sp>
      <p:pic>
        <p:nvPicPr>
          <p:cNvPr descr="Python Idle - Icon - Gnome-look.org" id="160" name="Google Shape;160;p20"/>
          <p:cNvPicPr preferRelativeResize="0"/>
          <p:nvPr/>
        </p:nvPicPr>
        <p:blipFill>
          <a:blip r:embed="rId3">
            <a:alphaModFix/>
          </a:blip>
          <a:stretch>
            <a:fillRect/>
          </a:stretch>
        </p:blipFill>
        <p:spPr>
          <a:xfrm>
            <a:off x="6899825" y="2694275"/>
            <a:ext cx="1821875" cy="182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product</a:t>
            </a:r>
            <a:endParaRPr/>
          </a:p>
        </p:txBody>
      </p:sp>
      <p:sp>
        <p:nvSpPr>
          <p:cNvPr id="166" name="Google Shape;166;p21"/>
          <p:cNvSpPr txBox="1"/>
          <p:nvPr>
            <p:ph idx="1" type="body"/>
          </p:nvPr>
        </p:nvSpPr>
        <p:spPr>
          <a:xfrm>
            <a:off x="2410100" y="1311525"/>
            <a:ext cx="6321600" cy="32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Godot</a:t>
            </a:r>
            <a:endParaRPr b="1" sz="2100">
              <a:solidFill>
                <a:schemeClr val="dk1"/>
              </a:solidFill>
            </a:endParaRPr>
          </a:p>
          <a:p>
            <a:pPr indent="-355600" lvl="0" marL="457200" rtl="0" algn="l">
              <a:spcBef>
                <a:spcPts val="1600"/>
              </a:spcBef>
              <a:spcAft>
                <a:spcPts val="0"/>
              </a:spcAft>
              <a:buClr>
                <a:srgbClr val="000000"/>
              </a:buClr>
              <a:buSzPts val="2000"/>
              <a:buChar char="●"/>
            </a:pPr>
            <a:r>
              <a:rPr lang="en" sz="2000">
                <a:solidFill>
                  <a:srgbClr val="000000"/>
                </a:solidFill>
              </a:rPr>
              <a:t>Python based API</a:t>
            </a:r>
            <a:endParaRPr sz="20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Implement buttons </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Recorded point system</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Give an explanation of “why” the user or computer won</a:t>
            </a:r>
            <a:endParaRPr sz="1600">
              <a:solidFill>
                <a:srgbClr val="000000"/>
              </a:solidFill>
            </a:endParaRPr>
          </a:p>
        </p:txBody>
      </p:sp>
      <p:pic>
        <p:nvPicPr>
          <p:cNvPr descr="Godot Logo [ Download - Logo - icon ] png svg" id="167" name="Google Shape;167;p21"/>
          <p:cNvPicPr preferRelativeResize="0"/>
          <p:nvPr/>
        </p:nvPicPr>
        <p:blipFill>
          <a:blip r:embed="rId3">
            <a:alphaModFix/>
          </a:blip>
          <a:stretch>
            <a:fillRect/>
          </a:stretch>
        </p:blipFill>
        <p:spPr>
          <a:xfrm>
            <a:off x="-68450" y="2246700"/>
            <a:ext cx="3056476" cy="3056476"/>
          </a:xfrm>
          <a:prstGeom prst="rect">
            <a:avLst/>
          </a:prstGeom>
          <a:noFill/>
          <a:ln>
            <a:noFill/>
          </a:ln>
        </p:spPr>
      </p:pic>
      <p:sp>
        <p:nvSpPr>
          <p:cNvPr id="168" name="Google Shape;168;p21"/>
          <p:cNvSpPr txBox="1"/>
          <p:nvPr/>
        </p:nvSpPr>
        <p:spPr>
          <a:xfrm>
            <a:off x="0" y="4610500"/>
            <a:ext cx="5154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