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4345-FFA0-6843-852D-DCE1C9F47FBF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8750-8EFB-E246-8550-E33CF2DF0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0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4345-FFA0-6843-852D-DCE1C9F47FBF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8750-8EFB-E246-8550-E33CF2DF0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1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4345-FFA0-6843-852D-DCE1C9F47FBF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8750-8EFB-E246-8550-E33CF2DF0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4345-FFA0-6843-852D-DCE1C9F47FBF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8750-8EFB-E246-8550-E33CF2DF0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6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4345-FFA0-6843-852D-DCE1C9F47FBF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8750-8EFB-E246-8550-E33CF2DF0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4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4345-FFA0-6843-852D-DCE1C9F47FBF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8750-8EFB-E246-8550-E33CF2DF0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2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4345-FFA0-6843-852D-DCE1C9F47FBF}" type="datetimeFigureOut">
              <a:rPr lang="en-US" smtClean="0"/>
              <a:t>5/25/16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8750-8EFB-E246-8550-E33CF2DF0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4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4345-FFA0-6843-852D-DCE1C9F47FBF}" type="datetimeFigureOut">
              <a:rPr lang="en-US" smtClean="0"/>
              <a:t>5/25/16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8750-8EFB-E246-8550-E33CF2DF0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4345-FFA0-6843-852D-DCE1C9F47FBF}" type="datetimeFigureOut">
              <a:rPr lang="en-US" smtClean="0"/>
              <a:t>5/25/16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8750-8EFB-E246-8550-E33CF2DF0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4345-FFA0-6843-852D-DCE1C9F47FBF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8750-8EFB-E246-8550-E33CF2DF0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5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4345-FFA0-6843-852D-DCE1C9F47FBF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8750-8EFB-E246-8550-E33CF2DF0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5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54345-FFA0-6843-852D-DCE1C9F47FBF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8750-8EFB-E246-8550-E33CF2DF0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1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Integration Test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3092402" y="4635673"/>
            <a:ext cx="3386877" cy="19210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532"/>
            <a:ext cx="8229600" cy="851918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992" y="1320296"/>
            <a:ext cx="6406039" cy="40756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Integration Test Framework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6703430" y="1320296"/>
            <a:ext cx="2287197" cy="53691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Flight Software Topology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32231" y="1815405"/>
            <a:ext cx="1435056" cy="8538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SocketGndIf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7066150" y="3207655"/>
            <a:ext cx="1629602" cy="2255821"/>
            <a:chOff x="7066150" y="3207655"/>
            <a:chExt cx="1629602" cy="2255821"/>
          </a:xfrm>
        </p:grpSpPr>
        <p:sp>
          <p:nvSpPr>
            <p:cNvPr id="8" name="Rectangle 7"/>
            <p:cNvSpPr/>
            <p:nvPr/>
          </p:nvSpPr>
          <p:spPr>
            <a:xfrm rot="5400000">
              <a:off x="7066150" y="3363280"/>
              <a:ext cx="665582" cy="4691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868082" y="3207655"/>
              <a:ext cx="665582" cy="4691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7300720" y="4896115"/>
              <a:ext cx="665582" cy="4691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7815145" y="3917204"/>
              <a:ext cx="665582" cy="4691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30170" y="4706123"/>
              <a:ext cx="665582" cy="4691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66150" y="4136525"/>
              <a:ext cx="665582" cy="4691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6" name="Straight Connector 15"/>
            <p:cNvCxnSpPr>
              <a:stCxn id="8" idx="3"/>
              <a:endCxn id="14" idx="0"/>
            </p:cNvCxnSpPr>
            <p:nvPr/>
          </p:nvCxnSpPr>
          <p:spPr>
            <a:xfrm>
              <a:off x="7398941" y="3930641"/>
              <a:ext cx="0" cy="20588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8" idx="0"/>
              <a:endCxn id="12" idx="0"/>
            </p:cNvCxnSpPr>
            <p:nvPr/>
          </p:nvCxnSpPr>
          <p:spPr>
            <a:xfrm>
              <a:off x="7633511" y="3597850"/>
              <a:ext cx="279855" cy="55392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0"/>
              <a:endCxn id="9" idx="1"/>
            </p:cNvCxnSpPr>
            <p:nvPr/>
          </p:nvCxnSpPr>
          <p:spPr>
            <a:xfrm flipV="1">
              <a:off x="7633511" y="3442225"/>
              <a:ext cx="234571" cy="15562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2"/>
              <a:endCxn id="12" idx="3"/>
            </p:cNvCxnSpPr>
            <p:nvPr/>
          </p:nvCxnSpPr>
          <p:spPr>
            <a:xfrm flipH="1">
              <a:off x="8147936" y="3676795"/>
              <a:ext cx="52937" cy="14218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2" idx="1"/>
              <a:endCxn id="11" idx="1"/>
            </p:cNvCxnSpPr>
            <p:nvPr/>
          </p:nvCxnSpPr>
          <p:spPr>
            <a:xfrm flipH="1">
              <a:off x="7633511" y="4484565"/>
              <a:ext cx="514425" cy="31332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4" idx="2"/>
              <a:endCxn id="11" idx="1"/>
            </p:cNvCxnSpPr>
            <p:nvPr/>
          </p:nvCxnSpPr>
          <p:spPr>
            <a:xfrm>
              <a:off x="7398941" y="4605665"/>
              <a:ext cx="234570" cy="19222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3" idx="0"/>
              <a:endCxn id="12" idx="1"/>
            </p:cNvCxnSpPr>
            <p:nvPr/>
          </p:nvCxnSpPr>
          <p:spPr>
            <a:xfrm flipH="1" flipV="1">
              <a:off x="8147936" y="4484565"/>
              <a:ext cx="215025" cy="22155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3" idx="1"/>
              <a:endCxn id="11" idx="0"/>
            </p:cNvCxnSpPr>
            <p:nvPr/>
          </p:nvCxnSpPr>
          <p:spPr>
            <a:xfrm flipH="1">
              <a:off x="7868081" y="4940693"/>
              <a:ext cx="162089" cy="18999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6931322" y="3128525"/>
            <a:ext cx="1958852" cy="250425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6" idx="2"/>
          </p:cNvCxnSpPr>
          <p:nvPr/>
        </p:nvCxnSpPr>
        <p:spPr>
          <a:xfrm>
            <a:off x="7849759" y="2669291"/>
            <a:ext cx="351114" cy="538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78712" y="3908447"/>
            <a:ext cx="1059580" cy="646331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FSW Topology</a:t>
            </a:r>
            <a:endParaRPr lang="en-US" b="1" dirty="0"/>
          </a:p>
        </p:txBody>
      </p:sp>
      <p:sp>
        <p:nvSpPr>
          <p:cNvPr id="47" name="Rectangle 46"/>
          <p:cNvSpPr/>
          <p:nvPr/>
        </p:nvSpPr>
        <p:spPr>
          <a:xfrm>
            <a:off x="3718515" y="2012731"/>
            <a:ext cx="2459402" cy="4592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ThreadedTCPServer.py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9" name="Straight Arrow Connector 48"/>
          <p:cNvCxnSpPr>
            <a:stCxn id="47" idx="3"/>
            <a:endCxn id="6" idx="1"/>
          </p:cNvCxnSpPr>
          <p:nvPr/>
        </p:nvCxnSpPr>
        <p:spPr>
          <a:xfrm>
            <a:off x="6177917" y="2242348"/>
            <a:ext cx="95431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20013" y="2126932"/>
            <a:ext cx="511309" cy="230832"/>
          </a:xfrm>
          <a:prstGeom prst="rect">
            <a:avLst/>
          </a:prstGeom>
          <a:solidFill>
            <a:schemeClr val="bg1"/>
          </a:solidFill>
          <a:ln>
            <a:solidFill>
              <a:srgbClr val="E46C0A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 smtClean="0"/>
              <a:t>socket</a:t>
            </a:r>
            <a:endParaRPr lang="en-US" sz="900" i="1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/>
          <a:srcRect b="34608"/>
          <a:stretch/>
        </p:blipFill>
        <p:spPr>
          <a:xfrm>
            <a:off x="277519" y="1769621"/>
            <a:ext cx="2666065" cy="149543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073812" y="2242348"/>
            <a:ext cx="1059580" cy="369332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Gse.py</a:t>
            </a:r>
            <a:endParaRPr lang="en-US" b="1" dirty="0" smtClean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943584" y="2279332"/>
            <a:ext cx="80363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092402" y="2163916"/>
            <a:ext cx="495239" cy="230832"/>
          </a:xfrm>
          <a:prstGeom prst="rect">
            <a:avLst/>
          </a:prstGeom>
          <a:solidFill>
            <a:schemeClr val="bg1"/>
          </a:solidFill>
          <a:ln>
            <a:solidFill>
              <a:srgbClr val="E46C0A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i="1" dirty="0" smtClean="0"/>
              <a:t>socket</a:t>
            </a:r>
            <a:endParaRPr lang="en-US" sz="9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4515" y="2795969"/>
            <a:ext cx="45461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 smtClean="0"/>
              <a:t>ports</a:t>
            </a:r>
            <a:endParaRPr lang="en-US" sz="900" i="1" dirty="0"/>
          </a:p>
        </p:txBody>
      </p:sp>
      <p:sp>
        <p:nvSpPr>
          <p:cNvPr id="59" name="Rectangle 58"/>
          <p:cNvSpPr/>
          <p:nvPr/>
        </p:nvSpPr>
        <p:spPr>
          <a:xfrm>
            <a:off x="453613" y="5900002"/>
            <a:ext cx="2459402" cy="4592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dirty="0" err="1" smtClean="0">
                <a:solidFill>
                  <a:srgbClr val="000000"/>
                </a:solidFill>
              </a:rPr>
              <a:t>est.py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57200" y="4611824"/>
            <a:ext cx="2459402" cy="4592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test_api.py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57200" y="3562419"/>
            <a:ext cx="1798346" cy="4592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test_history.py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718515" y="3121215"/>
            <a:ext cx="2459402" cy="4592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gse_api.py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3" name="Straight Arrow Connector 62"/>
          <p:cNvCxnSpPr>
            <a:stCxn id="62" idx="0"/>
            <a:endCxn id="47" idx="2"/>
          </p:cNvCxnSpPr>
          <p:nvPr/>
        </p:nvCxnSpPr>
        <p:spPr>
          <a:xfrm flipV="1">
            <a:off x="4948216" y="2471965"/>
            <a:ext cx="0" cy="64925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700596" y="2680553"/>
            <a:ext cx="495239" cy="230832"/>
          </a:xfrm>
          <a:prstGeom prst="rect">
            <a:avLst/>
          </a:prstGeom>
          <a:solidFill>
            <a:schemeClr val="bg1"/>
          </a:solidFill>
          <a:ln>
            <a:solidFill>
              <a:srgbClr val="E46C0A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i="1" dirty="0" smtClean="0"/>
              <a:t>socket</a:t>
            </a:r>
            <a:endParaRPr lang="en-US" sz="900" i="1" dirty="0"/>
          </a:p>
        </p:txBody>
      </p:sp>
      <p:cxnSp>
        <p:nvCxnSpPr>
          <p:cNvPr id="67" name="Straight Arrow Connector 66"/>
          <p:cNvCxnSpPr>
            <a:stCxn id="60" idx="0"/>
            <a:endCxn id="62" idx="2"/>
          </p:cNvCxnSpPr>
          <p:nvPr/>
        </p:nvCxnSpPr>
        <p:spPr>
          <a:xfrm flipV="1">
            <a:off x="1686901" y="3580449"/>
            <a:ext cx="3261315" cy="103137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872938" y="3994609"/>
            <a:ext cx="845577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i="1" dirty="0" smtClean="0"/>
              <a:t>function calls</a:t>
            </a:r>
            <a:endParaRPr lang="en-US" sz="900" i="1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5195835" y="4706123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0" idx="0"/>
            <a:endCxn id="61" idx="2"/>
          </p:cNvCxnSpPr>
          <p:nvPr/>
        </p:nvCxnSpPr>
        <p:spPr>
          <a:xfrm flipH="1" flipV="1">
            <a:off x="1356373" y="4021653"/>
            <a:ext cx="330528" cy="59017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073812" y="4225441"/>
            <a:ext cx="845577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i="1" dirty="0" smtClean="0"/>
              <a:t>function calls</a:t>
            </a:r>
            <a:endParaRPr lang="en-US" sz="900" i="1" dirty="0"/>
          </a:p>
        </p:txBody>
      </p:sp>
      <p:cxnSp>
        <p:nvCxnSpPr>
          <p:cNvPr id="85" name="Straight Arrow Connector 84"/>
          <p:cNvCxnSpPr>
            <a:stCxn id="59" idx="0"/>
            <a:endCxn id="60" idx="2"/>
          </p:cNvCxnSpPr>
          <p:nvPr/>
        </p:nvCxnSpPr>
        <p:spPr>
          <a:xfrm flipV="1">
            <a:off x="1683314" y="5071058"/>
            <a:ext cx="3587" cy="82894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260525" y="5298630"/>
            <a:ext cx="845577" cy="230832"/>
          </a:xfrm>
          <a:prstGeom prst="rect">
            <a:avLst/>
          </a:prstGeom>
          <a:solidFill>
            <a:schemeClr val="bg1"/>
          </a:solidFill>
          <a:ln>
            <a:solidFill>
              <a:srgbClr val="31859C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i="1" dirty="0" smtClean="0"/>
              <a:t>function calls</a:t>
            </a:r>
            <a:endParaRPr lang="en-US" sz="900" i="1" dirty="0"/>
          </a:p>
        </p:txBody>
      </p:sp>
      <p:cxnSp>
        <p:nvCxnSpPr>
          <p:cNvPr id="92" name="Straight Connector 91"/>
          <p:cNvCxnSpPr/>
          <p:nvPr/>
        </p:nvCxnSpPr>
        <p:spPr>
          <a:xfrm flipV="1">
            <a:off x="2913015" y="4635673"/>
            <a:ext cx="179387" cy="1264331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2913015" y="6359236"/>
            <a:ext cx="179387" cy="197523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Picture 108"/>
          <p:cNvPicPr>
            <a:picLocks noChangeAspect="1"/>
          </p:cNvPicPr>
          <p:nvPr/>
        </p:nvPicPr>
        <p:blipFill rotWithShape="1">
          <a:blip r:embed="rId3"/>
          <a:srcRect l="115" r="-115" b="1300"/>
          <a:stretch/>
        </p:blipFill>
        <p:spPr>
          <a:xfrm>
            <a:off x="3146363" y="4734178"/>
            <a:ext cx="3273650" cy="170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90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532"/>
            <a:ext cx="8229600" cy="851918"/>
          </a:xfrm>
        </p:spPr>
        <p:txBody>
          <a:bodyPr/>
          <a:lstStyle/>
          <a:p>
            <a:r>
              <a:rPr lang="en-US" dirty="0" smtClean="0"/>
              <a:t>Test History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992" y="2651274"/>
            <a:ext cx="6406039" cy="40756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</a:rPr>
              <a:t>test_history,py</a:t>
            </a:r>
            <a:r>
              <a:rPr lang="en-US" sz="1600" dirty="0" smtClean="0">
                <a:solidFill>
                  <a:srgbClr val="000000"/>
                </a:solidFill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</a:rPr>
              <a:t>test_api.py</a:t>
            </a:r>
            <a:r>
              <a:rPr lang="en-US" sz="1600" dirty="0" smtClean="0">
                <a:solidFill>
                  <a:srgbClr val="000000"/>
                </a:solidFill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</a:rPr>
              <a:t>gse_api.py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6703430" y="1320296"/>
            <a:ext cx="2287197" cy="53691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Flight Software Topology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32231" y="1815405"/>
            <a:ext cx="1435056" cy="8538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SocketGndIf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7066150" y="3207655"/>
            <a:ext cx="1629602" cy="2255821"/>
            <a:chOff x="7066150" y="3207655"/>
            <a:chExt cx="1629602" cy="2255821"/>
          </a:xfrm>
        </p:grpSpPr>
        <p:sp>
          <p:nvSpPr>
            <p:cNvPr id="8" name="Rectangle 7"/>
            <p:cNvSpPr/>
            <p:nvPr/>
          </p:nvSpPr>
          <p:spPr>
            <a:xfrm rot="5400000">
              <a:off x="7066150" y="3363280"/>
              <a:ext cx="665582" cy="4691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868082" y="3207655"/>
              <a:ext cx="665582" cy="4691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7300720" y="4896115"/>
              <a:ext cx="665582" cy="4691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7815145" y="3917204"/>
              <a:ext cx="665582" cy="4691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30170" y="4706123"/>
              <a:ext cx="665582" cy="4691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66150" y="4136525"/>
              <a:ext cx="665582" cy="4691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6" name="Straight Connector 15"/>
            <p:cNvCxnSpPr>
              <a:stCxn id="8" idx="3"/>
              <a:endCxn id="14" idx="0"/>
            </p:cNvCxnSpPr>
            <p:nvPr/>
          </p:nvCxnSpPr>
          <p:spPr>
            <a:xfrm>
              <a:off x="7398941" y="3930641"/>
              <a:ext cx="0" cy="20588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8" idx="0"/>
              <a:endCxn id="12" idx="0"/>
            </p:cNvCxnSpPr>
            <p:nvPr/>
          </p:nvCxnSpPr>
          <p:spPr>
            <a:xfrm>
              <a:off x="7633511" y="3597850"/>
              <a:ext cx="279855" cy="55392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0"/>
              <a:endCxn id="9" idx="1"/>
            </p:cNvCxnSpPr>
            <p:nvPr/>
          </p:nvCxnSpPr>
          <p:spPr>
            <a:xfrm flipV="1">
              <a:off x="7633511" y="3442225"/>
              <a:ext cx="234571" cy="15562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2"/>
              <a:endCxn id="12" idx="3"/>
            </p:cNvCxnSpPr>
            <p:nvPr/>
          </p:nvCxnSpPr>
          <p:spPr>
            <a:xfrm flipH="1">
              <a:off x="8147936" y="3676795"/>
              <a:ext cx="52937" cy="14218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2" idx="1"/>
              <a:endCxn id="11" idx="1"/>
            </p:cNvCxnSpPr>
            <p:nvPr/>
          </p:nvCxnSpPr>
          <p:spPr>
            <a:xfrm flipH="1">
              <a:off x="7633511" y="4484565"/>
              <a:ext cx="514425" cy="31332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4" idx="2"/>
              <a:endCxn id="11" idx="1"/>
            </p:cNvCxnSpPr>
            <p:nvPr/>
          </p:nvCxnSpPr>
          <p:spPr>
            <a:xfrm>
              <a:off x="7398941" y="4605665"/>
              <a:ext cx="234570" cy="19222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3" idx="0"/>
              <a:endCxn id="12" idx="1"/>
            </p:cNvCxnSpPr>
            <p:nvPr/>
          </p:nvCxnSpPr>
          <p:spPr>
            <a:xfrm flipH="1" flipV="1">
              <a:off x="8147936" y="4484565"/>
              <a:ext cx="215025" cy="22155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3" idx="1"/>
              <a:endCxn id="11" idx="0"/>
            </p:cNvCxnSpPr>
            <p:nvPr/>
          </p:nvCxnSpPr>
          <p:spPr>
            <a:xfrm flipH="1">
              <a:off x="7868081" y="4940693"/>
              <a:ext cx="162089" cy="18999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6931322" y="3128525"/>
            <a:ext cx="1958852" cy="250425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6" idx="2"/>
          </p:cNvCxnSpPr>
          <p:nvPr/>
        </p:nvCxnSpPr>
        <p:spPr>
          <a:xfrm>
            <a:off x="7849759" y="2669291"/>
            <a:ext cx="351114" cy="538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78712" y="3908447"/>
            <a:ext cx="1059580" cy="646331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FSW Topology</a:t>
            </a:r>
            <a:endParaRPr lang="en-US" b="1" dirty="0"/>
          </a:p>
        </p:txBody>
      </p:sp>
      <p:sp>
        <p:nvSpPr>
          <p:cNvPr id="47" name="Rectangle 46"/>
          <p:cNvSpPr/>
          <p:nvPr/>
        </p:nvSpPr>
        <p:spPr>
          <a:xfrm>
            <a:off x="3718515" y="2012731"/>
            <a:ext cx="2459402" cy="4592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ThreadedTCPServer.py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9" name="Straight Arrow Connector 48"/>
          <p:cNvCxnSpPr>
            <a:stCxn id="47" idx="3"/>
            <a:endCxn id="6" idx="1"/>
          </p:cNvCxnSpPr>
          <p:nvPr/>
        </p:nvCxnSpPr>
        <p:spPr>
          <a:xfrm>
            <a:off x="6177917" y="2242348"/>
            <a:ext cx="95431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20013" y="2126932"/>
            <a:ext cx="511309" cy="230832"/>
          </a:xfrm>
          <a:prstGeom prst="rect">
            <a:avLst/>
          </a:prstGeom>
          <a:solidFill>
            <a:schemeClr val="bg1"/>
          </a:solidFill>
          <a:ln>
            <a:solidFill>
              <a:srgbClr val="E46C0A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 smtClean="0"/>
              <a:t>socket</a:t>
            </a:r>
            <a:endParaRPr lang="en-US" sz="9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4515" y="2795969"/>
            <a:ext cx="45461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 smtClean="0"/>
              <a:t>ports</a:t>
            </a:r>
            <a:endParaRPr lang="en-US" sz="900" i="1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5139392" y="4706123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7" idx="2"/>
            <a:endCxn id="17" idx="0"/>
          </p:cNvCxnSpPr>
          <p:nvPr/>
        </p:nvCxnSpPr>
        <p:spPr>
          <a:xfrm>
            <a:off x="4948216" y="2471965"/>
            <a:ext cx="0" cy="58396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506895" y="3055927"/>
            <a:ext cx="882642" cy="3294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FIFO Queue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506895" y="3054963"/>
            <a:ext cx="882642" cy="4691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EVR6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506895" y="3524103"/>
            <a:ext cx="882642" cy="4691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EVR5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506895" y="4015425"/>
            <a:ext cx="882642" cy="4691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TLM5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10049" y="3054963"/>
            <a:ext cx="1915782" cy="3294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TLM History</a:t>
            </a:r>
          </a:p>
          <a:p>
            <a:pPr algn="ctr"/>
            <a:endParaRPr lang="en-US" dirty="0" smtClean="0"/>
          </a:p>
          <a:p>
            <a:r>
              <a:rPr lang="en-US" sz="1100" dirty="0" smtClean="0"/>
              <a:t>tlmName1 : [value1, value2]</a:t>
            </a:r>
          </a:p>
          <a:p>
            <a:r>
              <a:rPr lang="en-US" sz="1100" dirty="0" smtClean="0"/>
              <a:t>tlmName2 : [value1]</a:t>
            </a:r>
          </a:p>
          <a:p>
            <a:r>
              <a:rPr lang="en-US" sz="1100" dirty="0" smtClean="0"/>
              <a:t>tlmName3 : [value1]</a:t>
            </a:r>
            <a:endParaRPr lang="en-US" sz="1100" dirty="0"/>
          </a:p>
        </p:txBody>
      </p:sp>
      <p:sp>
        <p:nvSpPr>
          <p:cNvPr id="69" name="Rectangle 68"/>
          <p:cNvSpPr/>
          <p:nvPr/>
        </p:nvSpPr>
        <p:spPr>
          <a:xfrm>
            <a:off x="2378231" y="3055927"/>
            <a:ext cx="1915782" cy="3294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EVR History</a:t>
            </a:r>
          </a:p>
          <a:p>
            <a:pPr algn="ctr"/>
            <a:endParaRPr lang="en-US" dirty="0" smtClean="0"/>
          </a:p>
          <a:p>
            <a:pPr lvl="0"/>
            <a:r>
              <a:rPr lang="en-US" sz="1100" dirty="0" smtClean="0">
                <a:solidFill>
                  <a:prstClr val="black"/>
                </a:solidFill>
              </a:rPr>
              <a:t>evrName1 </a:t>
            </a:r>
            <a:r>
              <a:rPr lang="en-US" sz="1100" dirty="0">
                <a:solidFill>
                  <a:prstClr val="black"/>
                </a:solidFill>
              </a:rPr>
              <a:t>: </a:t>
            </a:r>
            <a:r>
              <a:rPr lang="en-US" sz="1100" dirty="0" smtClean="0">
                <a:solidFill>
                  <a:prstClr val="black"/>
                </a:solidFill>
              </a:rPr>
              <a:t>[[arg1]]</a:t>
            </a:r>
            <a:endParaRPr lang="en-US" sz="1100" dirty="0">
              <a:solidFill>
                <a:prstClr val="black"/>
              </a:solidFill>
            </a:endParaRPr>
          </a:p>
          <a:p>
            <a:pPr lvl="0"/>
            <a:r>
              <a:rPr lang="en-US" sz="1100" dirty="0" smtClean="0">
                <a:solidFill>
                  <a:prstClr val="black"/>
                </a:solidFill>
              </a:rPr>
              <a:t>evrName2 </a:t>
            </a:r>
            <a:r>
              <a:rPr lang="en-US" sz="1100" dirty="0">
                <a:solidFill>
                  <a:prstClr val="black"/>
                </a:solidFill>
              </a:rPr>
              <a:t>: </a:t>
            </a:r>
            <a:r>
              <a:rPr lang="en-US" sz="1100" dirty="0" smtClean="0">
                <a:solidFill>
                  <a:prstClr val="black"/>
                </a:solidFill>
              </a:rPr>
              <a:t>[[arg1, arg2]]</a:t>
            </a:r>
            <a:endParaRPr lang="en-US" sz="1100" dirty="0">
              <a:solidFill>
                <a:prstClr val="black"/>
              </a:solidFill>
            </a:endParaRPr>
          </a:p>
          <a:p>
            <a:pPr lvl="0"/>
            <a:r>
              <a:rPr lang="en-US" sz="1100" dirty="0" smtClean="0">
                <a:solidFill>
                  <a:prstClr val="black"/>
                </a:solidFill>
              </a:rPr>
              <a:t>evrName3 </a:t>
            </a:r>
            <a:r>
              <a:rPr lang="en-US" sz="1100" dirty="0">
                <a:solidFill>
                  <a:prstClr val="black"/>
                </a:solidFill>
              </a:rPr>
              <a:t>: </a:t>
            </a:r>
            <a:r>
              <a:rPr lang="en-US" sz="1100" dirty="0" smtClean="0">
                <a:solidFill>
                  <a:prstClr val="black"/>
                </a:solidFill>
              </a:rPr>
              <a:t>[[arg1],[arg2]]</a:t>
            </a:r>
          </a:p>
          <a:p>
            <a:pPr lvl="0"/>
            <a:endParaRPr lang="en-US" sz="1100" dirty="0">
              <a:solidFill>
                <a:prstClr val="black"/>
              </a:solidFill>
            </a:endParaRPr>
          </a:p>
          <a:p>
            <a:pPr algn="ctr"/>
            <a:endParaRPr lang="en-US" dirty="0"/>
          </a:p>
        </p:txBody>
      </p:sp>
      <p:cxnSp>
        <p:nvCxnSpPr>
          <p:cNvPr id="24" name="Elbow Connector 23"/>
          <p:cNvCxnSpPr>
            <a:stCxn id="17" idx="2"/>
            <a:endCxn id="69" idx="2"/>
          </p:cNvCxnSpPr>
          <p:nvPr/>
        </p:nvCxnSpPr>
        <p:spPr>
          <a:xfrm rot="5400000">
            <a:off x="4142169" y="5544111"/>
            <a:ext cx="12700" cy="1612094"/>
          </a:xfrm>
          <a:prstGeom prst="bentConnector3">
            <a:avLst>
              <a:gd name="adj1" fmla="val 131611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7" idx="2"/>
            <a:endCxn id="66" idx="2"/>
          </p:cNvCxnSpPr>
          <p:nvPr/>
        </p:nvCxnSpPr>
        <p:spPr>
          <a:xfrm rot="5400000" flipH="1">
            <a:off x="3107596" y="4509538"/>
            <a:ext cx="964" cy="3680276"/>
          </a:xfrm>
          <a:prstGeom prst="bentConnector3">
            <a:avLst>
              <a:gd name="adj1" fmla="val -30088589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435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41"/>
            <a:ext cx="8229600" cy="1143000"/>
          </a:xfrm>
        </p:spPr>
        <p:txBody>
          <a:bodyPr/>
          <a:lstStyle/>
          <a:p>
            <a:r>
              <a:rPr lang="en-US" dirty="0" smtClean="0"/>
              <a:t>Test API Distilled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923" y="1233279"/>
            <a:ext cx="8229600" cy="5362692"/>
          </a:xfrm>
        </p:spPr>
        <p:txBody>
          <a:bodyPr>
            <a:normAutofit lnSpcReduction="10000"/>
          </a:bodyPr>
          <a:lstStyle/>
          <a:p>
            <a:r>
              <a:rPr lang="en-US" sz="1600" b="1" dirty="0" err="1" smtClean="0">
                <a:latin typeface="Consolas"/>
                <a:cs typeface="Consolas"/>
              </a:rPr>
              <a:t>assert_evr_size</a:t>
            </a:r>
            <a:r>
              <a:rPr lang="en-US" sz="1600" b="1" dirty="0">
                <a:latin typeface="Consolas"/>
                <a:cs typeface="Consolas"/>
              </a:rPr>
              <a:t>(n, name=None, </a:t>
            </a:r>
            <a:r>
              <a:rPr lang="en-US" sz="1600" b="1" dirty="0" err="1">
                <a:latin typeface="Consolas"/>
                <a:cs typeface="Consolas"/>
              </a:rPr>
              <a:t>filterFunc</a:t>
            </a:r>
            <a:r>
              <a:rPr lang="en-US" sz="1600" b="1" dirty="0">
                <a:latin typeface="Consolas"/>
                <a:cs typeface="Consolas"/>
              </a:rPr>
              <a:t>=None) </a:t>
            </a:r>
            <a:r>
              <a:rPr lang="en-US" sz="1600" dirty="0">
                <a:latin typeface="Consolas"/>
                <a:cs typeface="Consolas"/>
              </a:rPr>
              <a:t>– assert that </a:t>
            </a:r>
            <a:r>
              <a:rPr lang="en-US" sz="1600" i="1" dirty="0">
                <a:latin typeface="Consolas"/>
                <a:cs typeface="Consolas"/>
              </a:rPr>
              <a:t>n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events of </a:t>
            </a:r>
            <a:r>
              <a:rPr lang="en-US" sz="1600" dirty="0">
                <a:latin typeface="Consolas"/>
                <a:cs typeface="Consolas"/>
              </a:rPr>
              <a:t>type </a:t>
            </a:r>
            <a:r>
              <a:rPr lang="en-US" sz="1600" i="1" dirty="0">
                <a:latin typeface="Consolas"/>
                <a:cs typeface="Consolas"/>
              </a:rPr>
              <a:t>name</a:t>
            </a:r>
            <a:r>
              <a:rPr lang="en-US" sz="1600" dirty="0">
                <a:latin typeface="Consolas"/>
                <a:cs typeface="Consolas"/>
              </a:rPr>
              <a:t> exist in the </a:t>
            </a:r>
            <a:r>
              <a:rPr lang="en-US" sz="1600" dirty="0" smtClean="0">
                <a:latin typeface="Consolas"/>
                <a:cs typeface="Consolas"/>
              </a:rPr>
              <a:t>event history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b="1" dirty="0" err="1" smtClean="0">
                <a:latin typeface="Consolas"/>
                <a:cs typeface="Consolas"/>
              </a:rPr>
              <a:t>assert_evr</a:t>
            </a:r>
            <a:r>
              <a:rPr lang="en-US" sz="1600" b="1" dirty="0" smtClean="0">
                <a:latin typeface="Consolas"/>
                <a:cs typeface="Consolas"/>
              </a:rPr>
              <a:t>(</a:t>
            </a:r>
            <a:r>
              <a:rPr lang="en-US" sz="1600" b="1" dirty="0">
                <a:latin typeface="Consolas"/>
                <a:cs typeface="Consolas"/>
              </a:rPr>
              <a:t>value, name=None, index=ALL) </a:t>
            </a:r>
            <a:r>
              <a:rPr lang="en-US" sz="1600" dirty="0">
                <a:latin typeface="Consolas"/>
                <a:cs typeface="Consolas"/>
              </a:rPr>
              <a:t>– assert that the </a:t>
            </a:r>
            <a:r>
              <a:rPr lang="en-US" sz="1600" dirty="0" smtClean="0">
                <a:latin typeface="Consolas"/>
                <a:cs typeface="Consolas"/>
              </a:rPr>
              <a:t>arguments of </a:t>
            </a:r>
            <a:r>
              <a:rPr lang="en-US" sz="1600" dirty="0">
                <a:latin typeface="Consolas"/>
                <a:cs typeface="Consolas"/>
              </a:rPr>
              <a:t>event type </a:t>
            </a:r>
            <a:r>
              <a:rPr lang="en-US" sz="1600" i="1" dirty="0">
                <a:latin typeface="Consolas"/>
                <a:cs typeface="Consolas"/>
              </a:rPr>
              <a:t>name</a:t>
            </a:r>
            <a:r>
              <a:rPr lang="en-US" sz="1600" dirty="0">
                <a:latin typeface="Consolas"/>
                <a:cs typeface="Consolas"/>
              </a:rPr>
              <a:t> at </a:t>
            </a:r>
            <a:r>
              <a:rPr lang="en-US" sz="1600" i="1" dirty="0">
                <a:latin typeface="Consolas"/>
                <a:cs typeface="Consolas"/>
              </a:rPr>
              <a:t>index </a:t>
            </a:r>
            <a:r>
              <a:rPr lang="en-US" sz="1600" dirty="0">
                <a:latin typeface="Consolas"/>
                <a:cs typeface="Consolas"/>
              </a:rPr>
              <a:t>is equal to </a:t>
            </a:r>
            <a:r>
              <a:rPr lang="en-US" sz="1600" i="1" dirty="0" smtClean="0">
                <a:latin typeface="Consolas"/>
                <a:cs typeface="Consolas"/>
              </a:rPr>
              <a:t>value </a:t>
            </a:r>
            <a:r>
              <a:rPr lang="en-US" sz="1600" dirty="0" smtClean="0">
                <a:latin typeface="Consolas"/>
                <a:cs typeface="Consolas"/>
              </a:rPr>
              <a:t>in the event history</a:t>
            </a:r>
            <a:endParaRPr lang="en-US" sz="1600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i="1" dirty="0" smtClean="0">
              <a:latin typeface="Consolas"/>
              <a:cs typeface="Consolas"/>
            </a:endParaRPr>
          </a:p>
          <a:p>
            <a:r>
              <a:rPr lang="en-US" sz="1600" b="1" dirty="0" err="1">
                <a:latin typeface="Consolas"/>
                <a:cs typeface="Consolas"/>
              </a:rPr>
              <a:t>w</a:t>
            </a:r>
            <a:r>
              <a:rPr lang="en-US" sz="1600" b="1" dirty="0" err="1" smtClean="0">
                <a:latin typeface="Consolas"/>
                <a:cs typeface="Consolas"/>
              </a:rPr>
              <a:t>ait_assert_evr_size</a:t>
            </a:r>
            <a:r>
              <a:rPr lang="en-US" sz="1600" b="1" dirty="0">
                <a:latin typeface="Consolas"/>
                <a:cs typeface="Consolas"/>
              </a:rPr>
              <a:t>(n, name=None, </a:t>
            </a:r>
            <a:r>
              <a:rPr lang="en-US" sz="1600" b="1" dirty="0" err="1">
                <a:latin typeface="Consolas"/>
                <a:cs typeface="Consolas"/>
              </a:rPr>
              <a:t>filterFunc</a:t>
            </a:r>
            <a:r>
              <a:rPr lang="en-US" sz="1600" b="1" dirty="0">
                <a:latin typeface="Consolas"/>
                <a:cs typeface="Consolas"/>
              </a:rPr>
              <a:t>=</a:t>
            </a:r>
            <a:r>
              <a:rPr lang="en-US" sz="1600" b="1" dirty="0" smtClean="0">
                <a:latin typeface="Consolas"/>
                <a:cs typeface="Consolas"/>
              </a:rPr>
              <a:t>None, timeout=5) - </a:t>
            </a:r>
            <a:r>
              <a:rPr lang="en-US" sz="1600" dirty="0" smtClean="0">
                <a:latin typeface="Consolas"/>
                <a:cs typeface="Consolas"/>
              </a:rPr>
              <a:t>wait a maximum of 5 seconds until </a:t>
            </a:r>
            <a:r>
              <a:rPr lang="en-US" sz="1600" i="1" dirty="0">
                <a:latin typeface="Consolas"/>
                <a:cs typeface="Consolas"/>
              </a:rPr>
              <a:t>n</a:t>
            </a:r>
            <a:r>
              <a:rPr lang="en-US" sz="1600" dirty="0">
                <a:latin typeface="Consolas"/>
                <a:cs typeface="Consolas"/>
              </a:rPr>
              <a:t> events of type </a:t>
            </a:r>
            <a:r>
              <a:rPr lang="en-US" sz="1600" i="1" dirty="0">
                <a:latin typeface="Consolas"/>
                <a:cs typeface="Consolas"/>
              </a:rPr>
              <a:t>name</a:t>
            </a:r>
            <a:r>
              <a:rPr lang="en-US" sz="1600" dirty="0">
                <a:latin typeface="Consolas"/>
                <a:cs typeface="Consolas"/>
              </a:rPr>
              <a:t> exist in the event </a:t>
            </a:r>
            <a:r>
              <a:rPr lang="en-US" sz="1600" dirty="0" smtClean="0">
                <a:latin typeface="Consolas"/>
                <a:cs typeface="Consolas"/>
              </a:rPr>
              <a:t>history, assert on timeout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r>
              <a:rPr lang="en-US" sz="1600" b="1" dirty="0" err="1">
                <a:latin typeface="Consolas"/>
                <a:cs typeface="Consolas"/>
              </a:rPr>
              <a:t>w</a:t>
            </a:r>
            <a:r>
              <a:rPr lang="en-US" sz="1600" b="1" dirty="0" err="1" smtClean="0">
                <a:latin typeface="Consolas"/>
                <a:cs typeface="Consolas"/>
              </a:rPr>
              <a:t>ait_assert_evr</a:t>
            </a:r>
            <a:r>
              <a:rPr lang="en-US" sz="1600" b="1" dirty="0">
                <a:latin typeface="Consolas"/>
                <a:cs typeface="Consolas"/>
              </a:rPr>
              <a:t>(value, name=None, index=</a:t>
            </a:r>
            <a:r>
              <a:rPr lang="en-US" sz="1600" b="1" dirty="0" smtClean="0">
                <a:latin typeface="Consolas"/>
                <a:cs typeface="Consolas"/>
              </a:rPr>
              <a:t>ALL, timeout=5) </a:t>
            </a:r>
            <a:r>
              <a:rPr lang="en-US" sz="1600" dirty="0">
                <a:latin typeface="Consolas"/>
                <a:cs typeface="Consolas"/>
              </a:rPr>
              <a:t>– wait a maximum of 5 seconds </a:t>
            </a:r>
            <a:r>
              <a:rPr lang="en-US" sz="1600" dirty="0" smtClean="0">
                <a:latin typeface="Consolas"/>
                <a:cs typeface="Consolas"/>
              </a:rPr>
              <a:t>until the </a:t>
            </a:r>
            <a:r>
              <a:rPr lang="en-US" sz="1600" dirty="0">
                <a:latin typeface="Consolas"/>
                <a:cs typeface="Consolas"/>
              </a:rPr>
              <a:t>arguments of event type </a:t>
            </a:r>
            <a:r>
              <a:rPr lang="en-US" sz="1600" i="1" dirty="0">
                <a:latin typeface="Consolas"/>
                <a:cs typeface="Consolas"/>
              </a:rPr>
              <a:t>name</a:t>
            </a:r>
            <a:r>
              <a:rPr lang="en-US" sz="1600" dirty="0">
                <a:latin typeface="Consolas"/>
                <a:cs typeface="Consolas"/>
              </a:rPr>
              <a:t> at </a:t>
            </a:r>
            <a:r>
              <a:rPr lang="en-US" sz="1600" i="1" dirty="0">
                <a:latin typeface="Consolas"/>
                <a:cs typeface="Consolas"/>
              </a:rPr>
              <a:t>index </a:t>
            </a:r>
            <a:r>
              <a:rPr lang="en-US" sz="1600" dirty="0">
                <a:latin typeface="Consolas"/>
                <a:cs typeface="Consolas"/>
              </a:rPr>
              <a:t>is equal to </a:t>
            </a:r>
            <a:r>
              <a:rPr lang="en-US" sz="1600" i="1" dirty="0" smtClean="0">
                <a:latin typeface="Consolas"/>
                <a:cs typeface="Consolas"/>
              </a:rPr>
              <a:t>value</a:t>
            </a:r>
          </a:p>
          <a:p>
            <a:pPr marL="0" indent="0">
              <a:buNone/>
            </a:pPr>
            <a:endParaRPr lang="en-US" sz="1600" i="1" dirty="0" smtClean="0">
              <a:latin typeface="Consolas"/>
              <a:cs typeface="Consolas"/>
            </a:endParaRPr>
          </a:p>
          <a:p>
            <a:r>
              <a:rPr lang="en-US" sz="1600" b="1" dirty="0" smtClean="0">
                <a:latin typeface="Consolas"/>
                <a:cs typeface="Consolas"/>
              </a:rPr>
              <a:t>update() </a:t>
            </a:r>
            <a:r>
              <a:rPr lang="en-US" sz="1600" dirty="0" smtClean="0">
                <a:latin typeface="Consolas"/>
                <a:cs typeface="Consolas"/>
              </a:rPr>
              <a:t>– update the telemetry and event histories with whatever is sitting in the queue right now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b="1" dirty="0" smtClean="0">
                <a:latin typeface="Consolas"/>
                <a:cs typeface="Consolas"/>
              </a:rPr>
              <a:t>clear(</a:t>
            </a:r>
            <a:r>
              <a:rPr lang="en-US" sz="1600" b="1" dirty="0">
                <a:latin typeface="Consolas"/>
                <a:cs typeface="Consolas"/>
              </a:rPr>
              <a:t>) </a:t>
            </a:r>
            <a:r>
              <a:rPr lang="en-US" sz="1600" dirty="0">
                <a:latin typeface="Consolas"/>
                <a:cs typeface="Consolas"/>
              </a:rPr>
              <a:t>– </a:t>
            </a:r>
            <a:r>
              <a:rPr lang="en-US" sz="1600" dirty="0" smtClean="0">
                <a:latin typeface="Consolas"/>
                <a:cs typeface="Consolas"/>
              </a:rPr>
              <a:t>clear the telemetry and event histories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b="1" dirty="0" smtClean="0">
                <a:latin typeface="Consolas"/>
                <a:cs typeface="Consolas"/>
              </a:rPr>
              <a:t>reset(</a:t>
            </a:r>
            <a:r>
              <a:rPr lang="en-US" sz="1600" b="1" dirty="0">
                <a:latin typeface="Consolas"/>
                <a:cs typeface="Consolas"/>
              </a:rPr>
              <a:t>) </a:t>
            </a:r>
            <a:r>
              <a:rPr lang="en-US" sz="1600" dirty="0">
                <a:latin typeface="Consolas"/>
                <a:cs typeface="Consolas"/>
              </a:rPr>
              <a:t>– clear the telemetry and event </a:t>
            </a:r>
            <a:r>
              <a:rPr lang="en-US" sz="1600" dirty="0" smtClean="0">
                <a:latin typeface="Consolas"/>
                <a:cs typeface="Consolas"/>
              </a:rPr>
              <a:t>histories and the queue</a:t>
            </a:r>
            <a:endParaRPr lang="en-US" sz="1600" dirty="0">
              <a:latin typeface="Consolas"/>
              <a:cs typeface="Consolas"/>
            </a:endParaRPr>
          </a:p>
          <a:p>
            <a:endParaRPr lang="en-US" sz="1600" dirty="0" smtClean="0">
              <a:latin typeface="Consolas"/>
              <a:cs typeface="Consolas"/>
            </a:endParaRPr>
          </a:p>
          <a:p>
            <a:endParaRPr lang="en-US" sz="1600" i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i="1" dirty="0">
              <a:latin typeface="Consolas"/>
              <a:cs typeface="Consolas"/>
            </a:endParaRPr>
          </a:p>
          <a:p>
            <a:endParaRPr lang="en-US" sz="1600" dirty="0">
              <a:latin typeface="Consolas"/>
              <a:cs typeface="Consolas"/>
            </a:endParaRPr>
          </a:p>
          <a:p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189" y="6447688"/>
            <a:ext cx="8853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*This list represents a small sampling of the commands available in the </a:t>
            </a:r>
            <a:r>
              <a:rPr lang="en-US" sz="1200" dirty="0" err="1" smtClean="0"/>
              <a:t>test_api.py</a:t>
            </a:r>
            <a:r>
              <a:rPr lang="en-US" sz="1200" dirty="0" smtClean="0"/>
              <a:t>.  Run </a:t>
            </a:r>
            <a:r>
              <a:rPr lang="en-US" sz="1200" i="1" dirty="0" err="1" smtClean="0"/>
              <a:t>pydoc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Gse</a:t>
            </a:r>
            <a:r>
              <a:rPr lang="en-US" sz="1200" i="1" dirty="0" smtClean="0"/>
              <a:t>/</a:t>
            </a:r>
            <a:r>
              <a:rPr lang="en-US" sz="1200" i="1" dirty="0" err="1" smtClean="0"/>
              <a:t>src</a:t>
            </a:r>
            <a:r>
              <a:rPr lang="en-US" sz="1200" i="1" dirty="0" smtClean="0"/>
              <a:t>/</a:t>
            </a:r>
            <a:r>
              <a:rPr lang="en-US" sz="1200" i="1" dirty="0" err="1" smtClean="0"/>
              <a:t>utils</a:t>
            </a:r>
            <a:r>
              <a:rPr lang="en-US" sz="1200" i="1" dirty="0" smtClean="0"/>
              <a:t>/</a:t>
            </a:r>
            <a:r>
              <a:rPr lang="en-US" sz="1200" i="1" dirty="0" err="1" smtClean="0"/>
              <a:t>test_api</a:t>
            </a:r>
            <a:r>
              <a:rPr lang="en-US" sz="1200" i="1" dirty="0" smtClean="0"/>
              <a:t> </a:t>
            </a:r>
            <a:r>
              <a:rPr lang="en-US" sz="1200" dirty="0" smtClean="0"/>
              <a:t>for the full manual.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0125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6557" y="1535561"/>
            <a:ext cx="8438132" cy="5051563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15" r="-115" b="1300"/>
          <a:stretch/>
        </p:blipFill>
        <p:spPr>
          <a:xfrm>
            <a:off x="384209" y="1710728"/>
            <a:ext cx="7951411" cy="415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2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5360"/>
            <a:ext cx="8229600" cy="463080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ASTERIA is running the framework using </a:t>
            </a:r>
            <a:r>
              <a:rPr lang="en-US" i="1" dirty="0" err="1" smtClean="0"/>
              <a:t>pytest</a:t>
            </a:r>
            <a:r>
              <a:rPr lang="en-US" dirty="0"/>
              <a:t> </a:t>
            </a:r>
            <a:r>
              <a:rPr lang="en-US" dirty="0" smtClean="0"/>
              <a:t>but projects can use any framework they want (</a:t>
            </a:r>
            <a:r>
              <a:rPr lang="en-US" dirty="0" err="1" smtClean="0"/>
              <a:t>ie</a:t>
            </a:r>
            <a:r>
              <a:rPr lang="en-US" dirty="0" smtClean="0"/>
              <a:t>. </a:t>
            </a:r>
            <a:r>
              <a:rPr lang="en-US" i="1" dirty="0" smtClean="0"/>
              <a:t>nose</a:t>
            </a:r>
            <a:r>
              <a:rPr lang="en-US" dirty="0" smtClean="0"/>
              <a:t>) as long as it supports native python asserts.</a:t>
            </a:r>
          </a:p>
          <a:p>
            <a:r>
              <a:rPr lang="en-US" dirty="0" smtClean="0"/>
              <a:t>ASTERIA has developed an extension to read “com files” into histories so that tests can be run on stored telemetry files in addition to the live stream.</a:t>
            </a:r>
          </a:p>
          <a:p>
            <a:r>
              <a:rPr lang="en-US" dirty="0" smtClean="0"/>
              <a:t>ASTERIA has developed integration tests that exercise many of the core components including </a:t>
            </a:r>
            <a:r>
              <a:rPr lang="en-US" dirty="0" err="1" smtClean="0"/>
              <a:t>ActiveLogger</a:t>
            </a:r>
            <a:r>
              <a:rPr lang="en-US" dirty="0" smtClean="0"/>
              <a:t>, </a:t>
            </a:r>
            <a:r>
              <a:rPr lang="en-US" dirty="0" err="1" smtClean="0"/>
              <a:t>CmdDispatcher</a:t>
            </a:r>
            <a:r>
              <a:rPr lang="en-US" dirty="0" smtClean="0"/>
              <a:t>, </a:t>
            </a:r>
            <a:r>
              <a:rPr lang="en-US" dirty="0" err="1" smtClean="0"/>
              <a:t>SequenceFileLoader</a:t>
            </a:r>
            <a:r>
              <a:rPr lang="en-US" dirty="0" smtClean="0"/>
              <a:t>, </a:t>
            </a:r>
            <a:r>
              <a:rPr lang="en-US" dirty="0" err="1" smtClean="0"/>
              <a:t>SequenceRunner</a:t>
            </a:r>
            <a:r>
              <a:rPr lang="en-US" dirty="0" smtClean="0"/>
              <a:t>. It may be a good idea to maintain these tests within ISF for future projects.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331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397</Words>
  <Application>Microsoft Macintosh PowerPoint</Application>
  <PresentationFormat>On-screen Show (4:3)</PresentationFormat>
  <Paragraphs>75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Integration Test Framework</vt:lpstr>
      <vt:lpstr>Overview</vt:lpstr>
      <vt:lpstr>Test History</vt:lpstr>
      <vt:lpstr>Test API Distilled</vt:lpstr>
      <vt:lpstr>Simple Example</vt:lpstr>
      <vt:lpstr>Other Notes</vt:lpstr>
    </vt:vector>
  </TitlesOfParts>
  <Company>JPL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ASTERIA Integration Test Framework</dc:title>
  <dc:creator>Kevin Dinkel</dc:creator>
  <cp:lastModifiedBy>Kevin Dinkel</cp:lastModifiedBy>
  <cp:revision>18</cp:revision>
  <dcterms:created xsi:type="dcterms:W3CDTF">2016-02-11T20:58:25Z</dcterms:created>
  <dcterms:modified xsi:type="dcterms:W3CDTF">2016-05-25T20:56:48Z</dcterms:modified>
</cp:coreProperties>
</file>