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6" r:id="rId2"/>
    <p:sldId id="312" r:id="rId3"/>
    <p:sldId id="310" r:id="rId4"/>
    <p:sldId id="259" r:id="rId5"/>
    <p:sldId id="260" r:id="rId6"/>
    <p:sldId id="308" r:id="rId7"/>
    <p:sldId id="314" r:id="rId8"/>
    <p:sldId id="307" r:id="rId9"/>
    <p:sldId id="313" r:id="rId10"/>
    <p:sldId id="31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166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380B9-EB65-450C-BF6A-A387495BF35F}" type="datetimeFigureOut">
              <a:rPr lang="en-US" smtClean="0"/>
              <a:t>6/16/2017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55CD-AB0B-4FF0-B9F1-7051D0E06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59014" y="6572250"/>
            <a:ext cx="36888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900" b="1" i="1" dirty="0">
                <a:solidFill>
                  <a:srgbClr val="FFFFFF"/>
                </a:solidFill>
                <a:latin typeface="Times" pitchFamily="18" charset="0"/>
              </a:rPr>
              <a:t>PRE-DECISIONAL DRAFT; For planning and discussion purposes only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1079500" y="305098"/>
            <a:ext cx="707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b="1" dirty="0">
              <a:latin typeface="Helvetica" pitchFamily="34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6761163" y="6539508"/>
            <a:ext cx="1905000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fld id="{E7AAC879-87F3-4C05-990A-3EB8E548D457}" type="slidenum">
              <a:rPr lang="en-US" sz="1000" b="1">
                <a:solidFill>
                  <a:srgbClr val="FFFFFF"/>
                </a:solidFill>
              </a:rPr>
              <a:pPr algn="r" eaLnBrk="0" hangingPunct="0"/>
              <a:t>‹#›</a:t>
            </a:fld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1000" y="6646665"/>
            <a:ext cx="1905000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fld id="{5ADB5609-E00F-4CAC-A956-947E0CDED01A}" type="datetime1">
              <a:rPr lang="en-US" sz="900" b="1">
                <a:solidFill>
                  <a:srgbClr val="000066"/>
                </a:solidFill>
                <a:latin typeface="Helvetica" pitchFamily="34" charset="0"/>
              </a:rPr>
              <a:pPr/>
              <a:t>6/16/2017</a:t>
            </a:fld>
            <a:endParaRPr lang="en-US" sz="900" b="1" dirty="0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7391400" y="784325"/>
            <a:ext cx="17027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000" b="1" dirty="0">
                <a:solidFill>
                  <a:srgbClr val="FFFFFF"/>
                </a:solidFill>
                <a:latin typeface="Helvetica" pitchFamily="34" charset="0"/>
              </a:rPr>
              <a:t>Mars Science Laboratory</a:t>
            </a:r>
          </a:p>
        </p:txBody>
      </p:sp>
      <p:sp>
        <p:nvSpPr>
          <p:cNvPr id="108558" name="Oval 14"/>
          <p:cNvSpPr>
            <a:spLocks noChangeArrowheads="1"/>
          </p:cNvSpPr>
          <p:nvPr/>
        </p:nvSpPr>
        <p:spPr bwMode="auto">
          <a:xfrm>
            <a:off x="228601" y="468809"/>
            <a:ext cx="733425" cy="63400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8560" name="Picture 16" descr="Ceraunius-Tholus-cr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28800" cy="6858000"/>
          </a:xfrm>
          <a:prstGeom prst="rect">
            <a:avLst/>
          </a:prstGeom>
          <a:noFill/>
        </p:spPr>
      </p:pic>
      <p:pic>
        <p:nvPicPr>
          <p:cNvPr id="11" name="Picture 14" descr="fullwhit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800" t="22836" r="19124" b="21991"/>
          <a:stretch>
            <a:fillRect/>
          </a:stretch>
        </p:blipFill>
        <p:spPr bwMode="auto">
          <a:xfrm>
            <a:off x="8115300" y="160338"/>
            <a:ext cx="85090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09800" y="2111375"/>
            <a:ext cx="6553200" cy="1470025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825875"/>
            <a:ext cx="5638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2259014" y="6572250"/>
            <a:ext cx="36888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900" b="1" i="1" dirty="0">
                <a:solidFill>
                  <a:srgbClr val="FFFFFF"/>
                </a:solidFill>
                <a:latin typeface="Times" pitchFamily="18" charset="0"/>
              </a:rPr>
              <a:t>PRE-DECISIONAL DRAFT; For planning and discussion purposes only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079500" y="305098"/>
            <a:ext cx="707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b="1" dirty="0">
              <a:latin typeface="Helvetic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6761163" y="6539508"/>
            <a:ext cx="1905000" cy="22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fld id="{7B79C1D9-2320-4A3E-829A-F9CE18526A3D}" type="slidenum">
              <a:rPr lang="en-US" sz="1000" b="1">
                <a:solidFill>
                  <a:srgbClr val="FFFFFF"/>
                </a:solidFill>
              </a:rPr>
              <a:pPr algn="r" eaLnBrk="0" hangingPunct="0"/>
              <a:t>‹#›</a:t>
            </a:fld>
            <a:endParaRPr lang="en-US" sz="1000" b="1" dirty="0">
              <a:solidFill>
                <a:srgbClr val="FFFFFF"/>
              </a:solidFill>
            </a:endParaRP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5903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9" y="1269504"/>
            <a:ext cx="8453437" cy="482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81000" y="6646665"/>
            <a:ext cx="1905000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900" b="1" dirty="0">
              <a:solidFill>
                <a:srgbClr val="000066"/>
              </a:solidFill>
              <a:latin typeface="Helvetica" pitchFamily="34" charset="0"/>
            </a:endParaRP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1" y="6646665"/>
            <a:ext cx="4594225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1">
                <a:solidFill>
                  <a:srgbClr val="000066"/>
                </a:solidFill>
                <a:latin typeface="Helvetic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646665"/>
            <a:ext cx="1905000" cy="21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1">
                <a:solidFill>
                  <a:srgbClr val="000066"/>
                </a:solidFill>
                <a:latin typeface="Helvetica" pitchFamily="34" charset="0"/>
              </a:defRPr>
            </a:lvl1pPr>
          </a:lstStyle>
          <a:p>
            <a:fld id="{40846F03-29C8-41F1-8A60-CC8C672EC5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 rot="10800000" flipH="1">
            <a:off x="0" y="837903"/>
            <a:ext cx="9144000" cy="229195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 rot="10800000" flipH="1">
            <a:off x="7939" y="1013521"/>
            <a:ext cx="9140825" cy="26789"/>
          </a:xfrm>
          <a:prstGeom prst="rect">
            <a:avLst/>
          </a:prstGeom>
          <a:solidFill>
            <a:srgbClr val="004080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6324600" y="837903"/>
            <a:ext cx="2819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000" b="1" dirty="0">
                <a:solidFill>
                  <a:srgbClr val="FFFFFF"/>
                </a:solidFill>
                <a:latin typeface="Helvetica" pitchFamily="34" charset="0"/>
              </a:rPr>
              <a:t>CALIFORNIA INSTITUTE OF TECHNOLOGY</a:t>
            </a:r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auto">
          <a:xfrm>
            <a:off x="228601" y="468809"/>
            <a:ext cx="733425" cy="63400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391419"/>
            <a:ext cx="838200" cy="71139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F`Software</a:t>
            </a:r>
            <a:r>
              <a:rPr lang="en-US" dirty="0"/>
              <a:t> Framework</a:t>
            </a:r>
            <a:br>
              <a:rPr lang="en-US" dirty="0"/>
            </a:br>
            <a:r>
              <a:rPr lang="en-US" sz="1800" dirty="0"/>
              <a:t>A Small Scale Component Framework for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825875"/>
            <a:ext cx="5638800" cy="1279525"/>
          </a:xfrm>
        </p:spPr>
        <p:txBody>
          <a:bodyPr/>
          <a:lstStyle/>
          <a:p>
            <a:r>
              <a:rPr lang="en-US" dirty="0" smtClean="0"/>
              <a:t>Jet </a:t>
            </a:r>
            <a:r>
              <a:rPr lang="en-US" dirty="0"/>
              <a:t>Propulsion </a:t>
            </a:r>
            <a:r>
              <a:rPr lang="en-US" dirty="0" smtClean="0"/>
              <a:t>Laboratory,</a:t>
            </a:r>
          </a:p>
          <a:p>
            <a:r>
              <a:rPr lang="en-US" dirty="0" smtClean="0"/>
              <a:t>California Institute of Technology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5/29/2017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90800" y="5719169"/>
            <a:ext cx="5715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© 2009-2017 California Institute of Technology. Government sponsorship acknowledged.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Any commercial use must be negotiated with the Office of Technology Transfer at the California Institute of Technology.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research was carried out at the Jet Propulsion Laboratory, California Institute of Technology,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under a contract with the National Aeronautics and Space Administration. </a:t>
            </a: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software has been approved for open source release under NTR #49404.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Ends of the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19200"/>
            <a:ext cx="2819400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2057400"/>
            <a:ext cx="1511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 MSP430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24K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64K Flash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10000"/>
            <a:ext cx="3124200" cy="2343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4343400"/>
            <a:ext cx="2165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 Mount </a:t>
            </a:r>
            <a:r>
              <a:rPr lang="en-US" dirty="0"/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Quad-core Xeon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disk</a:t>
            </a:r>
          </a:p>
        </p:txBody>
      </p:sp>
    </p:spTree>
    <p:extLst>
      <p:ext uri="{BB962C8B-B14F-4D97-AF65-F5344CB8AC3E}">
        <p14:creationId xmlns:p14="http://schemas.microsoft.com/office/powerpoint/2010/main" val="57205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F`?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F` Flight Software Framework</a:t>
            </a:r>
          </a:p>
          <a:p>
            <a:pPr lvl="1"/>
            <a:r>
              <a:rPr lang="en-US" dirty="0"/>
              <a:t>Targeted for instruments, </a:t>
            </a:r>
            <a:r>
              <a:rPr lang="en-US" dirty="0" err="1"/>
              <a:t>CubeSats</a:t>
            </a:r>
            <a:r>
              <a:rPr lang="en-US" dirty="0"/>
              <a:t> and other smaller platforms</a:t>
            </a:r>
          </a:p>
          <a:p>
            <a:pPr lvl="1"/>
            <a:r>
              <a:rPr lang="en-US" dirty="0"/>
              <a:t>Currently baselined for Sphinx Leon3 Avionics SOC</a:t>
            </a:r>
          </a:p>
          <a:p>
            <a:r>
              <a:rPr lang="en-US" dirty="0"/>
              <a:t>A component-based architecture as well as a software framework to support it</a:t>
            </a:r>
          </a:p>
          <a:p>
            <a:pPr lvl="1"/>
            <a:r>
              <a:rPr lang="en-US" dirty="0"/>
              <a:t>Software components</a:t>
            </a:r>
          </a:p>
          <a:p>
            <a:r>
              <a:rPr lang="en-US" dirty="0"/>
              <a:t>Designed from the ground up to be compact and reusable</a:t>
            </a:r>
          </a:p>
          <a:p>
            <a:r>
              <a:rPr lang="en-US" dirty="0"/>
              <a:t>Includes framework, code generators, build tools, Command/Telemetry GUI, and test environment</a:t>
            </a:r>
          </a:p>
          <a:p>
            <a:r>
              <a:rPr lang="en-US" dirty="0"/>
              <a:t>Designed to make it easier for developers to concentrate on mission-specific logic rather than common implementation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6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 being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269503"/>
            <a:ext cx="8551861" cy="5377161"/>
          </a:xfrm>
        </p:spPr>
        <p:txBody>
          <a:bodyPr/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Developed under JPL technology exploration task (2013)</a:t>
            </a:r>
          </a:p>
          <a:p>
            <a:pPr lvl="1"/>
            <a:r>
              <a:rPr lang="en-US" dirty="0"/>
              <a:t>Matured under a number of JPL projects (2014-2017)</a:t>
            </a:r>
          </a:p>
          <a:p>
            <a:pPr lvl="1"/>
            <a:r>
              <a:rPr lang="en-US" dirty="0"/>
              <a:t>Using established JPL flight processes/analysis tools</a:t>
            </a:r>
          </a:p>
          <a:p>
            <a:r>
              <a:rPr lang="en-US" dirty="0"/>
              <a:t>Flying on </a:t>
            </a:r>
            <a:r>
              <a:rPr lang="en-US" dirty="0" err="1"/>
              <a:t>RapidScat</a:t>
            </a:r>
            <a:r>
              <a:rPr lang="en-US" dirty="0"/>
              <a:t> (Launched 2014)</a:t>
            </a:r>
          </a:p>
          <a:p>
            <a:pPr lvl="1"/>
            <a:r>
              <a:rPr lang="en-US" dirty="0"/>
              <a:t>Radar experiment on ISS</a:t>
            </a:r>
          </a:p>
          <a:p>
            <a:pPr lvl="1"/>
            <a:r>
              <a:rPr lang="en-US" dirty="0"/>
              <a:t>No software bugs reported</a:t>
            </a:r>
          </a:p>
          <a:p>
            <a:r>
              <a:rPr lang="en-US" dirty="0"/>
              <a:t>Baselined for:</a:t>
            </a:r>
          </a:p>
          <a:p>
            <a:pPr lvl="1"/>
            <a:r>
              <a:rPr lang="en-US" dirty="0"/>
              <a:t>Leonardo (Mars Helicopter Technology Development)</a:t>
            </a:r>
          </a:p>
          <a:p>
            <a:pPr lvl="1"/>
            <a:r>
              <a:rPr lang="en-US" dirty="0" err="1"/>
              <a:t>Asteria</a:t>
            </a:r>
            <a:r>
              <a:rPr lang="en-US" dirty="0"/>
              <a:t> (</a:t>
            </a:r>
            <a:r>
              <a:rPr lang="en-US" dirty="0" err="1"/>
              <a:t>Cubesat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Lunar Flashlight (</a:t>
            </a:r>
            <a:r>
              <a:rPr lang="en-US" dirty="0" err="1"/>
              <a:t>Cubesat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NEAScout</a:t>
            </a:r>
            <a:r>
              <a:rPr lang="en-US" dirty="0"/>
              <a:t> (</a:t>
            </a:r>
            <a:r>
              <a:rPr lang="en-US" dirty="0" err="1"/>
              <a:t>Cubesat</a:t>
            </a:r>
            <a:r>
              <a:rPr lang="en-US" dirty="0"/>
              <a:t>)</a:t>
            </a:r>
          </a:p>
          <a:p>
            <a:r>
              <a:rPr lang="en-US" dirty="0"/>
              <a:t>Available on GitHub</a:t>
            </a:r>
          </a:p>
          <a:p>
            <a:pPr lvl="1"/>
            <a:r>
              <a:rPr lang="en-US" dirty="0"/>
              <a:t>Reference example can be run on Linux, MacOS, Cygwin and most embedded ARM processors (e.g. Raspberry Pi)</a:t>
            </a:r>
          </a:p>
          <a:p>
            <a:pPr lvl="1"/>
            <a:r>
              <a:rPr lang="en-US" dirty="0"/>
              <a:t>https://github.jpl.nasa.gov/FPRIME/fprime-sw.git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8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Reusable Component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components (behaviors) and ports (interconnections for data)</a:t>
            </a:r>
          </a:p>
          <a:p>
            <a:r>
              <a:rPr lang="en-US" dirty="0"/>
              <a:t>Components are not dependent on other components, so can be reused.</a:t>
            </a:r>
          </a:p>
          <a:p>
            <a:r>
              <a:rPr lang="en-US" dirty="0"/>
              <a:t>Components to fulfill different requirements (simulation vs. actual) can be substituted, even at run time.</a:t>
            </a:r>
          </a:p>
          <a:p>
            <a:r>
              <a:rPr lang="en-US" dirty="0"/>
              <a:t>Components can have generic roles (commanding, telemetry, storage) which are not dependent on specific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344322" y="3990856"/>
            <a:ext cx="1807945" cy="892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76611" y="4316263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216448" y="4219287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392832" y="4568400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Connector 9"/>
          <p:cNvCxnSpPr>
            <a:stCxn id="7" idx="6"/>
            <a:endCxn id="8" idx="2"/>
          </p:cNvCxnSpPr>
          <p:nvPr/>
        </p:nvCxnSpPr>
        <p:spPr>
          <a:xfrm flipV="1">
            <a:off x="2797092" y="4316263"/>
            <a:ext cx="419356" cy="96976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  <a:endCxn id="9" idx="1"/>
          </p:cNvCxnSpPr>
          <p:nvPr/>
        </p:nvCxnSpPr>
        <p:spPr>
          <a:xfrm>
            <a:off x="3326688" y="4413239"/>
            <a:ext cx="98433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7" idx="5"/>
          </p:cNvCxnSpPr>
          <p:nvPr/>
        </p:nvCxnSpPr>
        <p:spPr>
          <a:xfrm flipH="1" flipV="1">
            <a:off x="2764803" y="4481811"/>
            <a:ext cx="628029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0"/>
            <a:endCxn id="8" idx="5"/>
          </p:cNvCxnSpPr>
          <p:nvPr/>
        </p:nvCxnSpPr>
        <p:spPr>
          <a:xfrm rot="16200000" flipH="1">
            <a:off x="3282890" y="4263085"/>
            <a:ext cx="165548" cy="77952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76611" y="4883032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57410" y="4887342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132183" y="4063049"/>
            <a:ext cx="1807945" cy="892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364472" y="4388456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6004309" y="4291480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6180694" y="4640593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3" name="Straight Connector 22"/>
          <p:cNvCxnSpPr>
            <a:stCxn id="20" idx="6"/>
            <a:endCxn id="21" idx="2"/>
          </p:cNvCxnSpPr>
          <p:nvPr/>
        </p:nvCxnSpPr>
        <p:spPr>
          <a:xfrm flipV="1">
            <a:off x="5584953" y="4388456"/>
            <a:ext cx="419356" cy="96976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  <a:endCxn id="22" idx="1"/>
          </p:cNvCxnSpPr>
          <p:nvPr/>
        </p:nvCxnSpPr>
        <p:spPr>
          <a:xfrm>
            <a:off x="6114549" y="4485432"/>
            <a:ext cx="98433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0" idx="5"/>
          </p:cNvCxnSpPr>
          <p:nvPr/>
        </p:nvCxnSpPr>
        <p:spPr>
          <a:xfrm flipH="1" flipV="1">
            <a:off x="5552664" y="4554004"/>
            <a:ext cx="628029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1" idx="0"/>
            <a:endCxn id="21" idx="5"/>
          </p:cNvCxnSpPr>
          <p:nvPr/>
        </p:nvCxnSpPr>
        <p:spPr>
          <a:xfrm rot="16200000" flipH="1">
            <a:off x="6070751" y="4335278"/>
            <a:ext cx="165548" cy="77952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64472" y="4955225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45271" y="4959535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687705" y="5843090"/>
            <a:ext cx="1807945" cy="656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919994" y="5986854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4559830" y="5889878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736215" y="6238991"/>
            <a:ext cx="220481" cy="1939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5" name="Straight Connector 34"/>
          <p:cNvCxnSpPr>
            <a:stCxn id="32" idx="6"/>
            <a:endCxn id="33" idx="2"/>
          </p:cNvCxnSpPr>
          <p:nvPr/>
        </p:nvCxnSpPr>
        <p:spPr>
          <a:xfrm flipV="1">
            <a:off x="4140475" y="5986854"/>
            <a:ext cx="419356" cy="96976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4"/>
            <a:endCxn id="34" idx="1"/>
          </p:cNvCxnSpPr>
          <p:nvPr/>
        </p:nvCxnSpPr>
        <p:spPr>
          <a:xfrm>
            <a:off x="4670071" y="6083830"/>
            <a:ext cx="98433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  <a:endCxn id="32" idx="5"/>
          </p:cNvCxnSpPr>
          <p:nvPr/>
        </p:nvCxnSpPr>
        <p:spPr>
          <a:xfrm flipH="1" flipV="1">
            <a:off x="4108186" y="6152402"/>
            <a:ext cx="628029" cy="183564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3" idx="0"/>
            <a:endCxn id="33" idx="5"/>
          </p:cNvCxnSpPr>
          <p:nvPr/>
        </p:nvCxnSpPr>
        <p:spPr>
          <a:xfrm rot="16200000" flipH="1">
            <a:off x="4626273" y="5933676"/>
            <a:ext cx="165548" cy="77952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05104" y="5773964"/>
            <a:ext cx="154778" cy="732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056427" y="5765510"/>
            <a:ext cx="151512" cy="775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14" idx="2"/>
            <a:endCxn id="28" idx="2"/>
          </p:cNvCxnSpPr>
          <p:nvPr/>
        </p:nvCxnSpPr>
        <p:spPr>
          <a:xfrm rot="16200000" flipH="1">
            <a:off x="4550079" y="3060224"/>
            <a:ext cx="76503" cy="3868660"/>
          </a:xfrm>
          <a:prstGeom prst="bentConnector3">
            <a:avLst>
              <a:gd name="adj1" fmla="val 5381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2"/>
            <a:endCxn id="39" idx="0"/>
          </p:cNvCxnSpPr>
          <p:nvPr/>
        </p:nvCxnSpPr>
        <p:spPr>
          <a:xfrm rot="16200000" flipH="1">
            <a:off x="3451971" y="5243440"/>
            <a:ext cx="813352" cy="247695"/>
          </a:xfrm>
          <a:prstGeom prst="bentConnector3">
            <a:avLst>
              <a:gd name="adj1" fmla="val 320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2" idx="0"/>
            <a:endCxn id="27" idx="2"/>
          </p:cNvCxnSpPr>
          <p:nvPr/>
        </p:nvCxnSpPr>
        <p:spPr>
          <a:xfrm rot="5400000" flipH="1" flipV="1">
            <a:off x="4918515" y="5242163"/>
            <a:ext cx="737015" cy="309678"/>
          </a:xfrm>
          <a:prstGeom prst="bentConnector3">
            <a:avLst>
              <a:gd name="adj1" fmla="val 264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1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Framework for quick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520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F` provides a C++ framework and code generator that encapsulates:</a:t>
            </a:r>
          </a:p>
          <a:p>
            <a:pPr lvl="1"/>
            <a:r>
              <a:rPr lang="en-US" dirty="0"/>
              <a:t>Thread management</a:t>
            </a:r>
          </a:p>
          <a:p>
            <a:pPr lvl="1"/>
            <a:r>
              <a:rPr lang="en-US" dirty="0"/>
              <a:t>Inter-Process communication (IPC)</a:t>
            </a:r>
          </a:p>
          <a:p>
            <a:pPr lvl="1"/>
            <a:r>
              <a:rPr lang="en-US" dirty="0"/>
              <a:t>Commanding </a:t>
            </a:r>
          </a:p>
          <a:p>
            <a:pPr lvl="1"/>
            <a:r>
              <a:rPr lang="en-US" dirty="0"/>
              <a:t>Telemetry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Since these are common patterns, developer specifies in simple XML.</a:t>
            </a:r>
          </a:p>
          <a:p>
            <a:pPr lvl="1"/>
            <a:r>
              <a:rPr lang="en-US" dirty="0"/>
              <a:t>Code generator generates boiler-plate code.</a:t>
            </a:r>
          </a:p>
          <a:p>
            <a:pPr lvl="1"/>
            <a:r>
              <a:rPr lang="en-US" dirty="0"/>
              <a:t>Developer concentrates on domain-specific code.</a:t>
            </a:r>
          </a:p>
          <a:p>
            <a:pPr lvl="1"/>
            <a:r>
              <a:rPr lang="en-US" dirty="0"/>
              <a:t>Framework invokes user code automatically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27133" y="1532467"/>
            <a:ext cx="3124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5693" y="160020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6" name="Oval 5"/>
          <p:cNvSpPr/>
          <p:nvPr/>
        </p:nvSpPr>
        <p:spPr>
          <a:xfrm>
            <a:off x="5828537" y="21717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934200" y="19812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7239000" y="26670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6" idx="6"/>
            <a:endCxn id="16" idx="2"/>
          </p:cNvCxnSpPr>
          <p:nvPr/>
        </p:nvCxnSpPr>
        <p:spPr>
          <a:xfrm flipV="1">
            <a:off x="6209537" y="2171700"/>
            <a:ext cx="724663" cy="190500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4"/>
            <a:endCxn id="17" idx="1"/>
          </p:cNvCxnSpPr>
          <p:nvPr/>
        </p:nvCxnSpPr>
        <p:spPr>
          <a:xfrm>
            <a:off x="7124700" y="2362200"/>
            <a:ext cx="170096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6" idx="5"/>
          </p:cNvCxnSpPr>
          <p:nvPr/>
        </p:nvCxnSpPr>
        <p:spPr>
          <a:xfrm flipH="1" flipV="1">
            <a:off x="6153741" y="2496904"/>
            <a:ext cx="1085259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0"/>
            <a:endCxn id="16" idx="5"/>
          </p:cNvCxnSpPr>
          <p:nvPr/>
        </p:nvCxnSpPr>
        <p:spPr>
          <a:xfrm rot="16200000" flipH="1">
            <a:off x="7029450" y="2076450"/>
            <a:ext cx="325204" cy="134704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28537" y="3285067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96200" y="3293534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715000" y="35814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00" y="358140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Framework for reuse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5257800"/>
          </a:xfrm>
        </p:spPr>
        <p:txBody>
          <a:bodyPr>
            <a:normAutofit/>
          </a:bodyPr>
          <a:lstStyle/>
          <a:p>
            <a:r>
              <a:rPr lang="en-US" dirty="0"/>
              <a:t>Over time, a library of reusable components are being built:</a:t>
            </a:r>
          </a:p>
          <a:p>
            <a:pPr lvl="1"/>
            <a:r>
              <a:rPr lang="en-US" dirty="0"/>
              <a:t>For common facilities:</a:t>
            </a:r>
          </a:p>
          <a:p>
            <a:pPr lvl="2"/>
            <a:r>
              <a:rPr lang="en-US" dirty="0"/>
              <a:t>Rate group management</a:t>
            </a:r>
          </a:p>
          <a:p>
            <a:pPr lvl="2"/>
            <a:r>
              <a:rPr lang="en-US" dirty="0"/>
              <a:t>Command dispatching/sequencing</a:t>
            </a:r>
          </a:p>
          <a:p>
            <a:pPr lvl="2"/>
            <a:r>
              <a:rPr lang="en-US" dirty="0"/>
              <a:t>Telemetry storage</a:t>
            </a:r>
          </a:p>
          <a:p>
            <a:pPr lvl="2"/>
            <a:r>
              <a:rPr lang="en-US" dirty="0"/>
              <a:t>Ground interfaces</a:t>
            </a:r>
          </a:p>
          <a:p>
            <a:pPr lvl="1"/>
            <a:r>
              <a:rPr lang="en-US" dirty="0"/>
              <a:t>For specific hardware platforms:</a:t>
            </a:r>
          </a:p>
          <a:p>
            <a:pPr lvl="2"/>
            <a:r>
              <a:rPr lang="en-US" dirty="0"/>
              <a:t>Device drivers</a:t>
            </a:r>
          </a:p>
          <a:p>
            <a:pPr lvl="2"/>
            <a:r>
              <a:rPr lang="en-US" dirty="0"/>
              <a:t>Radios</a:t>
            </a:r>
          </a:p>
          <a:p>
            <a:pPr lvl="2"/>
            <a:r>
              <a:rPr lang="en-US" dirty="0"/>
              <a:t>GNC devices</a:t>
            </a:r>
          </a:p>
          <a:p>
            <a:pPr lvl="2"/>
            <a:r>
              <a:rPr lang="en-US" dirty="0"/>
              <a:t>Operating system adaptations</a:t>
            </a:r>
          </a:p>
          <a:p>
            <a:r>
              <a:rPr lang="en-US" dirty="0"/>
              <a:t>A reusable ground system can be used</a:t>
            </a:r>
          </a:p>
          <a:p>
            <a:pPr lvl="1"/>
            <a:r>
              <a:rPr lang="en-US" dirty="0"/>
              <a:t>Framework has uniform data representations</a:t>
            </a:r>
          </a:p>
          <a:p>
            <a:pPr lvl="1"/>
            <a:r>
              <a:rPr lang="en-US" dirty="0"/>
              <a:t>Can be adapted to existing ground systems</a:t>
            </a:r>
          </a:p>
          <a:p>
            <a:pPr lvl="2"/>
            <a:r>
              <a:rPr lang="en-US" dirty="0"/>
              <a:t>Runs on JPL multi-mission ground system</a:t>
            </a:r>
          </a:p>
          <a:p>
            <a:pPr lvl="1"/>
            <a:r>
              <a:rPr lang="en-US" dirty="0"/>
              <a:t>Provided with Python-based lightweight ground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Portable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269504"/>
            <a:ext cx="8551861" cy="5207496"/>
          </a:xfrm>
        </p:spPr>
        <p:txBody>
          <a:bodyPr/>
          <a:lstStyle/>
          <a:p>
            <a:r>
              <a:rPr lang="en-US" dirty="0"/>
              <a:t>Code base is in portable, embedded C++</a:t>
            </a:r>
          </a:p>
          <a:p>
            <a:r>
              <a:rPr lang="en-US" dirty="0"/>
              <a:t>Has abstraction layer for OS facilities such as: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Time</a:t>
            </a:r>
          </a:p>
          <a:p>
            <a:r>
              <a:rPr lang="en-US" dirty="0"/>
              <a:t>Data products are stored and transmitted in a portable representation</a:t>
            </a:r>
          </a:p>
          <a:p>
            <a:pPr lvl="1"/>
            <a:r>
              <a:rPr lang="en-US" dirty="0"/>
              <a:t>Allows interaction with ground system no matter the processor architecture</a:t>
            </a:r>
          </a:p>
          <a:p>
            <a:r>
              <a:rPr lang="en-US" dirty="0"/>
              <a:t>Has been run on the following processor architectures:</a:t>
            </a:r>
          </a:p>
          <a:p>
            <a:pPr lvl="1"/>
            <a:r>
              <a:rPr lang="en-US" dirty="0"/>
              <a:t>X86, PPC, ARM, MSP430, Leon3</a:t>
            </a:r>
          </a:p>
          <a:p>
            <a:r>
              <a:rPr lang="en-US" dirty="0"/>
              <a:t>Has been run on the following OSes:</a:t>
            </a:r>
          </a:p>
          <a:p>
            <a:pPr lvl="1"/>
            <a:r>
              <a:rPr lang="en-US" dirty="0"/>
              <a:t>VxWorks, RTEMS, Linux, </a:t>
            </a:r>
            <a:r>
              <a:rPr lang="en-US" dirty="0" err="1"/>
              <a:t>MacOS</a:t>
            </a:r>
            <a:r>
              <a:rPr lang="en-US" dirty="0"/>
              <a:t>, Cygwin, Raspberry Pi </a:t>
            </a:r>
            <a:r>
              <a:rPr lang="en-US" dirty="0" err="1"/>
              <a:t>Raspbian</a:t>
            </a:r>
            <a:endParaRPr lang="en-US" dirty="0"/>
          </a:p>
          <a:p>
            <a:r>
              <a:rPr lang="en-US" dirty="0"/>
              <a:t>Very compact</a:t>
            </a:r>
          </a:p>
          <a:p>
            <a:pPr lvl="1"/>
            <a:r>
              <a:rPr lang="en-US" dirty="0"/>
              <a:t>Framework classes ~1K compiled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9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Framework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5208" cy="4525963"/>
          </a:xfrm>
        </p:spPr>
        <p:txBody>
          <a:bodyPr>
            <a:normAutofit/>
          </a:bodyPr>
          <a:lstStyle/>
          <a:p>
            <a:r>
              <a:rPr lang="en-US" dirty="0"/>
              <a:t>F` components are decoupled from each other, so unit testing is easier</a:t>
            </a:r>
          </a:p>
          <a:p>
            <a:r>
              <a:rPr lang="en-US" dirty="0"/>
              <a:t>F` code generator generates counterpart test component that can be connected.</a:t>
            </a:r>
          </a:p>
          <a:p>
            <a:r>
              <a:rPr lang="en-US" dirty="0"/>
              <a:t>Test component “knows” the interfaces, commands, and telemetry</a:t>
            </a:r>
          </a:p>
          <a:p>
            <a:r>
              <a:rPr lang="en-US" dirty="0"/>
              <a:t>Tester can invoke generated C++ functions to exercise component interfaces, commands.</a:t>
            </a:r>
          </a:p>
          <a:p>
            <a:r>
              <a:rPr lang="en-US" dirty="0"/>
              <a:t>Telemetry automatically decoded and stored for checking in test component.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27133" y="1532467"/>
            <a:ext cx="3124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5693" y="1600200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6" name="Oval 5"/>
          <p:cNvSpPr/>
          <p:nvPr/>
        </p:nvSpPr>
        <p:spPr>
          <a:xfrm>
            <a:off x="5828537" y="21717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6934200" y="19812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7239000" y="2667000"/>
            <a:ext cx="381000" cy="381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/>
          <p:cNvCxnSpPr>
            <a:stCxn id="6" idx="6"/>
            <a:endCxn id="16" idx="2"/>
          </p:cNvCxnSpPr>
          <p:nvPr/>
        </p:nvCxnSpPr>
        <p:spPr>
          <a:xfrm flipV="1">
            <a:off x="6209537" y="2171700"/>
            <a:ext cx="724663" cy="190500"/>
          </a:xfrm>
          <a:prstGeom prst="line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4"/>
            <a:endCxn id="17" idx="1"/>
          </p:cNvCxnSpPr>
          <p:nvPr/>
        </p:nvCxnSpPr>
        <p:spPr>
          <a:xfrm>
            <a:off x="7124700" y="2362200"/>
            <a:ext cx="170096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6" idx="5"/>
          </p:cNvCxnSpPr>
          <p:nvPr/>
        </p:nvCxnSpPr>
        <p:spPr>
          <a:xfrm flipH="1" flipV="1">
            <a:off x="6153741" y="2496904"/>
            <a:ext cx="1085259" cy="360596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6" idx="0"/>
            <a:endCxn id="16" idx="5"/>
          </p:cNvCxnSpPr>
          <p:nvPr/>
        </p:nvCxnSpPr>
        <p:spPr>
          <a:xfrm rot="16200000" flipH="1">
            <a:off x="7029450" y="2076450"/>
            <a:ext cx="325204" cy="134704"/>
          </a:xfrm>
          <a:prstGeom prst="curvedConnector5">
            <a:avLst>
              <a:gd name="adj1" fmla="val -70294"/>
              <a:gd name="adj2" fmla="val 311127"/>
              <a:gd name="adj3" fmla="val 170294"/>
            </a:avLst>
          </a:prstGeom>
          <a:ln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828537" y="3285067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696200" y="3293534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52027" y="3324767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53968" y="3252801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372100" y="4656998"/>
            <a:ext cx="3124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35693" y="4513065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96200" y="4526974"/>
            <a:ext cx="267463" cy="1439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36" idx="2"/>
            <a:endCxn id="20" idx="0"/>
          </p:cNvCxnSpPr>
          <p:nvPr/>
        </p:nvCxnSpPr>
        <p:spPr>
          <a:xfrm>
            <a:off x="5962269" y="3429000"/>
            <a:ext cx="7156" cy="1084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0"/>
            <a:endCxn id="37" idx="2"/>
          </p:cNvCxnSpPr>
          <p:nvPr/>
        </p:nvCxnSpPr>
        <p:spPr>
          <a:xfrm flipV="1">
            <a:off x="7829932" y="3437467"/>
            <a:ext cx="0" cy="1089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4771" y="4778164"/>
            <a:ext cx="18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Component</a:t>
            </a:r>
          </a:p>
        </p:txBody>
      </p:sp>
    </p:spTree>
    <p:extLst>
      <p:ext uri="{BB962C8B-B14F-4D97-AF65-F5344CB8AC3E}">
        <p14:creationId xmlns:p14="http://schemas.microsoft.com/office/powerpoint/2010/main" val="151270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F`: A Flight-ready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9" y="1269503"/>
            <a:ext cx="8453437" cy="5377161"/>
          </a:xfrm>
        </p:spPr>
        <p:txBody>
          <a:bodyPr/>
          <a:lstStyle/>
          <a:p>
            <a:r>
              <a:rPr lang="en-US" sz="1800" dirty="0"/>
              <a:t>For 2015-2016, C&amp;DH components have been taken through flight software processes</a:t>
            </a:r>
          </a:p>
          <a:p>
            <a:pPr lvl="1"/>
            <a:r>
              <a:rPr lang="en-US" sz="1600" dirty="0"/>
              <a:t>Design, coding and testing reviews with LARS tools and code coverage</a:t>
            </a:r>
          </a:p>
          <a:p>
            <a:pPr lvl="2"/>
            <a:r>
              <a:rPr lang="en-US" sz="1400" dirty="0"/>
              <a:t>Design and code reviewed by peers</a:t>
            </a:r>
          </a:p>
          <a:p>
            <a:pPr lvl="2"/>
            <a:r>
              <a:rPr lang="en-US" sz="1400" dirty="0"/>
              <a:t>Code scrubbed by static analyzers (e.g. </a:t>
            </a:r>
            <a:r>
              <a:rPr lang="en-US" sz="1400" dirty="0" err="1"/>
              <a:t>Coverity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100% coverage except certain assertions (default switch,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lvl="2"/>
            <a:r>
              <a:rPr lang="en-US" sz="1400" dirty="0"/>
              <a:t>Delivered with repeatable automated unit tests</a:t>
            </a:r>
          </a:p>
          <a:p>
            <a:pPr lvl="1"/>
            <a:r>
              <a:rPr lang="en-US" sz="1600" dirty="0"/>
              <a:t>Includes:</a:t>
            </a:r>
          </a:p>
          <a:p>
            <a:pPr lvl="2"/>
            <a:r>
              <a:rPr lang="en-US" sz="1400" dirty="0"/>
              <a:t>Rate Groups</a:t>
            </a:r>
          </a:p>
          <a:p>
            <a:pPr lvl="2"/>
            <a:r>
              <a:rPr lang="en-US" sz="1400" dirty="0"/>
              <a:t>Command handling</a:t>
            </a:r>
          </a:p>
          <a:p>
            <a:pPr lvl="2"/>
            <a:r>
              <a:rPr lang="en-US" sz="1400" dirty="0"/>
              <a:t>Command Sequencer</a:t>
            </a:r>
          </a:p>
          <a:p>
            <a:pPr lvl="2"/>
            <a:r>
              <a:rPr lang="en-US" sz="1400" dirty="0"/>
              <a:t>Telemetry Processing</a:t>
            </a:r>
          </a:p>
          <a:p>
            <a:pPr lvl="2"/>
            <a:r>
              <a:rPr lang="en-US" sz="1400" dirty="0"/>
              <a:t>Parameter storage</a:t>
            </a:r>
          </a:p>
          <a:p>
            <a:pPr lvl="2"/>
            <a:r>
              <a:rPr lang="en-US" sz="1400" dirty="0"/>
              <a:t>Event handling</a:t>
            </a:r>
          </a:p>
          <a:p>
            <a:pPr lvl="2"/>
            <a:r>
              <a:rPr lang="en-US" sz="1400" dirty="0"/>
              <a:t>File Uplink/Downlink</a:t>
            </a:r>
          </a:p>
          <a:p>
            <a:pPr lvl="2"/>
            <a:r>
              <a:rPr lang="en-US" sz="1400" dirty="0"/>
              <a:t>Telemetry Database</a:t>
            </a:r>
          </a:p>
          <a:p>
            <a:pPr lvl="2"/>
            <a:r>
              <a:rPr lang="en-US" sz="1400" dirty="0"/>
              <a:t>Health Monitor</a:t>
            </a:r>
          </a:p>
          <a:p>
            <a:pPr lvl="2"/>
            <a:r>
              <a:rPr lang="en-US" sz="1400" dirty="0"/>
              <a:t>File Manager</a:t>
            </a:r>
          </a:p>
          <a:p>
            <a:pPr lvl="2"/>
            <a:r>
              <a:rPr lang="en-US" sz="1400" dirty="0"/>
              <a:t>Socket “Ground” interface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846F03-29C8-41F1-8A60-CC8C672EC5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16389"/>
      </p:ext>
    </p:extLst>
  </p:cSld>
  <p:clrMapOvr>
    <a:masterClrMapping/>
  </p:clrMapOvr>
</p:sld>
</file>

<file path=ppt/theme/theme1.xml><?xml version="1.0" encoding="utf-8"?>
<a:theme xmlns:a="http://schemas.openxmlformats.org/drawingml/2006/main" name="JP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JPL</Template>
  <TotalTime>3240</TotalTime>
  <Words>736</Words>
  <Application>Microsoft Office PowerPoint</Application>
  <PresentationFormat>On-screen Show (4:3)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Times</vt:lpstr>
      <vt:lpstr>JPL</vt:lpstr>
      <vt:lpstr>F`Software Framework A Small Scale Component Framework for Space</vt:lpstr>
      <vt:lpstr>What is F`?</vt:lpstr>
      <vt:lpstr>Where is it being used?</vt:lpstr>
      <vt:lpstr>F`: A Reusable Component Architecture</vt:lpstr>
      <vt:lpstr>F`: A Framework for quick development</vt:lpstr>
      <vt:lpstr>F`: A Framework for reuse</vt:lpstr>
      <vt:lpstr>F`: A Portable Framework</vt:lpstr>
      <vt:lpstr>F`: A Framework for testing</vt:lpstr>
      <vt:lpstr>F`: A Flight-ready Framework</vt:lpstr>
      <vt:lpstr>Both Ends of the Scale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Canham, Timothy K (3495)</dc:creator>
  <cp:lastModifiedBy>Canham, Timothy K (348C)</cp:lastModifiedBy>
  <cp:revision>273</cp:revision>
  <dcterms:created xsi:type="dcterms:W3CDTF">2013-01-16T20:41:09Z</dcterms:created>
  <dcterms:modified xsi:type="dcterms:W3CDTF">2017-06-16T17:48:10Z</dcterms:modified>
</cp:coreProperties>
</file>