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embeddedFontLst>
    <p:embeddedFont>
      <p:font typeface="Roboto Mono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77">
          <p15:clr>
            <a:srgbClr val="000000"/>
          </p15:clr>
        </p15:guide>
        <p15:guide id="2" pos="1374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I5z7ZY2gnklvLNxX3zMnFcyh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77" orient="horz"/>
        <p:guide pos="13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MonoLight-boldItalic.fntdata"/><Relationship Id="rId9" Type="http://schemas.openxmlformats.org/officeDocument/2006/relationships/font" Target="fonts/RobotoMon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Light-regular.fntdata"/><Relationship Id="rId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70a9a6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270a9a671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1785308" y="356157"/>
            <a:ext cx="40173992" cy="3261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1788306" y="2691798"/>
            <a:ext cx="40170993" cy="234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144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body"/>
          </p:nvPr>
        </p:nvSpPr>
        <p:spPr>
          <a:xfrm>
            <a:off x="22791896" y="30145414"/>
            <a:ext cx="19236052" cy="2645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3" type="body"/>
          </p:nvPr>
        </p:nvSpPr>
        <p:spPr>
          <a:xfrm>
            <a:off x="1794672" y="5964297"/>
            <a:ext cx="19385280" cy="2225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800"/>
              <a:buFont typeface="Arial"/>
              <a:buNone/>
              <a:defRPr b="1" i="0" sz="5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Char char="–"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»"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4700" lvl="6" marL="32004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4700" lvl="7" marL="36576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4700" lvl="8" marL="41148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4" type="body"/>
          </p:nvPr>
        </p:nvSpPr>
        <p:spPr>
          <a:xfrm>
            <a:off x="22574020" y="5979393"/>
            <a:ext cx="19385280" cy="2225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800"/>
              <a:buFont typeface="Arial"/>
              <a:buNone/>
              <a:defRPr b="1" i="0" sz="5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80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953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Char char="–"/>
              <a:defRPr b="0" i="0" sz="4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»"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74700" lvl="5" marL="27432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74700" lvl="6" marL="32004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74700" lvl="7" marL="36576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74700" lvl="8" marL="4114800" marR="0" rtl="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6C3">
            <a:alpha val="39607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31775" y="0"/>
            <a:ext cx="44375387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9608462"/>
            <a:ext cx="438912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30264100"/>
            <a:ext cx="9640887" cy="21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type="title"/>
          </p:nvPr>
        </p:nvSpPr>
        <p:spPr>
          <a:xfrm>
            <a:off x="2193925" y="1317625"/>
            <a:ext cx="39503350" cy="2991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D6C3">
            <a:alpha val="39610"/>
          </a:srgbClr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70a9a6715_0_1"/>
          <p:cNvSpPr txBox="1"/>
          <p:nvPr>
            <p:ph type="title"/>
          </p:nvPr>
        </p:nvSpPr>
        <p:spPr>
          <a:xfrm>
            <a:off x="1785925" y="355600"/>
            <a:ext cx="401733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/>
              <a:t>Distributed Deep Learning Network to Predict Location of Google Street View Data</a:t>
            </a:r>
            <a:endParaRPr b="1" sz="9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270a9a6715_0_1"/>
          <p:cNvSpPr txBox="1"/>
          <p:nvPr>
            <p:ph idx="1" type="body"/>
          </p:nvPr>
        </p:nvSpPr>
        <p:spPr>
          <a:xfrm>
            <a:off x="1478925" y="3419150"/>
            <a:ext cx="401718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66750" lvl="0" marL="16446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</a:pPr>
            <a:r>
              <a:rPr lang="en-US" sz="6400"/>
              <a:t>Elijah	Berberette, Hunter Price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1270a9a6715_0_1"/>
          <p:cNvSpPr/>
          <p:nvPr/>
        </p:nvSpPr>
        <p:spPr>
          <a:xfrm>
            <a:off x="1478925" y="5009700"/>
            <a:ext cx="12238800" cy="105039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3F3F3F"/>
                </a:solidFill>
              </a:rPr>
              <a:t>Abstract/Motivation</a:t>
            </a:r>
            <a:endParaRPr b="1" sz="6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Create a neural network that can predict the latitude and longitude values of a location based on 3 different images of separate directions at the given position.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Seeked to create a model to broadly identify any location in the United States 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Using this technology, one could predict the location where a given event took place, such as a crime or a major historical occurrence based on the features within the images.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7" name="Google Shape;27;g1270a9a6715_0_1"/>
          <p:cNvSpPr/>
          <p:nvPr/>
        </p:nvSpPr>
        <p:spPr>
          <a:xfrm>
            <a:off x="29345850" y="5009700"/>
            <a:ext cx="12892800" cy="105039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3F3F3F"/>
                </a:solidFill>
              </a:rPr>
              <a:t>Results</a:t>
            </a:r>
            <a:endParaRPr b="1" sz="6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Trained the model for 250 epochs with an adaptive learning rate scheduler.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Used Mean Squared Error as the loss function and ended training with </a:t>
            </a:r>
            <a:r>
              <a:rPr b="1" lang="en-US" sz="4400">
                <a:solidFill>
                  <a:srgbClr val="3F3F3F"/>
                </a:solidFill>
              </a:rPr>
              <a:t>a final training loss of 135.93.</a:t>
            </a:r>
            <a:endParaRPr b="1"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The average validation distance error between prediction and actual was </a:t>
            </a:r>
            <a:r>
              <a:rPr b="1" lang="en-US" sz="4400">
                <a:solidFill>
                  <a:srgbClr val="3F3F3F"/>
                </a:solidFill>
              </a:rPr>
              <a:t>884.15 miles.</a:t>
            </a:r>
            <a:endParaRPr b="1"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Improved on average distance error from past work that used classification of location grids rather than using regression.</a:t>
            </a:r>
            <a:endParaRPr sz="44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F3F3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" name="Google Shape;28;g1270a9a6715_0_1"/>
          <p:cNvSpPr/>
          <p:nvPr/>
        </p:nvSpPr>
        <p:spPr>
          <a:xfrm>
            <a:off x="15412388" y="5065800"/>
            <a:ext cx="12238800" cy="105039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3F3F3F"/>
                </a:solidFill>
              </a:rPr>
              <a:t>Introduction</a:t>
            </a:r>
            <a:endParaRPr b="1" sz="6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We sought out to improve on past work by using a regression model whereas others use classification.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Scraped images from Google Street View API of different segments of the US with apache spark and saved metadata such as location and heading..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Trained a Deep Convolutional Recurrent Network to roughly predict the location of the images with regression.</a:t>
            </a:r>
            <a:endParaRPr sz="4400">
              <a:solidFill>
                <a:srgbClr val="3F3F3F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Qualitatively analyzed the predictions produced by the trained network.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29" name="Google Shape;29;g1270a9a6715_0_1"/>
          <p:cNvSpPr/>
          <p:nvPr/>
        </p:nvSpPr>
        <p:spPr>
          <a:xfrm>
            <a:off x="29345875" y="16072450"/>
            <a:ext cx="12892800" cy="63807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3F3F3F"/>
                </a:solidFill>
              </a:rPr>
              <a:t>Conclusion</a:t>
            </a:r>
            <a:endParaRPr b="1" sz="6400">
              <a:solidFill>
                <a:srgbClr val="3F3F3F"/>
              </a:solidFill>
            </a:endParaRPr>
          </a:p>
          <a:p>
            <a:pPr indent="-508000" lvl="0" marL="64008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Satisfied with the outcome of the model with the given restraints of the dataset and computational </a:t>
            </a:r>
            <a:r>
              <a:rPr lang="en-US" sz="4400">
                <a:solidFill>
                  <a:srgbClr val="3F3F3F"/>
                </a:solidFill>
              </a:rPr>
              <a:t>resources</a:t>
            </a:r>
            <a:r>
              <a:rPr lang="en-US" sz="4400">
                <a:solidFill>
                  <a:srgbClr val="3F3F3F"/>
                </a:solidFill>
              </a:rPr>
              <a:t>.</a:t>
            </a:r>
            <a:endParaRPr sz="4400">
              <a:solidFill>
                <a:srgbClr val="3F3F3F"/>
              </a:solidFill>
            </a:endParaRPr>
          </a:p>
          <a:p>
            <a:pPr indent="-508000" lvl="0" marL="64008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Improved upon past results by a large margin.</a:t>
            </a:r>
            <a:endParaRPr sz="4400">
              <a:solidFill>
                <a:srgbClr val="3F3F3F"/>
              </a:solidFill>
            </a:endParaRPr>
          </a:p>
          <a:p>
            <a:pPr indent="-508000" lvl="0" marL="64008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Concluded that in order to improve the model, a custom loss function must be created.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0" name="Google Shape;30;g1270a9a6715_0_1"/>
          <p:cNvSpPr/>
          <p:nvPr/>
        </p:nvSpPr>
        <p:spPr>
          <a:xfrm>
            <a:off x="29345850" y="23017325"/>
            <a:ext cx="12892800" cy="55578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rgbClr val="3F3F3F"/>
                </a:solidFill>
              </a:rPr>
              <a:t>Future Work</a:t>
            </a:r>
            <a:endParaRPr b="1" sz="6400">
              <a:solidFill>
                <a:srgbClr val="3F3F3F"/>
              </a:solidFill>
            </a:endParaRPr>
          </a:p>
          <a:p>
            <a:pPr indent="-508000" lvl="0" marL="73152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Integrate geospatial distance metrics into loss function such as haversine distance.</a:t>
            </a:r>
            <a:endParaRPr sz="4400">
              <a:solidFill>
                <a:srgbClr val="3F3F3F"/>
              </a:solidFill>
            </a:endParaRPr>
          </a:p>
          <a:p>
            <a:pPr indent="-508000" lvl="0" marL="73152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Collect more global data to better improve the model.</a:t>
            </a:r>
            <a:endParaRPr sz="4400">
              <a:solidFill>
                <a:srgbClr val="3F3F3F"/>
              </a:solidFill>
            </a:endParaRPr>
          </a:p>
          <a:p>
            <a:pPr indent="-508000" lvl="0" marL="73152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Char char="●"/>
            </a:pPr>
            <a:r>
              <a:rPr lang="en-US" sz="4400">
                <a:solidFill>
                  <a:srgbClr val="3F3F3F"/>
                </a:solidFill>
              </a:rPr>
              <a:t>Train a larger model for longer.</a:t>
            </a:r>
            <a:endParaRPr sz="4400">
              <a:solidFill>
                <a:srgbClr val="3F3F3F"/>
              </a:solidFill>
            </a:endParaRPr>
          </a:p>
        </p:txBody>
      </p:sp>
      <p:sp>
        <p:nvSpPr>
          <p:cNvPr id="31" name="Google Shape;31;g1270a9a6715_0_1"/>
          <p:cNvSpPr/>
          <p:nvPr/>
        </p:nvSpPr>
        <p:spPr>
          <a:xfrm>
            <a:off x="1478926" y="20746675"/>
            <a:ext cx="12238800" cy="78690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1270a9a6715_0_1"/>
          <p:cNvSpPr txBox="1"/>
          <p:nvPr/>
        </p:nvSpPr>
        <p:spPr>
          <a:xfrm>
            <a:off x="10439407" y="15875400"/>
            <a:ext cx="8164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Sample Data</a:t>
            </a:r>
            <a:endParaRPr sz="4900"/>
          </a:p>
        </p:txBody>
      </p:sp>
      <p:sp>
        <p:nvSpPr>
          <p:cNvPr id="33" name="Google Shape;33;g1270a9a6715_0_1"/>
          <p:cNvSpPr txBox="1"/>
          <p:nvPr/>
        </p:nvSpPr>
        <p:spPr>
          <a:xfrm>
            <a:off x="760150" y="28615605"/>
            <a:ext cx="1367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Example Prediction</a:t>
            </a:r>
            <a:endParaRPr sz="4900"/>
          </a:p>
        </p:txBody>
      </p:sp>
      <p:sp>
        <p:nvSpPr>
          <p:cNvPr id="34" name="Google Shape;34;g1270a9a6715_0_1"/>
          <p:cNvSpPr txBox="1"/>
          <p:nvPr/>
        </p:nvSpPr>
        <p:spPr>
          <a:xfrm>
            <a:off x="14857100" y="28615605"/>
            <a:ext cx="1367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/>
              <a:t>Average Distance Error</a:t>
            </a:r>
            <a:endParaRPr sz="4900"/>
          </a:p>
        </p:txBody>
      </p:sp>
      <p:sp>
        <p:nvSpPr>
          <p:cNvPr id="35" name="Google Shape;35;g1270a9a6715_0_1"/>
          <p:cNvSpPr/>
          <p:nvPr/>
        </p:nvSpPr>
        <p:spPr>
          <a:xfrm>
            <a:off x="15412388" y="20746663"/>
            <a:ext cx="12238800" cy="7869000"/>
          </a:xfrm>
          <a:prstGeom prst="roundRect">
            <a:avLst>
              <a:gd fmla="val 16667" name="adj"/>
            </a:avLst>
          </a:prstGeom>
          <a:solidFill>
            <a:srgbClr val="DCDDDE">
              <a:alpha val="54189"/>
            </a:srgbClr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g1270a9a671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450" y="16877802"/>
            <a:ext cx="25604400" cy="297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270a9a6715_0_1"/>
          <p:cNvPicPr preferRelativeResize="0"/>
          <p:nvPr/>
        </p:nvPicPr>
        <p:blipFill rotWithShape="1">
          <a:blip r:embed="rId4">
            <a:alphaModFix/>
          </a:blip>
          <a:srcRect b="12966" l="12323" r="1380" t="8113"/>
          <a:stretch/>
        </p:blipFill>
        <p:spPr>
          <a:xfrm>
            <a:off x="1769688" y="21902275"/>
            <a:ext cx="11657319" cy="5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270a9a6715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9518" y="21161100"/>
            <a:ext cx="10304548" cy="68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UT PresPosterformat">
  <a:themeElements>
    <a:clrScheme name="Custom 3">
      <a:dk1>
        <a:srgbClr val="000000"/>
      </a:dk1>
      <a:lt1>
        <a:srgbClr val="FFFFFF"/>
      </a:lt1>
      <a:dk2>
        <a:srgbClr val="4E5B6F"/>
      </a:dk2>
      <a:lt2>
        <a:srgbClr val="CCCC99"/>
      </a:lt2>
      <a:accent1>
        <a:srgbClr val="7FD13B"/>
      </a:accent1>
      <a:accent2>
        <a:srgbClr val="EA157A"/>
      </a:accent2>
      <a:accent3>
        <a:srgbClr val="FF993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2012-04-03T13:12:42Z</dcterms:created>
  <dc:creator>Charles Thomas</dc:creator>
</cp:coreProperties>
</file>