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Bree Serif"/>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5.xml"/><Relationship Id="rId22" Type="http://schemas.openxmlformats.org/officeDocument/2006/relationships/font" Target="fonts/Roboto-boldItalic.fntdata"/><Relationship Id="rId10" Type="http://schemas.openxmlformats.org/officeDocument/2006/relationships/slide" Target="slides/slide4.xml"/><Relationship Id="rId21"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BreeSerif-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Robo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51dc41796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e51dc41796_2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a:solidFill>
                  <a:schemeClr val="dk1"/>
                </a:solidFill>
              </a:rPr>
              <a:t>Linden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3fbb094cbd_1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3fbb094cbd_1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Jess</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Slide 5: results (test set accuracy: X, Y, Z)</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lang="en">
                <a:solidFill>
                  <a:srgbClr val="333333"/>
                </a:solidFill>
              </a:rPr>
              <a:t>In Figure x. We compared the prediction accuracy of models trained on body language to the one pre-trained on ImageNet. We observed that social interactions were better predicted by models trained on body language (motion only: X1%, posture only: X2%, motion and posture: X3%) compared to one pre-trained on ImageNet (Y%). </a:t>
            </a:r>
            <a:endParaRPr>
              <a:solidFill>
                <a:srgbClr val="333333"/>
              </a:solidFill>
            </a:endParaRPr>
          </a:p>
          <a:p>
            <a:pPr indent="0" lvl="0" marL="0" rtl="0" algn="just">
              <a:lnSpc>
                <a:spcPct val="115000"/>
              </a:lnSpc>
              <a:spcBef>
                <a:spcPts val="0"/>
              </a:spcBef>
              <a:spcAft>
                <a:spcPts val="0"/>
              </a:spcAft>
              <a:buNone/>
            </a:pPr>
            <a:r>
              <a:t/>
            </a:r>
            <a:endParaRPr>
              <a:solidFill>
                <a:srgbClr val="333333"/>
              </a:solidFill>
            </a:endParaRPr>
          </a:p>
          <a:p>
            <a:pPr indent="0" lvl="0" marL="0" rtl="0" algn="just">
              <a:lnSpc>
                <a:spcPct val="115000"/>
              </a:lnSpc>
              <a:spcBef>
                <a:spcPts val="0"/>
              </a:spcBef>
              <a:spcAft>
                <a:spcPts val="0"/>
              </a:spcAft>
              <a:buNone/>
            </a:pPr>
            <a:r>
              <a:rPr lang="en">
                <a:solidFill>
                  <a:srgbClr val="333333"/>
                </a:solidFill>
              </a:rPr>
              <a:t>In Figure y. We compared the prediction accuracy of models trained on body language to a model re-trained to predict social interactions. We observed that a model re-trained to predict social interactions performed (Z%) better than our transfer learning model. </a:t>
            </a:r>
            <a:endParaRPr>
              <a:solidFill>
                <a:srgbClr val="333333"/>
              </a:solidFill>
            </a:endParaRPr>
          </a:p>
          <a:p>
            <a:pPr indent="0" lvl="0" marL="0" rtl="0" algn="just">
              <a:lnSpc>
                <a:spcPct val="115000"/>
              </a:lnSpc>
              <a:spcBef>
                <a:spcPts val="0"/>
              </a:spcBef>
              <a:spcAft>
                <a:spcPts val="0"/>
              </a:spcAft>
              <a:buNone/>
            </a:pPr>
            <a:r>
              <a:t/>
            </a:r>
            <a:endParaRPr>
              <a:solidFill>
                <a:srgbClr val="333333"/>
              </a:solidFill>
            </a:endParaRPr>
          </a:p>
          <a:p>
            <a:pPr indent="0" lvl="0" marL="0" rtl="0" algn="just">
              <a:lnSpc>
                <a:spcPct val="115000"/>
              </a:lnSpc>
              <a:spcBef>
                <a:spcPts val="0"/>
              </a:spcBef>
              <a:spcAft>
                <a:spcPts val="0"/>
              </a:spcAft>
              <a:buClr>
                <a:schemeClr val="dk1"/>
              </a:buClr>
              <a:buSzPts val="1100"/>
              <a:buFont typeface="Arial"/>
              <a:buNone/>
            </a:pPr>
            <a:r>
              <a:rPr lang="en">
                <a:solidFill>
                  <a:srgbClr val="333333"/>
                </a:solidFill>
              </a:rPr>
              <a:t>Together, our results show that while CNNs can learn to predict social interactions from body language, prediction performance is superior when models are trained directly on social interactions.</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3f9b4c27d8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3f9b4c27d8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Jess</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Slide 5: results (test set accuracy: X, Y, Z)</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lang="en">
                <a:solidFill>
                  <a:srgbClr val="333333"/>
                </a:solidFill>
              </a:rPr>
              <a:t>In Figure x. We compared the prediction accuracy of models trained on body language to the one pre-trained on ImageNet. We observed that social interactions were better predicted by models trained on body language (motion only: X1%, posture only: X2%, motion and posture: X3%) compared to one pre-trained on ImageNet (Y%). </a:t>
            </a:r>
            <a:endParaRPr>
              <a:solidFill>
                <a:srgbClr val="333333"/>
              </a:solidFill>
            </a:endParaRPr>
          </a:p>
          <a:p>
            <a:pPr indent="0" lvl="0" marL="0" rtl="0" algn="just">
              <a:lnSpc>
                <a:spcPct val="115000"/>
              </a:lnSpc>
              <a:spcBef>
                <a:spcPts val="0"/>
              </a:spcBef>
              <a:spcAft>
                <a:spcPts val="0"/>
              </a:spcAft>
              <a:buNone/>
            </a:pPr>
            <a:r>
              <a:t/>
            </a:r>
            <a:endParaRPr>
              <a:solidFill>
                <a:srgbClr val="333333"/>
              </a:solidFill>
            </a:endParaRPr>
          </a:p>
          <a:p>
            <a:pPr indent="0" lvl="0" marL="0" rtl="0" algn="just">
              <a:lnSpc>
                <a:spcPct val="115000"/>
              </a:lnSpc>
              <a:spcBef>
                <a:spcPts val="0"/>
              </a:spcBef>
              <a:spcAft>
                <a:spcPts val="0"/>
              </a:spcAft>
              <a:buNone/>
            </a:pPr>
            <a:r>
              <a:rPr lang="en">
                <a:solidFill>
                  <a:srgbClr val="333333"/>
                </a:solidFill>
              </a:rPr>
              <a:t>In Figure y. We compared the prediction accuracy of models trained on body language to a model re-trained to predict social interactions. We observed that a model re-trained to predict social interactions performed (Z%) better than our transfer learning model. </a:t>
            </a:r>
            <a:endParaRPr>
              <a:solidFill>
                <a:srgbClr val="333333"/>
              </a:solidFill>
            </a:endParaRPr>
          </a:p>
          <a:p>
            <a:pPr indent="0" lvl="0" marL="0" rtl="0" algn="just">
              <a:lnSpc>
                <a:spcPct val="115000"/>
              </a:lnSpc>
              <a:spcBef>
                <a:spcPts val="0"/>
              </a:spcBef>
              <a:spcAft>
                <a:spcPts val="0"/>
              </a:spcAft>
              <a:buNone/>
            </a:pPr>
            <a:r>
              <a:t/>
            </a:r>
            <a:endParaRPr>
              <a:solidFill>
                <a:srgbClr val="333333"/>
              </a:solidFill>
            </a:endParaRPr>
          </a:p>
          <a:p>
            <a:pPr indent="0" lvl="0" marL="0" rtl="0" algn="just">
              <a:lnSpc>
                <a:spcPct val="115000"/>
              </a:lnSpc>
              <a:spcBef>
                <a:spcPts val="0"/>
              </a:spcBef>
              <a:spcAft>
                <a:spcPts val="0"/>
              </a:spcAft>
              <a:buClr>
                <a:schemeClr val="dk1"/>
              </a:buClr>
              <a:buSzPts val="1100"/>
              <a:buFont typeface="Arial"/>
              <a:buNone/>
            </a:pPr>
            <a:r>
              <a:rPr lang="en">
                <a:solidFill>
                  <a:srgbClr val="333333"/>
                </a:solidFill>
              </a:rPr>
              <a:t>Together, our results show that while CNNs can learn to predict social interactions from body language, prediction performance is superior when models are trained directly on social interactions.</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3f9b4c27d8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3f9b4c27d8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Jess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expected, we found a pattern of results that suggest a model retrained on motion/posture did a better job </a:t>
            </a:r>
            <a:r>
              <a:rPr lang="en"/>
              <a:t>transferring</a:t>
            </a:r>
            <a:r>
              <a:rPr lang="en"/>
              <a:t> to predict social interactions than simply fine-tuning an object detector. This is reflected by the fact that performance from our first experiment exceeded our second experiment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a model trained to predict social interactions </a:t>
            </a:r>
            <a:r>
              <a:rPr lang="en">
                <a:solidFill>
                  <a:schemeClr val="dk1"/>
                </a:solidFill>
              </a:rPr>
              <a:t>directly</a:t>
            </a:r>
            <a:r>
              <a:rPr lang="en"/>
              <a:t> (experiment 3) </a:t>
            </a:r>
            <a:r>
              <a:rPr lang="en">
                <a:solidFill>
                  <a:schemeClr val="dk1"/>
                </a:solidFill>
              </a:rPr>
              <a:t>performed better than either of these models.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rgbClr val="000000"/>
              </a:buClr>
              <a:buSzPts val="1100"/>
              <a:buFont typeface="Arial"/>
              <a:buNone/>
            </a:pPr>
            <a:r>
              <a:rPr lang="en">
                <a:solidFill>
                  <a:schemeClr val="dk1"/>
                </a:solidFill>
              </a:rPr>
              <a:t>Together, our results show that while CNNs can learn to predict social interactions from body language, prediction performance is superior when models are trained directly on social interactions. This suggests that neural networks may leverage more than peoples’ body language to detect the nature of social interactions.</a:t>
            </a:r>
            <a:endParaRPr>
              <a:solidFill>
                <a:schemeClr val="dk1"/>
              </a:solidFill>
            </a:endParaRPr>
          </a:p>
          <a:p>
            <a:pPr indent="0" lvl="0" marL="0" rtl="0" algn="l">
              <a:spcBef>
                <a:spcPts val="0"/>
              </a:spcBef>
              <a:spcAft>
                <a:spcPts val="0"/>
              </a:spcAft>
              <a:buClr>
                <a:srgbClr val="000000"/>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rgbClr val="616161"/>
                </a:solidFill>
              </a:rPr>
              <a:t>Limitations &amp; future directions</a:t>
            </a:r>
            <a:endParaRPr>
              <a:solidFill>
                <a:srgbClr val="616161"/>
              </a:solidFill>
            </a:endParaRPr>
          </a:p>
          <a:p>
            <a:pPr indent="-298450" lvl="0" marL="457200" rtl="0" algn="l">
              <a:lnSpc>
                <a:spcPct val="115000"/>
              </a:lnSpc>
              <a:spcBef>
                <a:spcPts val="0"/>
              </a:spcBef>
              <a:spcAft>
                <a:spcPts val="0"/>
              </a:spcAft>
              <a:buClr>
                <a:srgbClr val="616161"/>
              </a:buClr>
              <a:buSzPts val="1100"/>
              <a:buChar char="➔"/>
            </a:pPr>
            <a:r>
              <a:rPr lang="en">
                <a:solidFill>
                  <a:srgbClr val="616161"/>
                </a:solidFill>
              </a:rPr>
              <a:t>Generalization of these results may be hindered by the limited number of annotated classes within our dataset and by an imbalance towards more certain motion/posture annotations (e.g., standing).</a:t>
            </a:r>
            <a:endParaRPr>
              <a:solidFill>
                <a:srgbClr val="616161"/>
              </a:solidFill>
            </a:endParaRPr>
          </a:p>
          <a:p>
            <a:pPr indent="-298450" lvl="0" marL="457200" rtl="0" algn="l">
              <a:lnSpc>
                <a:spcPct val="115000"/>
              </a:lnSpc>
              <a:spcBef>
                <a:spcPts val="0"/>
              </a:spcBef>
              <a:spcAft>
                <a:spcPts val="0"/>
              </a:spcAft>
              <a:buClr>
                <a:srgbClr val="616161"/>
              </a:buClr>
              <a:buSzPts val="1100"/>
              <a:buChar char="➔"/>
            </a:pPr>
            <a:r>
              <a:rPr lang="en">
                <a:solidFill>
                  <a:srgbClr val="616161"/>
                </a:solidFill>
              </a:rPr>
              <a:t>Additional testing is required to determine if these findings generalize beyond the Resnet architecture.</a:t>
            </a:r>
            <a:endParaRPr>
              <a:solidFill>
                <a:srgbClr val="616161"/>
              </a:solidFill>
            </a:endParaRPr>
          </a:p>
          <a:p>
            <a:pPr indent="-298450" lvl="0" marL="457200" rtl="0" algn="l">
              <a:lnSpc>
                <a:spcPct val="115000"/>
              </a:lnSpc>
              <a:spcBef>
                <a:spcPts val="0"/>
              </a:spcBef>
              <a:spcAft>
                <a:spcPts val="0"/>
              </a:spcAft>
              <a:buClr>
                <a:srgbClr val="616161"/>
              </a:buClr>
              <a:buSzPts val="1100"/>
              <a:buChar char="➔"/>
            </a:pPr>
            <a:r>
              <a:rPr lang="en">
                <a:solidFill>
                  <a:srgbClr val="616161"/>
                </a:solidFill>
              </a:rPr>
              <a:t>The classes predicted by our model are often dynamic and thus may be better suited for prediction from video data.</a:t>
            </a:r>
            <a:endParaRPr>
              <a:solidFill>
                <a:srgbClr val="616161"/>
              </a:solidFill>
            </a:endParaRPr>
          </a:p>
          <a:p>
            <a:pPr indent="0" lvl="0" marL="0" rtl="0" algn="l">
              <a:spcBef>
                <a:spcPts val="0"/>
              </a:spcBef>
              <a:spcAft>
                <a:spcPts val="0"/>
              </a:spcAft>
              <a:buClr>
                <a:srgbClr val="000000"/>
              </a:buClr>
              <a:buSzPts val="1100"/>
              <a:buFont typeface="Arial"/>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51dc4179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51dc4179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solidFill>
                  <a:schemeClr val="dk1"/>
                </a:solidFill>
              </a:rPr>
              <a:t>Linden</a:t>
            </a:r>
            <a:endParaRPr b="1">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lang="en">
                <a:solidFill>
                  <a:schemeClr val="dk1"/>
                </a:solidFill>
              </a:rPr>
              <a:t>We used a combination of computer vision and transfer learning to examine whether social interactions could be predicted from training on body language</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lang="en">
                <a:solidFill>
                  <a:schemeClr val="dk1"/>
                </a:solidFill>
              </a:rPr>
              <a:t>Here on the right, you can see three example images including their social interactions</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lang="en">
                <a:solidFill>
                  <a:schemeClr val="dk1"/>
                </a:solidFill>
              </a:rPr>
              <a:t>We setup 3 experiments. Our primary experiment trained on combinations of peoples posture and motion, which were also annotated in the dataset, before </a:t>
            </a:r>
            <a:r>
              <a:rPr lang="en">
                <a:solidFill>
                  <a:schemeClr val="dk1"/>
                </a:solidFill>
              </a:rPr>
              <a:t>transferring</a:t>
            </a:r>
            <a:r>
              <a:rPr lang="en">
                <a:solidFill>
                  <a:schemeClr val="dk1"/>
                </a:solidFill>
              </a:rPr>
              <a:t> those weight to predict social interactions</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lang="en">
                <a:solidFill>
                  <a:schemeClr val="dk1"/>
                </a:solidFill>
              </a:rPr>
              <a:t>We also had 2 supporting experiments; one that involved </a:t>
            </a:r>
            <a:r>
              <a:rPr lang="en">
                <a:solidFill>
                  <a:schemeClr val="dk1"/>
                </a:solidFill>
              </a:rPr>
              <a:t>transferring</a:t>
            </a:r>
            <a:r>
              <a:rPr lang="en">
                <a:solidFill>
                  <a:schemeClr val="dk1"/>
                </a:solidFill>
              </a:rPr>
              <a:t> a object detection model to predict social interactions (we will explain this in more detail later) and another that involve </a:t>
            </a:r>
            <a:r>
              <a:rPr lang="en">
                <a:solidFill>
                  <a:schemeClr val="dk1"/>
                </a:solidFill>
              </a:rPr>
              <a:t>training</a:t>
            </a:r>
            <a:r>
              <a:rPr lang="en">
                <a:solidFill>
                  <a:schemeClr val="dk1"/>
                </a:solidFill>
              </a:rPr>
              <a:t> to predict social interactions directly.</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f9b4c27d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3f9b4c27d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a:solidFill>
                  <a:schemeClr val="dk1"/>
                </a:solidFill>
              </a:rPr>
              <a:t>Linden</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Our hypothesis was that prediction performance would follow this pattern, wherein in training to predict social interaction directly would perform best (experiment 3), followed by training on body </a:t>
            </a:r>
            <a:r>
              <a:rPr lang="en">
                <a:solidFill>
                  <a:schemeClr val="dk1"/>
                </a:solidFill>
              </a:rPr>
              <a:t>language</a:t>
            </a:r>
            <a:r>
              <a:rPr lang="en">
                <a:solidFill>
                  <a:schemeClr val="dk1"/>
                </a:solidFill>
              </a:rPr>
              <a:t> and </a:t>
            </a:r>
            <a:r>
              <a:rPr lang="en">
                <a:solidFill>
                  <a:schemeClr val="dk1"/>
                </a:solidFill>
              </a:rPr>
              <a:t>transferring</a:t>
            </a:r>
            <a:r>
              <a:rPr lang="en">
                <a:solidFill>
                  <a:schemeClr val="dk1"/>
                </a:solidFill>
              </a:rPr>
              <a:t> to social interactions (experiment 1), which in turn would be greater than using a pre-trained object </a:t>
            </a:r>
            <a:r>
              <a:rPr lang="en">
                <a:solidFill>
                  <a:schemeClr val="dk1"/>
                </a:solidFill>
              </a:rPr>
              <a:t>detection</a:t>
            </a:r>
            <a:r>
              <a:rPr lang="en">
                <a:solidFill>
                  <a:schemeClr val="dk1"/>
                </a:solidFill>
              </a:rPr>
              <a:t> model (experiment 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 this way, we asked to what extent training on body language improved </a:t>
            </a:r>
            <a:r>
              <a:rPr lang="en">
                <a:solidFill>
                  <a:schemeClr val="dk1"/>
                </a:solidFill>
              </a:rPr>
              <a:t>transfer</a:t>
            </a:r>
            <a:r>
              <a:rPr lang="en">
                <a:solidFill>
                  <a:schemeClr val="dk1"/>
                </a:solidFill>
              </a:rPr>
              <a:t> learning beyond a object detector model, and whether it approach the performance observed from training to directly predict social interactions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f9b4c27d8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f9b4c27d8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Ryan </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f9b4c27d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f9b4c27d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Ryan </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SzPts val="1100"/>
              <a:buChar char="-"/>
            </a:pPr>
            <a:r>
              <a:rPr lang="en"/>
              <a:t>We take advantage of a pre-trained model called ResNet50 because of the </a:t>
            </a:r>
            <a:r>
              <a:rPr lang="en"/>
              <a:t>resource</a:t>
            </a:r>
            <a:r>
              <a:rPr lang="en"/>
              <a:t> limitations we have and also pre-trained models’ outstanding results.</a:t>
            </a:r>
            <a:endParaRPr/>
          </a:p>
          <a:p>
            <a:pPr indent="-298450" lvl="0" marL="457200" rtl="0" algn="l">
              <a:spcBef>
                <a:spcPts val="0"/>
              </a:spcBef>
              <a:spcAft>
                <a:spcPts val="0"/>
              </a:spcAft>
              <a:buSzPts val="1100"/>
              <a:buChar char="-"/>
            </a:pPr>
            <a:r>
              <a:rPr lang="en"/>
              <a:t>ResNet50 stands for residual networks. It is a convolutional network that 50 </a:t>
            </a:r>
            <a:r>
              <a:rPr lang="en"/>
              <a:t>layers</a:t>
            </a:r>
            <a:r>
              <a:rPr lang="en"/>
              <a:t> deep. (you can point out </a:t>
            </a:r>
            <a:r>
              <a:rPr lang="en"/>
              <a:t>the</a:t>
            </a:r>
            <a:r>
              <a:rPr lang="en"/>
              <a:t> </a:t>
            </a:r>
            <a:r>
              <a:rPr lang="en"/>
              <a:t>architecture). </a:t>
            </a:r>
            <a:r>
              <a:rPr lang="en">
                <a:solidFill>
                  <a:schemeClr val="dk1"/>
                </a:solidFill>
                <a:highlight>
                  <a:srgbClr val="FFFFFF"/>
                </a:highlight>
              </a:rPr>
              <a:t>ResNet50 is a variant of ResNet model which has 48 Convolution layers along with 1 MaxPool and 1 Average Pool layer.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A pretrained version of the network trained on more than a million images from the ImageNet database. The pretrained network can classify images into 1000 object categories, such as keyboard, mouse, pencil, and many animals. As a result, the network has learned rich feature representations for a wide range of images. The network has an image input size of 224-by-224.</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fbb094cb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fbb094cb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Necdet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f9b4c27d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f9b4c27d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Necdet</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Drop out (rate) = 10%</a:t>
            </a:r>
            <a:endParaRPr/>
          </a:p>
          <a:p>
            <a:pPr indent="-298450" lvl="0" marL="457200" rtl="0" algn="l">
              <a:spcBef>
                <a:spcPts val="0"/>
              </a:spcBef>
              <a:spcAft>
                <a:spcPts val="0"/>
              </a:spcAft>
              <a:buSzPts val="1100"/>
              <a:buChar char="-"/>
            </a:pPr>
            <a:r>
              <a:rPr lang="en"/>
              <a:t>Learning rate = 1e-3</a:t>
            </a:r>
            <a:endParaRPr/>
          </a:p>
          <a:p>
            <a:pPr indent="-298450" lvl="0" marL="457200" rtl="0" algn="l">
              <a:spcBef>
                <a:spcPts val="0"/>
              </a:spcBef>
              <a:spcAft>
                <a:spcPts val="0"/>
              </a:spcAft>
              <a:buSzPts val="1100"/>
              <a:buChar char="-"/>
            </a:pPr>
            <a:r>
              <a:rPr lang="en"/>
              <a:t>Batch size = 64</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3f9b4c27d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3f9b4c27d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Marufi</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Slide 4: results/methods hybrid (train/validation curves)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lang="en">
                <a:solidFill>
                  <a:srgbClr val="333333"/>
                </a:solidFill>
              </a:rPr>
              <a:t>After fine-tuning the final fully connected layer, we trained our model and the learning curves showed changes in learning performance over time in terms of experience. </a:t>
            </a:r>
            <a:endParaRPr>
              <a:solidFill>
                <a:srgbClr val="333333"/>
              </a:solidFill>
            </a:endParaRPr>
          </a:p>
          <a:p>
            <a:pPr indent="0" lvl="0" marL="0" rtl="0" algn="just">
              <a:lnSpc>
                <a:spcPct val="115000"/>
              </a:lnSpc>
              <a:spcBef>
                <a:spcPts val="0"/>
              </a:spcBef>
              <a:spcAft>
                <a:spcPts val="0"/>
              </a:spcAft>
              <a:buNone/>
            </a:pPr>
            <a:r>
              <a:t/>
            </a:r>
            <a:endParaRPr>
              <a:solidFill>
                <a:srgbClr val="333333"/>
              </a:solidFill>
            </a:endParaRPr>
          </a:p>
          <a:p>
            <a:pPr indent="0" lvl="0" marL="0" rtl="0" algn="just">
              <a:lnSpc>
                <a:spcPct val="115000"/>
              </a:lnSpc>
              <a:spcBef>
                <a:spcPts val="0"/>
              </a:spcBef>
              <a:spcAft>
                <a:spcPts val="0"/>
              </a:spcAft>
              <a:buNone/>
            </a:pPr>
            <a:r>
              <a:rPr lang="en">
                <a:solidFill>
                  <a:srgbClr val="212529"/>
                </a:solidFill>
                <a:highlight>
                  <a:srgbClr val="FFFFFF"/>
                </a:highlight>
                <a:latin typeface="Roboto"/>
                <a:ea typeface="Roboto"/>
                <a:cs typeface="Roboto"/>
                <a:sym typeface="Roboto"/>
              </a:rPr>
              <a:t>The training score of the model is greater than the validation score</a:t>
            </a:r>
            <a:endParaRPr>
              <a:solidFill>
                <a:srgbClr val="212529"/>
              </a:solidFill>
              <a:highlight>
                <a:srgbClr val="FFFFFF"/>
              </a:highlight>
              <a:latin typeface="Roboto"/>
              <a:ea typeface="Roboto"/>
              <a:cs typeface="Roboto"/>
              <a:sym typeface="Roboto"/>
            </a:endParaRPr>
          </a:p>
          <a:p>
            <a:pPr indent="0" lvl="0" marL="0" rtl="0" algn="just">
              <a:lnSpc>
                <a:spcPct val="115000"/>
              </a:lnSpc>
              <a:spcBef>
                <a:spcPts val="0"/>
              </a:spcBef>
              <a:spcAft>
                <a:spcPts val="0"/>
              </a:spcAft>
              <a:buNone/>
            </a:pPr>
            <a:r>
              <a:t/>
            </a:r>
            <a:endParaRPr>
              <a:solidFill>
                <a:srgbClr val="212529"/>
              </a:solidFill>
              <a:highlight>
                <a:srgbClr val="FFFFFF"/>
              </a:highlight>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lang="en">
                <a:solidFill>
                  <a:srgbClr val="212529"/>
                </a:solidFill>
                <a:highlight>
                  <a:srgbClr val="FFFFFF"/>
                </a:highlight>
                <a:latin typeface="Roboto"/>
                <a:ea typeface="Roboto"/>
                <a:cs typeface="Roboto"/>
                <a:sym typeface="Roboto"/>
              </a:rPr>
              <a:t>Using the following hyperparameters (</a:t>
            </a:r>
            <a:r>
              <a:rPr lang="en">
                <a:solidFill>
                  <a:srgbClr val="333333"/>
                </a:solidFill>
              </a:rPr>
              <a:t>learning rate: g, epochs: h, batch size: k, data size: v) </a:t>
            </a:r>
            <a:r>
              <a:rPr lang="en">
                <a:solidFill>
                  <a:srgbClr val="212529"/>
                </a:solidFill>
                <a:highlight>
                  <a:srgbClr val="FFFFFF"/>
                </a:highlight>
                <a:latin typeface="Roboto"/>
                <a:ea typeface="Roboto"/>
                <a:cs typeface="Roboto"/>
                <a:sym typeface="Roboto"/>
              </a:rPr>
              <a:t>increased </a:t>
            </a:r>
            <a:r>
              <a:rPr lang="en">
                <a:solidFill>
                  <a:srgbClr val="333333"/>
                </a:solidFill>
              </a:rPr>
              <a:t>generalization for the respective cases (motion only, posture only, motion and posture, ImageNet, model re-trained to predict social interactions)</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3fbb094cb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3fbb094cb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Marufi</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Slide 4: results/methods hybrid (train/validation curves)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lang="en">
                <a:solidFill>
                  <a:srgbClr val="333333"/>
                </a:solidFill>
              </a:rPr>
              <a:t>After fine-tuning the final fully connected layer, we trained our model and the learning curves showed changes in learning performance over time in terms of experience. </a:t>
            </a:r>
            <a:endParaRPr>
              <a:solidFill>
                <a:srgbClr val="333333"/>
              </a:solidFill>
            </a:endParaRPr>
          </a:p>
          <a:p>
            <a:pPr indent="0" lvl="0" marL="0" rtl="0" algn="just">
              <a:lnSpc>
                <a:spcPct val="115000"/>
              </a:lnSpc>
              <a:spcBef>
                <a:spcPts val="0"/>
              </a:spcBef>
              <a:spcAft>
                <a:spcPts val="0"/>
              </a:spcAft>
              <a:buNone/>
            </a:pPr>
            <a:r>
              <a:t/>
            </a:r>
            <a:endParaRPr>
              <a:solidFill>
                <a:srgbClr val="333333"/>
              </a:solidFill>
            </a:endParaRPr>
          </a:p>
          <a:p>
            <a:pPr indent="0" lvl="0" marL="0" rtl="0" algn="just">
              <a:lnSpc>
                <a:spcPct val="115000"/>
              </a:lnSpc>
              <a:spcBef>
                <a:spcPts val="0"/>
              </a:spcBef>
              <a:spcAft>
                <a:spcPts val="0"/>
              </a:spcAft>
              <a:buNone/>
            </a:pPr>
            <a:r>
              <a:rPr lang="en">
                <a:solidFill>
                  <a:srgbClr val="212529"/>
                </a:solidFill>
                <a:highlight>
                  <a:srgbClr val="FFFFFF"/>
                </a:highlight>
                <a:latin typeface="Roboto"/>
                <a:ea typeface="Roboto"/>
                <a:cs typeface="Roboto"/>
                <a:sym typeface="Roboto"/>
              </a:rPr>
              <a:t>The training score of the model is greater than the validation score</a:t>
            </a:r>
            <a:endParaRPr>
              <a:solidFill>
                <a:srgbClr val="212529"/>
              </a:solidFill>
              <a:highlight>
                <a:srgbClr val="FFFFFF"/>
              </a:highlight>
              <a:latin typeface="Roboto"/>
              <a:ea typeface="Roboto"/>
              <a:cs typeface="Roboto"/>
              <a:sym typeface="Roboto"/>
            </a:endParaRPr>
          </a:p>
          <a:p>
            <a:pPr indent="0" lvl="0" marL="0" rtl="0" algn="just">
              <a:lnSpc>
                <a:spcPct val="115000"/>
              </a:lnSpc>
              <a:spcBef>
                <a:spcPts val="0"/>
              </a:spcBef>
              <a:spcAft>
                <a:spcPts val="0"/>
              </a:spcAft>
              <a:buNone/>
            </a:pPr>
            <a:r>
              <a:t/>
            </a:r>
            <a:endParaRPr>
              <a:solidFill>
                <a:srgbClr val="212529"/>
              </a:solidFill>
              <a:highlight>
                <a:srgbClr val="FFFFFF"/>
              </a:highlight>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lang="en">
                <a:solidFill>
                  <a:srgbClr val="212529"/>
                </a:solidFill>
                <a:highlight>
                  <a:srgbClr val="FFFFFF"/>
                </a:highlight>
                <a:latin typeface="Roboto"/>
                <a:ea typeface="Roboto"/>
                <a:cs typeface="Roboto"/>
                <a:sym typeface="Roboto"/>
              </a:rPr>
              <a:t>Using the following hyperparameters (</a:t>
            </a:r>
            <a:r>
              <a:rPr lang="en">
                <a:solidFill>
                  <a:srgbClr val="333333"/>
                </a:solidFill>
              </a:rPr>
              <a:t>learning rate: g, epochs: h, batch size: k, data size: v) </a:t>
            </a:r>
            <a:r>
              <a:rPr lang="en">
                <a:solidFill>
                  <a:srgbClr val="212529"/>
                </a:solidFill>
                <a:highlight>
                  <a:srgbClr val="FFFFFF"/>
                </a:highlight>
                <a:latin typeface="Roboto"/>
                <a:ea typeface="Roboto"/>
                <a:cs typeface="Roboto"/>
                <a:sym typeface="Roboto"/>
              </a:rPr>
              <a:t>increased </a:t>
            </a:r>
            <a:r>
              <a:rPr lang="en">
                <a:solidFill>
                  <a:srgbClr val="333333"/>
                </a:solidFill>
              </a:rPr>
              <a:t>generalization for the respective cases (motion only, posture only, motion and posture, ImageNet, model re-trained to predict social interactions)</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rgbClr val="D9D9D9"/>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9" name="Google Shape;59;p14"/>
          <p:cNvPicPr preferRelativeResize="0"/>
          <p:nvPr/>
        </p:nvPicPr>
        <p:blipFill rotWithShape="1">
          <a:blip r:embed="rId2">
            <a:alphaModFix/>
          </a:blip>
          <a:srcRect b="0" l="0" r="0" t="0"/>
          <a:stretch/>
        </p:blipFill>
        <p:spPr>
          <a:xfrm>
            <a:off x="586650" y="4221433"/>
            <a:ext cx="2857500" cy="688267"/>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0" name="Shape 60"/>
        <p:cNvGrpSpPr/>
        <p:nvPr/>
      </p:nvGrpSpPr>
      <p:grpSpPr>
        <a:xfrm>
          <a:off x="0" y="0"/>
          <a:ext cx="0" cy="0"/>
          <a:chOff x="0" y="0"/>
          <a:chExt cx="0" cy="0"/>
        </a:xfrm>
      </p:grpSpPr>
      <p:cxnSp>
        <p:nvCxnSpPr>
          <p:cNvPr id="61" name="Google Shape;61;p15"/>
          <p:cNvCxnSpPr/>
          <p:nvPr/>
        </p:nvCxnSpPr>
        <p:spPr>
          <a:xfrm>
            <a:off x="0" y="2998150"/>
            <a:ext cx="9144000" cy="0"/>
          </a:xfrm>
          <a:prstGeom prst="straightConnector1">
            <a:avLst/>
          </a:prstGeom>
          <a:noFill/>
          <a:ln cap="flat" cmpd="sng" w="19050">
            <a:solidFill>
              <a:srgbClr val="D9D9D9"/>
            </a:solidFill>
            <a:prstDash val="solid"/>
            <a:round/>
            <a:headEnd len="sm" w="sm" type="none"/>
            <a:tailEnd len="sm" w="sm" type="none"/>
          </a:ln>
        </p:spPr>
      </p:cxnSp>
      <p:sp>
        <p:nvSpPr>
          <p:cNvPr id="62" name="Google Shape;62;p15"/>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4" name="Google Shape;64;p15"/>
          <p:cNvPicPr preferRelativeResize="0"/>
          <p:nvPr/>
        </p:nvPicPr>
        <p:blipFill rotWithShape="1">
          <a:blip r:embed="rId2">
            <a:alphaModFix/>
          </a:blip>
          <a:srcRect b="0" l="0" r="0" t="0"/>
          <a:stretch/>
        </p:blipFill>
        <p:spPr>
          <a:xfrm>
            <a:off x="586650" y="4221433"/>
            <a:ext cx="2857500" cy="688267"/>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uromatch Academy" type="tx">
  <p:cSld name="TITLE_AND_BODY">
    <p:spTree>
      <p:nvGrpSpPr>
        <p:cNvPr id="65" name="Shape 65"/>
        <p:cNvGrpSpPr/>
        <p:nvPr/>
      </p:nvGrpSpPr>
      <p:grpSpPr>
        <a:xfrm>
          <a:off x="0" y="0"/>
          <a:ext cx="0" cy="0"/>
          <a:chOff x="0" y="0"/>
          <a:chExt cx="0" cy="0"/>
        </a:xfrm>
      </p:grpSpPr>
      <p:sp>
        <p:nvSpPr>
          <p:cNvPr id="66" name="Google Shape;66;p16"/>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8" name="Google Shape;68;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9" name="Google Shape;69;p16"/>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en" sz="1200"/>
              <a:t>Our title</a:t>
            </a:r>
            <a:endParaRPr b="1" i="0" sz="1200" u="none" cap="none" strike="noStrike">
              <a:solidFill>
                <a:srgbClr val="000000"/>
              </a:solidFill>
              <a:latin typeface="Arial"/>
              <a:ea typeface="Arial"/>
              <a:cs typeface="Arial"/>
              <a:sym typeface="Arial"/>
            </a:endParaRPr>
          </a:p>
        </p:txBody>
      </p:sp>
      <p:sp>
        <p:nvSpPr>
          <p:cNvPr id="70" name="Google Shape;70;p16"/>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6"/>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pic>
        <p:nvPicPr>
          <p:cNvPr id="72" name="Google Shape;72;p16"/>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sp>
        <p:nvSpPr>
          <p:cNvPr id="74" name="Google Shape;7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5" name="Google Shape;75;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7" name="Google Shape;77;p17"/>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7"/>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Speaker name ⦁ Topic of day</a:t>
            </a:r>
            <a:endParaRPr b="1" i="0" sz="1200" u="none" cap="none" strike="noStrike">
              <a:solidFill>
                <a:srgbClr val="000000"/>
              </a:solidFill>
              <a:latin typeface="Arial"/>
              <a:ea typeface="Arial"/>
              <a:cs typeface="Arial"/>
              <a:sym typeface="Arial"/>
            </a:endParaRPr>
          </a:p>
        </p:txBody>
      </p:sp>
      <p:sp>
        <p:nvSpPr>
          <p:cNvPr id="79" name="Google Shape;79;p17"/>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0" name="Google Shape;80;p17"/>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Week 2 ⦁ Day 1 ⦁ Tutorial 3</a:t>
            </a:r>
            <a:endParaRPr b="1" i="0" sz="1200" u="none" cap="none" strike="noStrike">
              <a:solidFill>
                <a:srgbClr val="000000"/>
              </a:solidFill>
              <a:latin typeface="Arial"/>
              <a:ea typeface="Arial"/>
              <a:cs typeface="Arial"/>
              <a:sym typeface="Arial"/>
            </a:endParaRPr>
          </a:p>
        </p:txBody>
      </p:sp>
      <p:pic>
        <p:nvPicPr>
          <p:cNvPr id="81" name="Google Shape;81;p17"/>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4" name="Google Shape;84;p18"/>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8"/>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Speaker name ⦁ Topic of day</a:t>
            </a:r>
            <a:endParaRPr b="1" i="0" sz="1200" u="none" cap="none" strike="noStrike">
              <a:solidFill>
                <a:srgbClr val="000000"/>
              </a:solidFill>
              <a:latin typeface="Arial"/>
              <a:ea typeface="Arial"/>
              <a:cs typeface="Arial"/>
              <a:sym typeface="Arial"/>
            </a:endParaRPr>
          </a:p>
        </p:txBody>
      </p:sp>
      <p:sp>
        <p:nvSpPr>
          <p:cNvPr id="86" name="Google Shape;86;p18"/>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7" name="Google Shape;87;p18"/>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Week 2 ⦁ Day 1 ⦁ Tutorial 3</a:t>
            </a:r>
            <a:endParaRPr b="1" i="0" sz="1200" u="none" cap="none" strike="noStrike">
              <a:solidFill>
                <a:srgbClr val="000000"/>
              </a:solidFill>
              <a:latin typeface="Arial"/>
              <a:ea typeface="Arial"/>
              <a:cs typeface="Arial"/>
              <a:sym typeface="Arial"/>
            </a:endParaRPr>
          </a:p>
        </p:txBody>
      </p:sp>
      <p:pic>
        <p:nvPicPr>
          <p:cNvPr id="88" name="Google Shape;88;p18"/>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9" name="Shape 89"/>
        <p:cNvGrpSpPr/>
        <p:nvPr/>
      </p:nvGrpSpPr>
      <p:grpSpPr>
        <a:xfrm>
          <a:off x="0" y="0"/>
          <a:ext cx="0" cy="0"/>
          <a:chOff x="0" y="0"/>
          <a:chExt cx="0" cy="0"/>
        </a:xfrm>
      </p:grpSpPr>
      <p:sp>
        <p:nvSpPr>
          <p:cNvPr id="90" name="Google Shape;90;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1" name="Google Shape;91;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92" name="Google Shape;92;p19"/>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9"/>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Speaker name ⦁ Topic of day</a:t>
            </a:r>
            <a:endParaRPr b="1" i="0" sz="1200" u="none" cap="none" strike="noStrike">
              <a:solidFill>
                <a:srgbClr val="000000"/>
              </a:solidFill>
              <a:latin typeface="Arial"/>
              <a:ea typeface="Arial"/>
              <a:cs typeface="Arial"/>
              <a:sym typeface="Arial"/>
            </a:endParaRPr>
          </a:p>
        </p:txBody>
      </p:sp>
      <p:sp>
        <p:nvSpPr>
          <p:cNvPr id="94" name="Google Shape;94;p19"/>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p19"/>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Week 2 ⦁ Day 1 ⦁ Tutorial 3</a:t>
            </a:r>
            <a:endParaRPr b="1" i="0" sz="1200" u="none" cap="none" strike="noStrike">
              <a:solidFill>
                <a:srgbClr val="000000"/>
              </a:solidFill>
              <a:latin typeface="Arial"/>
              <a:ea typeface="Arial"/>
              <a:cs typeface="Arial"/>
              <a:sym typeface="Arial"/>
            </a:endParaRPr>
          </a:p>
        </p:txBody>
      </p:sp>
      <p:pic>
        <p:nvPicPr>
          <p:cNvPr id="96" name="Google Shape;96;p19"/>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D9D9D9"/>
        </a:solidFill>
      </p:bgPr>
    </p:bg>
    <p:spTree>
      <p:nvGrpSpPr>
        <p:cNvPr id="97" name="Shape 97"/>
        <p:cNvGrpSpPr/>
        <p:nvPr/>
      </p:nvGrpSpPr>
      <p:grpSpPr>
        <a:xfrm>
          <a:off x="0" y="0"/>
          <a:ext cx="0" cy="0"/>
          <a:chOff x="0" y="0"/>
          <a:chExt cx="0" cy="0"/>
        </a:xfrm>
      </p:grpSpPr>
      <p:sp>
        <p:nvSpPr>
          <p:cNvPr id="98" name="Google Shape;98;p20"/>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9" name="Google Shape;9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00" name="Google Shape;100;p20"/>
          <p:cNvPicPr preferRelativeResize="0"/>
          <p:nvPr/>
        </p:nvPicPr>
        <p:blipFill rotWithShape="1">
          <a:blip r:embed="rId2">
            <a:alphaModFix/>
          </a:blip>
          <a:srcRect b="0" l="0" r="0" t="0"/>
          <a:stretch/>
        </p:blipFill>
        <p:spPr>
          <a:xfrm>
            <a:off x="586650" y="4221433"/>
            <a:ext cx="2857500" cy="688267"/>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1" name="Shape 101"/>
        <p:cNvGrpSpPr/>
        <p:nvPr/>
      </p:nvGrpSpPr>
      <p:grpSpPr>
        <a:xfrm>
          <a:off x="0" y="0"/>
          <a:ext cx="0" cy="0"/>
          <a:chOff x="0" y="0"/>
          <a:chExt cx="0" cy="0"/>
        </a:xfrm>
      </p:grpSpPr>
      <p:sp>
        <p:nvSpPr>
          <p:cNvPr id="102" name="Google Shape;102;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3" name="Google Shape;103;p21"/>
          <p:cNvCxnSpPr/>
          <p:nvPr/>
        </p:nvCxnSpPr>
        <p:spPr>
          <a:xfrm>
            <a:off x="5029675" y="4495500"/>
            <a:ext cx="468300" cy="0"/>
          </a:xfrm>
          <a:prstGeom prst="straightConnector1">
            <a:avLst/>
          </a:prstGeom>
          <a:noFill/>
          <a:ln cap="flat" cmpd="sng" w="19050">
            <a:solidFill>
              <a:srgbClr val="D9D9D9"/>
            </a:solidFill>
            <a:prstDash val="solid"/>
            <a:round/>
            <a:headEnd len="sm" w="sm" type="none"/>
            <a:tailEnd len="sm" w="sm" type="none"/>
          </a:ln>
        </p:spPr>
      </p:cxnSp>
      <p:sp>
        <p:nvSpPr>
          <p:cNvPr id="104" name="Google Shape;104;p21"/>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5" name="Google Shape;105;p21"/>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6" name="Google Shape;106;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107" name="Google Shape;107;p21"/>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1"/>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How we built this</a:t>
            </a:r>
            <a:endParaRPr b="1" i="0" sz="1200" u="none" cap="none" strike="noStrike">
              <a:solidFill>
                <a:srgbClr val="000000"/>
              </a:solidFill>
              <a:latin typeface="Arial"/>
              <a:ea typeface="Arial"/>
              <a:cs typeface="Arial"/>
              <a:sym typeface="Arial"/>
            </a:endParaRPr>
          </a:p>
        </p:txBody>
      </p:sp>
      <p:sp>
        <p:nvSpPr>
          <p:cNvPr id="109" name="Google Shape;109;p21"/>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21"/>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Professional Development Session</a:t>
            </a:r>
            <a:endParaRPr b="1" i="0" sz="12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pic>
        <p:nvPicPr>
          <p:cNvPr id="111" name="Google Shape;111;p21"/>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2" name="Shape 112"/>
        <p:cNvGrpSpPr/>
        <p:nvPr/>
      </p:nvGrpSpPr>
      <p:grpSpPr>
        <a:xfrm>
          <a:off x="0" y="0"/>
          <a:ext cx="0" cy="0"/>
          <a:chOff x="0" y="0"/>
          <a:chExt cx="0" cy="0"/>
        </a:xfrm>
      </p:grpSpPr>
      <p:sp>
        <p:nvSpPr>
          <p:cNvPr id="113" name="Google Shape;113;p22"/>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100"/>
              <a:buNone/>
              <a:defRPr sz="2100"/>
            </a:lvl1pPr>
          </a:lstStyle>
          <a:p/>
        </p:txBody>
      </p:sp>
      <p:sp>
        <p:nvSpPr>
          <p:cNvPr id="114" name="Google Shape;114;p22"/>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2"/>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Speaker name ⦁ Topic of day</a:t>
            </a:r>
            <a:endParaRPr b="1" i="0" sz="1200" u="none" cap="none" strike="noStrike">
              <a:solidFill>
                <a:srgbClr val="000000"/>
              </a:solidFill>
              <a:latin typeface="Arial"/>
              <a:ea typeface="Arial"/>
              <a:cs typeface="Arial"/>
              <a:sym typeface="Arial"/>
            </a:endParaRPr>
          </a:p>
        </p:txBody>
      </p:sp>
      <p:sp>
        <p:nvSpPr>
          <p:cNvPr id="116" name="Google Shape;116;p22"/>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2"/>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Week 2 ⦁ Day 1 ⦁ Tutorial 3</a:t>
            </a:r>
            <a:endParaRPr b="1" i="0" sz="1200" u="none" cap="none" strike="noStrike">
              <a:solidFill>
                <a:srgbClr val="000000"/>
              </a:solidFill>
              <a:latin typeface="Arial"/>
              <a:ea typeface="Arial"/>
              <a:cs typeface="Arial"/>
              <a:sym typeface="Arial"/>
            </a:endParaRPr>
          </a:p>
        </p:txBody>
      </p:sp>
      <p:pic>
        <p:nvPicPr>
          <p:cNvPr id="118" name="Google Shape;118;p22"/>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9" name="Shape 119"/>
        <p:cNvGrpSpPr/>
        <p:nvPr/>
      </p:nvGrpSpPr>
      <p:grpSpPr>
        <a:xfrm>
          <a:off x="0" y="0"/>
          <a:ext cx="0" cy="0"/>
          <a:chOff x="0" y="0"/>
          <a:chExt cx="0" cy="0"/>
        </a:xfrm>
      </p:grpSpPr>
      <p:sp>
        <p:nvSpPr>
          <p:cNvPr id="120" name="Google Shape;120;p23"/>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121" name="Google Shape;121;p23"/>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22" name="Google Shape;122;p23"/>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3"/>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Speaker name ⦁ Topic of day</a:t>
            </a:r>
            <a:endParaRPr b="1" i="0" sz="1200" u="none" cap="none" strike="noStrike">
              <a:solidFill>
                <a:srgbClr val="000000"/>
              </a:solidFill>
              <a:latin typeface="Arial"/>
              <a:ea typeface="Arial"/>
              <a:cs typeface="Arial"/>
              <a:sym typeface="Arial"/>
            </a:endParaRPr>
          </a:p>
        </p:txBody>
      </p:sp>
      <p:sp>
        <p:nvSpPr>
          <p:cNvPr id="124" name="Google Shape;124;p23"/>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5" name="Google Shape;125;p23"/>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Week 2 ⦁ Day 1 ⦁ Tutorial 3</a:t>
            </a:r>
            <a:endParaRPr b="1" i="0" sz="1200" u="none" cap="none" strike="noStrike">
              <a:solidFill>
                <a:srgbClr val="000000"/>
              </a:solidFill>
              <a:latin typeface="Arial"/>
              <a:ea typeface="Arial"/>
              <a:cs typeface="Arial"/>
              <a:sym typeface="Arial"/>
            </a:endParaRPr>
          </a:p>
        </p:txBody>
      </p:sp>
      <p:pic>
        <p:nvPicPr>
          <p:cNvPr id="126" name="Google Shape;126;p23"/>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7" name="Shape 127"/>
        <p:cNvGrpSpPr/>
        <p:nvPr/>
      </p:nvGrpSpPr>
      <p:grpSpPr>
        <a:xfrm>
          <a:off x="0" y="0"/>
          <a:ext cx="0" cy="0"/>
          <a:chOff x="0" y="0"/>
          <a:chExt cx="0" cy="0"/>
        </a:xfrm>
      </p:grpSpPr>
      <p:sp>
        <p:nvSpPr>
          <p:cNvPr id="128" name="Google Shape;128;p24"/>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4"/>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Speaker name ⦁ Topic of day</a:t>
            </a:r>
            <a:endParaRPr b="1" i="0" sz="1200" u="none" cap="none" strike="noStrike">
              <a:solidFill>
                <a:srgbClr val="000000"/>
              </a:solidFill>
              <a:latin typeface="Arial"/>
              <a:ea typeface="Arial"/>
              <a:cs typeface="Arial"/>
              <a:sym typeface="Arial"/>
            </a:endParaRPr>
          </a:p>
        </p:txBody>
      </p:sp>
      <p:sp>
        <p:nvSpPr>
          <p:cNvPr id="130" name="Google Shape;130;p24"/>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24"/>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Week 2 ⦁ Day 1 ⦁ Tutorial 3</a:t>
            </a:r>
            <a:endParaRPr b="1" i="0" sz="1200" u="none" cap="none" strike="noStrike">
              <a:solidFill>
                <a:srgbClr val="000000"/>
              </a:solidFill>
              <a:latin typeface="Arial"/>
              <a:ea typeface="Arial"/>
              <a:cs typeface="Arial"/>
              <a:sym typeface="Arial"/>
            </a:endParaRPr>
          </a:p>
        </p:txBody>
      </p:sp>
      <p:pic>
        <p:nvPicPr>
          <p:cNvPr id="132" name="Google Shape;132;p24"/>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Arial"/>
              <a:buChar char="●"/>
              <a:defRPr b="0" i="0" sz="1800" u="none" cap="none" strike="noStrike">
                <a:solidFill>
                  <a:schemeClr val="accent3"/>
                </a:solidFill>
                <a:latin typeface="Arial"/>
                <a:ea typeface="Arial"/>
                <a:cs typeface="Arial"/>
                <a:sym typeface="Arial"/>
              </a:defRPr>
            </a:lvl1pPr>
            <a:lvl2pPr indent="-317500" lvl="1" marL="914400" marR="0" rtl="0" algn="l">
              <a:lnSpc>
                <a:spcPct val="115000"/>
              </a:lnSpc>
              <a:spcBef>
                <a:spcPts val="1600"/>
              </a:spcBef>
              <a:spcAft>
                <a:spcPts val="0"/>
              </a:spcAft>
              <a:buClr>
                <a:schemeClr val="accent3"/>
              </a:buClr>
              <a:buSzPts val="1400"/>
              <a:buFont typeface="Arial"/>
              <a:buChar char="○"/>
              <a:defRPr b="0" i="0" sz="1400" u="none" cap="none" strike="noStrike">
                <a:solidFill>
                  <a:schemeClr val="accent3"/>
                </a:solidFill>
                <a:latin typeface="Arial"/>
                <a:ea typeface="Arial"/>
                <a:cs typeface="Arial"/>
                <a:sym typeface="Arial"/>
              </a:defRPr>
            </a:lvl2pPr>
            <a:lvl3pPr indent="-317500" lvl="2" marL="1371600" marR="0" rtl="0" algn="l">
              <a:lnSpc>
                <a:spcPct val="115000"/>
              </a:lnSpc>
              <a:spcBef>
                <a:spcPts val="1600"/>
              </a:spcBef>
              <a:spcAft>
                <a:spcPts val="0"/>
              </a:spcAft>
              <a:buClr>
                <a:schemeClr val="accent3"/>
              </a:buClr>
              <a:buSzPts val="1400"/>
              <a:buFont typeface="Arial"/>
              <a:buChar char="■"/>
              <a:defRPr b="0" i="0" sz="1400" u="none" cap="none" strike="noStrike">
                <a:solidFill>
                  <a:schemeClr val="accent3"/>
                </a:solidFill>
                <a:latin typeface="Arial"/>
                <a:ea typeface="Arial"/>
                <a:cs typeface="Arial"/>
                <a:sym typeface="Arial"/>
              </a:defRPr>
            </a:lvl3pPr>
            <a:lvl4pPr indent="-317500" lvl="3" marL="1828800" marR="0" rtl="0" algn="l">
              <a:lnSpc>
                <a:spcPct val="115000"/>
              </a:lnSpc>
              <a:spcBef>
                <a:spcPts val="1600"/>
              </a:spcBef>
              <a:spcAft>
                <a:spcPts val="0"/>
              </a:spcAft>
              <a:buClr>
                <a:schemeClr val="accent3"/>
              </a:buClr>
              <a:buSzPts val="1400"/>
              <a:buFont typeface="Arial"/>
              <a:buChar char="●"/>
              <a:defRPr b="0" i="0" sz="1400" u="none" cap="none" strike="noStrike">
                <a:solidFill>
                  <a:schemeClr val="accent3"/>
                </a:solidFill>
                <a:latin typeface="Arial"/>
                <a:ea typeface="Arial"/>
                <a:cs typeface="Arial"/>
                <a:sym typeface="Arial"/>
              </a:defRPr>
            </a:lvl4pPr>
            <a:lvl5pPr indent="-317500" lvl="4" marL="2286000" marR="0" rtl="0" algn="l">
              <a:lnSpc>
                <a:spcPct val="115000"/>
              </a:lnSpc>
              <a:spcBef>
                <a:spcPts val="1600"/>
              </a:spcBef>
              <a:spcAft>
                <a:spcPts val="0"/>
              </a:spcAft>
              <a:buClr>
                <a:schemeClr val="accent3"/>
              </a:buClr>
              <a:buSzPts val="1400"/>
              <a:buFont typeface="Arial"/>
              <a:buChar char="○"/>
              <a:defRPr b="0" i="0" sz="1400" u="none" cap="none" strike="noStrike">
                <a:solidFill>
                  <a:schemeClr val="accent3"/>
                </a:solidFill>
                <a:latin typeface="Arial"/>
                <a:ea typeface="Arial"/>
                <a:cs typeface="Arial"/>
                <a:sym typeface="Arial"/>
              </a:defRPr>
            </a:lvl5pPr>
            <a:lvl6pPr indent="-317500" lvl="5" marL="2743200" marR="0" rtl="0" algn="l">
              <a:lnSpc>
                <a:spcPct val="115000"/>
              </a:lnSpc>
              <a:spcBef>
                <a:spcPts val="1600"/>
              </a:spcBef>
              <a:spcAft>
                <a:spcPts val="0"/>
              </a:spcAft>
              <a:buClr>
                <a:schemeClr val="accent3"/>
              </a:buClr>
              <a:buSzPts val="1400"/>
              <a:buFont typeface="Arial"/>
              <a:buChar char="■"/>
              <a:defRPr b="0" i="0" sz="1400" u="none" cap="none" strike="noStrike">
                <a:solidFill>
                  <a:schemeClr val="accent3"/>
                </a:solidFill>
                <a:latin typeface="Arial"/>
                <a:ea typeface="Arial"/>
                <a:cs typeface="Arial"/>
                <a:sym typeface="Arial"/>
              </a:defRPr>
            </a:lvl6pPr>
            <a:lvl7pPr indent="-317500" lvl="6" marL="3200400" marR="0" rtl="0" algn="l">
              <a:lnSpc>
                <a:spcPct val="115000"/>
              </a:lnSpc>
              <a:spcBef>
                <a:spcPts val="1600"/>
              </a:spcBef>
              <a:spcAft>
                <a:spcPts val="0"/>
              </a:spcAft>
              <a:buClr>
                <a:schemeClr val="accent3"/>
              </a:buClr>
              <a:buSzPts val="1400"/>
              <a:buFont typeface="Arial"/>
              <a:buChar char="●"/>
              <a:defRPr b="0" i="0" sz="1400" u="none" cap="none" strike="noStrike">
                <a:solidFill>
                  <a:schemeClr val="accent3"/>
                </a:solidFill>
                <a:latin typeface="Arial"/>
                <a:ea typeface="Arial"/>
                <a:cs typeface="Arial"/>
                <a:sym typeface="Arial"/>
              </a:defRPr>
            </a:lvl7pPr>
            <a:lvl8pPr indent="-317500" lvl="7" marL="3657600" marR="0" rtl="0" algn="l">
              <a:lnSpc>
                <a:spcPct val="115000"/>
              </a:lnSpc>
              <a:spcBef>
                <a:spcPts val="1600"/>
              </a:spcBef>
              <a:spcAft>
                <a:spcPts val="0"/>
              </a:spcAft>
              <a:buClr>
                <a:schemeClr val="accent3"/>
              </a:buClr>
              <a:buSzPts val="1400"/>
              <a:buFont typeface="Arial"/>
              <a:buChar char="○"/>
              <a:defRPr b="0" i="0" sz="1400" u="none" cap="none" strike="noStrike">
                <a:solidFill>
                  <a:schemeClr val="accent3"/>
                </a:solidFill>
                <a:latin typeface="Arial"/>
                <a:ea typeface="Arial"/>
                <a:cs typeface="Arial"/>
                <a:sym typeface="Arial"/>
              </a:defRPr>
            </a:lvl8pPr>
            <a:lvl9pPr indent="-317500" lvl="8" marL="4114800" marR="0" rtl="0" algn="l">
              <a:lnSpc>
                <a:spcPct val="115000"/>
              </a:lnSpc>
              <a:spcBef>
                <a:spcPts val="1600"/>
              </a:spcBef>
              <a:spcAft>
                <a:spcPts val="1600"/>
              </a:spcAft>
              <a:buClr>
                <a:schemeClr val="accent3"/>
              </a:buClr>
              <a:buSzPts val="1400"/>
              <a:buFont typeface="Arial"/>
              <a:buChar char="■"/>
              <a:defRPr b="0" i="0" sz="1400" u="none" cap="none" strike="noStrike">
                <a:solidFill>
                  <a:schemeClr val="accent3"/>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9.jpg"/><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3.jpg"/><Relationship Id="rId5"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3.jp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2.jpg"/><Relationship Id="rId5" Type="http://schemas.openxmlformats.org/officeDocument/2006/relationships/image" Target="../media/image10.jpg"/><Relationship Id="rId6"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0.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The (body) language of social interactions</a:t>
            </a:r>
            <a:endParaRPr/>
          </a:p>
        </p:txBody>
      </p:sp>
      <p:sp>
        <p:nvSpPr>
          <p:cNvPr id="138" name="Google Shape;138;p25"/>
          <p:cNvSpPr txBox="1"/>
          <p:nvPr>
            <p:ph idx="1" type="subTitle"/>
          </p:nvPr>
        </p:nvSpPr>
        <p:spPr>
          <a:xfrm>
            <a:off x="510450" y="3182336"/>
            <a:ext cx="8304900" cy="121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By: Abdullahi, Hunter, Jess, Linden, Marufi, Necdet, Ryan</a:t>
            </a:r>
            <a:endParaRPr/>
          </a:p>
          <a:p>
            <a:pPr indent="0" lvl="0" marL="0" rtl="0" algn="l">
              <a:lnSpc>
                <a:spcPct val="100000"/>
              </a:lnSpc>
              <a:spcBef>
                <a:spcPts val="0"/>
              </a:spcBef>
              <a:spcAft>
                <a:spcPts val="0"/>
              </a:spcAft>
              <a:buSzPts val="2400"/>
              <a:buNone/>
            </a:pPr>
            <a:r>
              <a:rPr lang="en"/>
              <a:t>Pavlova,</a:t>
            </a:r>
            <a:r>
              <a:rPr lang="en"/>
              <a:t> Group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93" name="Google Shape;293;p34"/>
          <p:cNvSpPr/>
          <p:nvPr/>
        </p:nvSpPr>
        <p:spPr>
          <a:xfrm>
            <a:off x="0" y="4834500"/>
            <a:ext cx="2876100" cy="309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Body language of social interactions</a:t>
            </a:r>
            <a:endParaRPr b="1" sz="1200"/>
          </a:p>
        </p:txBody>
      </p:sp>
      <p:pic>
        <p:nvPicPr>
          <p:cNvPr id="294" name="Google Shape;294;p34"/>
          <p:cNvPicPr preferRelativeResize="0"/>
          <p:nvPr/>
        </p:nvPicPr>
        <p:blipFill rotWithShape="1">
          <a:blip r:embed="rId3">
            <a:alphaModFix/>
          </a:blip>
          <a:srcRect b="0" l="0" r="0" t="0"/>
          <a:stretch/>
        </p:blipFill>
        <p:spPr>
          <a:xfrm>
            <a:off x="244462" y="932925"/>
            <a:ext cx="4289450" cy="357454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300" name="Google Shape;300;p35"/>
          <p:cNvSpPr/>
          <p:nvPr/>
        </p:nvSpPr>
        <p:spPr>
          <a:xfrm>
            <a:off x="0" y="4834500"/>
            <a:ext cx="2876100" cy="309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Body language of social interactions</a:t>
            </a:r>
            <a:endParaRPr b="1" sz="1200"/>
          </a:p>
        </p:txBody>
      </p:sp>
      <p:pic>
        <p:nvPicPr>
          <p:cNvPr id="301" name="Google Shape;301;p35"/>
          <p:cNvPicPr preferRelativeResize="0"/>
          <p:nvPr/>
        </p:nvPicPr>
        <p:blipFill>
          <a:blip r:embed="rId3">
            <a:alphaModFix/>
          </a:blip>
          <a:stretch>
            <a:fillRect/>
          </a:stretch>
        </p:blipFill>
        <p:spPr>
          <a:xfrm>
            <a:off x="4610098" y="915413"/>
            <a:ext cx="4289441" cy="3574534"/>
          </a:xfrm>
          <a:prstGeom prst="rect">
            <a:avLst/>
          </a:prstGeom>
          <a:noFill/>
          <a:ln>
            <a:noFill/>
          </a:ln>
        </p:spPr>
      </p:pic>
      <p:pic>
        <p:nvPicPr>
          <p:cNvPr id="302" name="Google Shape;302;p35"/>
          <p:cNvPicPr preferRelativeResize="0"/>
          <p:nvPr/>
        </p:nvPicPr>
        <p:blipFill rotWithShape="1">
          <a:blip r:embed="rId4">
            <a:alphaModFix/>
          </a:blip>
          <a:srcRect b="0" l="0" r="0" t="0"/>
          <a:stretch/>
        </p:blipFill>
        <p:spPr>
          <a:xfrm>
            <a:off x="244462" y="932925"/>
            <a:ext cx="4289450" cy="357454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308" name="Google Shape;308;p36"/>
          <p:cNvSpPr txBox="1"/>
          <p:nvPr>
            <p:ph idx="1" type="body"/>
          </p:nvPr>
        </p:nvSpPr>
        <p:spPr>
          <a:xfrm>
            <a:off x="311700" y="1354625"/>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Conclusion</a:t>
            </a:r>
            <a:endParaRPr b="1"/>
          </a:p>
          <a:p>
            <a:pPr indent="-342900" lvl="0" marL="457200" rtl="0" algn="l">
              <a:spcBef>
                <a:spcPts val="0"/>
              </a:spcBef>
              <a:spcAft>
                <a:spcPts val="0"/>
              </a:spcAft>
              <a:buSzPts val="1800"/>
              <a:buChar char="➔"/>
            </a:pPr>
            <a:r>
              <a:rPr lang="en"/>
              <a:t>As hypothesized, a </a:t>
            </a:r>
            <a:r>
              <a:rPr lang="en"/>
              <a:t>model </a:t>
            </a:r>
            <a:r>
              <a:rPr b="1" lang="en"/>
              <a:t>trained on body language</a:t>
            </a:r>
            <a:r>
              <a:rPr lang="en"/>
              <a:t> (Exp 1) predicts social interactions better than a model </a:t>
            </a:r>
            <a:r>
              <a:rPr b="1" lang="en"/>
              <a:t>trained on object detection </a:t>
            </a:r>
            <a:r>
              <a:rPr lang="en"/>
              <a:t>(Exp 2), but not as well as a model </a:t>
            </a:r>
            <a:r>
              <a:rPr b="1" lang="en"/>
              <a:t>trained directly on social interactions</a:t>
            </a:r>
            <a:r>
              <a:rPr lang="en"/>
              <a:t> (Exp 3)</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L</a:t>
            </a:r>
            <a:r>
              <a:rPr b="1" lang="en"/>
              <a:t>imitations &amp; F</a:t>
            </a:r>
            <a:r>
              <a:rPr b="1" lang="en"/>
              <a:t>uture Directions</a:t>
            </a:r>
            <a:endParaRPr b="1"/>
          </a:p>
          <a:p>
            <a:pPr indent="-342900" lvl="0" marL="457200" rtl="0" algn="l">
              <a:spcBef>
                <a:spcPts val="0"/>
              </a:spcBef>
              <a:spcAft>
                <a:spcPts val="0"/>
              </a:spcAft>
              <a:buSzPts val="1800"/>
              <a:buChar char="➔"/>
            </a:pPr>
            <a:r>
              <a:rPr lang="en"/>
              <a:t>Dataset </a:t>
            </a:r>
            <a:r>
              <a:rPr lang="en"/>
              <a:t>was limited and imbalanced (e.g., p(stand) &gt; p(bend)).</a:t>
            </a:r>
            <a:endParaRPr/>
          </a:p>
          <a:p>
            <a:pPr indent="-342900" lvl="0" marL="457200" rtl="0" algn="l">
              <a:spcBef>
                <a:spcPts val="0"/>
              </a:spcBef>
              <a:spcAft>
                <a:spcPts val="0"/>
              </a:spcAft>
              <a:buSzPts val="1800"/>
              <a:buChar char="➔"/>
            </a:pPr>
            <a:r>
              <a:rPr lang="en"/>
              <a:t>Are social interactions better predicted by video data?</a:t>
            </a:r>
            <a:endParaRPr/>
          </a:p>
          <a:p>
            <a:pPr indent="-342900" lvl="0" marL="457200" rtl="0" algn="l">
              <a:spcBef>
                <a:spcPts val="0"/>
              </a:spcBef>
              <a:spcAft>
                <a:spcPts val="0"/>
              </a:spcAft>
              <a:buSzPts val="1800"/>
              <a:buChar char="➔"/>
            </a:pPr>
            <a:r>
              <a:rPr lang="en"/>
              <a:t>Do results generalize beyond the Resnet architecture?</a:t>
            </a:r>
            <a:endParaRPr/>
          </a:p>
          <a:p>
            <a:pPr indent="0" lvl="0" marL="0" rtl="0" algn="l">
              <a:spcBef>
                <a:spcPts val="0"/>
              </a:spcBef>
              <a:spcAft>
                <a:spcPts val="0"/>
              </a:spcAft>
              <a:buNone/>
            </a:pPr>
            <a:r>
              <a:t/>
            </a:r>
            <a:endParaRPr/>
          </a:p>
        </p:txBody>
      </p:sp>
      <p:sp>
        <p:nvSpPr>
          <p:cNvPr id="309" name="Google Shape;309;p36"/>
          <p:cNvSpPr/>
          <p:nvPr/>
        </p:nvSpPr>
        <p:spPr>
          <a:xfrm>
            <a:off x="3340800" y="368825"/>
            <a:ext cx="5491500" cy="909600"/>
          </a:xfrm>
          <a:prstGeom prst="roundRect">
            <a:avLst>
              <a:gd fmla="val 16667" name="adj"/>
            </a:avLst>
          </a:prstGeom>
          <a:solidFill>
            <a:srgbClr val="556981"/>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900">
                <a:solidFill>
                  <a:schemeClr val="lt1"/>
                </a:solidFill>
              </a:rPr>
              <a:t>Hypothesis:</a:t>
            </a:r>
            <a:endParaRPr sz="1900">
              <a:solidFill>
                <a:schemeClr val="lt1"/>
              </a:solidFill>
            </a:endParaRPr>
          </a:p>
          <a:p>
            <a:pPr indent="0" lvl="0" marL="0" rtl="0" algn="ctr">
              <a:lnSpc>
                <a:spcPct val="115000"/>
              </a:lnSpc>
              <a:spcBef>
                <a:spcPts val="0"/>
              </a:spcBef>
              <a:spcAft>
                <a:spcPts val="0"/>
              </a:spcAft>
              <a:buNone/>
            </a:pPr>
            <a:r>
              <a:rPr lang="en" sz="1900">
                <a:solidFill>
                  <a:schemeClr val="lt1"/>
                </a:solidFill>
              </a:rPr>
              <a:t>Experiment 3 &gt; Experiment 1 &gt; Experiment 2</a:t>
            </a:r>
            <a:endParaRPr sz="1800">
              <a:solidFill>
                <a:schemeClr val="lt1"/>
              </a:solidFill>
            </a:endParaRPr>
          </a:p>
        </p:txBody>
      </p:sp>
      <p:sp>
        <p:nvSpPr>
          <p:cNvPr id="310" name="Google Shape;310;p36"/>
          <p:cNvSpPr/>
          <p:nvPr/>
        </p:nvSpPr>
        <p:spPr>
          <a:xfrm>
            <a:off x="0" y="4834500"/>
            <a:ext cx="2876100" cy="309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Body language of social interactions</a:t>
            </a:r>
            <a:endParaRPr b="1"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44" name="Google Shape;144;p26"/>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 can social interactions be predicted from body language?</a:t>
            </a:r>
            <a:endParaRPr/>
          </a:p>
          <a:p>
            <a:pPr indent="0" lvl="0" marL="0" rtl="0" algn="l">
              <a:spcBef>
                <a:spcPts val="0"/>
              </a:spcBef>
              <a:spcAft>
                <a:spcPts val="0"/>
              </a:spcAft>
              <a:buNone/>
            </a:pPr>
            <a:r>
              <a:t/>
            </a:r>
            <a:endParaRPr/>
          </a:p>
        </p:txBody>
      </p:sp>
      <p:grpSp>
        <p:nvGrpSpPr>
          <p:cNvPr id="145" name="Google Shape;145;p26"/>
          <p:cNvGrpSpPr/>
          <p:nvPr/>
        </p:nvGrpSpPr>
        <p:grpSpPr>
          <a:xfrm>
            <a:off x="6306882" y="1867650"/>
            <a:ext cx="2801343" cy="2496625"/>
            <a:chOff x="6230682" y="2248650"/>
            <a:chExt cx="2801343" cy="2496625"/>
          </a:xfrm>
        </p:grpSpPr>
        <p:grpSp>
          <p:nvGrpSpPr>
            <p:cNvPr id="146" name="Google Shape;146;p26"/>
            <p:cNvGrpSpPr/>
            <p:nvPr/>
          </p:nvGrpSpPr>
          <p:grpSpPr>
            <a:xfrm>
              <a:off x="6230682" y="2598695"/>
              <a:ext cx="2754024" cy="1828707"/>
              <a:chOff x="5163035" y="1991700"/>
              <a:chExt cx="3479939" cy="2311600"/>
            </a:xfrm>
          </p:grpSpPr>
          <p:pic>
            <p:nvPicPr>
              <p:cNvPr id="147" name="Google Shape;147;p26"/>
              <p:cNvPicPr preferRelativeResize="0"/>
              <p:nvPr/>
            </p:nvPicPr>
            <p:blipFill>
              <a:blip r:embed="rId3">
                <a:alphaModFix/>
              </a:blip>
              <a:stretch>
                <a:fillRect/>
              </a:stretch>
            </p:blipFill>
            <p:spPr>
              <a:xfrm>
                <a:off x="6814175" y="1991700"/>
                <a:ext cx="1828799" cy="1097280"/>
              </a:xfrm>
              <a:prstGeom prst="rect">
                <a:avLst/>
              </a:prstGeom>
              <a:noFill/>
              <a:ln>
                <a:noFill/>
              </a:ln>
            </p:spPr>
          </p:pic>
          <p:pic>
            <p:nvPicPr>
              <p:cNvPr id="148" name="Google Shape;148;p26"/>
              <p:cNvPicPr preferRelativeResize="0"/>
              <p:nvPr/>
            </p:nvPicPr>
            <p:blipFill>
              <a:blip r:embed="rId4">
                <a:alphaModFix/>
              </a:blip>
              <a:stretch>
                <a:fillRect/>
              </a:stretch>
            </p:blipFill>
            <p:spPr>
              <a:xfrm>
                <a:off x="6814166" y="3088966"/>
                <a:ext cx="1828800" cy="1214323"/>
              </a:xfrm>
              <a:prstGeom prst="rect">
                <a:avLst/>
              </a:prstGeom>
              <a:noFill/>
              <a:ln>
                <a:noFill/>
              </a:ln>
            </p:spPr>
          </p:pic>
          <p:pic>
            <p:nvPicPr>
              <p:cNvPr id="149" name="Google Shape;149;p26"/>
              <p:cNvPicPr preferRelativeResize="0"/>
              <p:nvPr/>
            </p:nvPicPr>
            <p:blipFill>
              <a:blip r:embed="rId5">
                <a:alphaModFix/>
              </a:blip>
              <a:stretch>
                <a:fillRect/>
              </a:stretch>
            </p:blipFill>
            <p:spPr>
              <a:xfrm>
                <a:off x="5163035" y="1991700"/>
                <a:ext cx="1651140" cy="2311600"/>
              </a:xfrm>
              <a:prstGeom prst="rect">
                <a:avLst/>
              </a:prstGeom>
              <a:noFill/>
              <a:ln>
                <a:noFill/>
              </a:ln>
            </p:spPr>
          </p:pic>
        </p:grpSp>
        <p:sp>
          <p:nvSpPr>
            <p:cNvPr id="150" name="Google Shape;150;p26"/>
            <p:cNvSpPr txBox="1"/>
            <p:nvPr/>
          </p:nvSpPr>
          <p:spPr>
            <a:xfrm>
              <a:off x="6238500" y="4345075"/>
              <a:ext cx="148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hug</a:t>
              </a:r>
              <a:endParaRPr/>
            </a:p>
          </p:txBody>
        </p:sp>
        <p:sp>
          <p:nvSpPr>
            <p:cNvPr id="151" name="Google Shape;151;p26"/>
            <p:cNvSpPr txBox="1"/>
            <p:nvPr/>
          </p:nvSpPr>
          <p:spPr>
            <a:xfrm>
              <a:off x="8440425" y="2248650"/>
              <a:ext cx="591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t>kiss</a:t>
              </a:r>
              <a:endParaRPr/>
            </a:p>
          </p:txBody>
        </p:sp>
        <p:sp>
          <p:nvSpPr>
            <p:cNvPr id="152" name="Google Shape;152;p26"/>
            <p:cNvSpPr txBox="1"/>
            <p:nvPr/>
          </p:nvSpPr>
          <p:spPr>
            <a:xfrm>
              <a:off x="8040900" y="4345075"/>
              <a:ext cx="9438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t>high five</a:t>
              </a:r>
              <a:endParaRPr/>
            </a:p>
          </p:txBody>
        </p:sp>
      </p:grpSp>
      <p:sp>
        <p:nvSpPr>
          <p:cNvPr id="153" name="Google Shape;153;p26"/>
          <p:cNvSpPr txBox="1"/>
          <p:nvPr>
            <p:ph idx="1" type="body"/>
          </p:nvPr>
        </p:nvSpPr>
        <p:spPr>
          <a:xfrm>
            <a:off x="311700" y="1648750"/>
            <a:ext cx="59952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Experiment 1</a:t>
            </a:r>
            <a:r>
              <a:rPr lang="en" sz="1500"/>
              <a:t> (body language to social interactions):</a:t>
            </a:r>
            <a:endParaRPr sz="1500"/>
          </a:p>
          <a:p>
            <a:pPr indent="-323850" lvl="0" marL="457200" rtl="0" algn="l">
              <a:spcBef>
                <a:spcPts val="0"/>
              </a:spcBef>
              <a:spcAft>
                <a:spcPts val="0"/>
              </a:spcAft>
              <a:buSzPts val="1500"/>
              <a:buChar char="➔"/>
            </a:pPr>
            <a:r>
              <a:rPr lang="en" sz="1500"/>
              <a:t>training on combinations of individuals’ </a:t>
            </a:r>
            <a:r>
              <a:rPr b="1" i="1" lang="en" sz="1500"/>
              <a:t>posture</a:t>
            </a:r>
            <a:r>
              <a:rPr lang="en" sz="1500"/>
              <a:t> (e.g., stand, crouch) and </a:t>
            </a:r>
            <a:r>
              <a:rPr b="1" i="1" lang="en" sz="1500"/>
              <a:t>motion</a:t>
            </a:r>
            <a:r>
              <a:rPr lang="en" sz="1500"/>
              <a:t> (e.g., still, walk, crawl)</a:t>
            </a:r>
            <a:endParaRPr sz="1500"/>
          </a:p>
          <a:p>
            <a:pPr indent="-323850" lvl="0" marL="457200" rtl="0" algn="l">
              <a:spcBef>
                <a:spcPts val="0"/>
              </a:spcBef>
              <a:spcAft>
                <a:spcPts val="0"/>
              </a:spcAft>
              <a:buSzPts val="1500"/>
              <a:buChar char="➔"/>
            </a:pPr>
            <a:r>
              <a:rPr lang="en" sz="1500"/>
              <a:t>fine-tuning to predict </a:t>
            </a:r>
            <a:r>
              <a:rPr b="1" i="1" lang="en" sz="1500"/>
              <a:t>social interactions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t>Experiment 2 </a:t>
            </a:r>
            <a:r>
              <a:rPr lang="en" sz="1500"/>
              <a:t>(object detection to social interactions):</a:t>
            </a:r>
            <a:endParaRPr sz="1500"/>
          </a:p>
          <a:p>
            <a:pPr indent="-323850" lvl="0" marL="457200" rtl="0" algn="l">
              <a:spcBef>
                <a:spcPts val="0"/>
              </a:spcBef>
              <a:spcAft>
                <a:spcPts val="0"/>
              </a:spcAft>
              <a:buSzPts val="1500"/>
              <a:buChar char="➔"/>
            </a:pPr>
            <a:r>
              <a:rPr lang="en" sz="1500"/>
              <a:t>using pre-trained weights from an object detection model</a:t>
            </a:r>
            <a:endParaRPr sz="1500"/>
          </a:p>
          <a:p>
            <a:pPr indent="-323850" lvl="0" marL="457200" rtl="0" algn="l">
              <a:spcBef>
                <a:spcPts val="0"/>
              </a:spcBef>
              <a:spcAft>
                <a:spcPts val="0"/>
              </a:spcAft>
              <a:buSzPts val="1500"/>
              <a:buChar char="➔"/>
            </a:pPr>
            <a:r>
              <a:rPr lang="en" sz="1500"/>
              <a:t>fine-tuning to predict </a:t>
            </a:r>
            <a:r>
              <a:rPr b="1" i="1" lang="en" sz="1500"/>
              <a:t>social interactions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t>Experiment 3 </a:t>
            </a:r>
            <a:r>
              <a:rPr lang="en" sz="1500"/>
              <a:t>(direct prediction of social interactions):</a:t>
            </a:r>
            <a:endParaRPr sz="1500"/>
          </a:p>
          <a:p>
            <a:pPr indent="-323850" lvl="0" marL="457200" rtl="0" algn="l">
              <a:spcBef>
                <a:spcPts val="0"/>
              </a:spcBef>
              <a:spcAft>
                <a:spcPts val="0"/>
              </a:spcAft>
              <a:buSzPts val="1500"/>
              <a:buChar char="➔"/>
            </a:pPr>
            <a:r>
              <a:rPr lang="en" sz="1500"/>
              <a:t>training on </a:t>
            </a:r>
            <a:r>
              <a:rPr b="1" i="1" lang="en" sz="1500"/>
              <a:t>social interactions </a:t>
            </a:r>
            <a:r>
              <a:rPr lang="en" sz="1500"/>
              <a:t>to predict </a:t>
            </a:r>
            <a:r>
              <a:rPr b="1" i="1" lang="en" sz="1500"/>
              <a:t>social interactions</a:t>
            </a:r>
            <a:endParaRPr sz="1500"/>
          </a:p>
        </p:txBody>
      </p:sp>
      <p:sp>
        <p:nvSpPr>
          <p:cNvPr id="154" name="Google Shape;154;p26"/>
          <p:cNvSpPr/>
          <p:nvPr/>
        </p:nvSpPr>
        <p:spPr>
          <a:xfrm>
            <a:off x="0" y="4834500"/>
            <a:ext cx="2876100" cy="309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Body language of social interactions</a:t>
            </a:r>
            <a:endParaRPr b="1"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60" name="Google Shape;160;p27"/>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 can social interactions be predicted from body language?</a:t>
            </a:r>
            <a:endParaRPr/>
          </a:p>
          <a:p>
            <a:pPr indent="0" lvl="0" marL="0" rtl="0" algn="l">
              <a:spcBef>
                <a:spcPts val="0"/>
              </a:spcBef>
              <a:spcAft>
                <a:spcPts val="0"/>
              </a:spcAft>
              <a:buNone/>
            </a:pPr>
            <a:r>
              <a:t/>
            </a:r>
            <a:endParaRPr/>
          </a:p>
        </p:txBody>
      </p:sp>
      <p:grpSp>
        <p:nvGrpSpPr>
          <p:cNvPr id="161" name="Google Shape;161;p27"/>
          <p:cNvGrpSpPr/>
          <p:nvPr/>
        </p:nvGrpSpPr>
        <p:grpSpPr>
          <a:xfrm>
            <a:off x="6306882" y="1867650"/>
            <a:ext cx="2801343" cy="2496625"/>
            <a:chOff x="6230682" y="2248650"/>
            <a:chExt cx="2801343" cy="2496625"/>
          </a:xfrm>
        </p:grpSpPr>
        <p:grpSp>
          <p:nvGrpSpPr>
            <p:cNvPr id="162" name="Google Shape;162;p27"/>
            <p:cNvGrpSpPr/>
            <p:nvPr/>
          </p:nvGrpSpPr>
          <p:grpSpPr>
            <a:xfrm>
              <a:off x="6230682" y="2598695"/>
              <a:ext cx="2754024" cy="1828707"/>
              <a:chOff x="5163035" y="1991700"/>
              <a:chExt cx="3479939" cy="2311600"/>
            </a:xfrm>
          </p:grpSpPr>
          <p:pic>
            <p:nvPicPr>
              <p:cNvPr id="163" name="Google Shape;163;p27"/>
              <p:cNvPicPr preferRelativeResize="0"/>
              <p:nvPr/>
            </p:nvPicPr>
            <p:blipFill>
              <a:blip r:embed="rId3">
                <a:alphaModFix/>
              </a:blip>
              <a:stretch>
                <a:fillRect/>
              </a:stretch>
            </p:blipFill>
            <p:spPr>
              <a:xfrm>
                <a:off x="6814175" y="1991700"/>
                <a:ext cx="1828799" cy="1097280"/>
              </a:xfrm>
              <a:prstGeom prst="rect">
                <a:avLst/>
              </a:prstGeom>
              <a:noFill/>
              <a:ln>
                <a:noFill/>
              </a:ln>
            </p:spPr>
          </p:pic>
          <p:pic>
            <p:nvPicPr>
              <p:cNvPr id="164" name="Google Shape;164;p27"/>
              <p:cNvPicPr preferRelativeResize="0"/>
              <p:nvPr/>
            </p:nvPicPr>
            <p:blipFill>
              <a:blip r:embed="rId4">
                <a:alphaModFix/>
              </a:blip>
              <a:stretch>
                <a:fillRect/>
              </a:stretch>
            </p:blipFill>
            <p:spPr>
              <a:xfrm>
                <a:off x="6814166" y="3088966"/>
                <a:ext cx="1828800" cy="1214323"/>
              </a:xfrm>
              <a:prstGeom prst="rect">
                <a:avLst/>
              </a:prstGeom>
              <a:noFill/>
              <a:ln>
                <a:noFill/>
              </a:ln>
            </p:spPr>
          </p:pic>
          <p:pic>
            <p:nvPicPr>
              <p:cNvPr id="165" name="Google Shape;165;p27"/>
              <p:cNvPicPr preferRelativeResize="0"/>
              <p:nvPr/>
            </p:nvPicPr>
            <p:blipFill>
              <a:blip r:embed="rId5">
                <a:alphaModFix/>
              </a:blip>
              <a:stretch>
                <a:fillRect/>
              </a:stretch>
            </p:blipFill>
            <p:spPr>
              <a:xfrm>
                <a:off x="5163035" y="1991700"/>
                <a:ext cx="1651140" cy="2311600"/>
              </a:xfrm>
              <a:prstGeom prst="rect">
                <a:avLst/>
              </a:prstGeom>
              <a:noFill/>
              <a:ln>
                <a:noFill/>
              </a:ln>
            </p:spPr>
          </p:pic>
        </p:grpSp>
        <p:sp>
          <p:nvSpPr>
            <p:cNvPr id="166" name="Google Shape;166;p27"/>
            <p:cNvSpPr txBox="1"/>
            <p:nvPr/>
          </p:nvSpPr>
          <p:spPr>
            <a:xfrm>
              <a:off x="6238500" y="4345075"/>
              <a:ext cx="148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hug</a:t>
              </a:r>
              <a:endParaRPr/>
            </a:p>
          </p:txBody>
        </p:sp>
        <p:sp>
          <p:nvSpPr>
            <p:cNvPr id="167" name="Google Shape;167;p27"/>
            <p:cNvSpPr txBox="1"/>
            <p:nvPr/>
          </p:nvSpPr>
          <p:spPr>
            <a:xfrm>
              <a:off x="8440425" y="2248650"/>
              <a:ext cx="591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t>kiss</a:t>
              </a:r>
              <a:endParaRPr/>
            </a:p>
          </p:txBody>
        </p:sp>
        <p:sp>
          <p:nvSpPr>
            <p:cNvPr id="168" name="Google Shape;168;p27"/>
            <p:cNvSpPr txBox="1"/>
            <p:nvPr/>
          </p:nvSpPr>
          <p:spPr>
            <a:xfrm>
              <a:off x="8040900" y="4345075"/>
              <a:ext cx="9438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t>high five</a:t>
              </a:r>
              <a:endParaRPr/>
            </a:p>
          </p:txBody>
        </p:sp>
      </p:grpSp>
      <p:sp>
        <p:nvSpPr>
          <p:cNvPr id="169" name="Google Shape;169;p27"/>
          <p:cNvSpPr txBox="1"/>
          <p:nvPr>
            <p:ph idx="1" type="body"/>
          </p:nvPr>
        </p:nvSpPr>
        <p:spPr>
          <a:xfrm>
            <a:off x="311700" y="1648750"/>
            <a:ext cx="59952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Experiment 1 </a:t>
            </a:r>
            <a:r>
              <a:rPr lang="en" sz="1500"/>
              <a:t>(body language to social interactions):</a:t>
            </a:r>
            <a:endParaRPr sz="1500"/>
          </a:p>
          <a:p>
            <a:pPr indent="-323850" lvl="0" marL="457200" rtl="0" algn="l">
              <a:spcBef>
                <a:spcPts val="0"/>
              </a:spcBef>
              <a:spcAft>
                <a:spcPts val="0"/>
              </a:spcAft>
              <a:buSzPts val="1500"/>
              <a:buChar char="➔"/>
            </a:pPr>
            <a:r>
              <a:rPr lang="en" sz="1500"/>
              <a:t>training on combinations of individuals’ </a:t>
            </a:r>
            <a:r>
              <a:rPr b="1" i="1" lang="en" sz="1500"/>
              <a:t>posture</a:t>
            </a:r>
            <a:r>
              <a:rPr lang="en" sz="1500"/>
              <a:t> (e.g., stand, crouch) and </a:t>
            </a:r>
            <a:r>
              <a:rPr b="1" i="1" lang="en" sz="1500"/>
              <a:t>motion</a:t>
            </a:r>
            <a:r>
              <a:rPr lang="en" sz="1500"/>
              <a:t> (e.g., still, walk, crawl)</a:t>
            </a:r>
            <a:endParaRPr sz="1500"/>
          </a:p>
          <a:p>
            <a:pPr indent="-323850" lvl="0" marL="457200" rtl="0" algn="l">
              <a:spcBef>
                <a:spcPts val="0"/>
              </a:spcBef>
              <a:spcAft>
                <a:spcPts val="0"/>
              </a:spcAft>
              <a:buSzPts val="1500"/>
              <a:buChar char="➔"/>
            </a:pPr>
            <a:r>
              <a:rPr lang="en" sz="1500"/>
              <a:t>fine-tuning to predict </a:t>
            </a:r>
            <a:r>
              <a:rPr b="1" i="1" lang="en" sz="1500"/>
              <a:t>social interactions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t>Experiment 2</a:t>
            </a:r>
            <a:r>
              <a:rPr lang="en" sz="1500"/>
              <a:t> (object detection to social interactions):</a:t>
            </a:r>
            <a:endParaRPr sz="1500"/>
          </a:p>
          <a:p>
            <a:pPr indent="-323850" lvl="0" marL="457200" rtl="0" algn="l">
              <a:spcBef>
                <a:spcPts val="0"/>
              </a:spcBef>
              <a:spcAft>
                <a:spcPts val="0"/>
              </a:spcAft>
              <a:buSzPts val="1500"/>
              <a:buChar char="➔"/>
            </a:pPr>
            <a:r>
              <a:rPr lang="en" sz="1500"/>
              <a:t>using pre-trained weights from an object detection model</a:t>
            </a:r>
            <a:endParaRPr sz="1500"/>
          </a:p>
          <a:p>
            <a:pPr indent="-323850" lvl="0" marL="457200" rtl="0" algn="l">
              <a:spcBef>
                <a:spcPts val="0"/>
              </a:spcBef>
              <a:spcAft>
                <a:spcPts val="0"/>
              </a:spcAft>
              <a:buSzPts val="1500"/>
              <a:buChar char="➔"/>
            </a:pPr>
            <a:r>
              <a:rPr lang="en" sz="1500"/>
              <a:t>fine-tuning to predict </a:t>
            </a:r>
            <a:r>
              <a:rPr b="1" i="1" lang="en" sz="1500"/>
              <a:t>social interactions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t>Experiment 3</a:t>
            </a:r>
            <a:r>
              <a:rPr lang="en" sz="1500"/>
              <a:t> (direct prediction of social interactions):</a:t>
            </a:r>
            <a:endParaRPr sz="1500"/>
          </a:p>
          <a:p>
            <a:pPr indent="-323850" lvl="0" marL="457200" rtl="0" algn="l">
              <a:spcBef>
                <a:spcPts val="0"/>
              </a:spcBef>
              <a:spcAft>
                <a:spcPts val="0"/>
              </a:spcAft>
              <a:buSzPts val="1500"/>
              <a:buChar char="➔"/>
            </a:pPr>
            <a:r>
              <a:rPr lang="en" sz="1500"/>
              <a:t>training on </a:t>
            </a:r>
            <a:r>
              <a:rPr b="1" i="1" lang="en" sz="1500"/>
              <a:t>social interactions </a:t>
            </a:r>
            <a:r>
              <a:rPr lang="en" sz="1500"/>
              <a:t>to predict </a:t>
            </a:r>
            <a:r>
              <a:rPr b="1" i="1" lang="en" sz="1500"/>
              <a:t>social interactions</a:t>
            </a:r>
            <a:endParaRPr sz="1500"/>
          </a:p>
        </p:txBody>
      </p:sp>
      <p:sp>
        <p:nvSpPr>
          <p:cNvPr id="170" name="Google Shape;170;p27"/>
          <p:cNvSpPr txBox="1"/>
          <p:nvPr/>
        </p:nvSpPr>
        <p:spPr>
          <a:xfrm>
            <a:off x="1751325" y="1885425"/>
            <a:ext cx="646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1" name="Google Shape;171;p27"/>
          <p:cNvSpPr/>
          <p:nvPr/>
        </p:nvSpPr>
        <p:spPr>
          <a:xfrm>
            <a:off x="914400" y="2281075"/>
            <a:ext cx="7315200" cy="1006800"/>
          </a:xfrm>
          <a:prstGeom prst="roundRect">
            <a:avLst>
              <a:gd fmla="val 16667" name="adj"/>
            </a:avLst>
          </a:prstGeom>
          <a:solidFill>
            <a:srgbClr val="556981"/>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900">
                <a:solidFill>
                  <a:schemeClr val="lt1"/>
                </a:solidFill>
              </a:rPr>
              <a:t>Hypothesized effect:</a:t>
            </a:r>
            <a:endParaRPr sz="1900">
              <a:solidFill>
                <a:schemeClr val="lt1"/>
              </a:solidFill>
            </a:endParaRPr>
          </a:p>
          <a:p>
            <a:pPr indent="0" lvl="0" marL="0" rtl="0" algn="ctr">
              <a:lnSpc>
                <a:spcPct val="115000"/>
              </a:lnSpc>
              <a:spcBef>
                <a:spcPts val="0"/>
              </a:spcBef>
              <a:spcAft>
                <a:spcPts val="0"/>
              </a:spcAft>
              <a:buNone/>
            </a:pPr>
            <a:r>
              <a:rPr lang="en" sz="1900">
                <a:solidFill>
                  <a:schemeClr val="lt1"/>
                </a:solidFill>
              </a:rPr>
              <a:t>Performance → Experiment 3 &gt; Experiment 1 &gt; Experiment 2</a:t>
            </a:r>
            <a:endParaRPr sz="1800">
              <a:solidFill>
                <a:schemeClr val="lt1"/>
              </a:solidFill>
            </a:endParaRPr>
          </a:p>
        </p:txBody>
      </p:sp>
      <p:sp>
        <p:nvSpPr>
          <p:cNvPr id="172" name="Google Shape;172;p27"/>
          <p:cNvSpPr/>
          <p:nvPr/>
        </p:nvSpPr>
        <p:spPr>
          <a:xfrm>
            <a:off x="0" y="4834500"/>
            <a:ext cx="2876100" cy="309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Body language of social interactions</a:t>
            </a:r>
            <a:endParaRPr b="1"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369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ResNet-50</a:t>
            </a:r>
            <a:endParaRPr/>
          </a:p>
        </p:txBody>
      </p:sp>
      <p:sp>
        <p:nvSpPr>
          <p:cNvPr id="178" name="Google Shape;178;p28"/>
          <p:cNvSpPr txBox="1"/>
          <p:nvPr>
            <p:ph idx="1" type="body"/>
          </p:nvPr>
        </p:nvSpPr>
        <p:spPr>
          <a:xfrm>
            <a:off x="311700" y="1152475"/>
            <a:ext cx="36936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Char char="●"/>
            </a:pPr>
            <a:r>
              <a:rPr lang="en" sz="1100">
                <a:solidFill>
                  <a:srgbClr val="000000"/>
                </a:solidFill>
              </a:rPr>
              <a:t>A method for avoiding the “vanishing gradients problem”</a:t>
            </a:r>
            <a:endParaRPr sz="1100">
              <a:solidFill>
                <a:srgbClr val="000000"/>
              </a:solidFill>
            </a:endParaRPr>
          </a:p>
          <a:p>
            <a:pPr indent="0" lvl="0" marL="457200" rtl="0" algn="l">
              <a:spcBef>
                <a:spcPts val="0"/>
              </a:spcBef>
              <a:spcAft>
                <a:spcPts val="0"/>
              </a:spcAft>
              <a:buNone/>
            </a:pPr>
            <a:r>
              <a:rPr lang="en" sz="1100">
                <a:solidFill>
                  <a:srgbClr val="000000"/>
                </a:solidFill>
              </a:rPr>
              <a:t>when building deeper networks that is commonly observed</a:t>
            </a:r>
            <a:endParaRPr sz="1100">
              <a:solidFill>
                <a:srgbClr val="000000"/>
              </a:solidFill>
            </a:endParaRPr>
          </a:p>
          <a:p>
            <a:pPr indent="0" lvl="0" marL="457200" rtl="0" algn="l">
              <a:spcBef>
                <a:spcPts val="0"/>
              </a:spcBef>
              <a:spcAft>
                <a:spcPts val="0"/>
              </a:spcAft>
              <a:buNone/>
            </a:pPr>
            <a:r>
              <a:rPr lang="en" sz="1100">
                <a:solidFill>
                  <a:srgbClr val="000000"/>
                </a:solidFill>
              </a:rPr>
              <a:t>in plain and VGG-based networks. </a:t>
            </a:r>
            <a:endParaRPr sz="1100">
              <a:solidFill>
                <a:srgbClr val="000000"/>
              </a:solidFill>
            </a:endParaRPr>
          </a:p>
          <a:p>
            <a:pPr indent="0" lvl="0" marL="457200" rtl="0" algn="l">
              <a:spcBef>
                <a:spcPts val="0"/>
              </a:spcBef>
              <a:spcAft>
                <a:spcPts val="0"/>
              </a:spcAft>
              <a:buNone/>
            </a:pPr>
            <a:r>
              <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Uses “stacked” layers of 1x1, 3x3 (bottleneck), and 1x1 and </a:t>
            </a:r>
            <a:endParaRPr sz="1100">
              <a:solidFill>
                <a:srgbClr val="000000"/>
              </a:solidFill>
            </a:endParaRPr>
          </a:p>
          <a:p>
            <a:pPr indent="0" lvl="0" marL="457200" rtl="0" algn="l">
              <a:spcBef>
                <a:spcPts val="0"/>
              </a:spcBef>
              <a:spcAft>
                <a:spcPts val="0"/>
              </a:spcAft>
              <a:buNone/>
            </a:pPr>
            <a:r>
              <a:rPr lang="en" sz="1100">
                <a:solidFill>
                  <a:srgbClr val="000000"/>
                </a:solidFill>
              </a:rPr>
              <a:t>layer skips that contain ReLU and batch normalization in between.</a:t>
            </a:r>
            <a:endParaRPr sz="1100">
              <a:solidFill>
                <a:srgbClr val="000000"/>
              </a:solidFill>
            </a:endParaRPr>
          </a:p>
          <a:p>
            <a:pPr indent="0" lvl="0" marL="457200" rtl="0" algn="l">
              <a:spcBef>
                <a:spcPts val="0"/>
              </a:spcBef>
              <a:spcAft>
                <a:spcPts val="0"/>
              </a:spcAft>
              <a:buNone/>
            </a:pPr>
            <a:r>
              <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Parameter-free shortcuts allow for similar computational time to standard networks with a dramatic increase in prediction accuracy. </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lnSpc>
                <a:spcPct val="100000"/>
              </a:lnSpc>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a:p>
        </p:txBody>
      </p:sp>
      <p:pic>
        <p:nvPicPr>
          <p:cNvPr id="179" name="Google Shape;179;p28"/>
          <p:cNvPicPr preferRelativeResize="0"/>
          <p:nvPr/>
        </p:nvPicPr>
        <p:blipFill>
          <a:blip r:embed="rId3">
            <a:alphaModFix/>
          </a:blip>
          <a:stretch>
            <a:fillRect/>
          </a:stretch>
        </p:blipFill>
        <p:spPr>
          <a:xfrm>
            <a:off x="4479200" y="0"/>
            <a:ext cx="4664799" cy="1865925"/>
          </a:xfrm>
          <a:prstGeom prst="rect">
            <a:avLst/>
          </a:prstGeom>
          <a:noFill/>
          <a:ln>
            <a:noFill/>
          </a:ln>
        </p:spPr>
      </p:pic>
      <p:sp>
        <p:nvSpPr>
          <p:cNvPr id="180" name="Google Shape;180;p28"/>
          <p:cNvSpPr txBox="1"/>
          <p:nvPr/>
        </p:nvSpPr>
        <p:spPr>
          <a:xfrm>
            <a:off x="5194100" y="2124850"/>
            <a:ext cx="30354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1,281,167 Training Images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50,000 Validation Images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1,000 Categories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150GB</a:t>
            </a:r>
            <a:endParaRPr/>
          </a:p>
        </p:txBody>
      </p:sp>
      <p:sp>
        <p:nvSpPr>
          <p:cNvPr id="181" name="Google Shape;181;p28"/>
          <p:cNvSpPr txBox="1"/>
          <p:nvPr/>
        </p:nvSpPr>
        <p:spPr>
          <a:xfrm>
            <a:off x="5682300" y="4290250"/>
            <a:ext cx="34617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rgbClr val="333333"/>
                </a:solidFill>
                <a:highlight>
                  <a:srgbClr val="FFFFFF"/>
                </a:highlight>
              </a:rPr>
              <a:t>Deep Residual Learning for Image Recognition</a:t>
            </a:r>
            <a:endParaRPr b="1" sz="1100">
              <a:solidFill>
                <a:srgbClr val="333333"/>
              </a:solidFill>
              <a:highlight>
                <a:srgbClr val="FFFFFF"/>
              </a:highlight>
            </a:endParaRPr>
          </a:p>
          <a:p>
            <a:pPr indent="0" lvl="0" marL="0" rtl="0" algn="l">
              <a:spcBef>
                <a:spcPts val="0"/>
              </a:spcBef>
              <a:spcAft>
                <a:spcPts val="0"/>
              </a:spcAft>
              <a:buNone/>
            </a:pPr>
            <a:r>
              <a:rPr lang="en" sz="1100"/>
              <a:t>https://ieeexplore.ieee.org/document/7780459</a:t>
            </a:r>
            <a:endParaRPr sz="1100"/>
          </a:p>
        </p:txBody>
      </p:sp>
      <p:sp>
        <p:nvSpPr>
          <p:cNvPr id="182" name="Google Shape;182;p28"/>
          <p:cNvSpPr/>
          <p:nvPr/>
        </p:nvSpPr>
        <p:spPr>
          <a:xfrm>
            <a:off x="0" y="4834500"/>
            <a:ext cx="2876100" cy="309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Body language of social interactions</a:t>
            </a:r>
            <a:endParaRPr b="1"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45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latin typeface="Bree Serif"/>
                <a:ea typeface="Bree Serif"/>
                <a:cs typeface="Bree Serif"/>
                <a:sym typeface="Bree Serif"/>
              </a:rPr>
              <a:t>Methods</a:t>
            </a:r>
            <a:endParaRPr sz="3400">
              <a:latin typeface="Bree Serif"/>
              <a:ea typeface="Bree Serif"/>
              <a:cs typeface="Bree Serif"/>
              <a:sym typeface="Bree Serif"/>
            </a:endParaRPr>
          </a:p>
        </p:txBody>
      </p:sp>
      <p:sp>
        <p:nvSpPr>
          <p:cNvPr id="188" name="Google Shape;188;p29"/>
          <p:cNvSpPr txBox="1"/>
          <p:nvPr>
            <p:ph idx="1" type="body"/>
          </p:nvPr>
        </p:nvSpPr>
        <p:spPr>
          <a:xfrm>
            <a:off x="311700" y="683500"/>
            <a:ext cx="8520600" cy="35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189" name="Google Shape;189;p29"/>
          <p:cNvGrpSpPr/>
          <p:nvPr/>
        </p:nvGrpSpPr>
        <p:grpSpPr>
          <a:xfrm>
            <a:off x="608700" y="1333626"/>
            <a:ext cx="4095350" cy="2930117"/>
            <a:chOff x="4439725" y="978025"/>
            <a:chExt cx="4095350" cy="2946025"/>
          </a:xfrm>
        </p:grpSpPr>
        <p:pic>
          <p:nvPicPr>
            <p:cNvPr id="190" name="Google Shape;190;p29"/>
            <p:cNvPicPr preferRelativeResize="0"/>
            <p:nvPr/>
          </p:nvPicPr>
          <p:blipFill>
            <a:blip r:embed="rId3">
              <a:alphaModFix/>
            </a:blip>
            <a:stretch>
              <a:fillRect/>
            </a:stretch>
          </p:blipFill>
          <p:spPr>
            <a:xfrm>
              <a:off x="4439725" y="978025"/>
              <a:ext cx="4095350" cy="2946025"/>
            </a:xfrm>
            <a:prstGeom prst="rect">
              <a:avLst/>
            </a:prstGeom>
            <a:noFill/>
            <a:ln>
              <a:noFill/>
            </a:ln>
          </p:spPr>
        </p:pic>
        <p:cxnSp>
          <p:nvCxnSpPr>
            <p:cNvPr id="191" name="Google Shape;191;p29"/>
            <p:cNvCxnSpPr/>
            <p:nvPr/>
          </p:nvCxnSpPr>
          <p:spPr>
            <a:xfrm>
              <a:off x="6880450" y="2073875"/>
              <a:ext cx="1497300" cy="434100"/>
            </a:xfrm>
            <a:prstGeom prst="straightConnector1">
              <a:avLst/>
            </a:prstGeom>
            <a:noFill/>
            <a:ln cap="flat" cmpd="sng" w="9525">
              <a:solidFill>
                <a:srgbClr val="FF0000"/>
              </a:solidFill>
              <a:prstDash val="solid"/>
              <a:round/>
              <a:headEnd len="med" w="med" type="none"/>
              <a:tailEnd len="med" w="med" type="none"/>
            </a:ln>
          </p:spPr>
        </p:cxnSp>
        <p:cxnSp>
          <p:nvCxnSpPr>
            <p:cNvPr id="192" name="Google Shape;192;p29"/>
            <p:cNvCxnSpPr/>
            <p:nvPr/>
          </p:nvCxnSpPr>
          <p:spPr>
            <a:xfrm>
              <a:off x="6880450" y="3244475"/>
              <a:ext cx="1497300" cy="434100"/>
            </a:xfrm>
            <a:prstGeom prst="straightConnector1">
              <a:avLst/>
            </a:prstGeom>
            <a:noFill/>
            <a:ln cap="flat" cmpd="sng" w="9525">
              <a:solidFill>
                <a:srgbClr val="FF0000"/>
              </a:solidFill>
              <a:prstDash val="solid"/>
              <a:round/>
              <a:headEnd len="med" w="med" type="none"/>
              <a:tailEnd len="med" w="med" type="none"/>
            </a:ln>
          </p:spPr>
        </p:cxnSp>
      </p:grpSp>
      <p:sp>
        <p:nvSpPr>
          <p:cNvPr id="193" name="Google Shape;193;p29"/>
          <p:cNvSpPr txBox="1"/>
          <p:nvPr/>
        </p:nvSpPr>
        <p:spPr>
          <a:xfrm>
            <a:off x="1039225" y="879763"/>
            <a:ext cx="3234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H</a:t>
            </a:r>
            <a:r>
              <a:rPr baseline="30000" lang="en">
                <a:solidFill>
                  <a:schemeClr val="dk1"/>
                </a:solidFill>
              </a:rPr>
              <a:t>2</a:t>
            </a:r>
            <a:r>
              <a:rPr lang="en">
                <a:solidFill>
                  <a:schemeClr val="dk1"/>
                </a:solidFill>
              </a:rPr>
              <a:t>0 Social Interaction Dataset</a:t>
            </a:r>
            <a:endParaRPr>
              <a:solidFill>
                <a:schemeClr val="dk1"/>
              </a:solidFill>
            </a:endParaRPr>
          </a:p>
        </p:txBody>
      </p:sp>
      <p:sp>
        <p:nvSpPr>
          <p:cNvPr id="194" name="Google Shape;194;p29"/>
          <p:cNvSpPr txBox="1"/>
          <p:nvPr/>
        </p:nvSpPr>
        <p:spPr>
          <a:xfrm>
            <a:off x="311700" y="1220100"/>
            <a:ext cx="1477800" cy="8157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Clr>
                <a:schemeClr val="dk1"/>
              </a:buClr>
              <a:buSzPts val="900"/>
              <a:buChar char="-"/>
            </a:pPr>
            <a:r>
              <a:rPr lang="en" sz="900">
                <a:solidFill>
                  <a:schemeClr val="dk1"/>
                </a:solidFill>
              </a:rPr>
              <a:t>15,000 images</a:t>
            </a:r>
            <a:endParaRPr sz="900">
              <a:solidFill>
                <a:schemeClr val="dk1"/>
              </a:solidFill>
            </a:endParaRPr>
          </a:p>
          <a:p>
            <a:pPr indent="-285750" lvl="0" marL="457200" rtl="0" algn="l">
              <a:spcBef>
                <a:spcPts val="0"/>
              </a:spcBef>
              <a:spcAft>
                <a:spcPts val="0"/>
              </a:spcAft>
              <a:buClr>
                <a:schemeClr val="dk1"/>
              </a:buClr>
              <a:buSzPts val="900"/>
              <a:buChar char="-"/>
            </a:pPr>
            <a:r>
              <a:rPr lang="en" sz="900">
                <a:solidFill>
                  <a:schemeClr val="dk1"/>
                </a:solidFill>
              </a:rPr>
              <a:t>5 categories</a:t>
            </a:r>
            <a:endParaRPr sz="900">
              <a:solidFill>
                <a:schemeClr val="dk1"/>
              </a:solidFill>
            </a:endParaRPr>
          </a:p>
          <a:p>
            <a:pPr indent="-285750" lvl="0" marL="457200" rtl="0" algn="l">
              <a:spcBef>
                <a:spcPts val="0"/>
              </a:spcBef>
              <a:spcAft>
                <a:spcPts val="0"/>
              </a:spcAft>
              <a:buClr>
                <a:schemeClr val="dk1"/>
              </a:buClr>
              <a:buSzPts val="900"/>
              <a:buChar char="-"/>
            </a:pPr>
            <a:r>
              <a:rPr lang="en" sz="900">
                <a:solidFill>
                  <a:schemeClr val="dk1"/>
                </a:solidFill>
              </a:rPr>
              <a:t>51 verbs</a:t>
            </a:r>
            <a:endParaRPr sz="900">
              <a:solidFill>
                <a:schemeClr val="dk1"/>
              </a:solidFill>
            </a:endParaRPr>
          </a:p>
          <a:p>
            <a:pPr indent="0" lvl="0" marL="0" rtl="0" algn="l">
              <a:spcBef>
                <a:spcPts val="0"/>
              </a:spcBef>
              <a:spcAft>
                <a:spcPts val="0"/>
              </a:spcAft>
              <a:buNone/>
            </a:pPr>
            <a:r>
              <a:t/>
            </a:r>
            <a:endParaRPr/>
          </a:p>
        </p:txBody>
      </p:sp>
      <p:sp>
        <p:nvSpPr>
          <p:cNvPr id="195" name="Google Shape;195;p29"/>
          <p:cNvSpPr txBox="1"/>
          <p:nvPr/>
        </p:nvSpPr>
        <p:spPr>
          <a:xfrm>
            <a:off x="5421325" y="283300"/>
            <a:ext cx="3144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Our Dataset</a:t>
            </a:r>
            <a:endParaRPr>
              <a:solidFill>
                <a:schemeClr val="dk1"/>
              </a:solidFill>
            </a:endParaRPr>
          </a:p>
        </p:txBody>
      </p:sp>
      <p:sp>
        <p:nvSpPr>
          <p:cNvPr id="196" name="Google Shape;196;p29"/>
          <p:cNvSpPr txBox="1"/>
          <p:nvPr/>
        </p:nvSpPr>
        <p:spPr>
          <a:xfrm>
            <a:off x="4704050" y="618425"/>
            <a:ext cx="2070600" cy="1550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100">
              <a:solidFill>
                <a:schemeClr val="accent3"/>
              </a:solidFill>
            </a:endParaRPr>
          </a:p>
          <a:p>
            <a:pPr indent="0" lvl="0" marL="457200" rtl="0" algn="l">
              <a:lnSpc>
                <a:spcPct val="115000"/>
              </a:lnSpc>
              <a:spcBef>
                <a:spcPts val="0"/>
              </a:spcBef>
              <a:spcAft>
                <a:spcPts val="0"/>
              </a:spcAft>
              <a:buNone/>
            </a:pPr>
            <a:r>
              <a:t/>
            </a:r>
            <a:endParaRPr sz="1100">
              <a:solidFill>
                <a:schemeClr val="accent3"/>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5 posture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6 motion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13 social interaction</a:t>
            </a:r>
            <a:endParaRPr sz="1100">
              <a:solidFill>
                <a:schemeClr val="dk1"/>
              </a:solidFill>
            </a:endParaRPr>
          </a:p>
          <a:p>
            <a:pPr indent="0" lvl="0" marL="0" rtl="0" algn="l">
              <a:lnSpc>
                <a:spcPct val="115000"/>
              </a:lnSpc>
              <a:spcBef>
                <a:spcPts val="0"/>
              </a:spcBef>
              <a:spcAft>
                <a:spcPts val="0"/>
              </a:spcAft>
              <a:buNone/>
            </a:pPr>
            <a:r>
              <a:t/>
            </a:r>
            <a:endParaRPr sz="1000">
              <a:solidFill>
                <a:schemeClr val="accent3"/>
              </a:solidFill>
            </a:endParaRPr>
          </a:p>
          <a:p>
            <a:pPr indent="0" lvl="0" marL="0" rtl="0" algn="l">
              <a:spcBef>
                <a:spcPts val="0"/>
              </a:spcBef>
              <a:spcAft>
                <a:spcPts val="0"/>
              </a:spcAft>
              <a:buNone/>
            </a:pPr>
            <a:r>
              <a:t/>
            </a:r>
            <a:endParaRPr/>
          </a:p>
        </p:txBody>
      </p:sp>
      <p:sp>
        <p:nvSpPr>
          <p:cNvPr id="197" name="Google Shape;197;p29"/>
          <p:cNvSpPr/>
          <p:nvPr/>
        </p:nvSpPr>
        <p:spPr>
          <a:xfrm>
            <a:off x="0" y="4834500"/>
            <a:ext cx="2876100" cy="309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Body language of social interactions</a:t>
            </a:r>
            <a:endParaRPr b="1" sz="1200"/>
          </a:p>
        </p:txBody>
      </p:sp>
      <p:pic>
        <p:nvPicPr>
          <p:cNvPr id="198" name="Google Shape;198;p29"/>
          <p:cNvPicPr preferRelativeResize="0"/>
          <p:nvPr/>
        </p:nvPicPr>
        <p:blipFill>
          <a:blip r:embed="rId4">
            <a:alphaModFix/>
          </a:blip>
          <a:stretch>
            <a:fillRect/>
          </a:stretch>
        </p:blipFill>
        <p:spPr>
          <a:xfrm>
            <a:off x="6901825" y="3041300"/>
            <a:ext cx="2112425" cy="1584325"/>
          </a:xfrm>
          <a:prstGeom prst="rect">
            <a:avLst/>
          </a:prstGeom>
          <a:noFill/>
          <a:ln>
            <a:noFill/>
          </a:ln>
        </p:spPr>
      </p:pic>
      <p:grpSp>
        <p:nvGrpSpPr>
          <p:cNvPr id="199" name="Google Shape;199;p29"/>
          <p:cNvGrpSpPr/>
          <p:nvPr/>
        </p:nvGrpSpPr>
        <p:grpSpPr>
          <a:xfrm flipH="1" rot="5400000">
            <a:off x="8258367" y="3723890"/>
            <a:ext cx="838127" cy="153931"/>
            <a:chOff x="4572000" y="783775"/>
            <a:chExt cx="711000" cy="153900"/>
          </a:xfrm>
        </p:grpSpPr>
        <p:grpSp>
          <p:nvGrpSpPr>
            <p:cNvPr id="200" name="Google Shape;200;p29"/>
            <p:cNvGrpSpPr/>
            <p:nvPr/>
          </p:nvGrpSpPr>
          <p:grpSpPr>
            <a:xfrm>
              <a:off x="4572000" y="783775"/>
              <a:ext cx="711000" cy="153900"/>
              <a:chOff x="4789400" y="342900"/>
              <a:chExt cx="711000" cy="153900"/>
            </a:xfrm>
          </p:grpSpPr>
          <p:cxnSp>
            <p:nvCxnSpPr>
              <p:cNvPr id="201" name="Google Shape;201;p29"/>
              <p:cNvCxnSpPr/>
              <p:nvPr/>
            </p:nvCxnSpPr>
            <p:spPr>
              <a:xfrm>
                <a:off x="4793600" y="342900"/>
                <a:ext cx="706800" cy="0"/>
              </a:xfrm>
              <a:prstGeom prst="straightConnector1">
                <a:avLst/>
              </a:prstGeom>
              <a:noFill/>
              <a:ln cap="flat" cmpd="sng" w="38100">
                <a:solidFill>
                  <a:srgbClr val="FF9900"/>
                </a:solidFill>
                <a:prstDash val="solid"/>
                <a:round/>
                <a:headEnd len="med" w="med" type="none"/>
                <a:tailEnd len="med" w="med" type="none"/>
              </a:ln>
            </p:spPr>
          </p:cxnSp>
          <p:cxnSp>
            <p:nvCxnSpPr>
              <p:cNvPr id="202" name="Google Shape;202;p29"/>
              <p:cNvCxnSpPr/>
              <p:nvPr/>
            </p:nvCxnSpPr>
            <p:spPr>
              <a:xfrm>
                <a:off x="4789400" y="342900"/>
                <a:ext cx="0" cy="153900"/>
              </a:xfrm>
              <a:prstGeom prst="straightConnector1">
                <a:avLst/>
              </a:prstGeom>
              <a:noFill/>
              <a:ln cap="flat" cmpd="sng" w="38100">
                <a:solidFill>
                  <a:srgbClr val="FF9900"/>
                </a:solidFill>
                <a:prstDash val="solid"/>
                <a:round/>
                <a:headEnd len="med" w="med" type="none"/>
                <a:tailEnd len="med" w="med" type="none"/>
              </a:ln>
            </p:spPr>
          </p:cxnSp>
        </p:grpSp>
        <p:cxnSp>
          <p:nvCxnSpPr>
            <p:cNvPr id="203" name="Google Shape;203;p29"/>
            <p:cNvCxnSpPr/>
            <p:nvPr/>
          </p:nvCxnSpPr>
          <p:spPr>
            <a:xfrm>
              <a:off x="5283000" y="783775"/>
              <a:ext cx="0" cy="153900"/>
            </a:xfrm>
            <a:prstGeom prst="straightConnector1">
              <a:avLst/>
            </a:prstGeom>
            <a:noFill/>
            <a:ln cap="flat" cmpd="sng" w="38100">
              <a:solidFill>
                <a:srgbClr val="FF9900"/>
              </a:solidFill>
              <a:prstDash val="solid"/>
              <a:round/>
              <a:headEnd len="med" w="med" type="none"/>
              <a:tailEnd len="med" w="med" type="none"/>
            </a:ln>
          </p:spPr>
        </p:cxnSp>
      </p:grpSp>
      <p:cxnSp>
        <p:nvCxnSpPr>
          <p:cNvPr id="204" name="Google Shape;204;p29"/>
          <p:cNvCxnSpPr/>
          <p:nvPr/>
        </p:nvCxnSpPr>
        <p:spPr>
          <a:xfrm flipH="1">
            <a:off x="8754400" y="2811200"/>
            <a:ext cx="10200" cy="570600"/>
          </a:xfrm>
          <a:prstGeom prst="straightConnector1">
            <a:avLst/>
          </a:prstGeom>
          <a:noFill/>
          <a:ln cap="flat" cmpd="sng" w="38100">
            <a:solidFill>
              <a:srgbClr val="FF9900"/>
            </a:solidFill>
            <a:prstDash val="solid"/>
            <a:round/>
            <a:headEnd len="med" w="med" type="none"/>
            <a:tailEnd len="med" w="med" type="none"/>
          </a:ln>
        </p:spPr>
      </p:cxnSp>
      <p:sp>
        <p:nvSpPr>
          <p:cNvPr id="205" name="Google Shape;205;p29"/>
          <p:cNvSpPr txBox="1"/>
          <p:nvPr/>
        </p:nvSpPr>
        <p:spPr>
          <a:xfrm>
            <a:off x="8234500" y="2480475"/>
            <a:ext cx="105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Posture</a:t>
            </a:r>
            <a:endParaRPr sz="1000"/>
          </a:p>
        </p:txBody>
      </p:sp>
      <p:pic>
        <p:nvPicPr>
          <p:cNvPr id="206" name="Google Shape;206;p29"/>
          <p:cNvPicPr preferRelativeResize="0"/>
          <p:nvPr/>
        </p:nvPicPr>
        <p:blipFill>
          <a:blip r:embed="rId5">
            <a:alphaModFix/>
          </a:blip>
          <a:stretch>
            <a:fillRect/>
          </a:stretch>
        </p:blipFill>
        <p:spPr>
          <a:xfrm>
            <a:off x="4789400" y="3041300"/>
            <a:ext cx="2112434" cy="1584325"/>
          </a:xfrm>
          <a:prstGeom prst="rect">
            <a:avLst/>
          </a:prstGeom>
          <a:noFill/>
          <a:ln>
            <a:noFill/>
          </a:ln>
        </p:spPr>
      </p:pic>
      <p:grpSp>
        <p:nvGrpSpPr>
          <p:cNvPr id="207" name="Google Shape;207;p29"/>
          <p:cNvGrpSpPr/>
          <p:nvPr/>
        </p:nvGrpSpPr>
        <p:grpSpPr>
          <a:xfrm flipH="1" rot="5400000">
            <a:off x="5978051" y="3783340"/>
            <a:ext cx="747759" cy="153931"/>
            <a:chOff x="4572000" y="783775"/>
            <a:chExt cx="711000" cy="153900"/>
          </a:xfrm>
        </p:grpSpPr>
        <p:cxnSp>
          <p:nvCxnSpPr>
            <p:cNvPr id="208" name="Google Shape;208;p29"/>
            <p:cNvCxnSpPr/>
            <p:nvPr/>
          </p:nvCxnSpPr>
          <p:spPr>
            <a:xfrm>
              <a:off x="5283000" y="783775"/>
              <a:ext cx="0" cy="153900"/>
            </a:xfrm>
            <a:prstGeom prst="straightConnector1">
              <a:avLst/>
            </a:prstGeom>
            <a:noFill/>
            <a:ln cap="flat" cmpd="sng" w="38100">
              <a:solidFill>
                <a:srgbClr val="00FFFF"/>
              </a:solidFill>
              <a:prstDash val="solid"/>
              <a:round/>
              <a:headEnd len="med" w="med" type="none"/>
              <a:tailEnd len="med" w="med" type="none"/>
            </a:ln>
          </p:spPr>
        </p:cxnSp>
        <p:grpSp>
          <p:nvGrpSpPr>
            <p:cNvPr id="209" name="Google Shape;209;p29"/>
            <p:cNvGrpSpPr/>
            <p:nvPr/>
          </p:nvGrpSpPr>
          <p:grpSpPr>
            <a:xfrm>
              <a:off x="4572000" y="783775"/>
              <a:ext cx="711000" cy="153900"/>
              <a:chOff x="4789400" y="342900"/>
              <a:chExt cx="711000" cy="153900"/>
            </a:xfrm>
          </p:grpSpPr>
          <p:cxnSp>
            <p:nvCxnSpPr>
              <p:cNvPr id="210" name="Google Shape;210;p29"/>
              <p:cNvCxnSpPr/>
              <p:nvPr/>
            </p:nvCxnSpPr>
            <p:spPr>
              <a:xfrm>
                <a:off x="4789400" y="342900"/>
                <a:ext cx="0" cy="153900"/>
              </a:xfrm>
              <a:prstGeom prst="straightConnector1">
                <a:avLst/>
              </a:prstGeom>
              <a:noFill/>
              <a:ln cap="flat" cmpd="sng" w="38100">
                <a:solidFill>
                  <a:srgbClr val="00FFFF"/>
                </a:solidFill>
                <a:prstDash val="solid"/>
                <a:round/>
                <a:headEnd len="med" w="med" type="none"/>
                <a:tailEnd len="med" w="med" type="none"/>
              </a:ln>
            </p:spPr>
          </p:cxnSp>
          <p:cxnSp>
            <p:nvCxnSpPr>
              <p:cNvPr id="211" name="Google Shape;211;p29"/>
              <p:cNvCxnSpPr/>
              <p:nvPr/>
            </p:nvCxnSpPr>
            <p:spPr>
              <a:xfrm>
                <a:off x="4793600" y="342900"/>
                <a:ext cx="706800" cy="0"/>
              </a:xfrm>
              <a:prstGeom prst="straightConnector1">
                <a:avLst/>
              </a:prstGeom>
              <a:noFill/>
              <a:ln cap="flat" cmpd="sng" w="38100">
                <a:solidFill>
                  <a:srgbClr val="00FFFF"/>
                </a:solidFill>
                <a:prstDash val="solid"/>
                <a:round/>
                <a:headEnd len="med" w="med" type="none"/>
                <a:tailEnd len="med" w="med" type="none"/>
              </a:ln>
            </p:spPr>
          </p:cxnSp>
        </p:grpSp>
      </p:grpSp>
      <p:cxnSp>
        <p:nvCxnSpPr>
          <p:cNvPr id="212" name="Google Shape;212;p29"/>
          <p:cNvCxnSpPr/>
          <p:nvPr/>
        </p:nvCxnSpPr>
        <p:spPr>
          <a:xfrm flipH="1">
            <a:off x="6431000" y="2862975"/>
            <a:ext cx="8100" cy="789900"/>
          </a:xfrm>
          <a:prstGeom prst="straightConnector1">
            <a:avLst/>
          </a:prstGeom>
          <a:noFill/>
          <a:ln cap="flat" cmpd="sng" w="38100">
            <a:solidFill>
              <a:srgbClr val="00FFFF"/>
            </a:solidFill>
            <a:prstDash val="solid"/>
            <a:round/>
            <a:headEnd len="med" w="med" type="none"/>
            <a:tailEnd len="med" w="med" type="none"/>
          </a:ln>
        </p:spPr>
      </p:cxnSp>
      <p:sp>
        <p:nvSpPr>
          <p:cNvPr id="213" name="Google Shape;213;p29"/>
          <p:cNvSpPr txBox="1"/>
          <p:nvPr/>
        </p:nvSpPr>
        <p:spPr>
          <a:xfrm>
            <a:off x="5765150" y="2529450"/>
            <a:ext cx="1339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Social Interaction</a:t>
            </a:r>
            <a:endParaRPr sz="1000"/>
          </a:p>
        </p:txBody>
      </p:sp>
      <p:pic>
        <p:nvPicPr>
          <p:cNvPr id="214" name="Google Shape;214;p29"/>
          <p:cNvPicPr preferRelativeResize="0"/>
          <p:nvPr/>
        </p:nvPicPr>
        <p:blipFill>
          <a:blip r:embed="rId6">
            <a:alphaModFix/>
          </a:blip>
          <a:stretch>
            <a:fillRect/>
          </a:stretch>
        </p:blipFill>
        <p:spPr>
          <a:xfrm>
            <a:off x="6901825" y="964725"/>
            <a:ext cx="2112425" cy="1406875"/>
          </a:xfrm>
          <a:prstGeom prst="rect">
            <a:avLst/>
          </a:prstGeom>
          <a:noFill/>
          <a:ln>
            <a:noFill/>
          </a:ln>
        </p:spPr>
      </p:pic>
      <p:grpSp>
        <p:nvGrpSpPr>
          <p:cNvPr id="215" name="Google Shape;215;p29"/>
          <p:cNvGrpSpPr/>
          <p:nvPr/>
        </p:nvGrpSpPr>
        <p:grpSpPr>
          <a:xfrm flipH="1" rot="5400000">
            <a:off x="7888593" y="1822814"/>
            <a:ext cx="747759" cy="153931"/>
            <a:chOff x="4572000" y="783775"/>
            <a:chExt cx="711000" cy="153900"/>
          </a:xfrm>
        </p:grpSpPr>
        <p:cxnSp>
          <p:nvCxnSpPr>
            <p:cNvPr id="216" name="Google Shape;216;p29"/>
            <p:cNvCxnSpPr/>
            <p:nvPr/>
          </p:nvCxnSpPr>
          <p:spPr>
            <a:xfrm>
              <a:off x="5283000" y="783775"/>
              <a:ext cx="0" cy="153900"/>
            </a:xfrm>
            <a:prstGeom prst="straightConnector1">
              <a:avLst/>
            </a:prstGeom>
            <a:noFill/>
            <a:ln cap="flat" cmpd="sng" w="38100">
              <a:solidFill>
                <a:srgbClr val="FF00FF"/>
              </a:solidFill>
              <a:prstDash val="solid"/>
              <a:round/>
              <a:headEnd len="med" w="med" type="none"/>
              <a:tailEnd len="med" w="med" type="none"/>
            </a:ln>
          </p:spPr>
        </p:cxnSp>
        <p:grpSp>
          <p:nvGrpSpPr>
            <p:cNvPr id="217" name="Google Shape;217;p29"/>
            <p:cNvGrpSpPr/>
            <p:nvPr/>
          </p:nvGrpSpPr>
          <p:grpSpPr>
            <a:xfrm>
              <a:off x="4572000" y="783775"/>
              <a:ext cx="711000" cy="153900"/>
              <a:chOff x="4789400" y="342900"/>
              <a:chExt cx="711000" cy="153900"/>
            </a:xfrm>
          </p:grpSpPr>
          <p:cxnSp>
            <p:nvCxnSpPr>
              <p:cNvPr id="218" name="Google Shape;218;p29"/>
              <p:cNvCxnSpPr/>
              <p:nvPr/>
            </p:nvCxnSpPr>
            <p:spPr>
              <a:xfrm>
                <a:off x="4789400" y="342900"/>
                <a:ext cx="0" cy="153900"/>
              </a:xfrm>
              <a:prstGeom prst="straightConnector1">
                <a:avLst/>
              </a:prstGeom>
              <a:noFill/>
              <a:ln cap="flat" cmpd="sng" w="38100">
                <a:solidFill>
                  <a:srgbClr val="FF00FF"/>
                </a:solidFill>
                <a:prstDash val="solid"/>
                <a:round/>
                <a:headEnd len="med" w="med" type="none"/>
                <a:tailEnd len="med" w="med" type="none"/>
              </a:ln>
            </p:spPr>
          </p:cxnSp>
          <p:cxnSp>
            <p:nvCxnSpPr>
              <p:cNvPr id="219" name="Google Shape;219;p29"/>
              <p:cNvCxnSpPr/>
              <p:nvPr/>
            </p:nvCxnSpPr>
            <p:spPr>
              <a:xfrm>
                <a:off x="4793600" y="342900"/>
                <a:ext cx="706800" cy="0"/>
              </a:xfrm>
              <a:prstGeom prst="straightConnector1">
                <a:avLst/>
              </a:prstGeom>
              <a:noFill/>
              <a:ln cap="flat" cmpd="sng" w="38100">
                <a:solidFill>
                  <a:srgbClr val="FF00FF"/>
                </a:solidFill>
                <a:prstDash val="solid"/>
                <a:round/>
                <a:headEnd len="med" w="med" type="none"/>
                <a:tailEnd len="med" w="med" type="none"/>
              </a:ln>
            </p:spPr>
          </p:cxnSp>
        </p:grpSp>
      </p:grpSp>
      <p:cxnSp>
        <p:nvCxnSpPr>
          <p:cNvPr id="220" name="Google Shape;220;p29"/>
          <p:cNvCxnSpPr/>
          <p:nvPr/>
        </p:nvCxnSpPr>
        <p:spPr>
          <a:xfrm flipH="1" rot="10800000">
            <a:off x="8339440" y="736009"/>
            <a:ext cx="8100" cy="789900"/>
          </a:xfrm>
          <a:prstGeom prst="straightConnector1">
            <a:avLst/>
          </a:prstGeom>
          <a:noFill/>
          <a:ln cap="flat" cmpd="sng" w="38100">
            <a:solidFill>
              <a:srgbClr val="FF00FF"/>
            </a:solidFill>
            <a:prstDash val="solid"/>
            <a:round/>
            <a:headEnd len="med" w="med" type="none"/>
            <a:tailEnd len="med" w="med" type="none"/>
          </a:ln>
        </p:spPr>
      </p:cxnSp>
      <p:sp>
        <p:nvSpPr>
          <p:cNvPr id="221" name="Google Shape;221;p29"/>
          <p:cNvSpPr txBox="1"/>
          <p:nvPr/>
        </p:nvSpPr>
        <p:spPr>
          <a:xfrm>
            <a:off x="7673600" y="404250"/>
            <a:ext cx="1339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Motion</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311700" y="214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r>
              <a:rPr lang="en"/>
              <a:t>augmentation</a:t>
            </a:r>
            <a:endParaRPr/>
          </a:p>
        </p:txBody>
      </p:sp>
      <p:pic>
        <p:nvPicPr>
          <p:cNvPr id="227" name="Google Shape;227;p30"/>
          <p:cNvPicPr preferRelativeResize="0"/>
          <p:nvPr/>
        </p:nvPicPr>
        <p:blipFill>
          <a:blip r:embed="rId3">
            <a:alphaModFix/>
          </a:blip>
          <a:stretch>
            <a:fillRect/>
          </a:stretch>
        </p:blipFill>
        <p:spPr>
          <a:xfrm>
            <a:off x="3310075" y="690625"/>
            <a:ext cx="3001775" cy="1175224"/>
          </a:xfrm>
          <a:prstGeom prst="rect">
            <a:avLst/>
          </a:prstGeom>
          <a:noFill/>
          <a:ln>
            <a:noFill/>
          </a:ln>
        </p:spPr>
      </p:pic>
      <p:sp>
        <p:nvSpPr>
          <p:cNvPr id="228" name="Google Shape;228;p30"/>
          <p:cNvSpPr txBox="1"/>
          <p:nvPr/>
        </p:nvSpPr>
        <p:spPr>
          <a:xfrm>
            <a:off x="109325" y="861800"/>
            <a:ext cx="3543000" cy="1887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Grayscale</a:t>
            </a:r>
            <a:endParaRPr/>
          </a:p>
          <a:p>
            <a:pPr indent="-317500" lvl="0" marL="457200" rtl="0" algn="l">
              <a:lnSpc>
                <a:spcPct val="115000"/>
              </a:lnSpc>
              <a:spcBef>
                <a:spcPts val="0"/>
              </a:spcBef>
              <a:spcAft>
                <a:spcPts val="0"/>
              </a:spcAft>
              <a:buSzPts val="1400"/>
              <a:buChar char="●"/>
            </a:pPr>
            <a:r>
              <a:rPr lang="en"/>
              <a:t>Color Jitter</a:t>
            </a:r>
            <a:endParaRPr/>
          </a:p>
          <a:p>
            <a:pPr indent="-317500" lvl="0" marL="457200" rtl="0" algn="l">
              <a:lnSpc>
                <a:spcPct val="115000"/>
              </a:lnSpc>
              <a:spcBef>
                <a:spcPts val="0"/>
              </a:spcBef>
              <a:spcAft>
                <a:spcPts val="0"/>
              </a:spcAft>
              <a:buSzPts val="1400"/>
              <a:buChar char="●"/>
            </a:pPr>
            <a:r>
              <a:rPr lang="en"/>
              <a:t>Gaussian Blur</a:t>
            </a:r>
            <a:endParaRPr/>
          </a:p>
          <a:p>
            <a:pPr indent="-317500" lvl="0" marL="457200" rtl="0" algn="l">
              <a:lnSpc>
                <a:spcPct val="115000"/>
              </a:lnSpc>
              <a:spcBef>
                <a:spcPts val="0"/>
              </a:spcBef>
              <a:spcAft>
                <a:spcPts val="0"/>
              </a:spcAft>
              <a:buSzPts val="1400"/>
              <a:buChar char="●"/>
            </a:pPr>
            <a:r>
              <a:rPr lang="en"/>
              <a:t>Resize</a:t>
            </a:r>
            <a:endParaRPr/>
          </a:p>
          <a:p>
            <a:pPr indent="-317500" lvl="0" marL="457200" rtl="0" algn="l">
              <a:lnSpc>
                <a:spcPct val="115000"/>
              </a:lnSpc>
              <a:spcBef>
                <a:spcPts val="0"/>
              </a:spcBef>
              <a:spcAft>
                <a:spcPts val="0"/>
              </a:spcAft>
              <a:buSzPts val="1400"/>
              <a:buChar char="●"/>
            </a:pPr>
            <a:r>
              <a:rPr lang="en"/>
              <a:t>Horizontal Flip</a:t>
            </a:r>
            <a:endParaRPr/>
          </a:p>
          <a:p>
            <a:pPr indent="-317500" lvl="0" marL="457200" rtl="0" algn="l">
              <a:lnSpc>
                <a:spcPct val="115000"/>
              </a:lnSpc>
              <a:spcBef>
                <a:spcPts val="0"/>
              </a:spcBef>
              <a:spcAft>
                <a:spcPts val="0"/>
              </a:spcAft>
              <a:buSzPts val="1400"/>
              <a:buChar char="●"/>
            </a:pPr>
            <a:r>
              <a:rPr lang="en"/>
              <a:t>Rotation</a:t>
            </a:r>
            <a:endParaRPr/>
          </a:p>
          <a:p>
            <a:pPr indent="-317500" lvl="0" marL="457200" rtl="0" algn="l">
              <a:lnSpc>
                <a:spcPct val="115000"/>
              </a:lnSpc>
              <a:spcBef>
                <a:spcPts val="0"/>
              </a:spcBef>
              <a:spcAft>
                <a:spcPts val="0"/>
              </a:spcAft>
              <a:buSzPts val="1400"/>
              <a:buChar char="●"/>
            </a:pPr>
            <a:r>
              <a:rPr lang="en"/>
              <a:t>Normalize</a:t>
            </a:r>
            <a:endParaRPr/>
          </a:p>
        </p:txBody>
      </p:sp>
      <p:pic>
        <p:nvPicPr>
          <p:cNvPr id="229" name="Google Shape;229;p30"/>
          <p:cNvPicPr preferRelativeResize="0"/>
          <p:nvPr/>
        </p:nvPicPr>
        <p:blipFill>
          <a:blip r:embed="rId4">
            <a:alphaModFix/>
          </a:blip>
          <a:stretch>
            <a:fillRect/>
          </a:stretch>
        </p:blipFill>
        <p:spPr>
          <a:xfrm>
            <a:off x="3217700" y="1995814"/>
            <a:ext cx="4421050" cy="1115700"/>
          </a:xfrm>
          <a:prstGeom prst="rect">
            <a:avLst/>
          </a:prstGeom>
          <a:noFill/>
          <a:ln>
            <a:noFill/>
          </a:ln>
        </p:spPr>
      </p:pic>
      <p:sp>
        <p:nvSpPr>
          <p:cNvPr id="230" name="Google Shape;230;p30"/>
          <p:cNvSpPr/>
          <p:nvPr/>
        </p:nvSpPr>
        <p:spPr>
          <a:xfrm>
            <a:off x="0" y="4834500"/>
            <a:ext cx="2876100" cy="309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Body language of social interactions</a:t>
            </a:r>
            <a:endParaRPr b="1" sz="1200"/>
          </a:p>
        </p:txBody>
      </p:sp>
      <p:pic>
        <p:nvPicPr>
          <p:cNvPr id="231" name="Google Shape;231;p30"/>
          <p:cNvPicPr preferRelativeResize="0"/>
          <p:nvPr/>
        </p:nvPicPr>
        <p:blipFill>
          <a:blip r:embed="rId5">
            <a:alphaModFix/>
          </a:blip>
          <a:stretch>
            <a:fillRect/>
          </a:stretch>
        </p:blipFill>
        <p:spPr>
          <a:xfrm>
            <a:off x="3372113" y="3241488"/>
            <a:ext cx="3674475" cy="1466375"/>
          </a:xfrm>
          <a:prstGeom prst="rect">
            <a:avLst/>
          </a:prstGeom>
          <a:noFill/>
          <a:ln>
            <a:noFill/>
          </a:ln>
        </p:spPr>
      </p:pic>
      <p:sp>
        <p:nvSpPr>
          <p:cNvPr id="232" name="Google Shape;232;p30"/>
          <p:cNvSpPr txBox="1"/>
          <p:nvPr/>
        </p:nvSpPr>
        <p:spPr>
          <a:xfrm>
            <a:off x="5184550" y="580150"/>
            <a:ext cx="1409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Grayscale</a:t>
            </a:r>
            <a:endParaRPr sz="1000"/>
          </a:p>
        </p:txBody>
      </p:sp>
      <p:sp>
        <p:nvSpPr>
          <p:cNvPr id="233" name="Google Shape;233;p30"/>
          <p:cNvSpPr txBox="1"/>
          <p:nvPr/>
        </p:nvSpPr>
        <p:spPr>
          <a:xfrm>
            <a:off x="5745400" y="1910813"/>
            <a:ext cx="1409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Color jitter</a:t>
            </a:r>
            <a:endParaRPr sz="1000"/>
          </a:p>
        </p:txBody>
      </p:sp>
      <p:sp>
        <p:nvSpPr>
          <p:cNvPr id="234" name="Google Shape;234;p30"/>
          <p:cNvSpPr txBox="1"/>
          <p:nvPr/>
        </p:nvSpPr>
        <p:spPr>
          <a:xfrm>
            <a:off x="5569525" y="3111525"/>
            <a:ext cx="1409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Rotation</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247950" y="331925"/>
            <a:ext cx="1745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Bree Serif"/>
                <a:ea typeface="Bree Serif"/>
                <a:cs typeface="Bree Serif"/>
                <a:sym typeface="Bree Serif"/>
              </a:rPr>
              <a:t>Methods</a:t>
            </a:r>
            <a:endParaRPr sz="3000">
              <a:latin typeface="Bree Serif"/>
              <a:ea typeface="Bree Serif"/>
              <a:cs typeface="Bree Serif"/>
              <a:sym typeface="Bree Serif"/>
            </a:endParaRPr>
          </a:p>
        </p:txBody>
      </p:sp>
      <p:sp>
        <p:nvSpPr>
          <p:cNvPr id="240" name="Google Shape;240;p31"/>
          <p:cNvSpPr/>
          <p:nvPr/>
        </p:nvSpPr>
        <p:spPr>
          <a:xfrm>
            <a:off x="0" y="4834500"/>
            <a:ext cx="2876100" cy="309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Body language of social interactions</a:t>
            </a:r>
            <a:endParaRPr b="1" sz="1200"/>
          </a:p>
        </p:txBody>
      </p:sp>
      <p:cxnSp>
        <p:nvCxnSpPr>
          <p:cNvPr id="241" name="Google Shape;241;p31"/>
          <p:cNvCxnSpPr/>
          <p:nvPr/>
        </p:nvCxnSpPr>
        <p:spPr>
          <a:xfrm>
            <a:off x="3886934" y="1985461"/>
            <a:ext cx="3043800" cy="3900"/>
          </a:xfrm>
          <a:prstGeom prst="straightConnector1">
            <a:avLst/>
          </a:prstGeom>
          <a:noFill/>
          <a:ln cap="flat" cmpd="sng" w="9525">
            <a:solidFill>
              <a:srgbClr val="000000"/>
            </a:solidFill>
            <a:prstDash val="solid"/>
            <a:round/>
            <a:headEnd len="med" w="med" type="none"/>
            <a:tailEnd len="med" w="med" type="none"/>
          </a:ln>
        </p:spPr>
      </p:cxnSp>
      <p:cxnSp>
        <p:nvCxnSpPr>
          <p:cNvPr id="242" name="Google Shape;242;p31"/>
          <p:cNvCxnSpPr/>
          <p:nvPr/>
        </p:nvCxnSpPr>
        <p:spPr>
          <a:xfrm rot="10800000">
            <a:off x="7396234" y="1585321"/>
            <a:ext cx="0" cy="320100"/>
          </a:xfrm>
          <a:prstGeom prst="straightConnector1">
            <a:avLst/>
          </a:prstGeom>
          <a:noFill/>
          <a:ln cap="flat" cmpd="sng" w="9525">
            <a:solidFill>
              <a:schemeClr val="dk2"/>
            </a:solidFill>
            <a:prstDash val="solid"/>
            <a:round/>
            <a:headEnd len="med" w="med" type="none"/>
            <a:tailEnd len="med" w="med" type="none"/>
          </a:ln>
        </p:spPr>
      </p:cxnSp>
      <p:sp>
        <p:nvSpPr>
          <p:cNvPr id="243" name="Google Shape;243;p31"/>
          <p:cNvSpPr txBox="1"/>
          <p:nvPr/>
        </p:nvSpPr>
        <p:spPr>
          <a:xfrm>
            <a:off x="3886925" y="1985450"/>
            <a:ext cx="30354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re-t</a:t>
            </a:r>
            <a:r>
              <a:rPr lang="en"/>
              <a:t>rained on posture &amp; motion</a:t>
            </a:r>
            <a:endParaRPr/>
          </a:p>
        </p:txBody>
      </p:sp>
      <p:pic>
        <p:nvPicPr>
          <p:cNvPr id="244" name="Google Shape;244;p31"/>
          <p:cNvPicPr preferRelativeResize="0"/>
          <p:nvPr/>
        </p:nvPicPr>
        <p:blipFill>
          <a:blip r:embed="rId3">
            <a:alphaModFix/>
          </a:blip>
          <a:stretch>
            <a:fillRect/>
          </a:stretch>
        </p:blipFill>
        <p:spPr>
          <a:xfrm>
            <a:off x="3820109" y="543199"/>
            <a:ext cx="3628110" cy="1362222"/>
          </a:xfrm>
          <a:prstGeom prst="rect">
            <a:avLst/>
          </a:prstGeom>
          <a:noFill/>
          <a:ln>
            <a:noFill/>
          </a:ln>
        </p:spPr>
      </p:pic>
      <p:sp>
        <p:nvSpPr>
          <p:cNvPr id="245" name="Google Shape;245;p31"/>
          <p:cNvSpPr txBox="1"/>
          <p:nvPr/>
        </p:nvSpPr>
        <p:spPr>
          <a:xfrm>
            <a:off x="6592428" y="1126898"/>
            <a:ext cx="356400" cy="3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1"/>
          <p:cNvSpPr/>
          <p:nvPr/>
        </p:nvSpPr>
        <p:spPr>
          <a:xfrm>
            <a:off x="6565683" y="1144680"/>
            <a:ext cx="356400" cy="6132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7" name="Google Shape;247;p31"/>
          <p:cNvCxnSpPr>
            <a:stCxn id="246" idx="0"/>
          </p:cNvCxnSpPr>
          <p:nvPr/>
        </p:nvCxnSpPr>
        <p:spPr>
          <a:xfrm flipH="1" rot="10800000">
            <a:off x="6743883" y="789180"/>
            <a:ext cx="312000" cy="355500"/>
          </a:xfrm>
          <a:prstGeom prst="straightConnector1">
            <a:avLst/>
          </a:prstGeom>
          <a:noFill/>
          <a:ln cap="flat" cmpd="sng" w="9525">
            <a:solidFill>
              <a:schemeClr val="dk1"/>
            </a:solidFill>
            <a:prstDash val="solid"/>
            <a:round/>
            <a:headEnd len="med" w="med" type="none"/>
            <a:tailEnd len="med" w="med" type="triangle"/>
          </a:ln>
        </p:spPr>
      </p:cxnSp>
      <p:sp>
        <p:nvSpPr>
          <p:cNvPr id="248" name="Google Shape;248;p31"/>
          <p:cNvSpPr txBox="1"/>
          <p:nvPr/>
        </p:nvSpPr>
        <p:spPr>
          <a:xfrm>
            <a:off x="7073225" y="513625"/>
            <a:ext cx="1561500" cy="5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fine-tuned on social interaction</a:t>
            </a:r>
            <a:endParaRPr/>
          </a:p>
        </p:txBody>
      </p:sp>
      <p:cxnSp>
        <p:nvCxnSpPr>
          <p:cNvPr id="249" name="Google Shape;249;p31"/>
          <p:cNvCxnSpPr/>
          <p:nvPr/>
        </p:nvCxnSpPr>
        <p:spPr>
          <a:xfrm>
            <a:off x="335159" y="4230561"/>
            <a:ext cx="3043800" cy="3900"/>
          </a:xfrm>
          <a:prstGeom prst="straightConnector1">
            <a:avLst/>
          </a:prstGeom>
          <a:noFill/>
          <a:ln cap="flat" cmpd="sng" w="9525">
            <a:solidFill>
              <a:srgbClr val="000000"/>
            </a:solidFill>
            <a:prstDash val="solid"/>
            <a:round/>
            <a:headEnd len="med" w="med" type="none"/>
            <a:tailEnd len="med" w="med" type="none"/>
          </a:ln>
        </p:spPr>
      </p:cxnSp>
      <p:cxnSp>
        <p:nvCxnSpPr>
          <p:cNvPr id="250" name="Google Shape;250;p31"/>
          <p:cNvCxnSpPr/>
          <p:nvPr/>
        </p:nvCxnSpPr>
        <p:spPr>
          <a:xfrm rot="10800000">
            <a:off x="3844459" y="3830421"/>
            <a:ext cx="0" cy="320100"/>
          </a:xfrm>
          <a:prstGeom prst="straightConnector1">
            <a:avLst/>
          </a:prstGeom>
          <a:noFill/>
          <a:ln cap="flat" cmpd="sng" w="9525">
            <a:solidFill>
              <a:schemeClr val="dk2"/>
            </a:solidFill>
            <a:prstDash val="solid"/>
            <a:round/>
            <a:headEnd len="med" w="med" type="none"/>
            <a:tailEnd len="med" w="med" type="none"/>
          </a:ln>
        </p:spPr>
      </p:cxnSp>
      <p:sp>
        <p:nvSpPr>
          <p:cNvPr id="251" name="Google Shape;251;p31"/>
          <p:cNvSpPr txBox="1"/>
          <p:nvPr/>
        </p:nvSpPr>
        <p:spPr>
          <a:xfrm>
            <a:off x="251475" y="4216225"/>
            <a:ext cx="35094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efault pre-trained weights of ResNet50</a:t>
            </a:r>
            <a:endParaRPr/>
          </a:p>
        </p:txBody>
      </p:sp>
      <p:pic>
        <p:nvPicPr>
          <p:cNvPr id="252" name="Google Shape;252;p31"/>
          <p:cNvPicPr preferRelativeResize="0"/>
          <p:nvPr/>
        </p:nvPicPr>
        <p:blipFill>
          <a:blip r:embed="rId3">
            <a:alphaModFix/>
          </a:blip>
          <a:stretch>
            <a:fillRect/>
          </a:stretch>
        </p:blipFill>
        <p:spPr>
          <a:xfrm>
            <a:off x="268334" y="2788299"/>
            <a:ext cx="3628110" cy="1362222"/>
          </a:xfrm>
          <a:prstGeom prst="rect">
            <a:avLst/>
          </a:prstGeom>
          <a:noFill/>
          <a:ln>
            <a:noFill/>
          </a:ln>
        </p:spPr>
      </p:pic>
      <p:sp>
        <p:nvSpPr>
          <p:cNvPr id="253" name="Google Shape;253;p31"/>
          <p:cNvSpPr txBox="1"/>
          <p:nvPr/>
        </p:nvSpPr>
        <p:spPr>
          <a:xfrm>
            <a:off x="3040653" y="3371998"/>
            <a:ext cx="356400" cy="3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1"/>
          <p:cNvSpPr/>
          <p:nvPr/>
        </p:nvSpPr>
        <p:spPr>
          <a:xfrm>
            <a:off x="3013908" y="3389780"/>
            <a:ext cx="356400" cy="6132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 name="Google Shape;255;p31"/>
          <p:cNvCxnSpPr>
            <a:stCxn id="254" idx="0"/>
          </p:cNvCxnSpPr>
          <p:nvPr/>
        </p:nvCxnSpPr>
        <p:spPr>
          <a:xfrm flipH="1" rot="10800000">
            <a:off x="3192108" y="3034280"/>
            <a:ext cx="312000" cy="355500"/>
          </a:xfrm>
          <a:prstGeom prst="straightConnector1">
            <a:avLst/>
          </a:prstGeom>
          <a:noFill/>
          <a:ln cap="flat" cmpd="sng" w="9525">
            <a:solidFill>
              <a:schemeClr val="dk1"/>
            </a:solidFill>
            <a:prstDash val="solid"/>
            <a:round/>
            <a:headEnd len="med" w="med" type="none"/>
            <a:tailEnd len="med" w="med" type="triangle"/>
          </a:ln>
        </p:spPr>
      </p:cxnSp>
      <p:sp>
        <p:nvSpPr>
          <p:cNvPr id="256" name="Google Shape;256;p31"/>
          <p:cNvSpPr txBox="1"/>
          <p:nvPr/>
        </p:nvSpPr>
        <p:spPr>
          <a:xfrm>
            <a:off x="3521450" y="2758725"/>
            <a:ext cx="1561500" cy="5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ine-tuned on social interaction</a:t>
            </a:r>
            <a:endParaRPr/>
          </a:p>
        </p:txBody>
      </p:sp>
      <p:sp>
        <p:nvSpPr>
          <p:cNvPr id="257" name="Google Shape;257;p31"/>
          <p:cNvSpPr txBox="1"/>
          <p:nvPr/>
        </p:nvSpPr>
        <p:spPr>
          <a:xfrm>
            <a:off x="247950" y="1088150"/>
            <a:ext cx="3149100" cy="1108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n" sz="1500"/>
              <a:t>Hyperparameters</a:t>
            </a:r>
            <a:endParaRPr sz="1500"/>
          </a:p>
          <a:p>
            <a:pPr indent="-323850" lvl="1" marL="914400" rtl="0" algn="l">
              <a:spcBef>
                <a:spcPts val="0"/>
              </a:spcBef>
              <a:spcAft>
                <a:spcPts val="0"/>
              </a:spcAft>
              <a:buSzPts val="1500"/>
              <a:buChar char="○"/>
            </a:pPr>
            <a:r>
              <a:rPr lang="en" sz="1500"/>
              <a:t>Dropout rate: 10%</a:t>
            </a:r>
            <a:endParaRPr sz="1500"/>
          </a:p>
          <a:p>
            <a:pPr indent="-323850" lvl="1" marL="914400" rtl="0" algn="l">
              <a:spcBef>
                <a:spcPts val="0"/>
              </a:spcBef>
              <a:spcAft>
                <a:spcPts val="0"/>
              </a:spcAft>
              <a:buSzPts val="1500"/>
              <a:buChar char="○"/>
            </a:pPr>
            <a:r>
              <a:rPr lang="en" sz="1500"/>
              <a:t>Learning rate = 0.001</a:t>
            </a:r>
            <a:endParaRPr sz="1500"/>
          </a:p>
          <a:p>
            <a:pPr indent="-323850" lvl="1" marL="914400" rtl="0" algn="l">
              <a:spcBef>
                <a:spcPts val="0"/>
              </a:spcBef>
              <a:spcAft>
                <a:spcPts val="0"/>
              </a:spcAft>
              <a:buSzPts val="1500"/>
              <a:buChar char="○"/>
            </a:pPr>
            <a:r>
              <a:rPr lang="en" sz="1500"/>
              <a:t>Batch size = 64</a:t>
            </a:r>
            <a:endParaRPr sz="1500"/>
          </a:p>
        </p:txBody>
      </p:sp>
      <p:cxnSp>
        <p:nvCxnSpPr>
          <p:cNvPr id="258" name="Google Shape;258;p31"/>
          <p:cNvCxnSpPr/>
          <p:nvPr/>
        </p:nvCxnSpPr>
        <p:spPr>
          <a:xfrm>
            <a:off x="5453909" y="4230561"/>
            <a:ext cx="3043800" cy="3900"/>
          </a:xfrm>
          <a:prstGeom prst="straightConnector1">
            <a:avLst/>
          </a:prstGeom>
          <a:noFill/>
          <a:ln cap="flat" cmpd="sng" w="9525">
            <a:solidFill>
              <a:srgbClr val="000000"/>
            </a:solidFill>
            <a:prstDash val="solid"/>
            <a:round/>
            <a:headEnd len="med" w="med" type="none"/>
            <a:tailEnd len="med" w="med" type="none"/>
          </a:ln>
        </p:spPr>
      </p:cxnSp>
      <p:cxnSp>
        <p:nvCxnSpPr>
          <p:cNvPr id="259" name="Google Shape;259;p31"/>
          <p:cNvCxnSpPr/>
          <p:nvPr/>
        </p:nvCxnSpPr>
        <p:spPr>
          <a:xfrm rot="10800000">
            <a:off x="8963209" y="3830421"/>
            <a:ext cx="0" cy="320100"/>
          </a:xfrm>
          <a:prstGeom prst="straightConnector1">
            <a:avLst/>
          </a:prstGeom>
          <a:noFill/>
          <a:ln cap="flat" cmpd="sng" w="9525">
            <a:solidFill>
              <a:schemeClr val="dk2"/>
            </a:solidFill>
            <a:prstDash val="solid"/>
            <a:round/>
            <a:headEnd len="med" w="med" type="none"/>
            <a:tailEnd len="med" w="med" type="none"/>
          </a:ln>
        </p:spPr>
      </p:cxnSp>
      <p:sp>
        <p:nvSpPr>
          <p:cNvPr id="260" name="Google Shape;260;p31"/>
          <p:cNvSpPr txBox="1"/>
          <p:nvPr/>
        </p:nvSpPr>
        <p:spPr>
          <a:xfrm>
            <a:off x="5377700" y="4230550"/>
            <a:ext cx="35094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e-trained on </a:t>
            </a:r>
            <a:r>
              <a:rPr lang="en"/>
              <a:t>social interactions</a:t>
            </a:r>
            <a:endParaRPr/>
          </a:p>
        </p:txBody>
      </p:sp>
      <p:pic>
        <p:nvPicPr>
          <p:cNvPr id="261" name="Google Shape;261;p31"/>
          <p:cNvPicPr preferRelativeResize="0"/>
          <p:nvPr/>
        </p:nvPicPr>
        <p:blipFill>
          <a:blip r:embed="rId3">
            <a:alphaModFix/>
          </a:blip>
          <a:stretch>
            <a:fillRect/>
          </a:stretch>
        </p:blipFill>
        <p:spPr>
          <a:xfrm>
            <a:off x="5387084" y="2788299"/>
            <a:ext cx="3628110" cy="1362222"/>
          </a:xfrm>
          <a:prstGeom prst="rect">
            <a:avLst/>
          </a:prstGeom>
          <a:noFill/>
          <a:ln>
            <a:noFill/>
          </a:ln>
        </p:spPr>
      </p:pic>
      <p:sp>
        <p:nvSpPr>
          <p:cNvPr id="262" name="Google Shape;262;p31"/>
          <p:cNvSpPr txBox="1"/>
          <p:nvPr/>
        </p:nvSpPr>
        <p:spPr>
          <a:xfrm>
            <a:off x="8159403" y="3371998"/>
            <a:ext cx="356400" cy="3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1"/>
          <p:cNvSpPr txBox="1"/>
          <p:nvPr/>
        </p:nvSpPr>
        <p:spPr>
          <a:xfrm>
            <a:off x="3844450" y="588775"/>
            <a:ext cx="1561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Experiment 1</a:t>
            </a:r>
            <a:endParaRPr sz="1500"/>
          </a:p>
        </p:txBody>
      </p:sp>
      <p:sp>
        <p:nvSpPr>
          <p:cNvPr id="264" name="Google Shape;264;p31"/>
          <p:cNvSpPr txBox="1"/>
          <p:nvPr/>
        </p:nvSpPr>
        <p:spPr>
          <a:xfrm>
            <a:off x="335150" y="2833875"/>
            <a:ext cx="1561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Experiment 2</a:t>
            </a:r>
            <a:endParaRPr sz="1500"/>
          </a:p>
        </p:txBody>
      </p:sp>
      <p:sp>
        <p:nvSpPr>
          <p:cNvPr id="265" name="Google Shape;265;p31"/>
          <p:cNvSpPr txBox="1"/>
          <p:nvPr/>
        </p:nvSpPr>
        <p:spPr>
          <a:xfrm>
            <a:off x="5453900" y="2833875"/>
            <a:ext cx="1561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Experiment 3</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71" name="Google Shape;271;p32"/>
          <p:cNvSpPr/>
          <p:nvPr/>
        </p:nvSpPr>
        <p:spPr>
          <a:xfrm>
            <a:off x="0" y="4834500"/>
            <a:ext cx="2876100" cy="309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Body language of social interactions</a:t>
            </a:r>
            <a:endParaRPr b="1" sz="1200"/>
          </a:p>
        </p:txBody>
      </p:sp>
      <p:pic>
        <p:nvPicPr>
          <p:cNvPr id="272" name="Google Shape;272;p32"/>
          <p:cNvPicPr preferRelativeResize="0"/>
          <p:nvPr/>
        </p:nvPicPr>
        <p:blipFill>
          <a:blip r:embed="rId3">
            <a:alphaModFix/>
          </a:blip>
          <a:stretch>
            <a:fillRect/>
          </a:stretch>
        </p:blipFill>
        <p:spPr>
          <a:xfrm>
            <a:off x="418550" y="1546900"/>
            <a:ext cx="4070750" cy="3027882"/>
          </a:xfrm>
          <a:prstGeom prst="rect">
            <a:avLst/>
          </a:prstGeom>
          <a:noFill/>
          <a:ln>
            <a:noFill/>
          </a:ln>
        </p:spPr>
      </p:pic>
      <p:pic>
        <p:nvPicPr>
          <p:cNvPr id="273" name="Google Shape;273;p32"/>
          <p:cNvPicPr preferRelativeResize="0"/>
          <p:nvPr/>
        </p:nvPicPr>
        <p:blipFill>
          <a:blip r:embed="rId4">
            <a:alphaModFix/>
          </a:blip>
          <a:stretch>
            <a:fillRect/>
          </a:stretch>
        </p:blipFill>
        <p:spPr>
          <a:xfrm>
            <a:off x="4413100" y="1510130"/>
            <a:ext cx="4074014" cy="3027875"/>
          </a:xfrm>
          <a:prstGeom prst="rect">
            <a:avLst/>
          </a:prstGeom>
          <a:noFill/>
          <a:ln>
            <a:noFill/>
          </a:ln>
        </p:spPr>
      </p:pic>
      <p:sp>
        <p:nvSpPr>
          <p:cNvPr id="274" name="Google Shape;274;p32"/>
          <p:cNvSpPr/>
          <p:nvPr/>
        </p:nvSpPr>
        <p:spPr>
          <a:xfrm>
            <a:off x="4413100" y="1452025"/>
            <a:ext cx="328800" cy="3027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2"/>
          <p:cNvSpPr txBox="1"/>
          <p:nvPr/>
        </p:nvSpPr>
        <p:spPr>
          <a:xfrm>
            <a:off x="3522900" y="505475"/>
            <a:ext cx="22485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t>Learning Actions </a:t>
            </a:r>
            <a:endParaRPr b="1" sz="1900"/>
          </a:p>
          <a:p>
            <a:pPr indent="0" lvl="0" marL="0" rtl="0" algn="ctr">
              <a:spcBef>
                <a:spcPts val="0"/>
              </a:spcBef>
              <a:spcAft>
                <a:spcPts val="0"/>
              </a:spcAft>
              <a:buNone/>
            </a:pPr>
            <a:r>
              <a:rPr lang="en" sz="1800"/>
              <a:t>Train X → Predict X  </a:t>
            </a:r>
            <a:endParaRPr sz="1800"/>
          </a:p>
        </p:txBody>
      </p:sp>
      <p:sp>
        <p:nvSpPr>
          <p:cNvPr id="276" name="Google Shape;276;p32"/>
          <p:cNvSpPr txBox="1"/>
          <p:nvPr/>
        </p:nvSpPr>
        <p:spPr>
          <a:xfrm>
            <a:off x="6451350" y="1109925"/>
            <a:ext cx="102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Multilabel</a:t>
            </a:r>
            <a:endParaRPr/>
          </a:p>
        </p:txBody>
      </p:sp>
      <p:sp>
        <p:nvSpPr>
          <p:cNvPr id="277" name="Google Shape;277;p32"/>
          <p:cNvSpPr txBox="1"/>
          <p:nvPr/>
        </p:nvSpPr>
        <p:spPr>
          <a:xfrm>
            <a:off x="2082300" y="1109925"/>
            <a:ext cx="122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Single </a:t>
            </a:r>
            <a:r>
              <a:rPr lang="en"/>
              <a:t>label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83" name="Google Shape;283;p33"/>
          <p:cNvSpPr/>
          <p:nvPr/>
        </p:nvSpPr>
        <p:spPr>
          <a:xfrm>
            <a:off x="0" y="4834500"/>
            <a:ext cx="2876100" cy="309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Body language of social interactions</a:t>
            </a:r>
            <a:endParaRPr b="1" sz="1200"/>
          </a:p>
        </p:txBody>
      </p:sp>
      <p:pic>
        <p:nvPicPr>
          <p:cNvPr id="284" name="Google Shape;284;p33"/>
          <p:cNvPicPr preferRelativeResize="0"/>
          <p:nvPr/>
        </p:nvPicPr>
        <p:blipFill>
          <a:blip r:embed="rId3">
            <a:alphaModFix/>
          </a:blip>
          <a:stretch>
            <a:fillRect/>
          </a:stretch>
        </p:blipFill>
        <p:spPr>
          <a:xfrm>
            <a:off x="4435888" y="1286245"/>
            <a:ext cx="4640361" cy="3250866"/>
          </a:xfrm>
          <a:prstGeom prst="rect">
            <a:avLst/>
          </a:prstGeom>
          <a:noFill/>
          <a:ln>
            <a:noFill/>
          </a:ln>
        </p:spPr>
      </p:pic>
      <p:pic>
        <p:nvPicPr>
          <p:cNvPr id="285" name="Google Shape;285;p33"/>
          <p:cNvPicPr preferRelativeResize="0"/>
          <p:nvPr/>
        </p:nvPicPr>
        <p:blipFill>
          <a:blip r:embed="rId4">
            <a:alphaModFix/>
          </a:blip>
          <a:stretch>
            <a:fillRect/>
          </a:stretch>
        </p:blipFill>
        <p:spPr>
          <a:xfrm>
            <a:off x="67750" y="1238300"/>
            <a:ext cx="4484040" cy="3346741"/>
          </a:xfrm>
          <a:prstGeom prst="rect">
            <a:avLst/>
          </a:prstGeom>
          <a:noFill/>
          <a:ln>
            <a:noFill/>
          </a:ln>
        </p:spPr>
      </p:pic>
      <p:sp>
        <p:nvSpPr>
          <p:cNvPr id="286" name="Google Shape;286;p33"/>
          <p:cNvSpPr/>
          <p:nvPr/>
        </p:nvSpPr>
        <p:spPr>
          <a:xfrm>
            <a:off x="4551800" y="1167100"/>
            <a:ext cx="261900" cy="3179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3"/>
          <p:cNvSpPr txBox="1"/>
          <p:nvPr/>
        </p:nvSpPr>
        <p:spPr>
          <a:xfrm>
            <a:off x="3327400" y="484100"/>
            <a:ext cx="28761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t>Transfer Learning</a:t>
            </a:r>
            <a:endParaRPr b="1" sz="1900"/>
          </a:p>
          <a:p>
            <a:pPr indent="0" lvl="0" marL="0" rtl="0" algn="ctr">
              <a:spcBef>
                <a:spcPts val="0"/>
              </a:spcBef>
              <a:spcAft>
                <a:spcPts val="0"/>
              </a:spcAft>
              <a:buNone/>
            </a:pPr>
            <a:r>
              <a:rPr lang="en" sz="1800"/>
              <a:t>Train X → Predict Social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