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BE2D37-2763-46B6-ACD0-CC6E97A9F993}" v="8" dt="2025-04-04T14:30:35.565"/>
    <p1510:client id="{E7A544DB-9CE7-4B49-9D75-79ED07D61CA2}" v="39" dt="2025-04-04T13:11:23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Singh" userId="b030280476d7ca8c" providerId="LiveId" clId="{7EBE2D37-2763-46B6-ACD0-CC6E97A9F993}"/>
    <pc:docChg chg="undo redo custSel addSld delSld modSld">
      <pc:chgData name="Aditya Singh" userId="b030280476d7ca8c" providerId="LiveId" clId="{7EBE2D37-2763-46B6-ACD0-CC6E97A9F993}" dt="2025-04-04T14:32:36.293" v="362" actId="14100"/>
      <pc:docMkLst>
        <pc:docMk/>
      </pc:docMkLst>
      <pc:sldChg chg="addSp modSp mod">
        <pc:chgData name="Aditya Singh" userId="b030280476d7ca8c" providerId="LiveId" clId="{7EBE2D37-2763-46B6-ACD0-CC6E97A9F993}" dt="2025-04-04T14:32:36.293" v="362" actId="14100"/>
        <pc:sldMkLst>
          <pc:docMk/>
          <pc:sldMk cId="3194796689" sldId="256"/>
        </pc:sldMkLst>
        <pc:spChg chg="mod">
          <ac:chgData name="Aditya Singh" userId="b030280476d7ca8c" providerId="LiveId" clId="{7EBE2D37-2763-46B6-ACD0-CC6E97A9F993}" dt="2025-04-04T14:32:31.224" v="361" actId="2711"/>
          <ac:spMkLst>
            <pc:docMk/>
            <pc:sldMk cId="3194796689" sldId="256"/>
            <ac:spMk id="2" creationId="{53A95C53-AC39-EBAF-A429-0505266A0359}"/>
          </ac:spMkLst>
        </pc:spChg>
        <pc:spChg chg="mod">
          <ac:chgData name="Aditya Singh" userId="b030280476d7ca8c" providerId="LiveId" clId="{7EBE2D37-2763-46B6-ACD0-CC6E97A9F993}" dt="2025-04-04T14:32:07.637" v="360" actId="207"/>
          <ac:spMkLst>
            <pc:docMk/>
            <pc:sldMk cId="3194796689" sldId="256"/>
            <ac:spMk id="3" creationId="{BED0977C-F5BF-8412-C6CF-A1766D87F514}"/>
          </ac:spMkLst>
        </pc:spChg>
        <pc:picChg chg="add mod">
          <ac:chgData name="Aditya Singh" userId="b030280476d7ca8c" providerId="LiveId" clId="{7EBE2D37-2763-46B6-ACD0-CC6E97A9F993}" dt="2025-04-04T14:29:37.137" v="228" actId="14861"/>
          <ac:picMkLst>
            <pc:docMk/>
            <pc:sldMk cId="3194796689" sldId="256"/>
            <ac:picMk id="4" creationId="{5D746D80-754C-FE73-F32A-3A90BAA765A3}"/>
          </ac:picMkLst>
        </pc:picChg>
        <pc:picChg chg="add mod">
          <ac:chgData name="Aditya Singh" userId="b030280476d7ca8c" providerId="LiveId" clId="{7EBE2D37-2763-46B6-ACD0-CC6E97A9F993}" dt="2025-04-04T14:32:36.293" v="362" actId="14100"/>
          <ac:picMkLst>
            <pc:docMk/>
            <pc:sldMk cId="3194796689" sldId="256"/>
            <ac:picMk id="5" creationId="{8EF42A76-F108-B231-C8FB-1B57509631A6}"/>
          </ac:picMkLst>
        </pc:picChg>
      </pc:sldChg>
      <pc:sldChg chg="addSp delSp modSp new add del mod modClrScheme chgLayout">
        <pc:chgData name="Aditya Singh" userId="b030280476d7ca8c" providerId="LiveId" clId="{7EBE2D37-2763-46B6-ACD0-CC6E97A9F993}" dt="2025-04-04T14:31:23.557" v="353" actId="2696"/>
        <pc:sldMkLst>
          <pc:docMk/>
          <pc:sldMk cId="467882510" sldId="268"/>
        </pc:sldMkLst>
        <pc:spChg chg="add del">
          <ac:chgData name="Aditya Singh" userId="b030280476d7ca8c" providerId="LiveId" clId="{7EBE2D37-2763-46B6-ACD0-CC6E97A9F993}" dt="2025-04-04T14:29:43.584" v="234" actId="700"/>
          <ac:spMkLst>
            <pc:docMk/>
            <pc:sldMk cId="467882510" sldId="268"/>
            <ac:spMk id="2" creationId="{2B1584CE-8894-84E0-C571-C06B72CF3220}"/>
          </ac:spMkLst>
        </pc:spChg>
        <pc:spChg chg="add del">
          <ac:chgData name="Aditya Singh" userId="b030280476d7ca8c" providerId="LiveId" clId="{7EBE2D37-2763-46B6-ACD0-CC6E97A9F993}" dt="2025-04-04T14:29:43.584" v="234" actId="700"/>
          <ac:spMkLst>
            <pc:docMk/>
            <pc:sldMk cId="467882510" sldId="268"/>
            <ac:spMk id="3" creationId="{D070AEDC-A30B-CFC6-0789-8ACB0B3405AC}"/>
          </ac:spMkLst>
        </pc:spChg>
        <pc:picChg chg="add mod">
          <ac:chgData name="Aditya Singh" userId="b030280476d7ca8c" providerId="LiveId" clId="{7EBE2D37-2763-46B6-ACD0-CC6E97A9F993}" dt="2025-04-04T14:30:27.010" v="285" actId="29295"/>
          <ac:picMkLst>
            <pc:docMk/>
            <pc:sldMk cId="467882510" sldId="268"/>
            <ac:picMk id="4" creationId="{C5AF7567-C60A-150D-0920-38EFD464DD4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0E37-F549-4236-B3E5-F585A4E91B89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9A09-DEE1-4092-8BED-EEAF30108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939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0E37-F549-4236-B3E5-F585A4E91B89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9A09-DEE1-4092-8BED-EEAF30108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526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0E37-F549-4236-B3E5-F585A4E91B89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9A09-DEE1-4092-8BED-EEAF30108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17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0E37-F549-4236-B3E5-F585A4E91B89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9A09-DEE1-4092-8BED-EEAF3010872F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1340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0E37-F549-4236-B3E5-F585A4E91B89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9A09-DEE1-4092-8BED-EEAF30108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6353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0E37-F549-4236-B3E5-F585A4E91B89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9A09-DEE1-4092-8BED-EEAF30108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1791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0E37-F549-4236-B3E5-F585A4E91B89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9A09-DEE1-4092-8BED-EEAF30108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352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0E37-F549-4236-B3E5-F585A4E91B89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9A09-DEE1-4092-8BED-EEAF30108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212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0E37-F549-4236-B3E5-F585A4E91B89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9A09-DEE1-4092-8BED-EEAF30108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853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0E37-F549-4236-B3E5-F585A4E91B89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9A09-DEE1-4092-8BED-EEAF30108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51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0E37-F549-4236-B3E5-F585A4E91B89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9A09-DEE1-4092-8BED-EEAF30108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01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0E37-F549-4236-B3E5-F585A4E91B89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9A09-DEE1-4092-8BED-EEAF30108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2534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0E37-F549-4236-B3E5-F585A4E91B89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9A09-DEE1-4092-8BED-EEAF30108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494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0E37-F549-4236-B3E5-F585A4E91B89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9A09-DEE1-4092-8BED-EEAF30108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179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0E37-F549-4236-B3E5-F585A4E91B89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9A09-DEE1-4092-8BED-EEAF30108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818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0E37-F549-4236-B3E5-F585A4E91B89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9A09-DEE1-4092-8BED-EEAF30108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198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60E37-F549-4236-B3E5-F585A4E91B89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69A09-DEE1-4092-8BED-EEAF30108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8114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BA60E37-F549-4236-B3E5-F585A4E91B89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6A69A09-DEE1-4092-8BED-EEAF30108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8508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95C53-AC39-EBAF-A429-0505266A03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06957"/>
            <a:ext cx="9144000" cy="238760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CARBON NEUTRALITY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D0977C-F5BF-8412-C6CF-A1766D87F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0457" y="3090407"/>
            <a:ext cx="9231086" cy="2036763"/>
          </a:xfrm>
        </p:spPr>
        <p:txBody>
          <a:bodyPr>
            <a:noAutofit/>
          </a:bodyPr>
          <a:lstStyle/>
          <a:p>
            <a:r>
              <a:rPr lang="en-US" sz="2400" dirty="0"/>
              <a:t> </a:t>
            </a:r>
            <a:r>
              <a:rPr lang="en-US" sz="2400" b="1" dirty="0"/>
              <a:t>Creativity &amp; Innovation in Achieving a Sustainable Future</a:t>
            </a:r>
          </a:p>
          <a:p>
            <a:r>
              <a:rPr lang="en-IN" sz="2400" b="1" dirty="0"/>
              <a:t>By Zero Carbon Crew </a:t>
            </a:r>
          </a:p>
          <a:p>
            <a:r>
              <a:rPr lang="en-IN" sz="2400" b="1" dirty="0"/>
              <a:t>P1</a:t>
            </a:r>
          </a:p>
          <a:p>
            <a:r>
              <a:rPr lang="en-IN" sz="2400" b="1" dirty="0"/>
              <a:t>BATCH 2024-25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F42A76-F108-B231-C8FB-1B57509631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" t="-593" r="83" b="353"/>
          <a:stretch/>
        </p:blipFill>
        <p:spPr>
          <a:xfrm>
            <a:off x="0" y="9786"/>
            <a:ext cx="12227559" cy="685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96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2A5A-34D2-A17A-9E7B-2BD07B865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550" y="579120"/>
            <a:ext cx="10276899" cy="1244770"/>
          </a:xfrm>
        </p:spPr>
        <p:txBody>
          <a:bodyPr>
            <a:normAutofit fontScale="90000"/>
          </a:bodyPr>
          <a:lstStyle/>
          <a:p>
            <a:r>
              <a:rPr lang="en-US" sz="5300" b="1" dirty="0"/>
              <a:t>Revenue Model of Electricity App</a:t>
            </a:r>
            <a:br>
              <a:rPr lang="en-US" b="1" dirty="0"/>
            </a:br>
            <a:r>
              <a:rPr lang="en-US" sz="2000" b="1" dirty="0">
                <a:latin typeface="Artifakt Element Light" panose="020B0303050000020004" pitchFamily="34" charset="0"/>
                <a:ea typeface="Artifakt Element Light" panose="020B0303050000020004" pitchFamily="34" charset="0"/>
              </a:rPr>
              <a:t>An Overview of the Income Sources</a:t>
            </a:r>
            <a:br>
              <a:rPr lang="en-US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86C71-5908-594B-776D-F4342DD8D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40" y="2265680"/>
            <a:ext cx="10789920" cy="3596640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/>
              <a:t>The electricity app generates revenue from two primary sources:</a:t>
            </a:r>
          </a:p>
          <a:p>
            <a:r>
              <a:rPr lang="en-US" sz="4000" dirty="0"/>
              <a:t>1. </a:t>
            </a:r>
            <a:r>
              <a:rPr lang="en-US" sz="4000" b="1" u="sng" dirty="0"/>
              <a:t>Subscription Revenue</a:t>
            </a:r>
            <a:r>
              <a:rPr lang="en-US" sz="4000" dirty="0"/>
              <a:t>: Users can pay ₹50 for an ad-free experience.</a:t>
            </a:r>
          </a:p>
          <a:p>
            <a:r>
              <a:rPr lang="en-US" sz="4000" dirty="0"/>
              <a:t>2. </a:t>
            </a:r>
            <a:r>
              <a:rPr lang="en-US" sz="4000" b="1" u="sng" dirty="0"/>
              <a:t>Ad Revenue</a:t>
            </a:r>
            <a:r>
              <a:rPr lang="en-US" sz="4000" dirty="0"/>
              <a:t>: Users who do not subscribe will see advertisements, generating revenue.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5095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0DD86-5138-0EDF-06CA-B403007B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87680"/>
            <a:ext cx="10353762" cy="970450"/>
          </a:xfrm>
        </p:spPr>
        <p:txBody>
          <a:bodyPr>
            <a:normAutofit/>
          </a:bodyPr>
          <a:lstStyle/>
          <a:p>
            <a:r>
              <a:rPr lang="en-IN" sz="4800" b="1" dirty="0"/>
              <a:t>Subscription-Based Revenue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691C2-84D1-509D-9C0B-F0C7CACB7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77999"/>
            <a:ext cx="9297005" cy="4226561"/>
          </a:xfrm>
        </p:spPr>
        <p:txBody>
          <a:bodyPr/>
          <a:lstStyle/>
          <a:p>
            <a:r>
              <a:rPr lang="en-US" dirty="0"/>
              <a:t>• Users can pay ₹50 per month to remove ads.</a:t>
            </a:r>
          </a:p>
          <a:p>
            <a:r>
              <a:rPr lang="en-US" dirty="0"/>
              <a:t>• This ensures a steady and predictable revenue stream.</a:t>
            </a:r>
          </a:p>
          <a:p>
            <a:r>
              <a:rPr lang="en-US" dirty="0"/>
              <a:t>• Encourages a better user experience without distractions.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77119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25572-7071-7D6B-FB60-63AF9A83B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 REVENUE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8027F-DE0A-DAB2-F9B0-5FC5B9852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Users who do not opt for the subscription will see ads.</a:t>
            </a:r>
          </a:p>
          <a:p>
            <a:r>
              <a:rPr lang="en-US" dirty="0"/>
              <a:t>• Revenue is generated through:</a:t>
            </a:r>
          </a:p>
          <a:p>
            <a:r>
              <a:rPr lang="en-US" dirty="0"/>
              <a:t>  - Banner ads</a:t>
            </a:r>
          </a:p>
          <a:p>
            <a:r>
              <a:rPr lang="en-US" dirty="0"/>
              <a:t>  - Video ads</a:t>
            </a:r>
          </a:p>
          <a:p>
            <a:r>
              <a:rPr lang="en-US" dirty="0"/>
              <a:t>  - Sponsored content</a:t>
            </a:r>
          </a:p>
          <a:p>
            <a:r>
              <a:rPr lang="en-US" dirty="0"/>
              <a:t>• More users mean higher ad revenue potential.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33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C6CE-402A-F5DD-AFB9-ACDC777B1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62" y="264160"/>
            <a:ext cx="10353675" cy="969963"/>
          </a:xfrm>
        </p:spPr>
        <p:txBody>
          <a:bodyPr/>
          <a:lstStyle/>
          <a:p>
            <a:r>
              <a:rPr lang="en-IN" b="1" dirty="0"/>
              <a:t>Carbon Emissions &amp; It’s Impact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1B01D7-8D72-2AEE-B303-8A583CBF10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7395" y="1539409"/>
            <a:ext cx="5984845" cy="4851231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EEF0FF"/>
                </a:solidFill>
                <a:effectLst/>
                <a:latin typeface="Google Sans"/>
              </a:rPr>
              <a:t>Carbon emissions, primarily carbon dioxide (CO2), are </a:t>
            </a:r>
            <a:r>
              <a:rPr lang="en-US" dirty="0"/>
              <a:t>the release of carbon into the atmosphere.</a:t>
            </a:r>
          </a:p>
          <a:p>
            <a:r>
              <a:rPr lang="en-US" b="1" u="sng" dirty="0"/>
              <a:t>Sources</a:t>
            </a:r>
            <a:r>
              <a:rPr lang="en-US" dirty="0"/>
              <a:t> – Fossil Fuel Burning, Deforestation, etc.</a:t>
            </a:r>
            <a:endParaRPr lang="en-US" b="1" u="sng" dirty="0"/>
          </a:p>
          <a:p>
            <a:pPr marL="36900" indent="0">
              <a:buNone/>
            </a:pPr>
            <a:endParaRPr lang="en-US" b="1" u="sng" dirty="0"/>
          </a:p>
          <a:p>
            <a:r>
              <a:rPr lang="en-US" b="1" u="sng" dirty="0"/>
              <a:t>Impact of Carbon Emission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u="sng" strike="noStrike" cap="none" normalizeH="0" baseline="0" dirty="0">
                <a:ln>
                  <a:noFill/>
                </a:ln>
                <a:solidFill>
                  <a:srgbClr val="C3C6D6"/>
                </a:solidFill>
                <a:effectLst/>
                <a:latin typeface="Google Sans"/>
              </a:rPr>
              <a:t>Greenhouse Effect</a:t>
            </a:r>
            <a:r>
              <a:rPr kumimoji="0" lang="en-US" altLang="en-US" sz="2000" b="1" strike="noStrike" cap="none" normalizeH="0" baseline="0" dirty="0">
                <a:ln>
                  <a:noFill/>
                </a:ln>
                <a:solidFill>
                  <a:srgbClr val="C3C6D6"/>
                </a:solidFill>
                <a:effectLst/>
                <a:latin typeface="Google Sans"/>
              </a:rPr>
              <a:t>:</a:t>
            </a:r>
            <a:r>
              <a:rPr kumimoji="0" lang="en-US" altLang="en-US" sz="2000" b="0" strike="noStrike" cap="none" normalizeH="0" baseline="0" dirty="0">
                <a:ln>
                  <a:noFill/>
                </a:ln>
                <a:solidFill>
                  <a:srgbClr val="C3C6D6"/>
                </a:solidFill>
                <a:effectLst/>
                <a:latin typeface="Google Sans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3C6D6"/>
                </a:solidFill>
                <a:effectLst/>
                <a:latin typeface="Google Sans"/>
              </a:rPr>
              <a:t>CO2 and other greenhouse gases trap heat in the atmosphere, leading to a rise in global temperatures. 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3C6D6"/>
                </a:solidFill>
                <a:effectLst/>
                <a:latin typeface="Google Sans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C3C6D6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rgbClr val="C3C6D6"/>
                </a:solidFill>
                <a:effectLst/>
                <a:latin typeface="Google Sans"/>
              </a:rPr>
              <a:t>Climate Change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C3C6D6"/>
                </a:solidFill>
                <a:effectLst/>
                <a:latin typeface="Google Sans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3C6D6"/>
                </a:solidFill>
                <a:effectLst/>
                <a:latin typeface="Google Sans"/>
              </a:rPr>
              <a:t> Increased greenhouse gas concentrations cause climate change, resulting in extreme weather events, rising sea levels, and other negative impacts.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054" name="Picture 6" descr="Carbon emissions are now growing faster than before the pandemic | New  Scientist">
            <a:extLst>
              <a:ext uri="{FF2B5EF4-FFF2-40B4-BE49-F238E27FC236}">
                <a16:creationId xmlns:a16="http://schemas.microsoft.com/office/drawing/2014/main" id="{8C2D0817-A7E6-D09E-9200-3B00D834DDC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412241"/>
            <a:ext cx="5172631" cy="3519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7">
            <a:extLst>
              <a:ext uri="{FF2B5EF4-FFF2-40B4-BE49-F238E27FC236}">
                <a16:creationId xmlns:a16="http://schemas.microsoft.com/office/drawing/2014/main" id="{4453A81C-8DBE-CA98-E003-71EBDDDBA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60" y="-326982"/>
            <a:ext cx="65" cy="653965"/>
          </a:xfrm>
          <a:prstGeom prst="rect">
            <a:avLst/>
          </a:prstGeom>
          <a:solidFill>
            <a:srgbClr val="10121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6348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C3C6D6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9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C86DC-5780-3E16-7F29-1C1D3AAF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" y="-71120"/>
            <a:ext cx="12080240" cy="1031410"/>
          </a:xfrm>
        </p:spPr>
        <p:txBody>
          <a:bodyPr>
            <a:noAutofit/>
          </a:bodyPr>
          <a:lstStyle/>
          <a:p>
            <a:pPr algn="l"/>
            <a:r>
              <a:rPr lang="en-IN" sz="3700" b="1" dirty="0"/>
              <a:t>Global CO₂ Emissions in 2023: A Visual Representation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8BBA67C-62C6-3F41-719A-093F961E1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81" y="771303"/>
            <a:ext cx="9194800" cy="5926399"/>
          </a:xfrm>
        </p:spPr>
      </p:pic>
    </p:spTree>
    <p:extLst>
      <p:ext uri="{BB962C8B-B14F-4D97-AF65-F5344CB8AC3E}">
        <p14:creationId xmlns:p14="http://schemas.microsoft.com/office/powerpoint/2010/main" val="1678964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36462-1DB3-857C-BBC5-984C72B4E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23520"/>
            <a:ext cx="10353762" cy="970450"/>
          </a:xfrm>
        </p:spPr>
        <p:txBody>
          <a:bodyPr/>
          <a:lstStyle/>
          <a:p>
            <a:r>
              <a:rPr lang="en-IN" b="1" dirty="0"/>
              <a:t>OUR AIM: CARBON NEUTRALITY</a:t>
            </a:r>
          </a:p>
        </p:txBody>
      </p:sp>
      <p:pic>
        <p:nvPicPr>
          <p:cNvPr id="1026" name="Picture 2" descr="About Carbon Neutrality, Our Common Goal with the World | KUBOTA STORIES |  Kubota Global Site">
            <a:extLst>
              <a:ext uri="{FF2B5EF4-FFF2-40B4-BE49-F238E27FC236}">
                <a16:creationId xmlns:a16="http://schemas.microsoft.com/office/drawing/2014/main" id="{3A5A6A57-3A53-2766-0EF4-C8D204FA733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3171" y="1734904"/>
            <a:ext cx="4493445" cy="338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BC30B-3767-34F0-CEF7-35FEBBDFB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1600" y="2349584"/>
            <a:ext cx="7091256" cy="2158831"/>
          </a:xfrm>
        </p:spPr>
        <p:txBody>
          <a:bodyPr/>
          <a:lstStyle/>
          <a:p>
            <a:r>
              <a:rPr lang="en-US" dirty="0"/>
              <a:t>The aim of </a:t>
            </a:r>
            <a:r>
              <a:rPr lang="en-US" b="1" dirty="0"/>
              <a:t>carbon neutrality</a:t>
            </a:r>
            <a:r>
              <a:rPr lang="en-US" dirty="0"/>
              <a:t> is to </a:t>
            </a:r>
            <a:r>
              <a:rPr lang="en-US" b="1" dirty="0"/>
              <a:t>balance carbon emissions</a:t>
            </a:r>
            <a:r>
              <a:rPr lang="en-US" dirty="0"/>
              <a:t> by ensuring that any emitted carbon is offset by an equivalent amount of carbon removal</a:t>
            </a:r>
          </a:p>
          <a:p>
            <a:endParaRPr lang="en-US" dirty="0"/>
          </a:p>
          <a:p>
            <a:r>
              <a:rPr lang="en-IN" sz="1800" dirty="0"/>
              <a:t>Carbon neutrality = Carbon emissions - Carbon removal = Net zero</a:t>
            </a:r>
          </a:p>
        </p:txBody>
      </p:sp>
    </p:spTree>
    <p:extLst>
      <p:ext uri="{BB962C8B-B14F-4D97-AF65-F5344CB8AC3E}">
        <p14:creationId xmlns:p14="http://schemas.microsoft.com/office/powerpoint/2010/main" val="541090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54ECE-3FF7-CFEB-CE81-6FC37033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-91440"/>
            <a:ext cx="10353762" cy="970450"/>
          </a:xfrm>
        </p:spPr>
        <p:txBody>
          <a:bodyPr>
            <a:normAutofit/>
          </a:bodyPr>
          <a:lstStyle/>
          <a:p>
            <a:r>
              <a:rPr lang="en-IN" sz="4400" b="1" dirty="0"/>
              <a:t>How are we planning to achieve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47FBA-052A-5F48-3330-94083D9AE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9119" y="1399624"/>
            <a:ext cx="5821679" cy="4058751"/>
          </a:xfrm>
        </p:spPr>
        <p:txBody>
          <a:bodyPr>
            <a:normAutofit/>
          </a:bodyPr>
          <a:lstStyle/>
          <a:p>
            <a:r>
              <a:rPr lang="en-US" dirty="0"/>
              <a:t>Gamifying Energy Conservation: Fun, Competition, and Rewards for a Greener Future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 This includes :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Gamification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Point System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Leaderboard &amp; Rewards</a:t>
            </a:r>
          </a:p>
          <a:p>
            <a:pPr marL="494100" indent="-457200">
              <a:buFont typeface="+mj-lt"/>
              <a:buAutoNum type="arabicPeriod"/>
            </a:pPr>
            <a:r>
              <a:rPr lang="en-US" dirty="0"/>
              <a:t>App Based Tracking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2D8A70-BE93-4B9A-32A0-B8CBED2B05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62800" y="879010"/>
            <a:ext cx="4330506" cy="5929287"/>
          </a:xfrm>
        </p:spPr>
      </p:pic>
    </p:spTree>
    <p:extLst>
      <p:ext uri="{BB962C8B-B14F-4D97-AF65-F5344CB8AC3E}">
        <p14:creationId xmlns:p14="http://schemas.microsoft.com/office/powerpoint/2010/main" val="1388086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4C35D34-094F-7ADD-515A-0A6C38BF2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0"/>
            <a:ext cx="10353762" cy="970450"/>
          </a:xfrm>
        </p:spPr>
        <p:txBody>
          <a:bodyPr/>
          <a:lstStyle/>
          <a:p>
            <a:r>
              <a:rPr lang="en-IN" b="1" dirty="0"/>
              <a:t>GET A GLIMPSE OF OUR APP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1D62FC6-C236-944C-A874-BE07DF96511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2401" y="925157"/>
            <a:ext cx="2730250" cy="5685522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2AAF7A5-66D9-805F-A414-5CE40ABB2CF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3177188" y="925157"/>
            <a:ext cx="2730249" cy="5774938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752C56-622B-C1FA-A837-33187652D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974" y="925157"/>
            <a:ext cx="2753614" cy="577493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0DE780C-07EB-7658-EE91-CCCE1E4992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5984" y="925157"/>
            <a:ext cx="2570479" cy="576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450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D7A17-B16A-DEB7-C665-89A33A2DA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82880"/>
            <a:ext cx="10353762" cy="97045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WHY WE’RE CONFIDENT THIS WILL SUCCEED?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A9B20-9711-7740-D8AD-C41F1A5F6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5288" y="2946400"/>
            <a:ext cx="5222452" cy="4226559"/>
          </a:xfrm>
        </p:spPr>
        <p:txBody>
          <a:bodyPr/>
          <a:lstStyle/>
          <a:p>
            <a:r>
              <a:rPr lang="en-US" dirty="0"/>
              <a:t>Different from traditional energy-saving methods because it </a:t>
            </a:r>
            <a:r>
              <a:rPr lang="en-US" b="1" dirty="0"/>
              <a:t>uses gamification to drive engagement and behavior change</a:t>
            </a:r>
            <a:r>
              <a:rPr lang="en-US" dirty="0"/>
              <a:t> rather than just relying on awareness campaigns or strict policies</a:t>
            </a:r>
            <a:endParaRPr lang="en-IN" dirty="0"/>
          </a:p>
          <a:p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2706559-0777-A894-72CC-0B88EA5C36A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75203" y="1463040"/>
            <a:ext cx="6001509" cy="5029199"/>
          </a:xfrm>
        </p:spPr>
      </p:pic>
    </p:spTree>
    <p:extLst>
      <p:ext uri="{BB962C8B-B14F-4D97-AF65-F5344CB8AC3E}">
        <p14:creationId xmlns:p14="http://schemas.microsoft.com/office/powerpoint/2010/main" val="370181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FD32453-2462-FF45-ECF8-D0C2587A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233680"/>
            <a:ext cx="10353762" cy="970450"/>
          </a:xfrm>
        </p:spPr>
        <p:txBody>
          <a:bodyPr/>
          <a:lstStyle/>
          <a:p>
            <a:r>
              <a:rPr lang="en-US" b="1" dirty="0"/>
              <a:t>Integrating Smart Homes with Gamification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C2D3F-B639-919C-1BED-D5D0CD740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680" y="1204130"/>
            <a:ext cx="10850880" cy="51865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highlight>
                  <a:srgbClr val="000000"/>
                </a:highlight>
              </a:rPr>
              <a:t>Automated Tracking &amp; Points System</a:t>
            </a:r>
            <a:endParaRPr lang="en-US" dirty="0">
              <a:highlight>
                <a:srgbClr val="0000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Smart meters and sensors </a:t>
            </a:r>
            <a:r>
              <a:rPr lang="en-US" b="1" dirty="0"/>
              <a:t>automatically</a:t>
            </a:r>
            <a:r>
              <a:rPr lang="en-US" dirty="0"/>
              <a:t> track energy usage.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Users </a:t>
            </a:r>
            <a:r>
              <a:rPr lang="en-US" b="1" dirty="0"/>
              <a:t>earn points</a:t>
            </a:r>
            <a:r>
              <a:rPr lang="en-US" dirty="0"/>
              <a:t> for turning off appliances, using eco-modes, or lowering consumption.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highlight>
                  <a:srgbClr val="000000"/>
                </a:highlight>
              </a:rPr>
              <a:t>Leaderboard &amp; Rewards System</a:t>
            </a:r>
            <a:endParaRPr lang="en-US" dirty="0">
              <a:highlight>
                <a:srgbClr val="0000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real-time leaderboard</a:t>
            </a:r>
            <a:r>
              <a:rPr lang="en-US" dirty="0"/>
              <a:t> shows top energy savers within a household or community.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Families or neighborhoods can </a:t>
            </a:r>
            <a:r>
              <a:rPr lang="en-US" b="1" dirty="0"/>
              <a:t>compete</a:t>
            </a:r>
            <a:r>
              <a:rPr lang="en-US" dirty="0"/>
              <a:t> to save the most energy each month.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Rewards (discounts, vouchers, or incentives) can be given for top performers.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>
                <a:highlight>
                  <a:srgbClr val="000000"/>
                </a:highlight>
              </a:rPr>
              <a:t>Challenges &amp; Badges</a:t>
            </a:r>
            <a:endParaRPr lang="en-US" dirty="0">
              <a:highlight>
                <a:srgbClr val="0000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Weekly or monthly challenges (e.g., "Reduce energy by 10% this month") to earn badges.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1216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3D3F-F74C-4203-E1C5-D379750AC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280" y="0"/>
            <a:ext cx="10678277" cy="1458130"/>
          </a:xfrm>
        </p:spPr>
        <p:txBody>
          <a:bodyPr>
            <a:noAutofit/>
          </a:bodyPr>
          <a:lstStyle/>
          <a:p>
            <a:r>
              <a:rPr lang="en-US" b="1" dirty="0"/>
              <a:t>Alternative Ways to Track Energy Without Smart Appliances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AE442-2021-B371-2F5E-92D6C84EC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861" y="1458130"/>
            <a:ext cx="10678277" cy="5095069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>
                <a:highlight>
                  <a:srgbClr val="000000"/>
                </a:highlight>
              </a:rPr>
              <a:t>Electricity Bill-Based Tracking</a:t>
            </a:r>
            <a:endParaRPr lang="en-US" dirty="0">
              <a:highlight>
                <a:srgbClr val="0000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Users manually </a:t>
            </a:r>
            <a:r>
              <a:rPr lang="en-US" b="1" dirty="0"/>
              <a:t>input their monthly electricity usage</a:t>
            </a:r>
            <a:r>
              <a:rPr lang="en-US" dirty="0"/>
              <a:t> into the app.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app compares it with previous months and rewards points for reductions.</a:t>
            </a:r>
          </a:p>
          <a:p>
            <a:pPr marL="36900" indent="0">
              <a:buNone/>
            </a:pPr>
            <a:endParaRPr lang="en-US" dirty="0"/>
          </a:p>
          <a:p>
            <a:pPr>
              <a:buNone/>
            </a:pPr>
            <a:r>
              <a:rPr lang="en-US" b="1" dirty="0">
                <a:highlight>
                  <a:srgbClr val="000000"/>
                </a:highlight>
              </a:rPr>
              <a:t>Smart Plugs &amp; Low-Cost Sensors (Optional for Those Who Can Afford)</a:t>
            </a:r>
            <a:endParaRPr lang="en-US" dirty="0">
              <a:highlight>
                <a:srgbClr val="0000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Smart plugs (~₹500-₹1500) can track usage for major devices like TVs, refrigerators, and fans.</a:t>
            </a:r>
          </a:p>
          <a:p>
            <a:pPr marL="36900" indent="0">
              <a:buNone/>
            </a:pPr>
            <a:endParaRPr lang="en-US" dirty="0"/>
          </a:p>
          <a:p>
            <a:pPr>
              <a:buNone/>
            </a:pPr>
            <a:r>
              <a:rPr lang="en-US" b="1" dirty="0">
                <a:highlight>
                  <a:srgbClr val="000000"/>
                </a:highlight>
              </a:rPr>
              <a:t>Self-Reported Actions</a:t>
            </a:r>
            <a:endParaRPr lang="en-US" dirty="0">
              <a:highlight>
                <a:srgbClr val="0000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app allows users to </a:t>
            </a:r>
            <a:r>
              <a:rPr lang="en-US" b="1" dirty="0"/>
              <a:t>log energy-saving activities</a:t>
            </a:r>
            <a:r>
              <a:rPr lang="en-US" dirty="0"/>
              <a:t> like: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Turning off unnecessary lights.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Using a fan instead of an AC.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Running a washing machine on an </a:t>
            </a:r>
            <a:r>
              <a:rPr lang="en-US" b="1" dirty="0"/>
              <a:t>eco-friendly cycle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65783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184</TotalTime>
  <Words>568</Words>
  <Application>Microsoft Office PowerPoint</Application>
  <PresentationFormat>Widescreen</PresentationFormat>
  <Paragraphs>68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Artifakt Element Light</vt:lpstr>
      <vt:lpstr>Calisto MT</vt:lpstr>
      <vt:lpstr>Google Sans</vt:lpstr>
      <vt:lpstr>Wingdings 2</vt:lpstr>
      <vt:lpstr>Slate</vt:lpstr>
      <vt:lpstr>CARBON NEUTRALITY</vt:lpstr>
      <vt:lpstr>Carbon Emissions &amp; It’s Impact</vt:lpstr>
      <vt:lpstr>Global CO₂ Emissions in 2023: A Visual Representation</vt:lpstr>
      <vt:lpstr>OUR AIM: CARBON NEUTRALITY</vt:lpstr>
      <vt:lpstr>How are we planning to achieve it?</vt:lpstr>
      <vt:lpstr>GET A GLIMPSE OF OUR APP</vt:lpstr>
      <vt:lpstr>WHY WE’RE CONFIDENT THIS WILL SUCCEED?</vt:lpstr>
      <vt:lpstr>Integrating Smart Homes with Gamification</vt:lpstr>
      <vt:lpstr>Alternative Ways to Track Energy Without Smart Appliances</vt:lpstr>
      <vt:lpstr>Revenue Model of Electricity App An Overview of the Income Sources </vt:lpstr>
      <vt:lpstr>Subscription-Based Revenue</vt:lpstr>
      <vt:lpstr>AD REVENUE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Singh</dc:creator>
  <cp:lastModifiedBy>Aditya Singh</cp:lastModifiedBy>
  <cp:revision>2</cp:revision>
  <dcterms:created xsi:type="dcterms:W3CDTF">2025-04-03T13:16:54Z</dcterms:created>
  <dcterms:modified xsi:type="dcterms:W3CDTF">2025-04-04T14:32:42Z</dcterms:modified>
</cp:coreProperties>
</file>