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Nunito"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1"/>
    <p:restoredTop sz="94676"/>
  </p:normalViewPr>
  <p:slideViewPr>
    <p:cSldViewPr snapToGrid="0">
      <p:cViewPr varScale="1">
        <p:scale>
          <a:sx n="141" d="100"/>
          <a:sy n="141" d="100"/>
        </p:scale>
        <p:origin x="116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6d8a74f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6d8a74f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6d8a74f8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6d8a74f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6d8a74f8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6d8a74f8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6d8a74f8b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6d8a74f8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6d8a74f8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6d8a74f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6d8a74f8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6d8a74f8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56d8a74f8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56d8a74f8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6d8a74f8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6d8a74f8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6d53879f8_0_5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6d53879f8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6d53879f8_0_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6d53879f8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56c2d511eb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56c2d511e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6d53879f8_0_5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6d53879f8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d53879f8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d53879f8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6d53879f8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6d53879f8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6d53879f8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6d53879f8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6d53879f8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6d53879f8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56d53879f8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56d53879f8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6d53879f8_0_6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6d53879f8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56d53879f8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56d53879f8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56d53879f8_0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56d53879f8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d53879f8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d53879f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d53879f8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d53879f8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6d53879f8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6d53879f8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d53879f8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6d53879f8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6d53879f8_0_4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6d53879f8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6d53879f8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6d53879f8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6d53879f8_0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6d53879f8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311100" y="1822825"/>
            <a:ext cx="65778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Modeling Market Mechanism with Minority Game</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Yuhang Liu &amp; Hunter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 Setup</a:t>
            </a:r>
            <a:endParaRPr/>
          </a:p>
        </p:txBody>
      </p:sp>
      <p:sp>
        <p:nvSpPr>
          <p:cNvPr id="184" name="Google Shape;184;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At the beginning of simulation, a history that is twice the memory size is randomly created for agents to make initial decisions. </a:t>
            </a:r>
            <a:endParaRPr sz="1800"/>
          </a:p>
          <a:p>
            <a:pPr marL="457200" lvl="0" indent="-342900" algn="l" rtl="0">
              <a:spcBef>
                <a:spcPts val="0"/>
              </a:spcBef>
              <a:spcAft>
                <a:spcPts val="0"/>
              </a:spcAft>
              <a:buSzPts val="1800"/>
              <a:buAutoNum type="arabicPeriod"/>
            </a:pPr>
            <a:r>
              <a:rPr lang="en" sz="1800"/>
              <a:t>For each round of investments, the agents make decisions based on their strategies before they gain profits according to the investments. </a:t>
            </a:r>
            <a:endParaRPr sz="1800"/>
          </a:p>
          <a:p>
            <a:pPr marL="457200" lvl="0" indent="-342900" algn="l" rtl="0">
              <a:spcBef>
                <a:spcPts val="0"/>
              </a:spcBef>
              <a:spcAft>
                <a:spcPts val="0"/>
              </a:spcAft>
              <a:buSzPts val="1800"/>
              <a:buAutoNum type="arabicPeriod"/>
            </a:pPr>
            <a:r>
              <a:rPr lang="en" sz="1800"/>
              <a:t>The actual profit for a certain product is calculated using the formula: Profit = (default profit) * (one third of the total number of agents) / (the number of agents investing on this product)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Agent Properties</a:t>
            </a:r>
            <a:endParaRPr/>
          </a:p>
        </p:txBody>
      </p:sp>
      <p:sp>
        <p:nvSpPr>
          <p:cNvPr id="190" name="Google Shape;190;p23"/>
          <p:cNvSpPr txBox="1">
            <a:spLocks noGrp="1"/>
          </p:cNvSpPr>
          <p:nvPr>
            <p:ph type="body" idx="1"/>
          </p:nvPr>
        </p:nvSpPr>
        <p:spPr>
          <a:xfrm>
            <a:off x="819150" y="156210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solidFill>
                  <a:srgbClr val="233A44"/>
                </a:solidFill>
              </a:rPr>
              <a:t>There is no direct spatial interaction between agents. </a:t>
            </a:r>
            <a:endParaRPr sz="1800">
              <a:solidFill>
                <a:srgbClr val="233A44"/>
              </a:solidFill>
            </a:endParaRPr>
          </a:p>
          <a:p>
            <a:pPr marL="457200" lvl="0" indent="-342900" algn="l" rtl="0">
              <a:spcBef>
                <a:spcPts val="0"/>
              </a:spcBef>
              <a:spcAft>
                <a:spcPts val="0"/>
              </a:spcAft>
              <a:buSzPts val="1800"/>
              <a:buAutoNum type="arabicPeriod"/>
            </a:pPr>
            <a:r>
              <a:rPr lang="en" sz="1800">
                <a:solidFill>
                  <a:srgbClr val="233A44"/>
                </a:solidFill>
              </a:rPr>
              <a:t>Each agent is equipped with a list of random strategies which are used to make predictions of the market. </a:t>
            </a:r>
            <a:endParaRPr sz="1800">
              <a:solidFill>
                <a:srgbClr val="233A44"/>
              </a:solidFill>
            </a:endParaRPr>
          </a:p>
          <a:p>
            <a:pPr marL="457200" lvl="0" indent="-342900" algn="l" rtl="0">
              <a:spcBef>
                <a:spcPts val="0"/>
              </a:spcBef>
              <a:spcAft>
                <a:spcPts val="0"/>
              </a:spcAft>
              <a:buSzPts val="1800"/>
              <a:buAutoNum type="arabicPeriod"/>
            </a:pPr>
            <a:r>
              <a:rPr lang="en" sz="1800">
                <a:solidFill>
                  <a:srgbClr val="233A44"/>
                </a:solidFill>
              </a:rPr>
              <a:t>The lists of strategies are different from agent to agent, and agents never change their lists of strategies.  </a:t>
            </a:r>
            <a:endParaRPr sz="1800">
              <a:solidFill>
                <a:srgbClr val="233A44"/>
              </a:solidFill>
            </a:endParaRPr>
          </a:p>
          <a:p>
            <a:pPr marL="457200" lvl="0" indent="-342900" algn="l" rtl="0">
              <a:spcBef>
                <a:spcPts val="0"/>
              </a:spcBef>
              <a:spcAft>
                <a:spcPts val="0"/>
              </a:spcAft>
              <a:buSzPts val="1800"/>
              <a:buAutoNum type="arabicPeriod"/>
            </a:pPr>
            <a:r>
              <a:rPr lang="en" sz="1800">
                <a:solidFill>
                  <a:srgbClr val="233A44"/>
                </a:solidFill>
              </a:rPr>
              <a:t>Agents have memory: a record of market situations for previous several rounds. </a:t>
            </a:r>
            <a:endParaRPr sz="1800">
              <a:solidFill>
                <a:srgbClr val="233A44"/>
              </a:solidFill>
            </a:endParaRPr>
          </a:p>
          <a:p>
            <a:pPr marL="457200" lvl="0" indent="-342900" algn="l" rtl="0">
              <a:spcBef>
                <a:spcPts val="0"/>
              </a:spcBef>
              <a:spcAft>
                <a:spcPts val="0"/>
              </a:spcAft>
              <a:buSzPts val="1800"/>
              <a:buAutoNum type="arabicPeriod"/>
            </a:pPr>
            <a:r>
              <a:rPr lang="en" sz="1800">
                <a:solidFill>
                  <a:srgbClr val="233A44"/>
                </a:solidFill>
              </a:rPr>
              <a:t>Agents learn from their memory: they choose from their lists of strategies the strategy that makes the best estimation for the records in their memory.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19150" y="7329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Strategies</a:t>
            </a:r>
            <a:endParaRPr/>
          </a:p>
        </p:txBody>
      </p:sp>
      <p:sp>
        <p:nvSpPr>
          <p:cNvPr id="196" name="Google Shape;196;p24"/>
          <p:cNvSpPr txBox="1">
            <a:spLocks noGrp="1"/>
          </p:cNvSpPr>
          <p:nvPr>
            <p:ph type="body" idx="1"/>
          </p:nvPr>
        </p:nvSpPr>
        <p:spPr>
          <a:xfrm>
            <a:off x="819150" y="1255250"/>
            <a:ext cx="7505700" cy="3014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Agents use strategies to predict market. </a:t>
            </a:r>
            <a:endParaRPr sz="1800"/>
          </a:p>
          <a:p>
            <a:pPr marL="457200" lvl="0" indent="-342900" algn="l" rtl="0">
              <a:spcBef>
                <a:spcPts val="0"/>
              </a:spcBef>
              <a:spcAft>
                <a:spcPts val="0"/>
              </a:spcAft>
              <a:buSzPts val="1800"/>
              <a:buAutoNum type="arabicPeriod"/>
            </a:pPr>
            <a:r>
              <a:rPr lang="en" sz="1800"/>
              <a:t>Assume the memory Size is n. Then one strategy is a 3 by n matrix with its entries random numbers between -1 and 1. These numbers represent how much weight is put on each product for each previous round.  </a:t>
            </a:r>
            <a:endParaRPr sz="1800"/>
          </a:p>
          <a:p>
            <a:pPr marL="457200" lvl="0" indent="-342900" algn="l" rtl="0">
              <a:spcBef>
                <a:spcPts val="0"/>
              </a:spcBef>
              <a:spcAft>
                <a:spcPts val="0"/>
              </a:spcAft>
              <a:buSzPts val="1800"/>
              <a:buAutoNum type="arabicPeriod"/>
            </a:pPr>
            <a:r>
              <a:rPr lang="en" sz="1800"/>
              <a:t>Estimation E = S1 * M1 + S2 * M2 + … + Sn * Mn, where S’s are the weights and M’s are the numbers of agents for each round in the memory. </a:t>
            </a:r>
            <a:endParaRPr sz="1800"/>
          </a:p>
          <a:p>
            <a:pPr marL="457200" lvl="0" indent="-342900" algn="l" rtl="0">
              <a:spcBef>
                <a:spcPts val="0"/>
              </a:spcBef>
              <a:spcAft>
                <a:spcPts val="0"/>
              </a:spcAft>
              <a:buSzPts val="1800"/>
              <a:buAutoNum type="arabicPeriod"/>
            </a:pPr>
            <a:r>
              <a:rPr lang="en" sz="1800"/>
              <a:t>With a prediction of number of agents investing on each product, the agent can then predict the profits it can gain from each product and choose product with the highest predicted profit.</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for Memory Size 3</a:t>
            </a:r>
            <a:endParaRPr dirty="0"/>
          </a:p>
        </p:txBody>
      </p:sp>
      <p:sp>
        <p:nvSpPr>
          <p:cNvPr id="202" name="Google Shape;202;p25"/>
          <p:cNvSpPr txBox="1">
            <a:spLocks noGrp="1"/>
          </p:cNvSpPr>
          <p:nvPr>
            <p:ph type="body" idx="1"/>
          </p:nvPr>
        </p:nvSpPr>
        <p:spPr>
          <a:xfrm>
            <a:off x="819150" y="1603575"/>
            <a:ext cx="7505700" cy="24480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Strategy					</a:t>
            </a:r>
            <a:endParaRPr sz="2400" dirty="0"/>
          </a:p>
          <a:p>
            <a:pPr marL="0" lvl="0" indent="0" algn="l" rtl="0">
              <a:spcBef>
                <a:spcPts val="1600"/>
              </a:spcBef>
              <a:spcAft>
                <a:spcPts val="0"/>
              </a:spcAft>
              <a:buNone/>
            </a:pPr>
            <a:endParaRPr sz="2400" dirty="0"/>
          </a:p>
          <a:p>
            <a:pPr marL="0" lvl="0" indent="0" algn="l" rtl="0">
              <a:spcBef>
                <a:spcPts val="1600"/>
              </a:spcBef>
              <a:spcAft>
                <a:spcPts val="0"/>
              </a:spcAft>
              <a:buNone/>
            </a:pPr>
            <a:r>
              <a:rPr lang="en" sz="2400" dirty="0"/>
              <a:t>History of 6 rounds                                                  </a:t>
            </a:r>
            <a:r>
              <a:rPr lang="en" sz="2400" dirty="0">
                <a:solidFill>
                  <a:srgbClr val="FF0000"/>
                </a:solidFill>
              </a:rPr>
              <a:t>       Memory</a:t>
            </a:r>
            <a:endParaRPr sz="2400" dirty="0">
              <a:solidFill>
                <a:srgbClr val="FF0000"/>
              </a:solidFill>
            </a:endParaRPr>
          </a:p>
          <a:p>
            <a:pPr marL="0" lvl="0" indent="0" algn="l" rtl="0">
              <a:spcBef>
                <a:spcPts val="1600"/>
              </a:spcBef>
              <a:spcAft>
                <a:spcPts val="0"/>
              </a:spcAft>
              <a:buNone/>
            </a:pPr>
            <a:endParaRPr sz="2400" dirty="0">
              <a:solidFill>
                <a:srgbClr val="FF0000"/>
              </a:solidFill>
            </a:endParaRPr>
          </a:p>
          <a:p>
            <a:pPr marL="0" lvl="0" indent="0" algn="l" rtl="0">
              <a:spcBef>
                <a:spcPts val="1600"/>
              </a:spcBef>
              <a:spcAft>
                <a:spcPts val="1600"/>
              </a:spcAft>
              <a:buNone/>
            </a:pPr>
            <a:r>
              <a:rPr lang="en" sz="2400" dirty="0">
                <a:solidFill>
                  <a:srgbClr val="000000"/>
                </a:solidFill>
              </a:rPr>
              <a:t>Estimation for round 7</a:t>
            </a:r>
            <a:endParaRPr sz="2400" dirty="0">
              <a:solidFill>
                <a:srgbClr val="000000"/>
              </a:solidFill>
            </a:endParaRPr>
          </a:p>
        </p:txBody>
      </p:sp>
      <p:pic>
        <p:nvPicPr>
          <p:cNvPr id="203" name="Google Shape;203;p25"/>
          <p:cNvPicPr preferRelativeResize="0"/>
          <p:nvPr/>
        </p:nvPicPr>
        <p:blipFill>
          <a:blip r:embed="rId3">
            <a:alphaModFix/>
          </a:blip>
          <a:stretch>
            <a:fillRect/>
          </a:stretch>
        </p:blipFill>
        <p:spPr>
          <a:xfrm>
            <a:off x="2227800" y="1596650"/>
            <a:ext cx="1781932" cy="954600"/>
          </a:xfrm>
          <a:prstGeom prst="rect">
            <a:avLst/>
          </a:prstGeom>
          <a:noFill/>
          <a:ln>
            <a:noFill/>
          </a:ln>
        </p:spPr>
      </p:pic>
      <p:pic>
        <p:nvPicPr>
          <p:cNvPr id="204" name="Google Shape;204;p25"/>
          <p:cNvPicPr preferRelativeResize="0"/>
          <p:nvPr/>
        </p:nvPicPr>
        <p:blipFill>
          <a:blip r:embed="rId4">
            <a:alphaModFix/>
          </a:blip>
          <a:stretch>
            <a:fillRect/>
          </a:stretch>
        </p:blipFill>
        <p:spPr>
          <a:xfrm>
            <a:off x="3360150" y="2661888"/>
            <a:ext cx="3807125" cy="1052375"/>
          </a:xfrm>
          <a:prstGeom prst="rect">
            <a:avLst/>
          </a:prstGeom>
          <a:noFill/>
          <a:ln>
            <a:noFill/>
          </a:ln>
        </p:spPr>
      </p:pic>
      <p:sp>
        <p:nvSpPr>
          <p:cNvPr id="205" name="Google Shape;205;p25"/>
          <p:cNvSpPr/>
          <p:nvPr/>
        </p:nvSpPr>
        <p:spPr>
          <a:xfrm>
            <a:off x="5226450" y="2661875"/>
            <a:ext cx="1885500" cy="1052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6" name="Google Shape;206;p25"/>
          <p:cNvPicPr preferRelativeResize="0"/>
          <p:nvPr/>
        </p:nvPicPr>
        <p:blipFill>
          <a:blip r:embed="rId5">
            <a:alphaModFix/>
          </a:blip>
          <a:stretch>
            <a:fillRect/>
          </a:stretch>
        </p:blipFill>
        <p:spPr>
          <a:xfrm>
            <a:off x="3844100" y="3824900"/>
            <a:ext cx="3565509" cy="105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9150" y="7371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Choosing the Best Strategy</a:t>
            </a:r>
            <a:endParaRPr/>
          </a:p>
        </p:txBody>
      </p:sp>
      <p:sp>
        <p:nvSpPr>
          <p:cNvPr id="212" name="Google Shape;212;p26"/>
          <p:cNvSpPr txBox="1">
            <a:spLocks noGrp="1"/>
          </p:cNvSpPr>
          <p:nvPr>
            <p:ph type="body" idx="1"/>
          </p:nvPr>
        </p:nvSpPr>
        <p:spPr>
          <a:xfrm>
            <a:off x="819150" y="143267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An agent chooses to use the best strategy from its strategy list by learning from its memory. </a:t>
            </a:r>
            <a:endParaRPr sz="1800"/>
          </a:p>
          <a:p>
            <a:pPr marL="457200" lvl="0" indent="-342900" algn="l" rtl="0">
              <a:spcBef>
                <a:spcPts val="0"/>
              </a:spcBef>
              <a:spcAft>
                <a:spcPts val="0"/>
              </a:spcAft>
              <a:buSzPts val="1800"/>
              <a:buAutoNum type="arabicPeriod"/>
            </a:pPr>
            <a:r>
              <a:rPr lang="en" sz="1800"/>
              <a:t>The agent chooses the strategy that best fits the data in its memory to be the best strategy. </a:t>
            </a:r>
            <a:endParaRPr sz="1800"/>
          </a:p>
          <a:p>
            <a:pPr marL="457200" lvl="0" indent="-342900" algn="l" rtl="0">
              <a:spcBef>
                <a:spcPts val="0"/>
              </a:spcBef>
              <a:spcAft>
                <a:spcPts val="0"/>
              </a:spcAft>
              <a:buSzPts val="1800"/>
              <a:buAutoNum type="arabicPeriod"/>
            </a:pPr>
            <a:r>
              <a:rPr lang="en" sz="1800"/>
              <a:t>The goodness of fit for a strategy is measured by the sum of squared errors for its predictions to all records in the agent’s memory: Error = (E1 - M1) ^ 2 + (E2 - M2) ^ 2 + … + (En - Mn) ^ 2, where n is the memory size, E’s are the predicted values and M’s are the observed values in the memory.</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7"/>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Continued Example for Memory Size 3</a:t>
            </a:r>
            <a:endParaRPr/>
          </a:p>
        </p:txBody>
      </p:sp>
      <p:sp>
        <p:nvSpPr>
          <p:cNvPr id="218" name="Google Shape;218;p27"/>
          <p:cNvSpPr txBox="1">
            <a:spLocks noGrp="1"/>
          </p:cNvSpPr>
          <p:nvPr>
            <p:ph type="body" idx="1"/>
          </p:nvPr>
        </p:nvSpPr>
        <p:spPr>
          <a:xfrm>
            <a:off x="819150" y="1373342"/>
            <a:ext cx="6342900" cy="1870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Strategy					</a:t>
            </a:r>
            <a:endParaRPr sz="1400" dirty="0"/>
          </a:p>
          <a:p>
            <a:pPr marL="0" lvl="0" indent="0" algn="l" rtl="0">
              <a:spcBef>
                <a:spcPts val="1600"/>
              </a:spcBef>
              <a:spcAft>
                <a:spcPts val="0"/>
              </a:spcAft>
              <a:buNone/>
            </a:pPr>
            <a:endParaRPr sz="1400" dirty="0"/>
          </a:p>
          <a:p>
            <a:pPr marL="0" lvl="0" indent="0" algn="l" rtl="0">
              <a:spcBef>
                <a:spcPts val="1600"/>
              </a:spcBef>
              <a:spcAft>
                <a:spcPts val="0"/>
              </a:spcAft>
              <a:buNone/>
            </a:pPr>
            <a:r>
              <a:rPr lang="en" sz="1400" dirty="0"/>
              <a:t>History of 6 rounds                                                  </a:t>
            </a:r>
            <a:r>
              <a:rPr lang="en" sz="1400" dirty="0">
                <a:solidFill>
                  <a:srgbClr val="FF0000"/>
                </a:solidFill>
              </a:rPr>
              <a:t>      </a:t>
            </a:r>
            <a:endParaRPr sz="1400" dirty="0">
              <a:solidFill>
                <a:srgbClr val="FF0000"/>
              </a:solidFill>
            </a:endParaRPr>
          </a:p>
          <a:p>
            <a:pPr marL="0" lvl="0" indent="0" algn="l" rtl="0">
              <a:spcBef>
                <a:spcPts val="1600"/>
              </a:spcBef>
              <a:spcAft>
                <a:spcPts val="0"/>
              </a:spcAft>
              <a:buNone/>
            </a:pPr>
            <a:endParaRPr sz="1400" dirty="0">
              <a:solidFill>
                <a:srgbClr val="FF0000"/>
              </a:solidFill>
            </a:endParaRPr>
          </a:p>
          <a:p>
            <a:pPr marL="0" lvl="0" indent="0" algn="l" rtl="0">
              <a:spcBef>
                <a:spcPts val="1600"/>
              </a:spcBef>
              <a:spcAft>
                <a:spcPts val="0"/>
              </a:spcAft>
              <a:buNone/>
            </a:pPr>
            <a:r>
              <a:rPr lang="en" sz="1400" dirty="0">
                <a:solidFill>
                  <a:srgbClr val="000000"/>
                </a:solidFill>
              </a:rPr>
              <a:t>Estimation for round 4</a:t>
            </a:r>
            <a:endParaRPr sz="1400" dirty="0">
              <a:solidFill>
                <a:srgbClr val="000000"/>
              </a:solidFill>
            </a:endParaRPr>
          </a:p>
          <a:p>
            <a:pPr marL="0" lvl="0" indent="0" algn="l" rtl="0">
              <a:spcBef>
                <a:spcPts val="1600"/>
              </a:spcBef>
              <a:spcAft>
                <a:spcPts val="0"/>
              </a:spcAft>
              <a:buNone/>
            </a:pPr>
            <a:endParaRPr sz="1400" dirty="0">
              <a:solidFill>
                <a:srgbClr val="000000"/>
              </a:solidFill>
            </a:endParaRPr>
          </a:p>
          <a:p>
            <a:pPr marL="0" lvl="0" indent="0" algn="l" rtl="0">
              <a:spcBef>
                <a:spcPts val="1600"/>
              </a:spcBef>
              <a:spcAft>
                <a:spcPts val="1600"/>
              </a:spcAft>
              <a:buNone/>
            </a:pPr>
            <a:r>
              <a:rPr lang="en" sz="1400" dirty="0">
                <a:solidFill>
                  <a:srgbClr val="000000"/>
                </a:solidFill>
              </a:rPr>
              <a:t>Error for round 4</a:t>
            </a:r>
            <a:endParaRPr sz="1400" dirty="0">
              <a:solidFill>
                <a:srgbClr val="000000"/>
              </a:solidFill>
            </a:endParaRPr>
          </a:p>
        </p:txBody>
      </p:sp>
      <p:pic>
        <p:nvPicPr>
          <p:cNvPr id="219" name="Google Shape;219;p27"/>
          <p:cNvPicPr preferRelativeResize="0"/>
          <p:nvPr/>
        </p:nvPicPr>
        <p:blipFill>
          <a:blip r:embed="rId3">
            <a:alphaModFix/>
          </a:blip>
          <a:stretch>
            <a:fillRect/>
          </a:stretch>
        </p:blipFill>
        <p:spPr>
          <a:xfrm>
            <a:off x="1704806" y="1368050"/>
            <a:ext cx="1505918" cy="729500"/>
          </a:xfrm>
          <a:prstGeom prst="rect">
            <a:avLst/>
          </a:prstGeom>
          <a:noFill/>
          <a:ln>
            <a:noFill/>
          </a:ln>
        </p:spPr>
      </p:pic>
      <p:pic>
        <p:nvPicPr>
          <p:cNvPr id="220" name="Google Shape;220;p27"/>
          <p:cNvPicPr preferRelativeResize="0"/>
          <p:nvPr/>
        </p:nvPicPr>
        <p:blipFill>
          <a:blip r:embed="rId4">
            <a:alphaModFix/>
          </a:blip>
          <a:stretch>
            <a:fillRect/>
          </a:stretch>
        </p:blipFill>
        <p:spPr>
          <a:xfrm>
            <a:off x="2509359" y="2182099"/>
            <a:ext cx="3217416" cy="804219"/>
          </a:xfrm>
          <a:prstGeom prst="rect">
            <a:avLst/>
          </a:prstGeom>
          <a:noFill/>
          <a:ln>
            <a:noFill/>
          </a:ln>
        </p:spPr>
      </p:pic>
      <p:sp>
        <p:nvSpPr>
          <p:cNvPr id="221" name="Google Shape;221;p27"/>
          <p:cNvSpPr/>
          <p:nvPr/>
        </p:nvSpPr>
        <p:spPr>
          <a:xfrm>
            <a:off x="2457418" y="2139726"/>
            <a:ext cx="1593300" cy="80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2" name="Google Shape;222;p27"/>
          <p:cNvPicPr preferRelativeResize="0"/>
          <p:nvPr/>
        </p:nvPicPr>
        <p:blipFill>
          <a:blip r:embed="rId5">
            <a:alphaModFix/>
          </a:blip>
          <a:stretch>
            <a:fillRect/>
          </a:stretch>
        </p:blipFill>
        <p:spPr>
          <a:xfrm>
            <a:off x="2724800" y="2986300"/>
            <a:ext cx="3078600" cy="954600"/>
          </a:xfrm>
          <a:prstGeom prst="rect">
            <a:avLst/>
          </a:prstGeom>
          <a:noFill/>
          <a:ln>
            <a:noFill/>
          </a:ln>
        </p:spPr>
      </p:pic>
      <p:pic>
        <p:nvPicPr>
          <p:cNvPr id="223" name="Google Shape;223;p27"/>
          <p:cNvPicPr preferRelativeResize="0"/>
          <p:nvPr/>
        </p:nvPicPr>
        <p:blipFill>
          <a:blip r:embed="rId6">
            <a:alphaModFix/>
          </a:blip>
          <a:stretch>
            <a:fillRect/>
          </a:stretch>
        </p:blipFill>
        <p:spPr>
          <a:xfrm>
            <a:off x="2420000" y="3853550"/>
            <a:ext cx="3932214" cy="91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Continued Example for Memory Size 3</a:t>
            </a:r>
            <a:endParaRPr/>
          </a:p>
        </p:txBody>
      </p:sp>
      <p:sp>
        <p:nvSpPr>
          <p:cNvPr id="229" name="Google Shape;229;p28"/>
          <p:cNvSpPr txBox="1">
            <a:spLocks noGrp="1"/>
          </p:cNvSpPr>
          <p:nvPr>
            <p:ph type="body" idx="1"/>
          </p:nvPr>
        </p:nvSpPr>
        <p:spPr>
          <a:xfrm>
            <a:off x="819150" y="1373342"/>
            <a:ext cx="6342900" cy="1870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a:t>Strategy					</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History of 6 rounds                                                  </a:t>
            </a:r>
            <a:r>
              <a:rPr lang="en" sz="1400">
                <a:solidFill>
                  <a:srgbClr val="FF0000"/>
                </a:solidFill>
              </a:rPr>
              <a:t>      </a:t>
            </a:r>
            <a:endParaRPr sz="1400">
              <a:solidFill>
                <a:srgbClr val="FF0000"/>
              </a:solidFill>
            </a:endParaRPr>
          </a:p>
          <a:p>
            <a:pPr marL="0" lvl="0" indent="0" algn="l" rtl="0">
              <a:spcBef>
                <a:spcPts val="1600"/>
              </a:spcBef>
              <a:spcAft>
                <a:spcPts val="0"/>
              </a:spcAft>
              <a:buNone/>
            </a:pPr>
            <a:endParaRPr sz="1400">
              <a:solidFill>
                <a:srgbClr val="FF0000"/>
              </a:solidFill>
            </a:endParaRPr>
          </a:p>
          <a:p>
            <a:pPr marL="0" lvl="0" indent="0" algn="l" rtl="0">
              <a:spcBef>
                <a:spcPts val="1600"/>
              </a:spcBef>
              <a:spcAft>
                <a:spcPts val="0"/>
              </a:spcAft>
              <a:buNone/>
            </a:pPr>
            <a:r>
              <a:rPr lang="en" sz="1400">
                <a:solidFill>
                  <a:srgbClr val="000000"/>
                </a:solidFill>
              </a:rPr>
              <a:t>Estimation for round 5</a:t>
            </a:r>
            <a:endParaRPr sz="1400">
              <a:solidFill>
                <a:srgbClr val="000000"/>
              </a:solidFill>
            </a:endParaRPr>
          </a:p>
          <a:p>
            <a:pPr marL="0" lvl="0" indent="0" algn="l" rtl="0">
              <a:spcBef>
                <a:spcPts val="1600"/>
              </a:spcBef>
              <a:spcAft>
                <a:spcPts val="0"/>
              </a:spcAft>
              <a:buNone/>
            </a:pPr>
            <a:endParaRPr sz="1400">
              <a:solidFill>
                <a:srgbClr val="000000"/>
              </a:solidFill>
            </a:endParaRPr>
          </a:p>
          <a:p>
            <a:pPr marL="0" lvl="0" indent="0" algn="l" rtl="0">
              <a:spcBef>
                <a:spcPts val="1600"/>
              </a:spcBef>
              <a:spcAft>
                <a:spcPts val="1600"/>
              </a:spcAft>
              <a:buNone/>
            </a:pPr>
            <a:r>
              <a:rPr lang="en" sz="1400">
                <a:solidFill>
                  <a:srgbClr val="000000"/>
                </a:solidFill>
              </a:rPr>
              <a:t>Error for round 5</a:t>
            </a:r>
            <a:endParaRPr sz="1400">
              <a:solidFill>
                <a:srgbClr val="000000"/>
              </a:solidFill>
            </a:endParaRPr>
          </a:p>
        </p:txBody>
      </p:sp>
      <p:pic>
        <p:nvPicPr>
          <p:cNvPr id="230" name="Google Shape;230;p28"/>
          <p:cNvPicPr preferRelativeResize="0"/>
          <p:nvPr/>
        </p:nvPicPr>
        <p:blipFill>
          <a:blip r:embed="rId3">
            <a:alphaModFix/>
          </a:blip>
          <a:stretch>
            <a:fillRect/>
          </a:stretch>
        </p:blipFill>
        <p:spPr>
          <a:xfrm>
            <a:off x="1704806" y="1368050"/>
            <a:ext cx="1505918" cy="729500"/>
          </a:xfrm>
          <a:prstGeom prst="rect">
            <a:avLst/>
          </a:prstGeom>
          <a:noFill/>
          <a:ln>
            <a:noFill/>
          </a:ln>
        </p:spPr>
      </p:pic>
      <p:pic>
        <p:nvPicPr>
          <p:cNvPr id="231" name="Google Shape;231;p28"/>
          <p:cNvPicPr preferRelativeResize="0"/>
          <p:nvPr/>
        </p:nvPicPr>
        <p:blipFill>
          <a:blip r:embed="rId4">
            <a:alphaModFix/>
          </a:blip>
          <a:stretch>
            <a:fillRect/>
          </a:stretch>
        </p:blipFill>
        <p:spPr>
          <a:xfrm>
            <a:off x="2509359" y="2182099"/>
            <a:ext cx="3217416" cy="804219"/>
          </a:xfrm>
          <a:prstGeom prst="rect">
            <a:avLst/>
          </a:prstGeom>
          <a:noFill/>
          <a:ln>
            <a:noFill/>
          </a:ln>
        </p:spPr>
      </p:pic>
      <p:sp>
        <p:nvSpPr>
          <p:cNvPr id="232" name="Google Shape;232;p28"/>
          <p:cNvSpPr/>
          <p:nvPr/>
        </p:nvSpPr>
        <p:spPr>
          <a:xfrm>
            <a:off x="3010053" y="2182089"/>
            <a:ext cx="1593300" cy="80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28"/>
          <p:cNvPicPr preferRelativeResize="0"/>
          <p:nvPr/>
        </p:nvPicPr>
        <p:blipFill>
          <a:blip r:embed="rId5">
            <a:alphaModFix/>
          </a:blip>
          <a:stretch>
            <a:fillRect/>
          </a:stretch>
        </p:blipFill>
        <p:spPr>
          <a:xfrm>
            <a:off x="2760375" y="2994750"/>
            <a:ext cx="3032975" cy="883450"/>
          </a:xfrm>
          <a:prstGeom prst="rect">
            <a:avLst/>
          </a:prstGeom>
          <a:noFill/>
          <a:ln>
            <a:noFill/>
          </a:ln>
        </p:spPr>
      </p:pic>
      <p:pic>
        <p:nvPicPr>
          <p:cNvPr id="234" name="Google Shape;234;p28"/>
          <p:cNvPicPr preferRelativeResize="0"/>
          <p:nvPr/>
        </p:nvPicPr>
        <p:blipFill>
          <a:blip r:embed="rId6">
            <a:alphaModFix/>
          </a:blip>
          <a:stretch>
            <a:fillRect/>
          </a:stretch>
        </p:blipFill>
        <p:spPr>
          <a:xfrm>
            <a:off x="2457650" y="3882025"/>
            <a:ext cx="3833450" cy="883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819150" y="6170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Continued Example for Memory Size 3</a:t>
            </a:r>
            <a:endParaRPr/>
          </a:p>
        </p:txBody>
      </p:sp>
      <p:sp>
        <p:nvSpPr>
          <p:cNvPr id="240" name="Google Shape;240;p29"/>
          <p:cNvSpPr txBox="1">
            <a:spLocks noGrp="1"/>
          </p:cNvSpPr>
          <p:nvPr>
            <p:ph type="body" idx="1"/>
          </p:nvPr>
        </p:nvSpPr>
        <p:spPr>
          <a:xfrm>
            <a:off x="819150" y="1373342"/>
            <a:ext cx="6342900" cy="18708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0"/>
              <a:t>Strategy					</a:t>
            </a:r>
            <a:endParaRPr sz="1400"/>
          </a:p>
          <a:p>
            <a:pPr marL="0" lvl="0" indent="0" algn="l" rtl="0">
              <a:spcBef>
                <a:spcPts val="1600"/>
              </a:spcBef>
              <a:spcAft>
                <a:spcPts val="0"/>
              </a:spcAft>
              <a:buNone/>
            </a:pPr>
            <a:endParaRPr sz="1400"/>
          </a:p>
          <a:p>
            <a:pPr marL="0" lvl="0" indent="0" algn="l" rtl="0">
              <a:spcBef>
                <a:spcPts val="1600"/>
              </a:spcBef>
              <a:spcAft>
                <a:spcPts val="0"/>
              </a:spcAft>
              <a:buNone/>
            </a:pPr>
            <a:r>
              <a:rPr lang="en" sz="1400"/>
              <a:t>History of 6 rounds                                                  </a:t>
            </a:r>
            <a:r>
              <a:rPr lang="en" sz="1400">
                <a:solidFill>
                  <a:srgbClr val="FF0000"/>
                </a:solidFill>
              </a:rPr>
              <a:t>      </a:t>
            </a:r>
            <a:endParaRPr sz="1400">
              <a:solidFill>
                <a:srgbClr val="FF0000"/>
              </a:solidFill>
            </a:endParaRPr>
          </a:p>
          <a:p>
            <a:pPr marL="0" lvl="0" indent="0" algn="l" rtl="0">
              <a:spcBef>
                <a:spcPts val="1600"/>
              </a:spcBef>
              <a:spcAft>
                <a:spcPts val="0"/>
              </a:spcAft>
              <a:buNone/>
            </a:pPr>
            <a:endParaRPr sz="1400">
              <a:solidFill>
                <a:srgbClr val="FF0000"/>
              </a:solidFill>
            </a:endParaRPr>
          </a:p>
          <a:p>
            <a:pPr marL="0" lvl="0" indent="0" algn="l" rtl="0">
              <a:spcBef>
                <a:spcPts val="1600"/>
              </a:spcBef>
              <a:spcAft>
                <a:spcPts val="0"/>
              </a:spcAft>
              <a:buNone/>
            </a:pPr>
            <a:r>
              <a:rPr lang="en" sz="1400">
                <a:solidFill>
                  <a:srgbClr val="000000"/>
                </a:solidFill>
              </a:rPr>
              <a:t>Estimation for round 6</a:t>
            </a:r>
            <a:endParaRPr sz="1400">
              <a:solidFill>
                <a:srgbClr val="000000"/>
              </a:solidFill>
            </a:endParaRPr>
          </a:p>
          <a:p>
            <a:pPr marL="0" lvl="0" indent="0" algn="l" rtl="0">
              <a:spcBef>
                <a:spcPts val="1600"/>
              </a:spcBef>
              <a:spcAft>
                <a:spcPts val="0"/>
              </a:spcAft>
              <a:buNone/>
            </a:pPr>
            <a:endParaRPr sz="1400">
              <a:solidFill>
                <a:srgbClr val="000000"/>
              </a:solidFill>
            </a:endParaRPr>
          </a:p>
          <a:p>
            <a:pPr marL="0" lvl="0" indent="0" algn="l" rtl="0">
              <a:spcBef>
                <a:spcPts val="1600"/>
              </a:spcBef>
              <a:spcAft>
                <a:spcPts val="1600"/>
              </a:spcAft>
              <a:buNone/>
            </a:pPr>
            <a:r>
              <a:rPr lang="en" sz="1400">
                <a:solidFill>
                  <a:srgbClr val="000000"/>
                </a:solidFill>
              </a:rPr>
              <a:t>Error for round 6</a:t>
            </a:r>
            <a:endParaRPr sz="1400">
              <a:solidFill>
                <a:srgbClr val="000000"/>
              </a:solidFill>
            </a:endParaRPr>
          </a:p>
        </p:txBody>
      </p:sp>
      <p:pic>
        <p:nvPicPr>
          <p:cNvPr id="241" name="Google Shape;241;p29"/>
          <p:cNvPicPr preferRelativeResize="0"/>
          <p:nvPr/>
        </p:nvPicPr>
        <p:blipFill>
          <a:blip r:embed="rId3">
            <a:alphaModFix/>
          </a:blip>
          <a:stretch>
            <a:fillRect/>
          </a:stretch>
        </p:blipFill>
        <p:spPr>
          <a:xfrm>
            <a:off x="1704806" y="1368050"/>
            <a:ext cx="1505918" cy="729500"/>
          </a:xfrm>
          <a:prstGeom prst="rect">
            <a:avLst/>
          </a:prstGeom>
          <a:noFill/>
          <a:ln>
            <a:noFill/>
          </a:ln>
        </p:spPr>
      </p:pic>
      <p:pic>
        <p:nvPicPr>
          <p:cNvPr id="242" name="Google Shape;242;p29"/>
          <p:cNvPicPr preferRelativeResize="0"/>
          <p:nvPr/>
        </p:nvPicPr>
        <p:blipFill>
          <a:blip r:embed="rId4">
            <a:alphaModFix/>
          </a:blip>
          <a:stretch>
            <a:fillRect/>
          </a:stretch>
        </p:blipFill>
        <p:spPr>
          <a:xfrm>
            <a:off x="2509359" y="2182099"/>
            <a:ext cx="3217416" cy="804219"/>
          </a:xfrm>
          <a:prstGeom prst="rect">
            <a:avLst/>
          </a:prstGeom>
          <a:noFill/>
          <a:ln>
            <a:noFill/>
          </a:ln>
        </p:spPr>
      </p:pic>
      <p:sp>
        <p:nvSpPr>
          <p:cNvPr id="243" name="Google Shape;243;p29"/>
          <p:cNvSpPr/>
          <p:nvPr/>
        </p:nvSpPr>
        <p:spPr>
          <a:xfrm>
            <a:off x="3543453" y="2182089"/>
            <a:ext cx="1593300" cy="80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4" name="Google Shape;244;p29"/>
          <p:cNvPicPr preferRelativeResize="0"/>
          <p:nvPr/>
        </p:nvPicPr>
        <p:blipFill>
          <a:blip r:embed="rId5">
            <a:alphaModFix/>
          </a:blip>
          <a:stretch>
            <a:fillRect/>
          </a:stretch>
        </p:blipFill>
        <p:spPr>
          <a:xfrm>
            <a:off x="2482625" y="3930898"/>
            <a:ext cx="3740875" cy="883450"/>
          </a:xfrm>
          <a:prstGeom prst="rect">
            <a:avLst/>
          </a:prstGeom>
          <a:noFill/>
          <a:ln>
            <a:noFill/>
          </a:ln>
        </p:spPr>
      </p:pic>
      <p:pic>
        <p:nvPicPr>
          <p:cNvPr id="245" name="Google Shape;245;p29"/>
          <p:cNvPicPr preferRelativeResize="0"/>
          <p:nvPr/>
        </p:nvPicPr>
        <p:blipFill>
          <a:blip r:embed="rId6">
            <a:alphaModFix/>
          </a:blip>
          <a:stretch>
            <a:fillRect/>
          </a:stretch>
        </p:blipFill>
        <p:spPr>
          <a:xfrm>
            <a:off x="2705550" y="3019075"/>
            <a:ext cx="3112478" cy="88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733200" y="4620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a:t>
            </a:r>
            <a:endParaRPr/>
          </a:p>
        </p:txBody>
      </p:sp>
      <p:pic>
        <p:nvPicPr>
          <p:cNvPr id="251" name="Google Shape;251;p30"/>
          <p:cNvPicPr preferRelativeResize="0"/>
          <p:nvPr/>
        </p:nvPicPr>
        <p:blipFill>
          <a:blip r:embed="rId3">
            <a:alphaModFix/>
          </a:blip>
          <a:stretch>
            <a:fillRect/>
          </a:stretch>
        </p:blipFill>
        <p:spPr>
          <a:xfrm>
            <a:off x="733200" y="1264175"/>
            <a:ext cx="7677590" cy="3382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 and Experiments (1)</a:t>
            </a:r>
            <a:endParaRPr/>
          </a:p>
          <a:p>
            <a:pPr marL="0" lvl="0" indent="0" algn="l" rtl="0">
              <a:spcBef>
                <a:spcPts val="0"/>
              </a:spcBef>
              <a:spcAft>
                <a:spcPts val="0"/>
              </a:spcAft>
              <a:buNone/>
            </a:pPr>
            <a:r>
              <a:rPr lang="en" sz="2400">
                <a:solidFill>
                  <a:srgbClr val="CC0000"/>
                </a:solidFill>
              </a:rPr>
              <a:t>Memory Size</a:t>
            </a:r>
            <a:endParaRPr sz="2400">
              <a:solidFill>
                <a:srgbClr val="CC0000"/>
              </a:solidFill>
            </a:endParaRPr>
          </a:p>
        </p:txBody>
      </p:sp>
      <p:sp>
        <p:nvSpPr>
          <p:cNvPr id="257" name="Google Shape;257;p3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Number of Strategies: 15</a:t>
            </a:r>
            <a:endParaRPr sz="1800"/>
          </a:p>
          <a:p>
            <a:pPr marL="0" lvl="0" indent="0" algn="l" rtl="0">
              <a:spcBef>
                <a:spcPts val="1600"/>
              </a:spcBef>
              <a:spcAft>
                <a:spcPts val="0"/>
              </a:spcAft>
              <a:buNone/>
            </a:pPr>
            <a:r>
              <a:rPr lang="en" sz="1800"/>
              <a:t>Number of Agents: 100</a:t>
            </a:r>
            <a:endParaRPr sz="1800"/>
          </a:p>
          <a:p>
            <a:pPr marL="0" lvl="0" indent="0" algn="l" rtl="0">
              <a:spcBef>
                <a:spcPts val="1600"/>
              </a:spcBef>
              <a:spcAft>
                <a:spcPts val="0"/>
              </a:spcAft>
              <a:buNone/>
            </a:pPr>
            <a:r>
              <a:rPr lang="en" sz="1800"/>
              <a:t>Expected Profits for 3 products: 55, 50, 45</a:t>
            </a:r>
            <a:endParaRPr sz="1800"/>
          </a:p>
          <a:p>
            <a:pPr marL="0" lvl="0" indent="0" algn="l" rtl="0">
              <a:spcBef>
                <a:spcPts val="1600"/>
              </a:spcBef>
              <a:spcAft>
                <a:spcPts val="1600"/>
              </a:spcAft>
              <a:buNone/>
            </a:pPr>
            <a:r>
              <a:rPr lang="en" sz="1800"/>
              <a:t>Compare the patterns of the Product Choice plot when Memory Size is 6, 8, 10, 12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6222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35" name="Google Shape;135;p14"/>
          <p:cNvSpPr txBox="1">
            <a:spLocks noGrp="1"/>
          </p:cNvSpPr>
          <p:nvPr>
            <p:ph type="body" idx="1"/>
          </p:nvPr>
        </p:nvSpPr>
        <p:spPr>
          <a:xfrm>
            <a:off x="819150" y="1441750"/>
            <a:ext cx="7505700" cy="26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ability to predict the movement of a financial market has always been a highly valued and heavily researched area since people can receive huge financial rewards if a model applies to the financial market and makes correct predictions.</a:t>
            </a:r>
            <a:endParaRPr sz="1800"/>
          </a:p>
          <a:p>
            <a:pPr marL="0" lvl="0" indent="0" algn="l" rtl="0">
              <a:spcBef>
                <a:spcPts val="1600"/>
              </a:spcBef>
              <a:spcAft>
                <a:spcPts val="1600"/>
              </a:spcAft>
              <a:buNone/>
            </a:pPr>
            <a:r>
              <a:rPr lang="en" sz="1800"/>
              <a:t>In real market, the amount of investment in a product is unstable and usually fluctuates: sometimes it goes up and sometimes it goes down. It’s hard to predict the change in the future.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2"/>
          <p:cNvPicPr preferRelativeResize="0"/>
          <p:nvPr/>
        </p:nvPicPr>
        <p:blipFill>
          <a:blip r:embed="rId3">
            <a:alphaModFix/>
          </a:blip>
          <a:stretch>
            <a:fillRect/>
          </a:stretch>
        </p:blipFill>
        <p:spPr>
          <a:xfrm>
            <a:off x="216050" y="2753700"/>
            <a:ext cx="4278099" cy="2198697"/>
          </a:xfrm>
          <a:prstGeom prst="rect">
            <a:avLst/>
          </a:prstGeom>
          <a:noFill/>
          <a:ln>
            <a:noFill/>
          </a:ln>
        </p:spPr>
      </p:pic>
      <p:pic>
        <p:nvPicPr>
          <p:cNvPr id="263" name="Google Shape;263;p32"/>
          <p:cNvPicPr preferRelativeResize="0"/>
          <p:nvPr/>
        </p:nvPicPr>
        <p:blipFill>
          <a:blip r:embed="rId3">
            <a:alphaModFix/>
          </a:blip>
          <a:stretch>
            <a:fillRect/>
          </a:stretch>
        </p:blipFill>
        <p:spPr>
          <a:xfrm>
            <a:off x="4681275" y="196625"/>
            <a:ext cx="4278099" cy="2198701"/>
          </a:xfrm>
          <a:prstGeom prst="rect">
            <a:avLst/>
          </a:prstGeom>
          <a:noFill/>
          <a:ln>
            <a:noFill/>
          </a:ln>
        </p:spPr>
      </p:pic>
      <p:pic>
        <p:nvPicPr>
          <p:cNvPr id="264" name="Google Shape;264;p32"/>
          <p:cNvPicPr preferRelativeResize="0"/>
          <p:nvPr/>
        </p:nvPicPr>
        <p:blipFill>
          <a:blip r:embed="rId4">
            <a:alphaModFix/>
          </a:blip>
          <a:stretch>
            <a:fillRect/>
          </a:stretch>
        </p:blipFill>
        <p:spPr>
          <a:xfrm>
            <a:off x="216050" y="196625"/>
            <a:ext cx="4278101" cy="2202834"/>
          </a:xfrm>
          <a:prstGeom prst="rect">
            <a:avLst/>
          </a:prstGeom>
          <a:noFill/>
          <a:ln>
            <a:noFill/>
          </a:ln>
        </p:spPr>
      </p:pic>
      <p:pic>
        <p:nvPicPr>
          <p:cNvPr id="265" name="Google Shape;265;p32"/>
          <p:cNvPicPr preferRelativeResize="0"/>
          <p:nvPr/>
        </p:nvPicPr>
        <p:blipFill>
          <a:blip r:embed="rId5">
            <a:alphaModFix/>
          </a:blip>
          <a:stretch>
            <a:fillRect/>
          </a:stretch>
        </p:blipFill>
        <p:spPr>
          <a:xfrm>
            <a:off x="4681275" y="2753700"/>
            <a:ext cx="4278099" cy="2198713"/>
          </a:xfrm>
          <a:prstGeom prst="rect">
            <a:avLst/>
          </a:prstGeom>
          <a:noFill/>
          <a:ln>
            <a:noFill/>
          </a:ln>
        </p:spPr>
      </p:pic>
      <p:sp>
        <p:nvSpPr>
          <p:cNvPr id="266" name="Google Shape;266;p32"/>
          <p:cNvSpPr txBox="1"/>
          <p:nvPr/>
        </p:nvSpPr>
        <p:spPr>
          <a:xfrm>
            <a:off x="1573525" y="491725"/>
            <a:ext cx="10620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Memory Size = 6</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Period = 7</a:t>
            </a:r>
            <a:endParaRPr sz="1000">
              <a:latin typeface="Calibri"/>
              <a:ea typeface="Calibri"/>
              <a:cs typeface="Calibri"/>
              <a:sym typeface="Calibri"/>
            </a:endParaRPr>
          </a:p>
        </p:txBody>
      </p:sp>
      <p:sp>
        <p:nvSpPr>
          <p:cNvPr id="267" name="Google Shape;267;p32"/>
          <p:cNvSpPr txBox="1"/>
          <p:nvPr/>
        </p:nvSpPr>
        <p:spPr>
          <a:xfrm>
            <a:off x="1573525" y="3191300"/>
            <a:ext cx="11703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Memory Size = 10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Period = 11</a:t>
            </a:r>
            <a:endParaRPr sz="1000">
              <a:latin typeface="Calibri"/>
              <a:ea typeface="Calibri"/>
              <a:cs typeface="Calibri"/>
              <a:sym typeface="Calibri"/>
            </a:endParaRPr>
          </a:p>
        </p:txBody>
      </p:sp>
      <p:sp>
        <p:nvSpPr>
          <p:cNvPr id="268" name="Google Shape;268;p32"/>
          <p:cNvSpPr txBox="1"/>
          <p:nvPr/>
        </p:nvSpPr>
        <p:spPr>
          <a:xfrm>
            <a:off x="6146550" y="491725"/>
            <a:ext cx="10620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Memory Size = 8</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Period = 9</a:t>
            </a:r>
            <a:endParaRPr sz="1000">
              <a:latin typeface="Calibri"/>
              <a:ea typeface="Calibri"/>
              <a:cs typeface="Calibri"/>
              <a:sym typeface="Calibri"/>
            </a:endParaRPr>
          </a:p>
        </p:txBody>
      </p:sp>
      <p:sp>
        <p:nvSpPr>
          <p:cNvPr id="269" name="Google Shape;269;p32"/>
          <p:cNvSpPr txBox="1"/>
          <p:nvPr/>
        </p:nvSpPr>
        <p:spPr>
          <a:xfrm>
            <a:off x="6146550" y="3191300"/>
            <a:ext cx="1170300" cy="40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Memory Size = 12</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Period = 13</a:t>
            </a:r>
            <a:endParaRPr sz="1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 and Experiments (2)</a:t>
            </a:r>
            <a:endParaRPr/>
          </a:p>
          <a:p>
            <a:pPr marL="0" lvl="0" indent="0" algn="l" rtl="0">
              <a:spcBef>
                <a:spcPts val="0"/>
              </a:spcBef>
              <a:spcAft>
                <a:spcPts val="0"/>
              </a:spcAft>
              <a:buNone/>
            </a:pPr>
            <a:r>
              <a:rPr lang="en" sz="2400">
                <a:solidFill>
                  <a:srgbClr val="CC0000"/>
                </a:solidFill>
              </a:rPr>
              <a:t>Number of Strategies</a:t>
            </a:r>
            <a:endParaRPr sz="2400">
              <a:solidFill>
                <a:srgbClr val="CC0000"/>
              </a:solidFill>
            </a:endParaRPr>
          </a:p>
        </p:txBody>
      </p:sp>
      <p:sp>
        <p:nvSpPr>
          <p:cNvPr id="275" name="Google Shape;275;p3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Memory Size: 10</a:t>
            </a:r>
            <a:endParaRPr sz="1400"/>
          </a:p>
          <a:p>
            <a:pPr marL="0" lvl="0" indent="0" algn="l" rtl="0">
              <a:spcBef>
                <a:spcPts val="1600"/>
              </a:spcBef>
              <a:spcAft>
                <a:spcPts val="0"/>
              </a:spcAft>
              <a:buNone/>
            </a:pPr>
            <a:r>
              <a:rPr lang="en" sz="1400"/>
              <a:t>Number of Agents: 100</a:t>
            </a:r>
            <a:endParaRPr sz="1400"/>
          </a:p>
          <a:p>
            <a:pPr marL="0" lvl="0" indent="0" algn="l" rtl="0">
              <a:spcBef>
                <a:spcPts val="1600"/>
              </a:spcBef>
              <a:spcAft>
                <a:spcPts val="0"/>
              </a:spcAft>
              <a:buNone/>
            </a:pPr>
            <a:r>
              <a:rPr lang="en" sz="1400"/>
              <a:t>Expected Profits for 3 products: 55, 50, 45</a:t>
            </a:r>
            <a:endParaRPr sz="1400"/>
          </a:p>
          <a:p>
            <a:pPr marL="0" lvl="0" indent="0" algn="l" rtl="0">
              <a:spcBef>
                <a:spcPts val="1600"/>
              </a:spcBef>
              <a:spcAft>
                <a:spcPts val="0"/>
              </a:spcAft>
              <a:buNone/>
            </a:pPr>
            <a:r>
              <a:rPr lang="en" sz="1400"/>
              <a:t>Compare the patterns of the Product Choice plot when Number of Strategies is 5, 10, 15, 20 </a:t>
            </a:r>
            <a:endParaRPr sz="1400"/>
          </a:p>
          <a:p>
            <a:pPr marL="0" lvl="0" indent="0" algn="l" rtl="0">
              <a:spcBef>
                <a:spcPts val="1600"/>
              </a:spcBef>
              <a:spcAft>
                <a:spcPts val="160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4"/>
          <p:cNvPicPr preferRelativeResize="0"/>
          <p:nvPr/>
        </p:nvPicPr>
        <p:blipFill>
          <a:blip r:embed="rId3">
            <a:alphaModFix/>
          </a:blip>
          <a:stretch>
            <a:fillRect/>
          </a:stretch>
        </p:blipFill>
        <p:spPr>
          <a:xfrm>
            <a:off x="203438" y="196604"/>
            <a:ext cx="4303326" cy="2198725"/>
          </a:xfrm>
          <a:prstGeom prst="rect">
            <a:avLst/>
          </a:prstGeom>
          <a:noFill/>
          <a:ln>
            <a:noFill/>
          </a:ln>
        </p:spPr>
      </p:pic>
      <p:pic>
        <p:nvPicPr>
          <p:cNvPr id="281" name="Google Shape;281;p34"/>
          <p:cNvPicPr preferRelativeResize="0"/>
          <p:nvPr/>
        </p:nvPicPr>
        <p:blipFill>
          <a:blip r:embed="rId4">
            <a:alphaModFix/>
          </a:blip>
          <a:stretch>
            <a:fillRect/>
          </a:stretch>
        </p:blipFill>
        <p:spPr>
          <a:xfrm>
            <a:off x="4654101" y="184850"/>
            <a:ext cx="4332437" cy="2222204"/>
          </a:xfrm>
          <a:prstGeom prst="rect">
            <a:avLst/>
          </a:prstGeom>
          <a:noFill/>
          <a:ln>
            <a:noFill/>
          </a:ln>
        </p:spPr>
      </p:pic>
      <p:pic>
        <p:nvPicPr>
          <p:cNvPr id="282" name="Google Shape;282;p34"/>
          <p:cNvPicPr preferRelativeResize="0"/>
          <p:nvPr/>
        </p:nvPicPr>
        <p:blipFill>
          <a:blip r:embed="rId5">
            <a:alphaModFix/>
          </a:blip>
          <a:stretch>
            <a:fillRect/>
          </a:stretch>
        </p:blipFill>
        <p:spPr>
          <a:xfrm>
            <a:off x="203450" y="2755888"/>
            <a:ext cx="4303326" cy="2194350"/>
          </a:xfrm>
          <a:prstGeom prst="rect">
            <a:avLst/>
          </a:prstGeom>
          <a:noFill/>
          <a:ln>
            <a:noFill/>
          </a:ln>
        </p:spPr>
      </p:pic>
      <p:pic>
        <p:nvPicPr>
          <p:cNvPr id="283" name="Google Shape;283;p34"/>
          <p:cNvPicPr preferRelativeResize="0"/>
          <p:nvPr/>
        </p:nvPicPr>
        <p:blipFill>
          <a:blip r:embed="rId6">
            <a:alphaModFix/>
          </a:blip>
          <a:stretch>
            <a:fillRect/>
          </a:stretch>
        </p:blipFill>
        <p:spPr>
          <a:xfrm>
            <a:off x="4654101" y="2744079"/>
            <a:ext cx="4332436" cy="2218000"/>
          </a:xfrm>
          <a:prstGeom prst="rect">
            <a:avLst/>
          </a:prstGeom>
          <a:noFill/>
          <a:ln>
            <a:noFill/>
          </a:ln>
        </p:spPr>
      </p:pic>
      <p:sp>
        <p:nvSpPr>
          <p:cNvPr id="284" name="Google Shape;284;p34"/>
          <p:cNvSpPr txBox="1"/>
          <p:nvPr/>
        </p:nvSpPr>
        <p:spPr>
          <a:xfrm>
            <a:off x="1376850" y="678600"/>
            <a:ext cx="16620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Number of Strategies = 5</a:t>
            </a:r>
            <a:endParaRPr sz="1000">
              <a:latin typeface="Calibri"/>
              <a:ea typeface="Calibri"/>
              <a:cs typeface="Calibri"/>
              <a:sym typeface="Calibri"/>
            </a:endParaRPr>
          </a:p>
        </p:txBody>
      </p:sp>
      <p:sp>
        <p:nvSpPr>
          <p:cNvPr id="285" name="Google Shape;285;p34"/>
          <p:cNvSpPr txBox="1"/>
          <p:nvPr/>
        </p:nvSpPr>
        <p:spPr>
          <a:xfrm>
            <a:off x="1376850" y="3220800"/>
            <a:ext cx="16620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Number of Strategies = 15</a:t>
            </a:r>
            <a:endParaRPr sz="1000">
              <a:latin typeface="Calibri"/>
              <a:ea typeface="Calibri"/>
              <a:cs typeface="Calibri"/>
              <a:sym typeface="Calibri"/>
            </a:endParaRPr>
          </a:p>
        </p:txBody>
      </p:sp>
      <p:sp>
        <p:nvSpPr>
          <p:cNvPr id="286" name="Google Shape;286;p34"/>
          <p:cNvSpPr txBox="1"/>
          <p:nvPr/>
        </p:nvSpPr>
        <p:spPr>
          <a:xfrm>
            <a:off x="5851525" y="678600"/>
            <a:ext cx="16620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Number of Strategies = 10</a:t>
            </a:r>
            <a:endParaRPr sz="1000">
              <a:latin typeface="Calibri"/>
              <a:ea typeface="Calibri"/>
              <a:cs typeface="Calibri"/>
              <a:sym typeface="Calibri"/>
            </a:endParaRPr>
          </a:p>
        </p:txBody>
      </p:sp>
      <p:sp>
        <p:nvSpPr>
          <p:cNvPr id="287" name="Google Shape;287;p34"/>
          <p:cNvSpPr txBox="1"/>
          <p:nvPr/>
        </p:nvSpPr>
        <p:spPr>
          <a:xfrm>
            <a:off x="5851525" y="3220800"/>
            <a:ext cx="1662000" cy="39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Number of Strategies = 20</a:t>
            </a:r>
            <a:endParaRPr sz="1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Simulation and Experiments (3)</a:t>
            </a:r>
            <a:endParaRPr/>
          </a:p>
          <a:p>
            <a:pPr marL="0" lvl="0" indent="0" algn="l" rtl="0">
              <a:spcBef>
                <a:spcPts val="0"/>
              </a:spcBef>
              <a:spcAft>
                <a:spcPts val="0"/>
              </a:spcAft>
              <a:buNone/>
            </a:pPr>
            <a:r>
              <a:rPr lang="en" sz="2400">
                <a:solidFill>
                  <a:srgbClr val="CC0000"/>
                </a:solidFill>
              </a:rPr>
              <a:t>Default Profits</a:t>
            </a:r>
            <a:endParaRPr sz="2400">
              <a:solidFill>
                <a:srgbClr val="CC0000"/>
              </a:solidFill>
            </a:endParaRPr>
          </a:p>
        </p:txBody>
      </p:sp>
      <p:sp>
        <p:nvSpPr>
          <p:cNvPr id="293" name="Google Shape;293;p3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Memory Size: 10</a:t>
            </a:r>
            <a:endParaRPr sz="1400"/>
          </a:p>
          <a:p>
            <a:pPr marL="0" lvl="0" indent="0" algn="l" rtl="0">
              <a:spcBef>
                <a:spcPts val="1600"/>
              </a:spcBef>
              <a:spcAft>
                <a:spcPts val="0"/>
              </a:spcAft>
              <a:buNone/>
            </a:pPr>
            <a:r>
              <a:rPr lang="en" sz="1400"/>
              <a:t>Number of Agents: 100</a:t>
            </a:r>
            <a:endParaRPr sz="1400"/>
          </a:p>
          <a:p>
            <a:pPr marL="0" lvl="0" indent="0" algn="l" rtl="0">
              <a:spcBef>
                <a:spcPts val="1600"/>
              </a:spcBef>
              <a:spcAft>
                <a:spcPts val="0"/>
              </a:spcAft>
              <a:buNone/>
            </a:pPr>
            <a:r>
              <a:rPr lang="en" sz="1400"/>
              <a:t>Number of Strategies: 15</a:t>
            </a:r>
            <a:endParaRPr sz="1400"/>
          </a:p>
          <a:p>
            <a:pPr marL="0" lvl="0" indent="0" algn="l" rtl="0">
              <a:spcBef>
                <a:spcPts val="1600"/>
              </a:spcBef>
              <a:spcAft>
                <a:spcPts val="0"/>
              </a:spcAft>
              <a:buNone/>
            </a:pPr>
            <a:r>
              <a:rPr lang="en" sz="1400"/>
              <a:t>Compare the patterns of the Product Choice plot when the Default Profits for 3 products are different sets of values</a:t>
            </a:r>
            <a:endParaRPr sz="1400"/>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6"/>
          <p:cNvPicPr preferRelativeResize="0"/>
          <p:nvPr/>
        </p:nvPicPr>
        <p:blipFill>
          <a:blip r:embed="rId3">
            <a:alphaModFix/>
          </a:blip>
          <a:stretch>
            <a:fillRect/>
          </a:stretch>
        </p:blipFill>
        <p:spPr>
          <a:xfrm>
            <a:off x="206525" y="206525"/>
            <a:ext cx="4264626" cy="2183275"/>
          </a:xfrm>
          <a:prstGeom prst="rect">
            <a:avLst/>
          </a:prstGeom>
          <a:noFill/>
          <a:ln>
            <a:noFill/>
          </a:ln>
        </p:spPr>
      </p:pic>
      <p:pic>
        <p:nvPicPr>
          <p:cNvPr id="299" name="Google Shape;299;p36"/>
          <p:cNvPicPr preferRelativeResize="0"/>
          <p:nvPr/>
        </p:nvPicPr>
        <p:blipFill>
          <a:blip r:embed="rId4">
            <a:alphaModFix/>
          </a:blip>
          <a:stretch>
            <a:fillRect/>
          </a:stretch>
        </p:blipFill>
        <p:spPr>
          <a:xfrm>
            <a:off x="4666500" y="210775"/>
            <a:ext cx="4264626" cy="2174784"/>
          </a:xfrm>
          <a:prstGeom prst="rect">
            <a:avLst/>
          </a:prstGeom>
          <a:noFill/>
          <a:ln>
            <a:noFill/>
          </a:ln>
        </p:spPr>
      </p:pic>
      <p:pic>
        <p:nvPicPr>
          <p:cNvPr id="300" name="Google Shape;300;p36"/>
          <p:cNvPicPr preferRelativeResize="0"/>
          <p:nvPr/>
        </p:nvPicPr>
        <p:blipFill>
          <a:blip r:embed="rId5">
            <a:alphaModFix/>
          </a:blip>
          <a:stretch>
            <a:fillRect/>
          </a:stretch>
        </p:blipFill>
        <p:spPr>
          <a:xfrm>
            <a:off x="206525" y="2747098"/>
            <a:ext cx="4264625" cy="2196153"/>
          </a:xfrm>
          <a:prstGeom prst="rect">
            <a:avLst/>
          </a:prstGeom>
          <a:noFill/>
          <a:ln>
            <a:noFill/>
          </a:ln>
        </p:spPr>
      </p:pic>
      <p:pic>
        <p:nvPicPr>
          <p:cNvPr id="301" name="Google Shape;301;p36"/>
          <p:cNvPicPr preferRelativeResize="0"/>
          <p:nvPr/>
        </p:nvPicPr>
        <p:blipFill>
          <a:blip r:embed="rId6">
            <a:alphaModFix/>
          </a:blip>
          <a:stretch>
            <a:fillRect/>
          </a:stretch>
        </p:blipFill>
        <p:spPr>
          <a:xfrm>
            <a:off x="4641262" y="2747100"/>
            <a:ext cx="4315096" cy="2196150"/>
          </a:xfrm>
          <a:prstGeom prst="rect">
            <a:avLst/>
          </a:prstGeom>
          <a:noFill/>
          <a:ln>
            <a:noFill/>
          </a:ln>
        </p:spPr>
      </p:pic>
      <p:sp>
        <p:nvSpPr>
          <p:cNvPr id="302" name="Google Shape;302;p36"/>
          <p:cNvSpPr txBox="1"/>
          <p:nvPr/>
        </p:nvSpPr>
        <p:spPr>
          <a:xfrm>
            <a:off x="1691550" y="373700"/>
            <a:ext cx="698400" cy="5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P1 = 50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P2 = 50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P3 = 50</a:t>
            </a:r>
            <a:endParaRPr sz="1000">
              <a:latin typeface="Calibri"/>
              <a:ea typeface="Calibri"/>
              <a:cs typeface="Calibri"/>
              <a:sym typeface="Calibri"/>
            </a:endParaRPr>
          </a:p>
        </p:txBody>
      </p:sp>
      <p:sp>
        <p:nvSpPr>
          <p:cNvPr id="303" name="Google Shape;303;p36"/>
          <p:cNvSpPr txBox="1"/>
          <p:nvPr/>
        </p:nvSpPr>
        <p:spPr>
          <a:xfrm>
            <a:off x="1691550" y="2935575"/>
            <a:ext cx="698400" cy="5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P1 = 65</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P2 = 50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P3 = 35</a:t>
            </a:r>
            <a:endParaRPr sz="1000">
              <a:latin typeface="Calibri"/>
              <a:ea typeface="Calibri"/>
              <a:cs typeface="Calibri"/>
              <a:sym typeface="Calibri"/>
            </a:endParaRPr>
          </a:p>
        </p:txBody>
      </p:sp>
      <p:sp>
        <p:nvSpPr>
          <p:cNvPr id="304" name="Google Shape;304;p36"/>
          <p:cNvSpPr txBox="1"/>
          <p:nvPr/>
        </p:nvSpPr>
        <p:spPr>
          <a:xfrm>
            <a:off x="6215400" y="373700"/>
            <a:ext cx="698400" cy="5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P1 = 60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P2 = 50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P3 = 40</a:t>
            </a:r>
            <a:endParaRPr sz="1000">
              <a:latin typeface="Calibri"/>
              <a:ea typeface="Calibri"/>
              <a:cs typeface="Calibri"/>
              <a:sym typeface="Calibri"/>
            </a:endParaRPr>
          </a:p>
        </p:txBody>
      </p:sp>
      <p:sp>
        <p:nvSpPr>
          <p:cNvPr id="305" name="Google Shape;305;p36"/>
          <p:cNvSpPr txBox="1"/>
          <p:nvPr/>
        </p:nvSpPr>
        <p:spPr>
          <a:xfrm>
            <a:off x="6215400" y="2935575"/>
            <a:ext cx="698400" cy="57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libri"/>
                <a:ea typeface="Calibri"/>
                <a:cs typeface="Calibri"/>
                <a:sym typeface="Calibri"/>
              </a:rPr>
              <a:t>P1 = 60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P2 = 60</a:t>
            </a:r>
            <a:endParaRPr sz="1000">
              <a:latin typeface="Calibri"/>
              <a:ea typeface="Calibri"/>
              <a:cs typeface="Calibri"/>
              <a:sym typeface="Calibri"/>
            </a:endParaRPr>
          </a:p>
          <a:p>
            <a:pPr marL="0" lvl="0" indent="0" algn="l" rtl="0">
              <a:spcBef>
                <a:spcPts val="0"/>
              </a:spcBef>
              <a:spcAft>
                <a:spcPts val="0"/>
              </a:spcAft>
              <a:buNone/>
            </a:pPr>
            <a:r>
              <a:rPr lang="en" sz="1000">
                <a:latin typeface="Calibri"/>
                <a:ea typeface="Calibri"/>
                <a:cs typeface="Calibri"/>
                <a:sym typeface="Calibri"/>
              </a:rPr>
              <a:t>P3 = 40</a:t>
            </a:r>
            <a:endParaRPr sz="10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7"/>
          <p:cNvSpPr txBox="1">
            <a:spLocks noGrp="1"/>
          </p:cNvSpPr>
          <p:nvPr>
            <p:ph type="title"/>
          </p:nvPr>
        </p:nvSpPr>
        <p:spPr>
          <a:xfrm>
            <a:off x="819150" y="678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Generated Results</a:t>
            </a:r>
            <a:endParaRPr/>
          </a:p>
        </p:txBody>
      </p:sp>
      <p:sp>
        <p:nvSpPr>
          <p:cNvPr id="311" name="Google Shape;311;p37"/>
          <p:cNvSpPr txBox="1">
            <a:spLocks noGrp="1"/>
          </p:cNvSpPr>
          <p:nvPr>
            <p:ph type="body" idx="1"/>
          </p:nvPr>
        </p:nvSpPr>
        <p:spPr>
          <a:xfrm>
            <a:off x="769975" y="142030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The pattern of fluctuation is periodic. Based on Experiment 1, the period is decided by the Memory Size, which means if every agent takes into account more history, then the period will generally be longer.</a:t>
            </a:r>
            <a:endParaRPr sz="1800"/>
          </a:p>
          <a:p>
            <a:pPr marL="457200" lvl="0" indent="-342900" algn="l" rtl="0">
              <a:spcBef>
                <a:spcPts val="0"/>
              </a:spcBef>
              <a:spcAft>
                <a:spcPts val="0"/>
              </a:spcAft>
              <a:buSzPts val="1800"/>
              <a:buAutoNum type="arabicPeriod"/>
            </a:pPr>
            <a:r>
              <a:rPr lang="en" sz="1800"/>
              <a:t>The market fluctuates with randomness. Based on Experiment 2, if every agent has more strategies to choose from, then the randomness of the market will be higher.</a:t>
            </a:r>
            <a:endParaRPr sz="1800"/>
          </a:p>
          <a:p>
            <a:pPr marL="457200" lvl="0" indent="-342900" algn="l" rtl="0">
              <a:spcBef>
                <a:spcPts val="0"/>
              </a:spcBef>
              <a:spcAft>
                <a:spcPts val="0"/>
              </a:spcAft>
              <a:buSzPts val="1800"/>
              <a:buAutoNum type="arabicPeriod"/>
            </a:pPr>
            <a:r>
              <a:rPr lang="en" sz="1800"/>
              <a:t>Based on Experiment 3, products with higher default prices are generally more popular than products with lower default prices.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819150" y="6541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New Strategy</a:t>
            </a:r>
            <a:endParaRPr/>
          </a:p>
        </p:txBody>
      </p:sp>
      <p:sp>
        <p:nvSpPr>
          <p:cNvPr id="317" name="Google Shape;317;p38"/>
          <p:cNvSpPr txBox="1">
            <a:spLocks noGrp="1"/>
          </p:cNvSpPr>
          <p:nvPr>
            <p:ph type="body" idx="1"/>
          </p:nvPr>
        </p:nvSpPr>
        <p:spPr>
          <a:xfrm>
            <a:off x="819150" y="1292525"/>
            <a:ext cx="7505700" cy="24480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sz="1800"/>
              <a:t>Since we confirm that there exists a periodic fluctuation pattern, we make our new strategy have the first round in the previous period as a dominating factor, which means the weight in the strategy for the first record in the memory is larger. </a:t>
            </a:r>
            <a:endParaRPr sz="1800"/>
          </a:p>
        </p:txBody>
      </p:sp>
      <p:pic>
        <p:nvPicPr>
          <p:cNvPr id="318" name="Google Shape;318;p38"/>
          <p:cNvPicPr preferRelativeResize="0"/>
          <p:nvPr/>
        </p:nvPicPr>
        <p:blipFill>
          <a:blip r:embed="rId3">
            <a:alphaModFix/>
          </a:blip>
          <a:stretch>
            <a:fillRect/>
          </a:stretch>
        </p:blipFill>
        <p:spPr>
          <a:xfrm>
            <a:off x="1463950" y="2754449"/>
            <a:ext cx="5714750" cy="1893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Discussion &amp; Conclusion</a:t>
            </a:r>
            <a:endParaRPr/>
          </a:p>
        </p:txBody>
      </p:sp>
      <p:sp>
        <p:nvSpPr>
          <p:cNvPr id="324" name="Google Shape;324;p39"/>
          <p:cNvSpPr txBox="1">
            <a:spLocks noGrp="1"/>
          </p:cNvSpPr>
          <p:nvPr>
            <p:ph type="body" idx="1"/>
          </p:nvPr>
        </p:nvSpPr>
        <p:spPr>
          <a:xfrm>
            <a:off x="819150" y="162317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The results align well with our expectation. Based on our model, we can easily predict which product will bring more profits in the next round. Investors can thus make good decisions. However, the real situation is much more complicated than our model. There are other factors and the number of products is far more than 3. </a:t>
            </a:r>
            <a:endParaRPr sz="1800"/>
          </a:p>
          <a:p>
            <a:pPr marL="0" lvl="0" indent="0" algn="l" rtl="0">
              <a:spcBef>
                <a:spcPts val="1600"/>
              </a:spcBef>
              <a:spcAft>
                <a:spcPts val="1600"/>
              </a:spcAft>
              <a:buNone/>
            </a:pPr>
            <a:r>
              <a:rPr lang="en" sz="1800"/>
              <a:t>The market does fluctuate with a certain periodic pattern. If we can develop a more complicated and more intelligent model, then it can help us make investment decisions in real situation.</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330" name="Google Shape;330;p40"/>
          <p:cNvSpPr txBox="1">
            <a:spLocks noGrp="1"/>
          </p:cNvSpPr>
          <p:nvPr>
            <p:ph type="body" idx="1"/>
          </p:nvPr>
        </p:nvSpPr>
        <p:spPr>
          <a:xfrm>
            <a:off x="819150" y="1800200"/>
            <a:ext cx="7505700" cy="2448000"/>
          </a:xfrm>
          <a:prstGeom prst="rect">
            <a:avLst/>
          </a:prstGeom>
        </p:spPr>
        <p:txBody>
          <a:bodyPr spcFirstLastPara="1" wrap="square" lIns="91425" tIns="91425" rIns="91425" bIns="91425" anchor="t" anchorCtr="0">
            <a:noAutofit/>
          </a:bodyPr>
          <a:lstStyle/>
          <a:p>
            <a:pPr marL="0" lvl="0" indent="0" algn="l" rtl="0">
              <a:lnSpc>
                <a:spcPct val="106153"/>
              </a:lnSpc>
              <a:spcBef>
                <a:spcPts val="0"/>
              </a:spcBef>
              <a:spcAft>
                <a:spcPts val="0"/>
              </a:spcAft>
              <a:buNone/>
            </a:pPr>
            <a:r>
              <a:rPr lang="en" sz="1800">
                <a:solidFill>
                  <a:srgbClr val="595959"/>
                </a:solidFill>
              </a:rPr>
              <a:t>Damien Challet, Matteo Marsili, Yi-Cheng Zhang, Modeling market mechanism with minority game, PhysicaA 276 (2000), pp. 284-315</a:t>
            </a:r>
            <a:endParaRPr sz="1800">
              <a:solidFill>
                <a:srgbClr val="595959"/>
              </a:solidFill>
            </a:endParaRPr>
          </a:p>
          <a:p>
            <a:pPr marL="0" lvl="0" indent="0" algn="l" rtl="0">
              <a:lnSpc>
                <a:spcPct val="106153"/>
              </a:lnSpc>
              <a:spcBef>
                <a:spcPts val="1600"/>
              </a:spcBef>
              <a:spcAft>
                <a:spcPts val="0"/>
              </a:spcAft>
              <a:buNone/>
            </a:pPr>
            <a:r>
              <a:rPr lang="en" sz="1800">
                <a:solidFill>
                  <a:srgbClr val="595959"/>
                </a:solidFill>
              </a:rPr>
              <a:t>Damien Challet, Yi-Cheng Zhang, On the minority game: Analytical and numerical studies, PhysicaA 256 (1998), pp. 514-532</a:t>
            </a:r>
            <a:endParaRPr sz="1800">
              <a:solidFill>
                <a:srgbClr val="595959"/>
              </a:solidFill>
            </a:endParaRPr>
          </a:p>
          <a:p>
            <a:pPr marL="0" lvl="0" indent="0" algn="l" rtl="0">
              <a:lnSpc>
                <a:spcPct val="106153"/>
              </a:lnSpc>
              <a:spcBef>
                <a:spcPts val="1600"/>
              </a:spcBef>
              <a:spcAft>
                <a:spcPts val="0"/>
              </a:spcAft>
              <a:buNone/>
            </a:pPr>
            <a:r>
              <a:rPr lang="en" sz="1800">
                <a:solidFill>
                  <a:srgbClr val="595959"/>
                </a:solidFill>
              </a:rPr>
              <a:t>Jona Linde, Joep Sonnemans, Jan Tuinstra, Strategies and evolution in the minority game: A multi-round strategy experiment Games and Economic Behavior, Volume 86 (2014), pp. 77-95</a:t>
            </a:r>
            <a:endParaRPr sz="1800">
              <a:solidFill>
                <a:srgbClr val="595959"/>
              </a:solidFill>
            </a:endParaRPr>
          </a:p>
          <a:p>
            <a:pPr marL="0" lvl="0" indent="0" algn="l" rtl="0">
              <a:spcBef>
                <a:spcPts val="0"/>
              </a:spcBef>
              <a:spcAft>
                <a:spcPts val="1600"/>
              </a:spcAft>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Description</a:t>
            </a:r>
            <a:endParaRPr/>
          </a:p>
        </p:txBody>
      </p:sp>
      <p:sp>
        <p:nvSpPr>
          <p:cNvPr id="141" name="Google Shape;141;p15"/>
          <p:cNvSpPr txBox="1">
            <a:spLocks noGrp="1"/>
          </p:cNvSpPr>
          <p:nvPr>
            <p:ph type="body" idx="1"/>
          </p:nvPr>
        </p:nvSpPr>
        <p:spPr>
          <a:xfrm>
            <a:off x="819150" y="191190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Investors have many choices when making investments.</a:t>
            </a:r>
            <a:endParaRPr sz="1800"/>
          </a:p>
          <a:p>
            <a:pPr marL="457200" lvl="0" indent="-342900" algn="l" rtl="0">
              <a:spcBef>
                <a:spcPts val="0"/>
              </a:spcBef>
              <a:spcAft>
                <a:spcPts val="0"/>
              </a:spcAft>
              <a:buSzPts val="1800"/>
              <a:buAutoNum type="arabicPeriod"/>
            </a:pPr>
            <a:r>
              <a:rPr lang="en" sz="1800"/>
              <a:t>The actual profits they can get depends on the competition in the area they invest in. </a:t>
            </a:r>
            <a:endParaRPr sz="1800"/>
          </a:p>
          <a:p>
            <a:pPr marL="457200" lvl="0" indent="-342900" algn="l" rtl="0">
              <a:spcBef>
                <a:spcPts val="0"/>
              </a:spcBef>
              <a:spcAft>
                <a:spcPts val="0"/>
              </a:spcAft>
              <a:buSzPts val="1800"/>
              <a:buAutoNum type="arabicPeriod"/>
            </a:pPr>
            <a:r>
              <a:rPr lang="en" sz="1800"/>
              <a:t>The more intense the competition is, the harder they can get profits. </a:t>
            </a:r>
            <a:endParaRPr sz="1800"/>
          </a:p>
          <a:p>
            <a:pPr marL="457200" lvl="0" indent="-342900" algn="l" rtl="0">
              <a:spcBef>
                <a:spcPts val="0"/>
              </a:spcBef>
              <a:spcAft>
                <a:spcPts val="0"/>
              </a:spcAft>
              <a:buSzPts val="1800"/>
              <a:buAutoNum type="arabicPeriod"/>
            </a:pPr>
            <a:r>
              <a:rPr lang="en" sz="1800"/>
              <a:t>They have to decide which product to invest before they know the market situation. </a:t>
            </a:r>
            <a:endParaRPr sz="1800"/>
          </a:p>
          <a:p>
            <a:pPr marL="457200" lvl="0" indent="0" algn="l" rtl="0">
              <a:spcBef>
                <a:spcPts val="1600"/>
              </a:spcBef>
              <a:spcAft>
                <a:spcPts val="160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Purposes</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Observe the pattern in market.</a:t>
            </a:r>
            <a:endParaRPr sz="1800"/>
          </a:p>
          <a:p>
            <a:pPr marL="457200" lvl="0" indent="-342900" algn="l" rtl="0">
              <a:spcBef>
                <a:spcPts val="0"/>
              </a:spcBef>
              <a:spcAft>
                <a:spcPts val="0"/>
              </a:spcAft>
              <a:buSzPts val="1800"/>
              <a:buAutoNum type="arabicPeriod"/>
            </a:pPr>
            <a:r>
              <a:rPr lang="en" sz="1800"/>
              <a:t>Find factors affecting the pattern.</a:t>
            </a:r>
            <a:endParaRPr sz="1800"/>
          </a:p>
          <a:p>
            <a:pPr marL="457200" lvl="0" indent="-342900" algn="l" rtl="0">
              <a:spcBef>
                <a:spcPts val="0"/>
              </a:spcBef>
              <a:spcAft>
                <a:spcPts val="0"/>
              </a:spcAft>
              <a:buSzPts val="1800"/>
              <a:buAutoNum type="arabicPeriod"/>
            </a:pPr>
            <a:r>
              <a:rPr lang="en" sz="1800"/>
              <a:t>Work out a new strategy that makes more profits.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Expected Results</a:t>
            </a:r>
            <a:endParaRPr/>
          </a:p>
        </p:txBody>
      </p:sp>
      <p:sp>
        <p:nvSpPr>
          <p:cNvPr id="153" name="Google Shape;153;p17"/>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The pattern of fluctuation is periodic.</a:t>
            </a:r>
            <a:endParaRPr sz="1800"/>
          </a:p>
          <a:p>
            <a:pPr marL="457200" lvl="0" indent="-342900" algn="l" rtl="0">
              <a:spcBef>
                <a:spcPts val="0"/>
              </a:spcBef>
              <a:spcAft>
                <a:spcPts val="0"/>
              </a:spcAft>
              <a:buSzPts val="1800"/>
              <a:buAutoNum type="arabicPeriod"/>
            </a:pPr>
            <a:r>
              <a:rPr lang="en" sz="1800"/>
              <a:t>The market fluctuates with randomness.</a:t>
            </a:r>
            <a:endParaRPr sz="1800"/>
          </a:p>
          <a:p>
            <a:pPr marL="457200" lvl="0" indent="-342900" algn="l" rtl="0">
              <a:spcBef>
                <a:spcPts val="0"/>
              </a:spcBef>
              <a:spcAft>
                <a:spcPts val="0"/>
              </a:spcAft>
              <a:buSzPts val="1800"/>
              <a:buAutoNum type="arabicPeriod"/>
            </a:pPr>
            <a:r>
              <a:rPr lang="en" sz="1800"/>
              <a:t>Products with higher default prices are generally more popular than products with lower default prices.</a:t>
            </a:r>
            <a:endParaRPr sz="1800"/>
          </a:p>
          <a:p>
            <a:pPr marL="457200" lvl="0" indent="-342900" algn="l" rtl="0">
              <a:spcBef>
                <a:spcPts val="0"/>
              </a:spcBef>
              <a:spcAft>
                <a:spcPts val="0"/>
              </a:spcAft>
              <a:buSzPts val="1800"/>
              <a:buAutoNum type="arabicPeriod"/>
            </a:pPr>
            <a:r>
              <a:rPr lang="en" sz="1800"/>
              <a:t>A new strategy that takes the pattern of periodic fluctuation into consideration can make more profit on average.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159" name="Google Shape;159;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How does the market fluctuate?</a:t>
            </a:r>
            <a:endParaRPr sz="1800"/>
          </a:p>
          <a:p>
            <a:pPr marL="457200" lvl="0" indent="-342900" algn="l" rtl="0">
              <a:spcBef>
                <a:spcPts val="0"/>
              </a:spcBef>
              <a:spcAft>
                <a:spcPts val="0"/>
              </a:spcAft>
              <a:buSzPts val="1800"/>
              <a:buAutoNum type="arabicPeriod"/>
            </a:pPr>
            <a:r>
              <a:rPr lang="en" sz="1800"/>
              <a:t>Is the fluctuation periodic?</a:t>
            </a:r>
            <a:endParaRPr sz="1800"/>
          </a:p>
          <a:p>
            <a:pPr marL="457200" lvl="0" indent="-342900" algn="l" rtl="0">
              <a:spcBef>
                <a:spcPts val="0"/>
              </a:spcBef>
              <a:spcAft>
                <a:spcPts val="0"/>
              </a:spcAft>
              <a:buSzPts val="1800"/>
              <a:buAutoNum type="arabicPeriod"/>
            </a:pPr>
            <a:r>
              <a:rPr lang="en" sz="1800"/>
              <a:t>If the fluctuation is periodic, what is the period?</a:t>
            </a:r>
            <a:endParaRPr sz="1800"/>
          </a:p>
          <a:p>
            <a:pPr marL="457200" lvl="0" indent="-342900" algn="l" rtl="0">
              <a:spcBef>
                <a:spcPts val="0"/>
              </a:spcBef>
              <a:spcAft>
                <a:spcPts val="0"/>
              </a:spcAft>
              <a:buSzPts val="1800"/>
              <a:buAutoNum type="arabicPeriod"/>
            </a:pPr>
            <a:r>
              <a:rPr lang="en" sz="1800"/>
              <a:t>How do the default profits of products affect people’s decisions?</a:t>
            </a:r>
            <a:endParaRPr sz="1800"/>
          </a:p>
          <a:p>
            <a:pPr marL="457200" lvl="0" indent="-342900" algn="l" rtl="0">
              <a:spcBef>
                <a:spcPts val="0"/>
              </a:spcBef>
              <a:spcAft>
                <a:spcPts val="0"/>
              </a:spcAft>
              <a:buSzPts val="1800"/>
              <a:buAutoNum type="arabicPeriod"/>
            </a:pPr>
            <a:r>
              <a:rPr lang="en" sz="1800"/>
              <a:t>How can we come up with better strategies?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Assumptions</a:t>
            </a:r>
            <a:endParaRPr/>
          </a:p>
        </p:txBody>
      </p:sp>
      <p:sp>
        <p:nvSpPr>
          <p:cNvPr id="165" name="Google Shape;165;p19"/>
          <p:cNvSpPr txBox="1">
            <a:spLocks noGrp="1"/>
          </p:cNvSpPr>
          <p:nvPr>
            <p:ph type="body" idx="1"/>
          </p:nvPr>
        </p:nvSpPr>
        <p:spPr>
          <a:xfrm>
            <a:off x="819150" y="1717250"/>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Agents make decisions by predicting how many agents will invest in each product using “strategies”. </a:t>
            </a:r>
            <a:endParaRPr sz="1800"/>
          </a:p>
          <a:p>
            <a:pPr marL="457200" lvl="0" indent="-342900" algn="l" rtl="0">
              <a:spcBef>
                <a:spcPts val="0"/>
              </a:spcBef>
              <a:spcAft>
                <a:spcPts val="0"/>
              </a:spcAft>
              <a:buSzPts val="1800"/>
              <a:buAutoNum type="arabicPeriod"/>
            </a:pPr>
            <a:r>
              <a:rPr lang="en" sz="1800"/>
              <a:t>Each agent has finite number of strategies to choose from and does not come up with new strategies during the simulation. </a:t>
            </a:r>
            <a:endParaRPr sz="1800"/>
          </a:p>
          <a:p>
            <a:pPr marL="457200" lvl="0" indent="-342900" algn="l" rtl="0">
              <a:spcBef>
                <a:spcPts val="0"/>
              </a:spcBef>
              <a:spcAft>
                <a:spcPts val="0"/>
              </a:spcAft>
              <a:buSzPts val="1800"/>
              <a:buAutoNum type="arabicPeriod"/>
            </a:pPr>
            <a:r>
              <a:rPr lang="en" sz="1800"/>
              <a:t>Only the record of previous several rounds could affect an agent’s decisions.</a:t>
            </a:r>
            <a:endParaRPr sz="1800"/>
          </a:p>
          <a:p>
            <a:pPr marL="457200" lvl="0" indent="-342900" algn="l" rtl="0">
              <a:spcBef>
                <a:spcPts val="0"/>
              </a:spcBef>
              <a:spcAft>
                <a:spcPts val="0"/>
              </a:spcAft>
              <a:buSzPts val="1800"/>
              <a:buAutoNum type="arabicPeriod"/>
            </a:pPr>
            <a:r>
              <a:rPr lang="en" sz="1800"/>
              <a:t>Each agent chooses to use the strategy that makes the best prediction to the record of several previous rounds.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and Constants</a:t>
            </a:r>
            <a:endParaRPr/>
          </a:p>
        </p:txBody>
      </p:sp>
      <p:sp>
        <p:nvSpPr>
          <p:cNvPr id="171" name="Google Shape;171;p20"/>
          <p:cNvSpPr txBox="1">
            <a:spLocks noGrp="1"/>
          </p:cNvSpPr>
          <p:nvPr>
            <p:ph type="body" idx="1"/>
          </p:nvPr>
        </p:nvSpPr>
        <p:spPr>
          <a:xfrm>
            <a:off x="819150" y="1453150"/>
            <a:ext cx="7505700" cy="12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Constants:</a:t>
            </a:r>
            <a:endParaRPr sz="1800"/>
          </a:p>
          <a:p>
            <a:pPr marL="457200" lvl="0" indent="-342900" algn="l" rtl="0">
              <a:lnSpc>
                <a:spcPct val="98571"/>
              </a:lnSpc>
              <a:spcBef>
                <a:spcPts val="1600"/>
              </a:spcBef>
              <a:spcAft>
                <a:spcPts val="0"/>
              </a:spcAft>
              <a:buSzPts val="1800"/>
              <a:buAutoNum type="arabicPeriod"/>
            </a:pPr>
            <a:r>
              <a:rPr lang="en" sz="1800"/>
              <a:t>Number of agents: N</a:t>
            </a:r>
            <a:endParaRPr sz="1800"/>
          </a:p>
          <a:p>
            <a:pPr marL="457200" lvl="0" indent="-342900" algn="l" rtl="0">
              <a:lnSpc>
                <a:spcPct val="98571"/>
              </a:lnSpc>
              <a:spcBef>
                <a:spcPts val="0"/>
              </a:spcBef>
              <a:spcAft>
                <a:spcPts val="0"/>
              </a:spcAft>
              <a:buSzPts val="1800"/>
              <a:buAutoNum type="arabicPeriod"/>
            </a:pPr>
            <a:r>
              <a:rPr lang="en" sz="1800"/>
              <a:t>Number of strategies: S</a:t>
            </a:r>
            <a:endParaRPr sz="1800"/>
          </a:p>
          <a:p>
            <a:pPr marL="457200" lvl="0" indent="-342900" algn="l" rtl="0">
              <a:lnSpc>
                <a:spcPct val="98571"/>
              </a:lnSpc>
              <a:spcBef>
                <a:spcPts val="0"/>
              </a:spcBef>
              <a:spcAft>
                <a:spcPts val="0"/>
              </a:spcAft>
              <a:buSzPts val="1800"/>
              <a:buAutoNum type="arabicPeriod"/>
            </a:pPr>
            <a:r>
              <a:rPr lang="en" sz="1800"/>
              <a:t>Memory size: M</a:t>
            </a:r>
            <a:endParaRPr sz="1800"/>
          </a:p>
          <a:p>
            <a:pPr marL="457200" lvl="0" indent="-342900" algn="l" rtl="0">
              <a:lnSpc>
                <a:spcPct val="98571"/>
              </a:lnSpc>
              <a:spcBef>
                <a:spcPts val="0"/>
              </a:spcBef>
              <a:spcAft>
                <a:spcPts val="0"/>
              </a:spcAft>
              <a:buSzPts val="1800"/>
              <a:buAutoNum type="arabicPeriod"/>
            </a:pPr>
            <a:r>
              <a:rPr lang="en" sz="1800"/>
              <a:t>Default profits for three products: P1, P2, P3</a:t>
            </a:r>
            <a:endParaRPr sz="1800"/>
          </a:p>
        </p:txBody>
      </p:sp>
      <p:sp>
        <p:nvSpPr>
          <p:cNvPr id="172" name="Google Shape;172;p20"/>
          <p:cNvSpPr txBox="1">
            <a:spLocks noGrp="1"/>
          </p:cNvSpPr>
          <p:nvPr>
            <p:ph type="body" idx="1"/>
          </p:nvPr>
        </p:nvSpPr>
        <p:spPr>
          <a:xfrm>
            <a:off x="819150" y="3193000"/>
            <a:ext cx="7505700" cy="120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Variables:</a:t>
            </a:r>
            <a:endParaRPr sz="1800"/>
          </a:p>
          <a:p>
            <a:pPr marL="457200" lvl="0" indent="-342900" algn="l" rtl="0">
              <a:spcBef>
                <a:spcPts val="1600"/>
              </a:spcBef>
              <a:spcAft>
                <a:spcPts val="0"/>
              </a:spcAft>
              <a:buSzPts val="1800"/>
              <a:buAutoNum type="arabicPeriod"/>
            </a:pPr>
            <a:r>
              <a:rPr lang="en" sz="1800"/>
              <a:t>Number of agents choosing each product:  N1, N2, N3</a:t>
            </a:r>
            <a:endParaRPr sz="1800"/>
          </a:p>
          <a:p>
            <a:pPr marL="457200" lvl="0" indent="-342900" algn="l" rtl="0">
              <a:spcBef>
                <a:spcPts val="0"/>
              </a:spcBef>
              <a:spcAft>
                <a:spcPts val="0"/>
              </a:spcAft>
              <a:buSzPts val="1800"/>
              <a:buAutoNum type="arabicPeriod"/>
            </a:pPr>
            <a:r>
              <a:rPr lang="en" sz="1800"/>
              <a:t>Actual profits for three products: Q1, Q2, Q3</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Approach</a:t>
            </a:r>
            <a:endParaRPr/>
          </a:p>
        </p:txBody>
      </p:sp>
      <p:sp>
        <p:nvSpPr>
          <p:cNvPr id="178" name="Google Shape;178;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a:t>Environment Setup</a:t>
            </a:r>
            <a:endParaRPr sz="1800"/>
          </a:p>
          <a:p>
            <a:pPr marL="457200" lvl="0" indent="-342900" algn="l" rtl="0">
              <a:spcBef>
                <a:spcPts val="0"/>
              </a:spcBef>
              <a:spcAft>
                <a:spcPts val="0"/>
              </a:spcAft>
              <a:buSzPts val="1800"/>
              <a:buAutoNum type="arabicPeriod"/>
            </a:pPr>
            <a:r>
              <a:rPr lang="en" sz="1800"/>
              <a:t>Agent Properties</a:t>
            </a:r>
            <a:endParaRPr sz="1800"/>
          </a:p>
          <a:p>
            <a:pPr marL="457200" lvl="0" indent="-342900" algn="l" rtl="0">
              <a:spcBef>
                <a:spcPts val="0"/>
              </a:spcBef>
              <a:spcAft>
                <a:spcPts val="0"/>
              </a:spcAft>
              <a:buSzPts val="1800"/>
              <a:buAutoNum type="arabicPeriod"/>
            </a:pPr>
            <a:r>
              <a:rPr lang="en" sz="1800"/>
              <a:t>Strategies</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1393</Words>
  <Application>Microsoft Macintosh PowerPoint</Application>
  <PresentationFormat>On-screen Show (16:9)</PresentationFormat>
  <Paragraphs>148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Nunito</vt:lpstr>
      <vt:lpstr>Calibri</vt:lpstr>
      <vt:lpstr>Arial</vt:lpstr>
      <vt:lpstr>Shift</vt:lpstr>
      <vt:lpstr>Modeling Market Mechanism with Minority Game</vt:lpstr>
      <vt:lpstr>Motivation</vt:lpstr>
      <vt:lpstr>Problem Description</vt:lpstr>
      <vt:lpstr>Purposes</vt:lpstr>
      <vt:lpstr>Expected Results</vt:lpstr>
      <vt:lpstr>Research Questions</vt:lpstr>
      <vt:lpstr>Assumptions</vt:lpstr>
      <vt:lpstr>Variables and Constants</vt:lpstr>
      <vt:lpstr>Modeling Approach</vt:lpstr>
      <vt:lpstr>Environment Setup</vt:lpstr>
      <vt:lpstr>Agent Properties</vt:lpstr>
      <vt:lpstr>Strategies</vt:lpstr>
      <vt:lpstr>Example for Memory Size 3</vt:lpstr>
      <vt:lpstr>Choosing the Best Strategy</vt:lpstr>
      <vt:lpstr>Continued Example for Memory Size 3</vt:lpstr>
      <vt:lpstr>Continued Example for Memory Size 3</vt:lpstr>
      <vt:lpstr>Continued Example for Memory Size 3</vt:lpstr>
      <vt:lpstr>Interface</vt:lpstr>
      <vt:lpstr>Simulation and Experiments (1) Memory Size</vt:lpstr>
      <vt:lpstr>PowerPoint Presentation</vt:lpstr>
      <vt:lpstr>Simulation and Experiments (2) Number of Strategies</vt:lpstr>
      <vt:lpstr>PowerPoint Presentation</vt:lpstr>
      <vt:lpstr>Simulation and Experiments (3) Default Profits</vt:lpstr>
      <vt:lpstr>PowerPoint Presentation</vt:lpstr>
      <vt:lpstr>Generated Results</vt:lpstr>
      <vt:lpstr>New Strategy</vt:lpstr>
      <vt:lpstr>Discussion &amp; Conclusion</vt:lpstr>
      <vt:lpstr>References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Market Mechanism with Minority Game</dc:title>
  <cp:lastModifiedBy>Wang, Yan</cp:lastModifiedBy>
  <cp:revision>2</cp:revision>
  <dcterms:modified xsi:type="dcterms:W3CDTF">2019-04-29T16:00:22Z</dcterms:modified>
</cp:coreProperties>
</file>