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62984b42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62984b42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707e2fa2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707e2fa2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661297bf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661297b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707e2f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707e2f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62984b42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62984b42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62984b42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62984b42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62984b42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62984b42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62984b42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62984b42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62984b42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62984b42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62984b42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62984b42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11">
                <a:solidFill>
                  <a:srgbClr val="666666"/>
                </a:solidFill>
              </a:rPr>
              <a:t>CS 3546</a:t>
            </a:r>
            <a:endParaRPr sz="411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55">
                <a:solidFill>
                  <a:srgbClr val="666666"/>
                </a:solidFill>
              </a:rPr>
              <a:t>Introduction to Security Analytics</a:t>
            </a:r>
            <a:endParaRPr sz="4155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44">
                <a:solidFill>
                  <a:srgbClr val="000000"/>
                </a:solidFill>
              </a:rPr>
              <a:t>Topics: </a:t>
            </a:r>
            <a:r>
              <a:rPr lang="en" sz="6044">
                <a:solidFill>
                  <a:srgbClr val="000000"/>
                </a:solidFill>
              </a:rPr>
              <a:t>Dissecting</a:t>
            </a:r>
            <a:r>
              <a:rPr lang="en" sz="6044">
                <a:solidFill>
                  <a:srgbClr val="000000"/>
                </a:solidFill>
              </a:rPr>
              <a:t> IP Address Data</a:t>
            </a:r>
            <a:endParaRPr sz="6044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54600"/>
            <a:ext cx="8520600" cy="12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Mir Mehedi A. Pritom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2">
                <a:solidFill>
                  <a:srgbClr val="666666"/>
                </a:solidFill>
              </a:rPr>
              <a:t>Department of Computer Science</a:t>
            </a:r>
            <a:endParaRPr sz="1982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2023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125" y="80875"/>
            <a:ext cx="878824" cy="9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RePutation Data- Class Activity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9414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Q1. What is the distribution of Risk scores for "Germany" geo-located IPs? 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Q1.1: How it is different from the US geo-located IPs? (Hint: Ideally two bar graphs can be used)  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Q2: What is the distribution of Reliability scores for "Brazil" geo-located IPs? 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Q2.1: How it is different from the "Chinese" geo-located IPs? (Hint: Same as Q1)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Q3. What are top 5 maliciousness within "US" geo-located IPs versus "Chinese" geo-located IPs? 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Q3.1 Are they same of different?</a:t>
            </a:r>
            <a:endParaRPr b="1"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an IP Address?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a data analysis perspective it can just be a string used with a ping (Internet connectivity) or nmap (scan </a:t>
            </a:r>
            <a:r>
              <a:rPr lang="en"/>
              <a:t>network</a:t>
            </a:r>
            <a:r>
              <a:rPr lang="en"/>
              <a:t> connections).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a network and Security practitioner’s perspective we need to understand the details of IP address and how it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 address (Internet Protocol address) is the numeric value assigned to a network device to identify it and its location over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 addresses will be assigned to every network device: IP camera, laptop, PC/Desktop, cell phone, servers, or websites.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IPV4: 32 bits (2^32)   and IPV6: 128 bits (2^128)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IP Address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Conflict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Subnet can not have duplicate IP address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2 devices should have the same IP address in the same network (same time) (which would create confusion for IP resolution and one should be kicked out of the network!)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Static IP vs Dynamic IP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Static: Manually allocate an IP address to a device- usually with servers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Dynamic: Server will have a pool of IP addresses and will assigned IP address to the devices want to connect to the servers based on availability (avoid conflict)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Usually has a time limits, after that a new IP is assigned to the device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address is unique to locate a device within a subnet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However, IP can be hidden/masked with VPN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 masked, It can tell a device’s location/origin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send an Phishing email, you can trace that back to the origin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 </a:t>
            </a:r>
            <a:r>
              <a:rPr lang="en"/>
              <a:t>Dissection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Let’s look deeper into IPv4 for now</a:t>
            </a:r>
            <a:endParaRPr sz="1900"/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saw in the first dataset IP (RefIPs) was given as (unsigned) integer values</a:t>
            </a:r>
            <a:endParaRPr sz="19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Which we converted into the dotted decimal notation #.#.#.#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0.0.0.0 to 255.255.255.255 (why max is 255 here? Why not 511?)</a:t>
            </a:r>
            <a:endParaRPr sz="1500"/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Why integer is used to store IPs?</a:t>
            </a:r>
            <a:endParaRPr sz="19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4 bytes (32 bits) vs 15 bytes (120 bits) 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String comparison vs </a:t>
            </a:r>
            <a:r>
              <a:rPr lang="en" sz="1500"/>
              <a:t>Integer arithmetic/comparison + Bitwise operations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When you deal with large number of IPs this has impact</a:t>
            </a:r>
            <a:endParaRPr sz="1500"/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Why we need the dotted decimal notation then?</a:t>
            </a:r>
            <a:endParaRPr sz="19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Just try to think for IP address 250.250.250.250 the equivalent integer value (in decimal system) is 4210752250 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Which one is easier to remember and use? 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r>
              <a:rPr lang="en"/>
              <a:t> and Grouping IP Addresses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771475"/>
            <a:ext cx="85206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need to group IP addresses together </a:t>
            </a:r>
            <a:endParaRPr sz="22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Routing Table would be </a:t>
            </a:r>
            <a:r>
              <a:rPr lang="en" sz="1800"/>
              <a:t>overwhelmed</a:t>
            </a:r>
            <a:r>
              <a:rPr lang="en" sz="1800"/>
              <a:t> if each individual IP needed to be tracked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Concept of subnet IP addresses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Easier to manage a group of IPs (one subnet) in the global Internet</a:t>
            </a:r>
            <a:endParaRPr sz="18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</a:t>
            </a:r>
            <a:r>
              <a:rPr lang="en" sz="2200"/>
              <a:t>original specification mentioned 5 classes (A to E)</a:t>
            </a:r>
            <a:endParaRPr sz="22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Class A: ~16 mil</a:t>
            </a:r>
            <a:endParaRPr sz="1800"/>
          </a:p>
          <a:p>
            <a:pPr indent="-3429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Public IP Range: 1.0.0.0 to 127.0.0.0</a:t>
            </a:r>
            <a:endParaRPr sz="1800"/>
          </a:p>
          <a:p>
            <a:pPr indent="-3429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Private IP Range: 10.0.0.0 to 10.255.255.255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Class B: 65,535</a:t>
            </a:r>
            <a:endParaRPr sz="1800"/>
          </a:p>
          <a:p>
            <a:pPr indent="-3429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600">
                <a:solidFill>
                  <a:srgbClr val="58585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Public IP range: 128.0.0.0 to 191.255.0.0</a:t>
            </a:r>
            <a:endParaRPr sz="1600">
              <a:solidFill>
                <a:srgbClr val="58585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600">
                <a:solidFill>
                  <a:srgbClr val="58585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Private IP range: 172.16.0.0 to 172.31.255.255</a:t>
            </a:r>
            <a:endParaRPr sz="1600">
              <a:solidFill>
                <a:srgbClr val="58585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-119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and Grouping IP Addresses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695275"/>
            <a:ext cx="85206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original specification mentioned 5 classes (A to E)</a:t>
            </a:r>
            <a:endParaRPr sz="20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Class C: commonly used for </a:t>
            </a:r>
            <a:r>
              <a:rPr lang="en" sz="1700">
                <a:solidFill>
                  <a:srgbClr val="0000FF"/>
                </a:solidFill>
              </a:rPr>
              <a:t>LANs</a:t>
            </a:r>
            <a:r>
              <a:rPr lang="en" sz="1700"/>
              <a:t> we see around</a:t>
            </a:r>
            <a:endParaRPr sz="1700"/>
          </a:p>
          <a:p>
            <a:pPr indent="-3365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500">
                <a:solidFill>
                  <a:srgbClr val="58585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Public IP range: 192.0.0.0 to 223.255.255.0</a:t>
            </a:r>
            <a:endParaRPr sz="1500">
              <a:solidFill>
                <a:srgbClr val="58585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500">
                <a:solidFill>
                  <a:srgbClr val="58585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Private IP range: 192.168.0.0 to 192.168.255.255</a:t>
            </a:r>
            <a:endParaRPr sz="1500">
              <a:solidFill>
                <a:srgbClr val="58585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Montserrat"/>
              <a:buChar char="■"/>
            </a:pPr>
            <a:r>
              <a:rPr lang="en" sz="1500">
                <a:solidFill>
                  <a:srgbClr val="58585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Subnet mask: 255.255.255.0 (24 bits) with 2 million number of networks (2^21)</a:t>
            </a:r>
            <a:endParaRPr sz="1500">
              <a:solidFill>
                <a:srgbClr val="58585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Montserrat"/>
              <a:buChar char="■"/>
            </a:pPr>
            <a:r>
              <a:rPr lang="en" sz="1500">
                <a:solidFill>
                  <a:srgbClr val="58585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Each subnet hold 256 hosts</a:t>
            </a:r>
            <a:endParaRPr sz="1500">
              <a:solidFill>
                <a:srgbClr val="58585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58585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Class D: Used for multicasting</a:t>
            </a:r>
            <a:endParaRPr sz="1500">
              <a:solidFill>
                <a:srgbClr val="58585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Montserrat"/>
              <a:buChar char="■"/>
            </a:pPr>
            <a:r>
              <a:rPr lang="en" sz="1100">
                <a:solidFill>
                  <a:srgbClr val="58585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IP range: 224.0.0.0 to 239.255.255.255</a:t>
            </a:r>
            <a:endParaRPr sz="1100">
              <a:solidFill>
                <a:srgbClr val="58585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Montserrat"/>
              <a:buChar char="■"/>
            </a:pPr>
            <a:r>
              <a:rPr lang="en" sz="1100">
                <a:solidFill>
                  <a:srgbClr val="58585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Used by streaming services: one host sending single streams to thousands of hosts</a:t>
            </a:r>
            <a:endParaRPr sz="1100">
              <a:solidFill>
                <a:srgbClr val="58585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58585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Class E: for research purpose (no public use)</a:t>
            </a:r>
            <a:endParaRPr sz="1500">
              <a:solidFill>
                <a:srgbClr val="58585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Montserrat"/>
              <a:buChar char="■"/>
            </a:pPr>
            <a:r>
              <a:rPr lang="en" sz="1100">
                <a:solidFill>
                  <a:srgbClr val="58585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IP range: 240.0.0.0 to 255.255.255.255</a:t>
            </a:r>
            <a:endParaRPr sz="1100">
              <a:solidFill>
                <a:srgbClr val="58585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use private IP addresses for internal network usage (non-routable): workstations, printers, file servers</a:t>
            </a:r>
            <a:endParaRPr sz="20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Web servers or FTP servers should use non-private IPs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and Grouping IP Addresses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7890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Classless Segmentation: CIDR (Classless Inter-Domain Routing) block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 not need whole octets for segmenting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You can define the number of bits in the mask to specific IP address</a:t>
            </a:r>
            <a:endParaRPr sz="20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172.16.0.0 (subnet: 255.255.0.0)</a:t>
            </a:r>
            <a:endParaRPr sz="20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Rewrite as: 172.16.0.0/16</a:t>
            </a:r>
            <a:endParaRPr sz="20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Goal: Slow down the </a:t>
            </a:r>
            <a:r>
              <a:rPr lang="en" sz="2000"/>
              <a:t>exhaustion</a:t>
            </a:r>
            <a:r>
              <a:rPr lang="en" sz="2000"/>
              <a:t> of IPV4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" sz="2000">
                <a:solidFill>
                  <a:srgbClr val="FF0000"/>
                </a:solidFill>
              </a:rPr>
              <a:t>Sometime, a whole CIDR block can be identified as malicious (“bad neighborhood”) and we need to block any IPs from that block. </a:t>
            </a:r>
            <a:endParaRPr sz="2000"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These CIDR blocks are then grouped together to form AS (autonomous system) and assigned ASN</a:t>
            </a:r>
            <a:endParaRPr sz="20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Used by Border Gateway Protocol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Reputation Data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9414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Provided by AlienVault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Open Source SIEM (Security Incident and Event Management)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 a list of IP address with an associated Risk score [0-10], reliability score [0-10], geolocation</a:t>
            </a:r>
            <a:r>
              <a:rPr baseline="30000" lang="en" sz="2000">
                <a:solidFill>
                  <a:srgbClr val="FF0000"/>
                </a:solidFill>
              </a:rPr>
              <a:t>*</a:t>
            </a:r>
            <a:r>
              <a:rPr lang="en" sz="2000"/>
              <a:t>, and other info.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They haven’t revealed their algorithm for these calculations though, which can be argued! 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 let’s do some hands-on </a:t>
            </a:r>
            <a:r>
              <a:rPr lang="en" sz="2000"/>
              <a:t>activity</a:t>
            </a:r>
            <a:r>
              <a:rPr lang="en" sz="2000"/>
              <a:t> with the data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Open up Jupyter Notebook and load it first…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