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matic SC"/>
      <p:regular r:id="rId11"/>
      <p:bold r:id="rId12"/>
    </p:embeddedFont>
    <p:embeddedFont>
      <p:font typeface="Source Code Pr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maticSC-regular.fntdata"/><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62984b42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62984b42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331f129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331f129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11b9a2b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11b9a2b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707e2fa2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707e2fa2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111">
                <a:solidFill>
                  <a:srgbClr val="666666"/>
                </a:solidFill>
              </a:rPr>
              <a:t>CS 3546</a:t>
            </a:r>
            <a:endParaRPr sz="4111">
              <a:solidFill>
                <a:srgbClr val="666666"/>
              </a:solidFill>
            </a:endParaRPr>
          </a:p>
          <a:p>
            <a:pPr indent="0" lvl="0" marL="0" rtl="0" algn="ctr">
              <a:spcBef>
                <a:spcPts val="0"/>
              </a:spcBef>
              <a:spcAft>
                <a:spcPts val="0"/>
              </a:spcAft>
              <a:buNone/>
            </a:pPr>
            <a:r>
              <a:rPr lang="en" sz="4155">
                <a:solidFill>
                  <a:srgbClr val="666666"/>
                </a:solidFill>
              </a:rPr>
              <a:t>Introduction to Security Analytics</a:t>
            </a:r>
            <a:endParaRPr sz="4155">
              <a:solidFill>
                <a:srgbClr val="666666"/>
              </a:solidFill>
            </a:endParaRPr>
          </a:p>
          <a:p>
            <a:pPr indent="0" lvl="0" marL="0" rtl="0" algn="ctr">
              <a:spcBef>
                <a:spcPts val="0"/>
              </a:spcBef>
              <a:spcAft>
                <a:spcPts val="0"/>
              </a:spcAft>
              <a:buNone/>
            </a:pPr>
            <a:r>
              <a:rPr lang="en" sz="4422">
                <a:solidFill>
                  <a:srgbClr val="000000"/>
                </a:solidFill>
              </a:rPr>
              <a:t>Lab 05: Drawing InsiGhts from ZeroAccess Infection Insights</a:t>
            </a:r>
            <a:endParaRPr sz="4422">
              <a:solidFill>
                <a:srgbClr val="000000"/>
              </a:solidFill>
            </a:endParaRPr>
          </a:p>
        </p:txBody>
      </p:sp>
      <p:sp>
        <p:nvSpPr>
          <p:cNvPr id="57" name="Google Shape;57;p13"/>
          <p:cNvSpPr txBox="1"/>
          <p:nvPr>
            <p:ph idx="1" type="subTitle"/>
          </p:nvPr>
        </p:nvSpPr>
        <p:spPr>
          <a:xfrm>
            <a:off x="311700" y="3454600"/>
            <a:ext cx="8520600" cy="12912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Instructor: Mir Mehedi A. Pritom</a:t>
            </a:r>
            <a:endParaRPr/>
          </a:p>
          <a:p>
            <a:pPr indent="0" lvl="0" marL="0" rtl="0" algn="ctr">
              <a:spcBef>
                <a:spcPts val="0"/>
              </a:spcBef>
              <a:spcAft>
                <a:spcPts val="0"/>
              </a:spcAft>
              <a:buNone/>
            </a:pPr>
            <a:r>
              <a:rPr lang="en" sz="1982">
                <a:solidFill>
                  <a:srgbClr val="666666"/>
                </a:solidFill>
              </a:rPr>
              <a:t>Department of Computer Science</a:t>
            </a:r>
            <a:endParaRPr sz="1982">
              <a:solidFill>
                <a:srgbClr val="666666"/>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Spring 2023</a:t>
            </a:r>
            <a:endParaRPr/>
          </a:p>
        </p:txBody>
      </p:sp>
      <p:pic>
        <p:nvPicPr>
          <p:cNvPr id="58" name="Google Shape;58;p13"/>
          <p:cNvPicPr preferRelativeResize="0"/>
          <p:nvPr/>
        </p:nvPicPr>
        <p:blipFill>
          <a:blip r:embed="rId3">
            <a:alphaModFix/>
          </a:blip>
          <a:stretch>
            <a:fillRect/>
          </a:stretch>
        </p:blipFill>
        <p:spPr>
          <a:xfrm>
            <a:off x="8168125" y="80875"/>
            <a:ext cx="878824" cy="95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64" name="Google Shape;64;p14"/>
          <p:cNvSpPr txBox="1"/>
          <p:nvPr>
            <p:ph idx="1" type="body"/>
          </p:nvPr>
        </p:nvSpPr>
        <p:spPr>
          <a:xfrm>
            <a:off x="311700" y="1196175"/>
            <a:ext cx="8520600" cy="3718500"/>
          </a:xfrm>
          <a:prstGeom prst="rect">
            <a:avLst/>
          </a:prstGeom>
        </p:spPr>
        <p:txBody>
          <a:bodyPr anchorCtr="0" anchor="t" bIns="91425" lIns="91425" spcFirstLastPara="1" rIns="91425" wrap="square" tIns="91425">
            <a:noAutofit/>
          </a:bodyPr>
          <a:lstStyle/>
          <a:p>
            <a:pPr indent="-406400" lvl="0" marL="457200" rtl="0" algn="l">
              <a:lnSpc>
                <a:spcPct val="85000"/>
              </a:lnSpc>
              <a:spcBef>
                <a:spcPts val="0"/>
              </a:spcBef>
              <a:spcAft>
                <a:spcPts val="0"/>
              </a:spcAft>
              <a:buSzPts val="2800"/>
              <a:buFont typeface="Calibri"/>
              <a:buChar char="●"/>
            </a:pPr>
            <a:r>
              <a:rPr lang="en" sz="2800">
                <a:latin typeface="Calibri"/>
                <a:ea typeface="Calibri"/>
                <a:cs typeface="Calibri"/>
                <a:sym typeface="Calibri"/>
              </a:rPr>
              <a:t>RQ1: Is there any association or impact of income or population with the number of ZeroAccess infection?</a:t>
            </a:r>
            <a:endParaRPr sz="2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64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a:t>
            </a:r>
            <a:endParaRPr/>
          </a:p>
        </p:txBody>
      </p:sp>
      <p:sp>
        <p:nvSpPr>
          <p:cNvPr id="70" name="Google Shape;70;p15"/>
          <p:cNvSpPr txBox="1"/>
          <p:nvPr>
            <p:ph idx="1" type="body"/>
          </p:nvPr>
        </p:nvSpPr>
        <p:spPr>
          <a:xfrm>
            <a:off x="311700" y="789050"/>
            <a:ext cx="8520600" cy="4125600"/>
          </a:xfrm>
          <a:prstGeom prst="rect">
            <a:avLst/>
          </a:prstGeom>
        </p:spPr>
        <p:txBody>
          <a:bodyPr anchorCtr="0" anchor="t" bIns="91425" lIns="91425" spcFirstLastPara="1" rIns="91425" wrap="square" tIns="91425">
            <a:noAutofit/>
          </a:bodyPr>
          <a:lstStyle/>
          <a:p>
            <a:pPr indent="-368300" lvl="0" marL="457200" rtl="0" algn="l">
              <a:lnSpc>
                <a:spcPct val="85000"/>
              </a:lnSpc>
              <a:spcBef>
                <a:spcPts val="0"/>
              </a:spcBef>
              <a:spcAft>
                <a:spcPts val="0"/>
              </a:spcAft>
              <a:buSzPts val="2200"/>
              <a:buFont typeface="Calibri"/>
              <a:buChar char="●"/>
            </a:pPr>
            <a:r>
              <a:rPr b="1" lang="en" sz="2200">
                <a:latin typeface="Calibri"/>
                <a:ea typeface="Calibri"/>
                <a:cs typeface="Calibri"/>
                <a:sym typeface="Calibri"/>
              </a:rPr>
              <a:t>Task 1:</a:t>
            </a:r>
            <a:r>
              <a:rPr lang="en" sz="2200">
                <a:latin typeface="Calibri"/>
                <a:ea typeface="Calibri"/>
                <a:cs typeface="Calibri"/>
                <a:sym typeface="Calibri"/>
              </a:rPr>
              <a:t> Connect the zero access data with state-internet and county data (which has income-level for each county) [20 points]</a:t>
            </a:r>
            <a:endParaRPr sz="2200">
              <a:latin typeface="Calibri"/>
              <a:ea typeface="Calibri"/>
              <a:cs typeface="Calibri"/>
              <a:sym typeface="Calibri"/>
            </a:endParaRPr>
          </a:p>
          <a:p>
            <a:pPr indent="-368300" lvl="0" marL="457200" rtl="0" algn="l">
              <a:lnSpc>
                <a:spcPct val="85000"/>
              </a:lnSpc>
              <a:spcBef>
                <a:spcPts val="0"/>
              </a:spcBef>
              <a:spcAft>
                <a:spcPts val="0"/>
              </a:spcAft>
              <a:buSzPts val="2200"/>
              <a:buFont typeface="Calibri"/>
              <a:buChar char="●"/>
            </a:pPr>
            <a:r>
              <a:rPr b="1" lang="en" sz="2200">
                <a:latin typeface="Calibri"/>
                <a:ea typeface="Calibri"/>
                <a:cs typeface="Calibri"/>
                <a:sym typeface="Calibri"/>
              </a:rPr>
              <a:t>Task 2:</a:t>
            </a:r>
            <a:r>
              <a:rPr lang="en" sz="2200">
                <a:latin typeface="Calibri"/>
                <a:ea typeface="Calibri"/>
                <a:cs typeface="Calibri"/>
                <a:sym typeface="Calibri"/>
              </a:rPr>
              <a:t> Can we draw a state level United States  heatmap (see page 115 in data-driven security book) with the number of infections per state? Does it make sense or tell the real story? [25 points] </a:t>
            </a:r>
            <a:endParaRPr sz="2200">
              <a:latin typeface="Calibri"/>
              <a:ea typeface="Calibri"/>
              <a:cs typeface="Calibri"/>
              <a:sym typeface="Calibri"/>
            </a:endParaRPr>
          </a:p>
          <a:p>
            <a:pPr indent="-368300" lvl="1" marL="914400" rtl="0" algn="l">
              <a:lnSpc>
                <a:spcPct val="85000"/>
              </a:lnSpc>
              <a:spcBef>
                <a:spcPts val="0"/>
              </a:spcBef>
              <a:spcAft>
                <a:spcPts val="0"/>
              </a:spcAft>
              <a:buSzPts val="2200"/>
              <a:buFont typeface="Calibri"/>
              <a:buChar char="○"/>
            </a:pPr>
            <a:r>
              <a:rPr lang="en" sz="2200">
                <a:solidFill>
                  <a:srgbClr val="FF00FF"/>
                </a:solidFill>
                <a:latin typeface="Calibri"/>
                <a:ea typeface="Calibri"/>
                <a:cs typeface="Calibri"/>
                <a:sym typeface="Calibri"/>
              </a:rPr>
              <a:t>Hint for 2: May be some states have high population and that is the reason of</a:t>
            </a:r>
            <a:r>
              <a:rPr lang="en" sz="2200">
                <a:latin typeface="Calibri"/>
                <a:ea typeface="Calibri"/>
                <a:cs typeface="Calibri"/>
                <a:sym typeface="Calibri"/>
              </a:rPr>
              <a:t> high infections, isn't it? </a:t>
            </a:r>
            <a:endParaRPr sz="2200">
              <a:latin typeface="Calibri"/>
              <a:ea typeface="Calibri"/>
              <a:cs typeface="Calibri"/>
              <a:sym typeface="Calibri"/>
            </a:endParaRPr>
          </a:p>
          <a:p>
            <a:pPr indent="-368300" lvl="0" marL="457200" rtl="0" algn="l">
              <a:lnSpc>
                <a:spcPct val="85000"/>
              </a:lnSpc>
              <a:spcBef>
                <a:spcPts val="0"/>
              </a:spcBef>
              <a:spcAft>
                <a:spcPts val="0"/>
              </a:spcAft>
              <a:buSzPts val="2200"/>
              <a:buFont typeface="Calibri"/>
              <a:buChar char="●"/>
            </a:pPr>
            <a:r>
              <a:rPr b="1" lang="en" sz="2200">
                <a:latin typeface="Calibri"/>
                <a:ea typeface="Calibri"/>
                <a:cs typeface="Calibri"/>
                <a:sym typeface="Calibri"/>
              </a:rPr>
              <a:t>Task 3:</a:t>
            </a:r>
            <a:r>
              <a:rPr lang="en" sz="2200">
                <a:latin typeface="Calibri"/>
                <a:ea typeface="Calibri"/>
                <a:cs typeface="Calibri"/>
                <a:sym typeface="Calibri"/>
              </a:rPr>
              <a:t> Can we draw the same state level US heatmap but with a different metric (what proportion of the population is infected)? [25 points]</a:t>
            </a:r>
            <a:endParaRPr sz="2200">
              <a:latin typeface="Calibri"/>
              <a:ea typeface="Calibri"/>
              <a:cs typeface="Calibri"/>
              <a:sym typeface="Calibri"/>
            </a:endParaRPr>
          </a:p>
          <a:p>
            <a:pPr indent="-368300" lvl="1" marL="914400" rtl="0" algn="l">
              <a:lnSpc>
                <a:spcPct val="85000"/>
              </a:lnSpc>
              <a:spcBef>
                <a:spcPts val="0"/>
              </a:spcBef>
              <a:spcAft>
                <a:spcPts val="0"/>
              </a:spcAft>
              <a:buClr>
                <a:srgbClr val="FF00FF"/>
              </a:buClr>
              <a:buSzPts val="2200"/>
              <a:buFont typeface="Calibri"/>
              <a:buChar char="○"/>
            </a:pPr>
            <a:r>
              <a:rPr lang="en" sz="2200">
                <a:solidFill>
                  <a:srgbClr val="FF00FF"/>
                </a:solidFill>
                <a:latin typeface="Calibri"/>
                <a:ea typeface="Calibri"/>
                <a:cs typeface="Calibri"/>
                <a:sym typeface="Calibri"/>
              </a:rPr>
              <a:t>Hint for 3: See book page 116</a:t>
            </a:r>
            <a:endParaRPr sz="2200">
              <a:solidFill>
                <a:srgbClr val="FF00FF"/>
              </a:solidFill>
              <a:latin typeface="Calibri"/>
              <a:ea typeface="Calibri"/>
              <a:cs typeface="Calibri"/>
              <a:sym typeface="Calibri"/>
            </a:endParaRPr>
          </a:p>
          <a:p>
            <a:pPr indent="0" lvl="0" marL="0" rtl="0" algn="l">
              <a:lnSpc>
                <a:spcPct val="95000"/>
              </a:lnSpc>
              <a:spcBef>
                <a:spcPts val="1200"/>
              </a:spcBef>
              <a:spcAft>
                <a:spcPts val="1200"/>
              </a:spcAft>
              <a:buNone/>
            </a:pPr>
            <a:r>
              <a:t/>
            </a:r>
            <a:endParaRPr b="1" sz="2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64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a:t>
            </a:r>
            <a:endParaRPr/>
          </a:p>
        </p:txBody>
      </p:sp>
      <p:sp>
        <p:nvSpPr>
          <p:cNvPr id="76" name="Google Shape;76;p16"/>
          <p:cNvSpPr txBox="1"/>
          <p:nvPr>
            <p:ph idx="1" type="body"/>
          </p:nvPr>
        </p:nvSpPr>
        <p:spPr>
          <a:xfrm>
            <a:off x="311700" y="789050"/>
            <a:ext cx="8520600" cy="4125600"/>
          </a:xfrm>
          <a:prstGeom prst="rect">
            <a:avLst/>
          </a:prstGeom>
        </p:spPr>
        <p:txBody>
          <a:bodyPr anchorCtr="0" anchor="t" bIns="91425" lIns="91425" spcFirstLastPara="1" rIns="91425" wrap="square" tIns="91425">
            <a:noAutofit/>
          </a:bodyPr>
          <a:lstStyle/>
          <a:p>
            <a:pPr indent="-368300" lvl="0" marL="457200" rtl="0" algn="l">
              <a:lnSpc>
                <a:spcPct val="85000"/>
              </a:lnSpc>
              <a:spcBef>
                <a:spcPts val="0"/>
              </a:spcBef>
              <a:spcAft>
                <a:spcPts val="0"/>
              </a:spcAft>
              <a:buSzPts val="2200"/>
              <a:buFont typeface="Calibri"/>
              <a:buChar char="●"/>
            </a:pPr>
            <a:r>
              <a:rPr b="1" lang="en" sz="2200">
                <a:latin typeface="Calibri"/>
                <a:ea typeface="Calibri"/>
                <a:cs typeface="Calibri"/>
                <a:sym typeface="Calibri"/>
              </a:rPr>
              <a:t>Task 4:</a:t>
            </a:r>
            <a:r>
              <a:rPr lang="en" sz="2200">
                <a:latin typeface="Calibri"/>
                <a:ea typeface="Calibri"/>
                <a:cs typeface="Calibri"/>
                <a:sym typeface="Calibri"/>
              </a:rPr>
              <a:t> Finally, once we have avg income for each county and their proportion of zeroaccess infections per county, then can we derive the relationship (correlation coef.) and linear regression line (e.g., lmplot) between these 2 variables? [30 Points]</a:t>
            </a:r>
            <a:endParaRPr sz="2200">
              <a:latin typeface="Calibri"/>
              <a:ea typeface="Calibri"/>
              <a:cs typeface="Calibri"/>
              <a:sym typeface="Calibri"/>
            </a:endParaRPr>
          </a:p>
          <a:p>
            <a:pPr indent="0" lvl="0" marL="0" rtl="0" algn="l">
              <a:lnSpc>
                <a:spcPct val="95000"/>
              </a:lnSpc>
              <a:spcBef>
                <a:spcPts val="1200"/>
              </a:spcBef>
              <a:spcAft>
                <a:spcPts val="1200"/>
              </a:spcAft>
              <a:buNone/>
            </a:pPr>
            <a:r>
              <a:t/>
            </a:r>
            <a:endParaRPr b="1" sz="2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