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matic SC"/>
      <p:regular r:id="rId12"/>
      <p:bold r:id="rId13"/>
    </p:embeddedFont>
    <p:embeddedFont>
      <p:font typeface="Source Code Pr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maticSC-bold.fntdata"/><Relationship Id="rId12" Type="http://schemas.openxmlformats.org/officeDocument/2006/relationships/font" Target="fonts/AmaticS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bold.fntdata"/><Relationship Id="rId14" Type="http://schemas.openxmlformats.org/officeDocument/2006/relationships/font" Target="fonts/SourceCodePro-regular.fntdata"/><Relationship Id="rId17" Type="http://schemas.openxmlformats.org/officeDocument/2006/relationships/font" Target="fonts/SourceCodePro-boldItalic.fntdata"/><Relationship Id="rId16"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b62984b42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b62984b42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331f129e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331f129e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11b9a2b1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11b9a2b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28324228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2832422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d707e2fa2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d707e2fa2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C232"/>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111">
                <a:solidFill>
                  <a:srgbClr val="666666"/>
                </a:solidFill>
              </a:rPr>
              <a:t>CS 3546</a:t>
            </a:r>
            <a:endParaRPr sz="4111">
              <a:solidFill>
                <a:srgbClr val="666666"/>
              </a:solidFill>
            </a:endParaRPr>
          </a:p>
          <a:p>
            <a:pPr indent="0" lvl="0" marL="0" rtl="0" algn="ctr">
              <a:spcBef>
                <a:spcPts val="0"/>
              </a:spcBef>
              <a:spcAft>
                <a:spcPts val="0"/>
              </a:spcAft>
              <a:buNone/>
            </a:pPr>
            <a:r>
              <a:rPr lang="en" sz="4155">
                <a:solidFill>
                  <a:srgbClr val="666666"/>
                </a:solidFill>
              </a:rPr>
              <a:t>Introduction to Security Analytics</a:t>
            </a:r>
            <a:endParaRPr sz="4155">
              <a:solidFill>
                <a:srgbClr val="666666"/>
              </a:solidFill>
            </a:endParaRPr>
          </a:p>
          <a:p>
            <a:pPr indent="0" lvl="0" marL="0" rtl="0" algn="ctr">
              <a:spcBef>
                <a:spcPts val="0"/>
              </a:spcBef>
              <a:spcAft>
                <a:spcPts val="0"/>
              </a:spcAft>
              <a:buNone/>
            </a:pPr>
            <a:r>
              <a:rPr lang="en" sz="4422">
                <a:solidFill>
                  <a:srgbClr val="000000"/>
                </a:solidFill>
              </a:rPr>
              <a:t>Lab 06: </a:t>
            </a:r>
            <a:r>
              <a:rPr lang="en" sz="4422">
                <a:solidFill>
                  <a:srgbClr val="000000"/>
                </a:solidFill>
              </a:rPr>
              <a:t>Threat</a:t>
            </a:r>
            <a:r>
              <a:rPr lang="en" sz="4422">
                <a:solidFill>
                  <a:srgbClr val="000000"/>
                </a:solidFill>
              </a:rPr>
              <a:t> Hunting </a:t>
            </a:r>
            <a:r>
              <a:rPr lang="en" sz="4422">
                <a:solidFill>
                  <a:srgbClr val="000000"/>
                </a:solidFill>
              </a:rPr>
              <a:t>Exercise </a:t>
            </a:r>
            <a:endParaRPr sz="4422">
              <a:solidFill>
                <a:srgbClr val="000000"/>
              </a:solidFill>
            </a:endParaRPr>
          </a:p>
          <a:p>
            <a:pPr indent="0" lvl="0" marL="0" rtl="0" algn="ctr">
              <a:spcBef>
                <a:spcPts val="0"/>
              </a:spcBef>
              <a:spcAft>
                <a:spcPts val="0"/>
              </a:spcAft>
              <a:buNone/>
            </a:pPr>
            <a:r>
              <a:rPr lang="en" sz="3444">
                <a:solidFill>
                  <a:srgbClr val="000000"/>
                </a:solidFill>
              </a:rPr>
              <a:t>(Login Location + Resource Access + Past Employee Anomalies)</a:t>
            </a:r>
            <a:endParaRPr sz="3444">
              <a:solidFill>
                <a:srgbClr val="000000"/>
              </a:solidFill>
            </a:endParaRPr>
          </a:p>
        </p:txBody>
      </p:sp>
      <p:sp>
        <p:nvSpPr>
          <p:cNvPr id="57" name="Google Shape;57;p13"/>
          <p:cNvSpPr txBox="1"/>
          <p:nvPr>
            <p:ph idx="1" type="subTitle"/>
          </p:nvPr>
        </p:nvSpPr>
        <p:spPr>
          <a:xfrm>
            <a:off x="311700" y="3454600"/>
            <a:ext cx="8520600" cy="1291200"/>
          </a:xfrm>
          <a:prstGeom prst="rect">
            <a:avLst/>
          </a:prstGeom>
        </p:spPr>
        <p:txBody>
          <a:bodyPr anchorCtr="0" anchor="ctr" bIns="91425" lIns="91425" spcFirstLastPara="1" rIns="91425" wrap="square" tIns="91425">
            <a:normAutofit fontScale="85000" lnSpcReduction="2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Instructor: Mir Mehedi A. Pritom</a:t>
            </a:r>
            <a:endParaRPr/>
          </a:p>
          <a:p>
            <a:pPr indent="0" lvl="0" marL="0" rtl="0" algn="ctr">
              <a:spcBef>
                <a:spcPts val="0"/>
              </a:spcBef>
              <a:spcAft>
                <a:spcPts val="0"/>
              </a:spcAft>
              <a:buNone/>
            </a:pPr>
            <a:r>
              <a:rPr lang="en" sz="1982">
                <a:solidFill>
                  <a:srgbClr val="666666"/>
                </a:solidFill>
              </a:rPr>
              <a:t>Department of Computer Science</a:t>
            </a:r>
            <a:endParaRPr sz="1982">
              <a:solidFill>
                <a:srgbClr val="666666"/>
              </a:solidFill>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Spring 2023</a:t>
            </a:r>
            <a:endParaRPr/>
          </a:p>
        </p:txBody>
      </p:sp>
      <p:pic>
        <p:nvPicPr>
          <p:cNvPr id="58" name="Google Shape;58;p13"/>
          <p:cNvPicPr preferRelativeResize="0"/>
          <p:nvPr/>
        </p:nvPicPr>
        <p:blipFill>
          <a:blip r:embed="rId3">
            <a:alphaModFix/>
          </a:blip>
          <a:stretch>
            <a:fillRect/>
          </a:stretch>
        </p:blipFill>
        <p:spPr>
          <a:xfrm>
            <a:off x="8168125" y="80875"/>
            <a:ext cx="878824" cy="957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1404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4" name="Google Shape;64;p14"/>
          <p:cNvSpPr txBox="1"/>
          <p:nvPr>
            <p:ph idx="1" type="body"/>
          </p:nvPr>
        </p:nvSpPr>
        <p:spPr>
          <a:xfrm>
            <a:off x="311700" y="967575"/>
            <a:ext cx="8520600" cy="37185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b="1" lang="en" sz="1200">
                <a:solidFill>
                  <a:schemeClr val="accent1"/>
                </a:solidFill>
                <a:latin typeface="Arial"/>
                <a:ea typeface="Arial"/>
                <a:cs typeface="Arial"/>
                <a:sym typeface="Arial"/>
              </a:rPr>
              <a:t>C0mp@ny</a:t>
            </a:r>
            <a:r>
              <a:rPr lang="en" sz="1200">
                <a:solidFill>
                  <a:schemeClr val="accent1"/>
                </a:solidFill>
                <a:latin typeface="Arial"/>
                <a:ea typeface="Arial"/>
                <a:cs typeface="Arial"/>
                <a:sym typeface="Arial"/>
              </a:rPr>
              <a:t> is a medium sized company with its headquarter located in Charlotte, North Carolina, USA. It has its offshore offices in Paris, London and Luxembourg. The Charlotte office employs around 100 employees. The company has four departments: Human Resource (HR), Research, Information Technology (IT), and Finance. On every work-day each employee logs onto their office machine. Employees can log on to their account either from home or office using the proper credentials and a secure connection. They can access documents shared with them or documents they have been given authorized access. They can use devices (e.g., printer, fax, and telephone) and other company resources available to them. After working hours, they need to log out of the machines.</a:t>
            </a:r>
            <a:endParaRPr sz="1200">
              <a:solidFill>
                <a:schemeClr val="accent1"/>
              </a:solidFill>
              <a:latin typeface="Arial"/>
              <a:ea typeface="Arial"/>
              <a:cs typeface="Arial"/>
              <a:sym typeface="Arial"/>
            </a:endParaRPr>
          </a:p>
          <a:p>
            <a:pPr indent="0" lvl="0" marL="0" rtl="0" algn="l">
              <a:lnSpc>
                <a:spcPct val="95000"/>
              </a:lnSpc>
              <a:spcBef>
                <a:spcPts val="0"/>
              </a:spcBef>
              <a:spcAft>
                <a:spcPts val="1200"/>
              </a:spcAft>
              <a:buNone/>
            </a:pPr>
            <a:r>
              <a:rPr b="1" lang="en" sz="2000">
                <a:latin typeface="Calibri"/>
                <a:ea typeface="Calibri"/>
                <a:cs typeface="Calibri"/>
                <a:sym typeface="Calibri"/>
              </a:rPr>
              <a:t>Task 0: Load the datasets given in the ASULearn “Threat Hunting Data” folder.</a:t>
            </a:r>
            <a:endParaRPr sz="29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642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 Location Anomaly</a:t>
            </a:r>
            <a:endParaRPr/>
          </a:p>
        </p:txBody>
      </p:sp>
      <p:sp>
        <p:nvSpPr>
          <p:cNvPr id="70" name="Google Shape;70;p15"/>
          <p:cNvSpPr txBox="1"/>
          <p:nvPr>
            <p:ph idx="1" type="body"/>
          </p:nvPr>
        </p:nvSpPr>
        <p:spPr>
          <a:xfrm>
            <a:off x="311700" y="778575"/>
            <a:ext cx="8520600" cy="4125600"/>
          </a:xfrm>
          <a:prstGeom prst="rect">
            <a:avLst/>
          </a:prstGeom>
        </p:spPr>
        <p:txBody>
          <a:bodyPr anchorCtr="0" anchor="t" bIns="91425" lIns="91425" spcFirstLastPara="1" rIns="91425" wrap="square" tIns="91425">
            <a:noAutofit/>
          </a:bodyPr>
          <a:lstStyle/>
          <a:p>
            <a:pPr indent="0" lvl="0" marL="0" rtl="0" algn="l">
              <a:lnSpc>
                <a:spcPct val="160000"/>
              </a:lnSpc>
              <a:spcBef>
                <a:spcPts val="1100"/>
              </a:spcBef>
              <a:spcAft>
                <a:spcPts val="0"/>
              </a:spcAft>
              <a:buNone/>
            </a:pPr>
            <a:r>
              <a:rPr lang="en" sz="1200">
                <a:solidFill>
                  <a:schemeClr val="accent1"/>
                </a:solidFill>
                <a:latin typeface="Arial"/>
                <a:ea typeface="Arial"/>
                <a:cs typeface="Arial"/>
                <a:sym typeface="Arial"/>
              </a:rPr>
              <a:t>In this part of the lab, students will identify anomalous login locations from the given dataset. An employee can log in from within a radius of 10 miles from home or office in the headquarter (HQ), Paris, London, or Luxembourg. Any other login locations are suspicious. In other words, the anomaly to be detected is: employee logs in from a different location other than home, headquarter (HQ), Paris, London, and Luxembourg.</a:t>
            </a:r>
            <a:endParaRPr b="1" sz="2000">
              <a:latin typeface="Calibri"/>
              <a:ea typeface="Calibri"/>
              <a:cs typeface="Calibri"/>
              <a:sym typeface="Calibri"/>
            </a:endParaRPr>
          </a:p>
          <a:p>
            <a:pPr indent="0" lvl="0" marL="0" rtl="0" algn="l">
              <a:lnSpc>
                <a:spcPct val="95000"/>
              </a:lnSpc>
              <a:spcBef>
                <a:spcPts val="0"/>
              </a:spcBef>
              <a:spcAft>
                <a:spcPts val="0"/>
              </a:spcAft>
              <a:buNone/>
            </a:pPr>
            <a:r>
              <a:rPr b="1" lang="en" sz="2000">
                <a:latin typeface="Calibri"/>
                <a:ea typeface="Calibri"/>
                <a:cs typeface="Calibri"/>
                <a:sym typeface="Calibri"/>
              </a:rPr>
              <a:t>Task 1.1: How do you design the Hypothesis (Research Question) for this activity?</a:t>
            </a:r>
            <a:endParaRPr b="1" sz="2000">
              <a:latin typeface="Calibri"/>
              <a:ea typeface="Calibri"/>
              <a:cs typeface="Calibri"/>
              <a:sym typeface="Calibri"/>
            </a:endParaRPr>
          </a:p>
          <a:p>
            <a:pPr indent="0" lvl="0" marL="0" rtl="0" algn="l">
              <a:lnSpc>
                <a:spcPct val="95000"/>
              </a:lnSpc>
              <a:spcBef>
                <a:spcPts val="1200"/>
              </a:spcBef>
              <a:spcAft>
                <a:spcPts val="0"/>
              </a:spcAft>
              <a:buNone/>
            </a:pPr>
            <a:r>
              <a:rPr b="1" lang="en" sz="2000">
                <a:latin typeface="Calibri"/>
                <a:ea typeface="Calibri"/>
                <a:cs typeface="Calibri"/>
                <a:sym typeface="Calibri"/>
              </a:rPr>
              <a:t>Task 1.2: You need to report all the </a:t>
            </a:r>
            <a:r>
              <a:rPr b="1" lang="en" sz="2000">
                <a:solidFill>
                  <a:srgbClr val="FF0000"/>
                </a:solidFill>
                <a:latin typeface="Calibri"/>
                <a:ea typeface="Calibri"/>
                <a:cs typeface="Calibri"/>
                <a:sym typeface="Calibri"/>
              </a:rPr>
              <a:t>login events</a:t>
            </a:r>
            <a:r>
              <a:rPr b="1" lang="en" sz="2000">
                <a:latin typeface="Calibri"/>
                <a:ea typeface="Calibri"/>
                <a:cs typeface="Calibri"/>
                <a:sym typeface="Calibri"/>
              </a:rPr>
              <a:t> that you think are suspicious within the given log. The definition of suspiciousness for login activities are </a:t>
            </a:r>
            <a:r>
              <a:rPr b="1" lang="en" sz="2000">
                <a:latin typeface="Calibri"/>
                <a:ea typeface="Calibri"/>
                <a:cs typeface="Calibri"/>
                <a:sym typeface="Calibri"/>
              </a:rPr>
              <a:t>provided</a:t>
            </a:r>
            <a:r>
              <a:rPr b="1" lang="en" sz="2000">
                <a:latin typeface="Calibri"/>
                <a:ea typeface="Calibri"/>
                <a:cs typeface="Calibri"/>
                <a:sym typeface="Calibri"/>
              </a:rPr>
              <a:t> in the above description. </a:t>
            </a:r>
            <a:endParaRPr b="1" sz="2000">
              <a:latin typeface="Calibri"/>
              <a:ea typeface="Calibri"/>
              <a:cs typeface="Calibri"/>
              <a:sym typeface="Calibri"/>
            </a:endParaRPr>
          </a:p>
          <a:p>
            <a:pPr indent="-355600" lvl="0" marL="457200" rtl="0" algn="l">
              <a:lnSpc>
                <a:spcPct val="95000"/>
              </a:lnSpc>
              <a:spcBef>
                <a:spcPts val="1200"/>
              </a:spcBef>
              <a:spcAft>
                <a:spcPts val="0"/>
              </a:spcAft>
              <a:buSzPts val="2000"/>
              <a:buFont typeface="Calibri"/>
              <a:buChar char="●"/>
            </a:pPr>
            <a:r>
              <a:rPr b="1" lang="en" sz="2000">
                <a:latin typeface="Calibri"/>
                <a:ea typeface="Calibri"/>
                <a:cs typeface="Calibri"/>
                <a:sym typeface="Calibri"/>
              </a:rPr>
              <a:t>You can either output them as a list Or you can also present them with any visualization technique (Bar graph or geo mapping)</a:t>
            </a:r>
            <a:endParaRPr b="1"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642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 Anomaly</a:t>
            </a:r>
            <a:endParaRPr/>
          </a:p>
        </p:txBody>
      </p:sp>
      <p:sp>
        <p:nvSpPr>
          <p:cNvPr id="76" name="Google Shape;76;p16"/>
          <p:cNvSpPr txBox="1"/>
          <p:nvPr>
            <p:ph idx="1" type="body"/>
          </p:nvPr>
        </p:nvSpPr>
        <p:spPr>
          <a:xfrm>
            <a:off x="311700" y="789050"/>
            <a:ext cx="8520600" cy="4125600"/>
          </a:xfrm>
          <a:prstGeom prst="rect">
            <a:avLst/>
          </a:prstGeom>
        </p:spPr>
        <p:txBody>
          <a:bodyPr anchorCtr="0" anchor="t" bIns="91425" lIns="91425" spcFirstLastPara="1" rIns="91425" wrap="square" tIns="91425">
            <a:noAutofit/>
          </a:bodyPr>
          <a:lstStyle/>
          <a:p>
            <a:pPr indent="0" lvl="0" marL="0" rtl="0" algn="l">
              <a:lnSpc>
                <a:spcPct val="160000"/>
              </a:lnSpc>
              <a:spcBef>
                <a:spcPts val="1100"/>
              </a:spcBef>
              <a:spcAft>
                <a:spcPts val="0"/>
              </a:spcAft>
              <a:buNone/>
            </a:pPr>
            <a:r>
              <a:rPr lang="en" sz="1100">
                <a:solidFill>
                  <a:schemeClr val="accent1"/>
                </a:solidFill>
                <a:latin typeface="Arial"/>
                <a:ea typeface="Arial"/>
                <a:cs typeface="Arial"/>
                <a:sym typeface="Arial"/>
              </a:rPr>
              <a:t>Each employee works in one department, and each resource belongs to one department. An employee is supposed to access resources only in his/her work department. In this part, the students will detect anomalous resource accesses, i.e., an employee accesses resource(s) outside of the work department.</a:t>
            </a:r>
            <a:endParaRPr sz="1100">
              <a:solidFill>
                <a:schemeClr val="accent1"/>
              </a:solidFill>
              <a:latin typeface="Arial"/>
              <a:ea typeface="Arial"/>
              <a:cs typeface="Arial"/>
              <a:sym typeface="Arial"/>
            </a:endParaRPr>
          </a:p>
          <a:p>
            <a:pPr indent="0" lvl="0" marL="0" rtl="0" algn="l">
              <a:lnSpc>
                <a:spcPct val="95000"/>
              </a:lnSpc>
              <a:spcBef>
                <a:spcPts val="0"/>
              </a:spcBef>
              <a:spcAft>
                <a:spcPts val="0"/>
              </a:spcAft>
              <a:buNone/>
            </a:pPr>
            <a:r>
              <a:rPr b="1" lang="en" sz="2000">
                <a:latin typeface="Calibri"/>
                <a:ea typeface="Calibri"/>
                <a:cs typeface="Calibri"/>
                <a:sym typeface="Calibri"/>
              </a:rPr>
              <a:t>Task 2.1: How do you design the Hypothesis (Research Question) for this activity?</a:t>
            </a:r>
            <a:endParaRPr sz="1100">
              <a:solidFill>
                <a:schemeClr val="accent1"/>
              </a:solidFill>
              <a:latin typeface="Arial"/>
              <a:ea typeface="Arial"/>
              <a:cs typeface="Arial"/>
              <a:sym typeface="Arial"/>
            </a:endParaRPr>
          </a:p>
          <a:p>
            <a:pPr indent="0" lvl="0" marL="0" rtl="0" algn="l">
              <a:lnSpc>
                <a:spcPct val="95000"/>
              </a:lnSpc>
              <a:spcBef>
                <a:spcPts val="1200"/>
              </a:spcBef>
              <a:spcAft>
                <a:spcPts val="0"/>
              </a:spcAft>
              <a:buNone/>
            </a:pPr>
            <a:r>
              <a:rPr b="1" lang="en" sz="2000">
                <a:latin typeface="Calibri"/>
                <a:ea typeface="Calibri"/>
                <a:cs typeface="Calibri"/>
                <a:sym typeface="Calibri"/>
              </a:rPr>
              <a:t>Task 2.2: You need to report all the </a:t>
            </a:r>
            <a:r>
              <a:rPr b="1" lang="en" sz="2000">
                <a:solidFill>
                  <a:srgbClr val="FF0000"/>
                </a:solidFill>
                <a:latin typeface="Calibri"/>
                <a:ea typeface="Calibri"/>
                <a:cs typeface="Calibri"/>
                <a:sym typeface="Calibri"/>
              </a:rPr>
              <a:t>resource access anomaly events</a:t>
            </a:r>
            <a:r>
              <a:rPr b="1" lang="en" sz="2000">
                <a:latin typeface="Calibri"/>
                <a:ea typeface="Calibri"/>
                <a:cs typeface="Calibri"/>
                <a:sym typeface="Calibri"/>
              </a:rPr>
              <a:t> that you think are suspicious within the given log. The definition of suspiciousness for resource access anomaly activities are provided in the above description. </a:t>
            </a:r>
            <a:endParaRPr b="1" sz="2000">
              <a:latin typeface="Calibri"/>
              <a:ea typeface="Calibri"/>
              <a:cs typeface="Calibri"/>
              <a:sym typeface="Calibri"/>
            </a:endParaRPr>
          </a:p>
          <a:p>
            <a:pPr indent="-355600" lvl="0" marL="457200" rtl="0" algn="l">
              <a:lnSpc>
                <a:spcPct val="95000"/>
              </a:lnSpc>
              <a:spcBef>
                <a:spcPts val="1200"/>
              </a:spcBef>
              <a:spcAft>
                <a:spcPts val="0"/>
              </a:spcAft>
              <a:buSzPts val="2000"/>
              <a:buFont typeface="Calibri"/>
              <a:buChar char="●"/>
            </a:pPr>
            <a:r>
              <a:rPr b="1" lang="en" sz="2000">
                <a:latin typeface="Calibri"/>
                <a:ea typeface="Calibri"/>
                <a:cs typeface="Calibri"/>
                <a:sym typeface="Calibri"/>
              </a:rPr>
              <a:t>You can either output them as a list, table, Or you can also present them with any visualization technique</a:t>
            </a:r>
            <a:endParaRPr sz="1100">
              <a:solidFill>
                <a:schemeClr val="accent1"/>
              </a:solidFill>
              <a:latin typeface="Arial"/>
              <a:ea typeface="Arial"/>
              <a:cs typeface="Arial"/>
              <a:sym typeface="Arial"/>
            </a:endParaRPr>
          </a:p>
          <a:p>
            <a:pPr indent="0" lvl="0" marL="0" rtl="0" algn="l">
              <a:lnSpc>
                <a:spcPct val="95000"/>
              </a:lnSpc>
              <a:spcBef>
                <a:spcPts val="1200"/>
              </a:spcBef>
              <a:spcAft>
                <a:spcPts val="1200"/>
              </a:spcAft>
              <a:buNone/>
            </a:pPr>
            <a:r>
              <a:t/>
            </a:r>
            <a:endParaRPr b="1" sz="2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642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Past Employee</a:t>
            </a:r>
            <a:r>
              <a:rPr lang="en"/>
              <a:t> Anomaly</a:t>
            </a:r>
            <a:endParaRPr/>
          </a:p>
        </p:txBody>
      </p:sp>
      <p:sp>
        <p:nvSpPr>
          <p:cNvPr id="82" name="Google Shape;82;p17"/>
          <p:cNvSpPr txBox="1"/>
          <p:nvPr>
            <p:ph idx="1" type="body"/>
          </p:nvPr>
        </p:nvSpPr>
        <p:spPr>
          <a:xfrm>
            <a:off x="311700" y="789050"/>
            <a:ext cx="8520600" cy="4125600"/>
          </a:xfrm>
          <a:prstGeom prst="rect">
            <a:avLst/>
          </a:prstGeom>
        </p:spPr>
        <p:txBody>
          <a:bodyPr anchorCtr="0" anchor="t" bIns="91425" lIns="91425" spcFirstLastPara="1" rIns="91425" wrap="square" tIns="91425">
            <a:noAutofit/>
          </a:bodyPr>
          <a:lstStyle/>
          <a:p>
            <a:pPr indent="0" lvl="0" marL="0" rtl="0" algn="l">
              <a:lnSpc>
                <a:spcPct val="160000"/>
              </a:lnSpc>
              <a:spcBef>
                <a:spcPts val="1100"/>
              </a:spcBef>
              <a:spcAft>
                <a:spcPts val="0"/>
              </a:spcAft>
              <a:buNone/>
            </a:pPr>
            <a:r>
              <a:rPr lang="en" sz="1100">
                <a:solidFill>
                  <a:schemeClr val="accent1"/>
                </a:solidFill>
                <a:latin typeface="Arial"/>
                <a:ea typeface="Arial"/>
                <a:cs typeface="Arial"/>
                <a:sym typeface="Arial"/>
              </a:rPr>
              <a:t>An employee is not supposed to access company resources after he/she leaves the company.</a:t>
            </a:r>
            <a:endParaRPr sz="1100">
              <a:solidFill>
                <a:schemeClr val="accent1"/>
              </a:solidFill>
              <a:latin typeface="Arial"/>
              <a:ea typeface="Arial"/>
              <a:cs typeface="Arial"/>
              <a:sym typeface="Arial"/>
            </a:endParaRPr>
          </a:p>
          <a:p>
            <a:pPr indent="0" lvl="0" marL="0" rtl="0" algn="l">
              <a:lnSpc>
                <a:spcPct val="160000"/>
              </a:lnSpc>
              <a:spcBef>
                <a:spcPts val="1100"/>
              </a:spcBef>
              <a:spcAft>
                <a:spcPts val="0"/>
              </a:spcAft>
              <a:buNone/>
            </a:pPr>
            <a:r>
              <a:rPr lang="en" sz="1100">
                <a:solidFill>
                  <a:schemeClr val="accent1"/>
                </a:solidFill>
                <a:latin typeface="Arial"/>
                <a:ea typeface="Arial"/>
                <a:cs typeface="Arial"/>
                <a:sym typeface="Arial"/>
              </a:rPr>
              <a:t>In this part of the lab, students will analyze the employee activity log to detect incidents in which a previous employee tries to access company resources after he/she has left the company.</a:t>
            </a:r>
            <a:endParaRPr sz="1100">
              <a:solidFill>
                <a:schemeClr val="accent1"/>
              </a:solidFill>
              <a:latin typeface="Arial"/>
              <a:ea typeface="Arial"/>
              <a:cs typeface="Arial"/>
              <a:sym typeface="Arial"/>
            </a:endParaRPr>
          </a:p>
          <a:p>
            <a:pPr indent="0" lvl="0" marL="0" rtl="0" algn="l">
              <a:lnSpc>
                <a:spcPct val="95000"/>
              </a:lnSpc>
              <a:spcBef>
                <a:spcPts val="0"/>
              </a:spcBef>
              <a:spcAft>
                <a:spcPts val="0"/>
              </a:spcAft>
              <a:buNone/>
            </a:pPr>
            <a:r>
              <a:rPr b="1" lang="en" sz="2000">
                <a:latin typeface="Calibri"/>
                <a:ea typeface="Calibri"/>
                <a:cs typeface="Calibri"/>
                <a:sym typeface="Calibri"/>
              </a:rPr>
              <a:t>Task 3.1: How do you design the Hypothesis (Research Question) for this activity?</a:t>
            </a:r>
            <a:endParaRPr sz="1100">
              <a:solidFill>
                <a:schemeClr val="accent1"/>
              </a:solidFill>
              <a:latin typeface="Arial"/>
              <a:ea typeface="Arial"/>
              <a:cs typeface="Arial"/>
              <a:sym typeface="Arial"/>
            </a:endParaRPr>
          </a:p>
          <a:p>
            <a:pPr indent="0" lvl="0" marL="0" rtl="0" algn="l">
              <a:lnSpc>
                <a:spcPct val="95000"/>
              </a:lnSpc>
              <a:spcBef>
                <a:spcPts val="1200"/>
              </a:spcBef>
              <a:spcAft>
                <a:spcPts val="0"/>
              </a:spcAft>
              <a:buNone/>
            </a:pPr>
            <a:r>
              <a:rPr b="1" lang="en" sz="2000">
                <a:latin typeface="Calibri"/>
                <a:ea typeface="Calibri"/>
                <a:cs typeface="Calibri"/>
                <a:sym typeface="Calibri"/>
              </a:rPr>
              <a:t>Task 3.2: You need to report all the possible cases/event where </a:t>
            </a:r>
            <a:r>
              <a:rPr b="1" lang="en" sz="2000">
                <a:solidFill>
                  <a:srgbClr val="FF0000"/>
                </a:solidFill>
                <a:latin typeface="Calibri"/>
                <a:ea typeface="Calibri"/>
                <a:cs typeface="Calibri"/>
                <a:sym typeface="Calibri"/>
              </a:rPr>
              <a:t>past employees are currently accessing resources</a:t>
            </a:r>
            <a:r>
              <a:rPr b="1" lang="en" sz="2000">
                <a:solidFill>
                  <a:srgbClr val="FF0000"/>
                </a:solidFill>
                <a:latin typeface="Calibri"/>
                <a:ea typeface="Calibri"/>
                <a:cs typeface="Calibri"/>
                <a:sym typeface="Calibri"/>
              </a:rPr>
              <a:t> unauthorizedly</a:t>
            </a:r>
            <a:r>
              <a:rPr b="1" lang="en" sz="2000">
                <a:latin typeface="Calibri"/>
                <a:ea typeface="Calibri"/>
                <a:cs typeface="Calibri"/>
                <a:sym typeface="Calibri"/>
              </a:rPr>
              <a:t>. The definition of suspiciousness for past employee accessing resources are provided in the above description. </a:t>
            </a:r>
            <a:endParaRPr b="1" sz="2000">
              <a:latin typeface="Calibri"/>
              <a:ea typeface="Calibri"/>
              <a:cs typeface="Calibri"/>
              <a:sym typeface="Calibri"/>
            </a:endParaRPr>
          </a:p>
          <a:p>
            <a:pPr indent="-355600" lvl="0" marL="457200" rtl="0" algn="l">
              <a:lnSpc>
                <a:spcPct val="95000"/>
              </a:lnSpc>
              <a:spcBef>
                <a:spcPts val="1200"/>
              </a:spcBef>
              <a:spcAft>
                <a:spcPts val="0"/>
              </a:spcAft>
              <a:buSzPts val="2000"/>
              <a:buFont typeface="Calibri"/>
              <a:buChar char="●"/>
            </a:pPr>
            <a:r>
              <a:rPr b="1" lang="en" sz="2000">
                <a:latin typeface="Calibri"/>
                <a:ea typeface="Calibri"/>
                <a:cs typeface="Calibri"/>
                <a:sym typeface="Calibri"/>
              </a:rPr>
              <a:t>You can either output them as a list, table, Or you can also present them with any visualization technique</a:t>
            </a:r>
            <a:endParaRPr sz="1100">
              <a:solidFill>
                <a:schemeClr val="accent1"/>
              </a:solidFill>
              <a:latin typeface="Arial"/>
              <a:ea typeface="Arial"/>
              <a:cs typeface="Arial"/>
              <a:sym typeface="Arial"/>
            </a:endParaRPr>
          </a:p>
          <a:p>
            <a:pPr indent="0" lvl="0" marL="0" rtl="0" algn="l">
              <a:lnSpc>
                <a:spcPct val="95000"/>
              </a:lnSpc>
              <a:spcBef>
                <a:spcPts val="1200"/>
              </a:spcBef>
              <a:spcAft>
                <a:spcPts val="1200"/>
              </a:spcAft>
              <a:buNone/>
            </a:pPr>
            <a:r>
              <a:t/>
            </a:r>
            <a:endParaRPr b="1" sz="2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1712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