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512d7ec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512d7ec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NHANES to examine relationships between household smokers and depressive symptoms, diabetes, and cholesterol level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dc77db0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dc77db0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dc77db08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dc77db08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dc77db084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dc77db084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dc77db08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dc77db08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dc77db084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dc77db084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dc77db08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dc77db08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dc77db084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dc77db08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dc4ac98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dc4ac98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exposure to smoke, income level, and education level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dc4ac9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dc4ac9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dc4ac98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dc4ac98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there only 3,843 observations used?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a0ab7bf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a0ab7bf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dc4ac981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dc4ac981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THIS TABLE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dc4ac981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dc4ac981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Obs 1762, Sum of Weights 86883464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dc4ac981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dc4ac98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dc4ac98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dc4ac98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dc4ac981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dc4ac98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dc4ac981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dc4ac981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dc4ac981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dc4ac981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dc77db084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dc77db084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426d6769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426d6769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3f1ee1f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3f1ee1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3f1ee1f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3f1ee1f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43f1ee1f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43f1ee1f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ba0ab7bf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ba0ab7bf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ba0ab7bfc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ba0ab7bf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ba0ab7bf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ba0ab7bf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ba0ab7bf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ba0ab7bf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need to use specialized analytic procedures for this complex sample survey that incorporate sampling weights and design effects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dc77db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dc77db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dc77db0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dc77db0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dc77db0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dc77db0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9200" y="235050"/>
            <a:ext cx="6310500" cy="2834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10"/>
              <a:t>Using NHANES to examine relationships between household smokers and depressive symptoms, diabetes, and cholesterol level</a:t>
            </a:r>
            <a:endParaRPr sz="281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64200" y="3069450"/>
            <a:ext cx="57297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Valeria Fraga, Mackenzie Lamb, and Hunter Mckeon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Faculty Advisors: Howard Cabral and Jacqui Hicks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2022 </a:t>
            </a:r>
            <a:r>
              <a:rPr lang="en" sz="1700"/>
              <a:t>Summer Institute in Biostatistics and Data Science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Boston University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Confounding variables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1186998" y="13009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Alcohol consumption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Definitions from National Institute on Alcohol Abuse and Alcoholism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Moderate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Men: 1-4 drinks per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Women: 1-3 drinks per day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Heavy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Men: 5+ drinks per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Women: 4+ drinks per day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Questionnaire data</a:t>
            </a:r>
            <a:endParaRPr sz="1200"/>
          </a:p>
        </p:txBody>
      </p:sp>
      <p:sp>
        <p:nvSpPr>
          <p:cNvPr id="353" name="Google Shape;353;p22"/>
          <p:cNvSpPr txBox="1"/>
          <p:nvPr>
            <p:ph idx="2" type="body"/>
          </p:nvPr>
        </p:nvSpPr>
        <p:spPr>
          <a:xfrm>
            <a:off x="5056200" y="14936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Education level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level of schooling participant has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Demographic data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4827476" y="1365175"/>
            <a:ext cx="17700" cy="3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500" y="3697600"/>
            <a:ext cx="2596725" cy="1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775" y="3109201"/>
            <a:ext cx="3026724" cy="15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1268250" y="582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predicting Depression symptoms </a:t>
            </a:r>
            <a:endParaRPr/>
          </a:p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486500" y="1501475"/>
            <a:ext cx="84324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57"/>
              <a:t>proc surveyreg data=merged;</a:t>
            </a:r>
            <a:endParaRPr b="1" sz="5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57"/>
              <a:t>  domain adult;</a:t>
            </a:r>
            <a:endParaRPr b="1" sz="5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57"/>
              <a:t>  class homesmokers3 (ref=first) incomelevel alc_cat2 age (ref=first) edLevel (ref=first);</a:t>
            </a:r>
            <a:endParaRPr b="1" sz="5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57"/>
              <a:t>  model phq9 = homesmokers3 incomelevel alc_cat2 age edLevel/solution clparm;</a:t>
            </a:r>
            <a:endParaRPr b="1" sz="5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57"/>
              <a:t>  weight wtint2yr;</a:t>
            </a:r>
            <a:endParaRPr b="1" sz="5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57"/>
              <a:t>  cluster sdmvpsu;</a:t>
            </a:r>
            <a:endParaRPr b="1" sz="5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57"/>
              <a:t>  strata sdmvstra;</a:t>
            </a:r>
            <a:endParaRPr b="1" sz="5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57"/>
              <a:t>run;</a:t>
            </a:r>
            <a:endParaRPr b="1" sz="57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Code Explanation </a:t>
            </a:r>
            <a:endParaRPr/>
          </a:p>
        </p:txBody>
      </p:sp>
      <p:sp>
        <p:nvSpPr>
          <p:cNvPr id="368" name="Google Shape;368;p24"/>
          <p:cNvSpPr txBox="1"/>
          <p:nvPr>
            <p:ph idx="1" type="body"/>
          </p:nvPr>
        </p:nvSpPr>
        <p:spPr>
          <a:xfrm>
            <a:off x="168800" y="1830150"/>
            <a:ext cx="44946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 surveyreg: Ran a regular linear regression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Domain: Grabbed all individuals labeled “Adult” from out dataset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Class: Allows us to build dummy variables for our categorical variables and set reference groups.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Model: Put our outcome variable first then the explanatory variables after the “=” sign. Solution clparm gives us confidence limits for the parameter estimates.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369" name="Google Shape;369;p24"/>
          <p:cNvSpPr txBox="1"/>
          <p:nvPr>
            <p:ph idx="2" type="body"/>
          </p:nvPr>
        </p:nvSpPr>
        <p:spPr>
          <a:xfrm>
            <a:off x="4663400" y="1848450"/>
            <a:ext cx="34305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Weight: We used this weight variable because it allows us to accurately represent the population we’re estimating for with the interview data.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Cluster: Masked </a:t>
            </a:r>
            <a:r>
              <a:rPr b="1" lang="en"/>
              <a:t>variance</a:t>
            </a:r>
            <a:r>
              <a:rPr b="1" lang="en"/>
              <a:t> </a:t>
            </a:r>
            <a:r>
              <a:rPr b="1" lang="en"/>
              <a:t>pseudo</a:t>
            </a:r>
            <a:r>
              <a:rPr b="1" lang="en"/>
              <a:t> - PSU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Strata: Masked variance pseudo - stratum</a:t>
            </a:r>
            <a:endParaRPr b="1"/>
          </a:p>
          <a:p>
            <a:pPr indent="0" lvl="0" marL="0" marR="3683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3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predicting Diabetes</a:t>
            </a:r>
            <a:endParaRPr/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168775" y="1474650"/>
            <a:ext cx="88389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35"/>
              <a:t>proc surveylogistic data=merged;</a:t>
            </a:r>
            <a:endParaRPr b="1" sz="5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35"/>
              <a:t>  domain adult;</a:t>
            </a:r>
            <a:endParaRPr b="1" sz="5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35"/>
              <a:t>  class homesmokers3 (ref=first) depression (ref = "Minimal") incomelevel alc_cat2 age (ref=first) edLevel (ref=first) / param=ref;</a:t>
            </a:r>
            <a:endParaRPr b="1" sz="5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35"/>
              <a:t>  model DIABTS2 (ref = '0') = homesmokers3 depression incomelevel alc_cat2 age edLevel;</a:t>
            </a:r>
            <a:endParaRPr b="1" sz="5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35"/>
              <a:t>  weight wtmec2yr;</a:t>
            </a:r>
            <a:endParaRPr b="1" sz="5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35"/>
              <a:t>  cluster sdmvpsu;</a:t>
            </a:r>
            <a:endParaRPr b="1" sz="5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35"/>
              <a:t>  strata sdmvstra;</a:t>
            </a:r>
            <a:endParaRPr b="1" sz="5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35"/>
              <a:t>run;</a:t>
            </a:r>
            <a:endParaRPr b="1" sz="563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Code Explanation</a:t>
            </a:r>
            <a:endParaRPr/>
          </a:p>
        </p:txBody>
      </p:sp>
      <p:sp>
        <p:nvSpPr>
          <p:cNvPr id="381" name="Google Shape;381;p26"/>
          <p:cNvSpPr txBox="1"/>
          <p:nvPr>
            <p:ph idx="1" type="body"/>
          </p:nvPr>
        </p:nvSpPr>
        <p:spPr>
          <a:xfrm>
            <a:off x="275375" y="1990050"/>
            <a:ext cx="4458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 surveylogistic: Ran a logistic regression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Domain: Grabbed all individuals labeled “Adult”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Class: Allows us to build dummy variables for our categorical variables and set reference groups.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Model: Put our outcome variable diabetes first then the explanatory variables after the “=” sign. </a:t>
            </a:r>
            <a:endParaRPr/>
          </a:p>
        </p:txBody>
      </p:sp>
      <p:sp>
        <p:nvSpPr>
          <p:cNvPr id="382" name="Google Shape;382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Weight: We used this weight variable because it accurately represented the population were estimating with medical examination center data.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predicting Cholesterol </a:t>
            </a:r>
            <a:endParaRPr/>
          </a:p>
        </p:txBody>
      </p:sp>
      <p:sp>
        <p:nvSpPr>
          <p:cNvPr id="388" name="Google Shape;388;p27"/>
          <p:cNvSpPr txBox="1"/>
          <p:nvPr>
            <p:ph idx="1" type="body"/>
          </p:nvPr>
        </p:nvSpPr>
        <p:spPr>
          <a:xfrm>
            <a:off x="62175" y="1368050"/>
            <a:ext cx="90168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10"/>
              <a:t>proc surveyreg data=merged;</a:t>
            </a:r>
            <a:endParaRPr b="1" sz="56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10"/>
              <a:t>  domain adult;</a:t>
            </a:r>
            <a:endParaRPr b="1" sz="56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10"/>
              <a:t> class homesmokers3 (ref=first) depression (ref = "Minimal") incomelevel alc_cat2 age (ref=first) edLevel (ref=first);</a:t>
            </a:r>
            <a:endParaRPr b="1" sz="56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10"/>
              <a:t>  model LBDLDL = depression homesmokers3 incomelevel alc_cat2 age edLevel/solution clparm;</a:t>
            </a:r>
            <a:endParaRPr b="1" sz="56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10"/>
              <a:t>  weight wtmec2yr;</a:t>
            </a:r>
            <a:endParaRPr b="1" sz="56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10"/>
              <a:t>  cluster sdmvpsu;</a:t>
            </a:r>
            <a:endParaRPr b="1" sz="56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10"/>
              <a:t>  strata sdmvstra;</a:t>
            </a:r>
            <a:endParaRPr b="1" sz="56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10"/>
              <a:t>run;</a:t>
            </a:r>
            <a:endParaRPr b="1" sz="561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Code Explanation </a:t>
            </a:r>
            <a:endParaRPr/>
          </a:p>
        </p:txBody>
      </p:sp>
      <p:sp>
        <p:nvSpPr>
          <p:cNvPr id="394" name="Google Shape;394;p28"/>
          <p:cNvSpPr txBox="1"/>
          <p:nvPr>
            <p:ph idx="1" type="body"/>
          </p:nvPr>
        </p:nvSpPr>
        <p:spPr>
          <a:xfrm>
            <a:off x="275375" y="1990050"/>
            <a:ext cx="4458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 surveyreg: Ran a linear regression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Domain: Grabbed all individuals labeled “Adult”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Class: Allows us to build dummy variables for our categorical variables and set reference groups.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Model: Put our outcome variable cholesterol first then the explanatory variables after the “=” sign. Solution clparm gives us confidence limits for the parameter estimates. </a:t>
            </a:r>
            <a:endParaRPr/>
          </a:p>
        </p:txBody>
      </p:sp>
      <p:sp>
        <p:nvSpPr>
          <p:cNvPr id="395" name="Google Shape;395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Weight: We used this weight variable because it accurately represented the population were estimating with medical examination center data.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Passive Smoking 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PHQ9 Score</a:t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650" y="2834048"/>
            <a:ext cx="65167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/>
          <p:nvPr/>
        </p:nvSpPr>
        <p:spPr>
          <a:xfrm>
            <a:off x="7061450" y="3115913"/>
            <a:ext cx="768900" cy="24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7061450" y="3634163"/>
            <a:ext cx="768900" cy="24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7061450" y="3883463"/>
            <a:ext cx="768900" cy="24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7061450" y="4689763"/>
            <a:ext cx="768900" cy="24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163" y="1866350"/>
            <a:ext cx="4925674" cy="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Passive Smoking 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PHQ9 Score</a:t>
            </a:r>
            <a:endParaRPr sz="1966"/>
          </a:p>
        </p:txBody>
      </p:sp>
      <p:pic>
        <p:nvPicPr>
          <p:cNvPr id="412" name="Google Shape;412;p30"/>
          <p:cNvPicPr preferRelativeResize="0"/>
          <p:nvPr/>
        </p:nvPicPr>
        <p:blipFill rotWithShape="1">
          <a:blip r:embed="rId3">
            <a:alphaModFix/>
          </a:blip>
          <a:srcRect b="0" l="386" r="396" t="0"/>
          <a:stretch/>
        </p:blipFill>
        <p:spPr>
          <a:xfrm>
            <a:off x="1656900" y="1673200"/>
            <a:ext cx="5789101" cy="334793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0"/>
          <p:cNvSpPr/>
          <p:nvPr/>
        </p:nvSpPr>
        <p:spPr>
          <a:xfrm>
            <a:off x="6620650" y="2064650"/>
            <a:ext cx="801900" cy="15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6620650" y="2262500"/>
            <a:ext cx="801900" cy="15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6620650" y="1883475"/>
            <a:ext cx="801900" cy="15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6620650" y="2641525"/>
            <a:ext cx="801900" cy="15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6620650" y="4658150"/>
            <a:ext cx="801900" cy="15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1656900" y="1883075"/>
            <a:ext cx="5832600" cy="731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2, Model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Depressive Symptoms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Diabetes</a:t>
            </a:r>
            <a:endParaRPr/>
          </a:p>
        </p:txBody>
      </p:sp>
      <p:pic>
        <p:nvPicPr>
          <p:cNvPr id="424" name="Google Shape;4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013" y="1769475"/>
            <a:ext cx="4623973" cy="9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163" y="2886225"/>
            <a:ext cx="7109674" cy="2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/>
          <p:nvPr/>
        </p:nvSpPr>
        <p:spPr>
          <a:xfrm>
            <a:off x="6834725" y="3190875"/>
            <a:ext cx="1251000" cy="25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6834725" y="3486150"/>
            <a:ext cx="1251000" cy="25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6834725" y="4324350"/>
            <a:ext cx="1251000" cy="25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6834725" y="4638975"/>
            <a:ext cx="1251000" cy="25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NHANES?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87900"/>
            <a:ext cx="70305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National Health and Nutrition Examination Survey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 of the Centers for Disease Control and Prevention (CDC) and National Center for Health Statistics (NCHS)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Study designed to assess the health and nutrition status of adults and children in the United States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Approx. 5,000 annual participants selected to represent the US population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NHANES over-samples persons 60 and older, African Americans, and Hispanics to produce reliable statistics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collection: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Interview for demographic, socioeconomic, dietary, and health-related information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Examination (including laboratory tests) for medical, dental, and physiological measurements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1785800"/>
            <a:ext cx="7531376" cy="31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2, Model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Depressive Symptoms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Diabetes</a:t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7337900" y="2186650"/>
            <a:ext cx="9963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7337900" y="3760826"/>
            <a:ext cx="9963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7337900" y="3941725"/>
            <a:ext cx="9963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7337900" y="4344149"/>
            <a:ext cx="9963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7337900" y="4549600"/>
            <a:ext cx="996300" cy="18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7337900" y="4755050"/>
            <a:ext cx="9963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802825" y="2571850"/>
            <a:ext cx="7531500" cy="631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2,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Depressive Symptoms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LDL Levels : Friedewald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288" y="1834100"/>
            <a:ext cx="5420850" cy="7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138" y="2726475"/>
            <a:ext cx="6201128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3"/>
          <p:cNvSpPr/>
          <p:nvPr/>
        </p:nvSpPr>
        <p:spPr>
          <a:xfrm>
            <a:off x="6206075" y="2962200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6206075" y="3476550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6206075" y="4755225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050" y="1676350"/>
            <a:ext cx="4828499" cy="338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2,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Depressive Symptoms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LDL Levels : Friedewald</a:t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6231450" y="4410000"/>
            <a:ext cx="761100" cy="1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4"/>
          <p:cNvSpPr/>
          <p:nvPr/>
        </p:nvSpPr>
        <p:spPr>
          <a:xfrm>
            <a:off x="2164050" y="1829275"/>
            <a:ext cx="4828500" cy="580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2,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Depressive Symptoms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LDL Levels : Martin Hopkins</a:t>
            </a:r>
            <a:endParaRPr/>
          </a:p>
        </p:txBody>
      </p:sp>
      <p:pic>
        <p:nvPicPr>
          <p:cNvPr id="466" name="Google Shape;4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1828825"/>
            <a:ext cx="5476876" cy="7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875" y="2686050"/>
            <a:ext cx="6204284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5"/>
          <p:cNvSpPr/>
          <p:nvPr/>
        </p:nvSpPr>
        <p:spPr>
          <a:xfrm>
            <a:off x="6466050" y="2943150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"/>
          <p:cNvSpPr/>
          <p:nvPr/>
        </p:nvSpPr>
        <p:spPr>
          <a:xfrm>
            <a:off x="6466050" y="3457500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5"/>
          <p:cNvSpPr/>
          <p:nvPr/>
        </p:nvSpPr>
        <p:spPr>
          <a:xfrm>
            <a:off x="6466050" y="4438575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5"/>
          <p:cNvSpPr/>
          <p:nvPr/>
        </p:nvSpPr>
        <p:spPr>
          <a:xfrm>
            <a:off x="6466050" y="4676775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400" y="1661725"/>
            <a:ext cx="4873199" cy="339068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2,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Depressive Symptoms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LDL Levels : Martin Hopkins</a:t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6237450" y="4448100"/>
            <a:ext cx="771000" cy="15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2119400" y="1829275"/>
            <a:ext cx="4873200" cy="613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2,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Depressive Symptoms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LDL Levels : NIH Equation 2</a:t>
            </a:r>
            <a:endParaRPr/>
          </a:p>
        </p:txBody>
      </p:sp>
      <p:pic>
        <p:nvPicPr>
          <p:cNvPr id="485" name="Google Shape;4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734925"/>
            <a:ext cx="4791075" cy="6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788" y="2508775"/>
            <a:ext cx="6180421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7"/>
          <p:cNvSpPr/>
          <p:nvPr/>
        </p:nvSpPr>
        <p:spPr>
          <a:xfrm>
            <a:off x="6454100" y="2746825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6454100" y="4537525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7"/>
          <p:cNvSpPr/>
          <p:nvPr/>
        </p:nvSpPr>
        <p:spPr>
          <a:xfrm>
            <a:off x="6454100" y="3261175"/>
            <a:ext cx="1208100" cy="23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750" y="1738000"/>
            <a:ext cx="4828498" cy="3359602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2,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Exposure: Depressive Symptoms</a:t>
            </a:r>
            <a:endParaRPr sz="19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6"/>
              <a:t>Outcome: LDL Levels : NIH Equation 2</a:t>
            </a: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6271650" y="4486200"/>
            <a:ext cx="714600" cy="14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2157750" y="1893850"/>
            <a:ext cx="4828500" cy="596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Implications</a:t>
            </a:r>
            <a:endParaRPr/>
          </a:p>
        </p:txBody>
      </p:sp>
      <p:sp>
        <p:nvSpPr>
          <p:cNvPr id="503" name="Google Shape;503;p39"/>
          <p:cNvSpPr txBox="1"/>
          <p:nvPr>
            <p:ph idx="1" type="body"/>
          </p:nvPr>
        </p:nvSpPr>
        <p:spPr>
          <a:xfrm>
            <a:off x="13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is no significant association between intensity of depressive symptoms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Diabetes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LDL Levels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significant association exists between PHQ9 score and passive exposure to smoke. </a:t>
            </a:r>
            <a:endParaRPr/>
          </a:p>
        </p:txBody>
      </p:sp>
      <p:sp>
        <p:nvSpPr>
          <p:cNvPr id="504" name="Google Shape;504;p39"/>
          <p:cNvSpPr txBox="1"/>
          <p:nvPr>
            <p:ph idx="2" type="body"/>
          </p:nvPr>
        </p:nvSpPr>
        <p:spPr>
          <a:xfrm>
            <a:off x="49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Weight implies that our conclusions  can be generalized to the population of the entire country</a:t>
            </a:r>
            <a:endParaRPr/>
          </a:p>
        </p:txBody>
      </p:sp>
      <p:sp>
        <p:nvSpPr>
          <p:cNvPr id="505" name="Google Shape;505;p39"/>
          <p:cNvSpPr txBox="1"/>
          <p:nvPr/>
        </p:nvSpPr>
        <p:spPr>
          <a:xfrm>
            <a:off x="1303800" y="4082575"/>
            <a:ext cx="6353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Note: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subgroup analysis was conducted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of our factors could have more complex relationships than what we showed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</a:t>
            </a:r>
            <a:endParaRPr/>
          </a:p>
        </p:txBody>
      </p:sp>
      <p:sp>
        <p:nvSpPr>
          <p:cNvPr id="511" name="Google Shape;511;p4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Educate the general population: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Relay the link between depression symptoms and passive exposure to smoking. </a:t>
            </a:r>
            <a:endParaRPr/>
          </a:p>
        </p:txBody>
      </p:sp>
      <p:sp>
        <p:nvSpPr>
          <p:cNvPr id="512" name="Google Shape;512;p4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 studies: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Look at the effect that different types of smoke have (marijuana, </a:t>
            </a:r>
            <a:r>
              <a:rPr lang="en"/>
              <a:t>cigarettes</a:t>
            </a:r>
            <a:r>
              <a:rPr lang="en"/>
              <a:t>, vape,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Look at the amount of exposure that is linked to causing depressive symptoms.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518" name="Google Shape;518;p41"/>
          <p:cNvSpPr txBox="1"/>
          <p:nvPr>
            <p:ph idx="1" type="body"/>
          </p:nvPr>
        </p:nvSpPr>
        <p:spPr>
          <a:xfrm>
            <a:off x="1303800" y="1990050"/>
            <a:ext cx="6729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Thank you to...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faculty advisors, Jacqui and Howard, for their guidance and support throughout our research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TAs, Brooke, Stephanie, and Daniel, for answering many questions and sharing their own experiences.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SIBS instructors and guest speakers, for introducing us to a  variety of biostatistics applications and career opportunities.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BU SIBS Co-Directors, Jacqui and Anita, for making this experience possible.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NHANES 2017-18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05450" y="1930550"/>
            <a:ext cx="3615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Last complete NHANES data collection cycle before the COVID-19 pandemic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16,211 individuals selected to participate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9,254 interviewed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8,704 examined</a:t>
            </a:r>
            <a:endParaRPr sz="16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200" y="2251437"/>
            <a:ext cx="3249699" cy="18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 txBox="1"/>
          <p:nvPr>
            <p:ph type="title"/>
          </p:nvPr>
        </p:nvSpPr>
        <p:spPr>
          <a:xfrm>
            <a:off x="1388550" y="1359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/>
          <p:nvPr>
            <p:ph type="title"/>
          </p:nvPr>
        </p:nvSpPr>
        <p:spPr>
          <a:xfrm>
            <a:off x="1388550" y="1359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787644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Is passive cigarette smoke exposure predictive of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evel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of depressive symptoms (PHQ-9) when controlling for alcohol consumption, age, sex, education level, and SES?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Is depressive symptom level predictive of diabetes and/or LDL cholesterol levels when controlling for alcohol consumption, age, sex, education level, and SES?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of Interest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77100" y="1658975"/>
            <a:ext cx="3094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8"/>
              <a:t>Question 1:</a:t>
            </a:r>
            <a:r>
              <a:rPr b="1" lang="en" sz="1408"/>
              <a:t> </a:t>
            </a:r>
            <a:endParaRPr b="1" sz="1408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Exposure: </a:t>
            </a:r>
            <a:endParaRPr/>
          </a:p>
          <a:p>
            <a:pPr indent="-29380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8"/>
              <a:t>Passive Cigarette Exposure</a:t>
            </a:r>
            <a:endParaRPr sz="1208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Outcome</a:t>
            </a:r>
            <a:endParaRPr/>
          </a:p>
          <a:p>
            <a:pPr indent="-3001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25"/>
              <a:t>L</a:t>
            </a:r>
            <a:r>
              <a:rPr lang="en" sz="1325"/>
              <a:t>evel of depressive symptoms (PHQ-9)</a:t>
            </a:r>
            <a:endParaRPr sz="1325"/>
          </a:p>
        </p:txBody>
      </p:sp>
      <p:sp>
        <p:nvSpPr>
          <p:cNvPr id="304" name="Google Shape;304;p17"/>
          <p:cNvSpPr txBox="1"/>
          <p:nvPr>
            <p:ph idx="4294967295" type="body"/>
          </p:nvPr>
        </p:nvSpPr>
        <p:spPr>
          <a:xfrm>
            <a:off x="4903800" y="1597875"/>
            <a:ext cx="34305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8"/>
              <a:t>Question 2: </a:t>
            </a:r>
            <a:endParaRPr b="1" sz="1408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Exposure: </a:t>
            </a:r>
            <a:endParaRPr/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25"/>
              <a:t>Level of depressive symptoms (calculated based off PHQ-9)</a:t>
            </a:r>
            <a:endParaRPr sz="1325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Outcome:</a:t>
            </a:r>
            <a:endParaRPr/>
          </a:p>
          <a:p>
            <a:pPr indent="-2943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35"/>
              <a:t>Diabetes (dichotomous)</a:t>
            </a:r>
            <a:endParaRPr sz="1335"/>
          </a:p>
          <a:p>
            <a:pPr indent="-2943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35"/>
              <a:t>Low Density L</a:t>
            </a:r>
            <a:r>
              <a:rPr lang="en" sz="1335"/>
              <a:t>ipoproteins</a:t>
            </a:r>
            <a:r>
              <a:rPr lang="en" sz="1335"/>
              <a:t> (LDL) cholesterol (continuous)</a:t>
            </a:r>
            <a:endParaRPr sz="1335"/>
          </a:p>
        </p:txBody>
      </p:sp>
      <p:sp>
        <p:nvSpPr>
          <p:cNvPr id="305" name="Google Shape;305;p17"/>
          <p:cNvSpPr txBox="1"/>
          <p:nvPr/>
        </p:nvSpPr>
        <p:spPr>
          <a:xfrm>
            <a:off x="509675" y="3347675"/>
            <a:ext cx="67719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Confounding Variables: 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100">
                <a:solidFill>
                  <a:schemeClr val="dk2"/>
                </a:solidFill>
              </a:rPr>
              <a:t>A</a:t>
            </a:r>
            <a:r>
              <a:rPr lang="en" sz="1100">
                <a:solidFill>
                  <a:schemeClr val="dk2"/>
                </a:solidFill>
              </a:rPr>
              <a:t>lcohol consumption	     	                                      	- Education level</a:t>
            </a:r>
            <a:endParaRPr sz="1100">
              <a:solidFill>
                <a:schemeClr val="dk2"/>
              </a:solidFill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100">
                <a:solidFill>
                  <a:schemeClr val="dk2"/>
                </a:solidFill>
              </a:rPr>
              <a:t>Age					                                   - Socioeconomic Status</a:t>
            </a:r>
            <a:endParaRPr sz="1100">
              <a:solidFill>
                <a:schemeClr val="dk2"/>
              </a:solidFill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100">
                <a:solidFill>
                  <a:schemeClr val="dk2"/>
                </a:solidFill>
              </a:rPr>
              <a:t>Sex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Analysis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3430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1: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Linear Regression</a:t>
            </a:r>
            <a:endParaRPr/>
          </a:p>
        </p:txBody>
      </p:sp>
      <p:sp>
        <p:nvSpPr>
          <p:cNvPr id="312" name="Google Shape;312;p18"/>
          <p:cNvSpPr txBox="1"/>
          <p:nvPr>
            <p:ph idx="2" type="body"/>
          </p:nvPr>
        </p:nvSpPr>
        <p:spPr>
          <a:xfrm>
            <a:off x="4903650" y="1990050"/>
            <a:ext cx="3430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2: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Logistic Regression (diabetes)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Linear Regression (LDL cholesterol)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1621500" y="3303025"/>
            <a:ext cx="5901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Note: 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statistical analyses incorporated samping weights as well as strata and primary sampling unit variables as design variables.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variables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151400" y="14936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Passive cigarette exposure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people in participant’s home who smoke tobacco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Questionnaire data</a:t>
            </a:r>
            <a:endParaRPr/>
          </a:p>
        </p:txBody>
      </p:sp>
      <p:sp>
        <p:nvSpPr>
          <p:cNvPr id="320" name="Google Shape;320;p19"/>
          <p:cNvSpPr txBox="1"/>
          <p:nvPr>
            <p:ph idx="2" type="body"/>
          </p:nvPr>
        </p:nvSpPr>
        <p:spPr>
          <a:xfrm>
            <a:off x="5056200" y="14936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Level of depressive symptoms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otal score on PHQ-9 depressive symptom screener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 questions about frequency of symptoms over last 2 weeks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 = not at 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= several days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= more than half the days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= nearly every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Questionnaire data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4806025" y="1365175"/>
            <a:ext cx="13800" cy="3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" y="2862950"/>
            <a:ext cx="3870775" cy="19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225" y="4015690"/>
            <a:ext cx="3870774" cy="83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variables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207273" y="14936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Diabetes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Dichotomous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Fasting plasma glucose ≥ 126 mg/dL OR currently taking insulin OR currently taking diabetic pills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Laboratory and questionnaire data</a:t>
            </a:r>
            <a:endParaRPr/>
          </a:p>
        </p:txBody>
      </p:sp>
      <p:sp>
        <p:nvSpPr>
          <p:cNvPr id="330" name="Google Shape;330;p20"/>
          <p:cNvSpPr txBox="1"/>
          <p:nvPr>
            <p:ph idx="2" type="body"/>
          </p:nvPr>
        </p:nvSpPr>
        <p:spPr>
          <a:xfrm>
            <a:off x="5056200" y="14936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LDL cholesterol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LDL-Cholesterol in mg/dL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Laboratory data</a:t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4806025" y="1365175"/>
            <a:ext cx="13800" cy="3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50" y="3491738"/>
            <a:ext cx="3771250" cy="118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203" y="3667776"/>
            <a:ext cx="3849550" cy="8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Confounding variables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207273" y="14936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Demographic data</a:t>
            </a:r>
            <a:endParaRPr/>
          </a:p>
        </p:txBody>
      </p:sp>
      <p:sp>
        <p:nvSpPr>
          <p:cNvPr id="340" name="Google Shape;340;p21"/>
          <p:cNvSpPr txBox="1"/>
          <p:nvPr>
            <p:ph idx="2" type="body"/>
          </p:nvPr>
        </p:nvSpPr>
        <p:spPr>
          <a:xfrm>
            <a:off x="5056200" y="14936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Sex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Demographic data</a:t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828589" y="1365175"/>
            <a:ext cx="16500" cy="23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931874" y="3866150"/>
            <a:ext cx="375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Socioeconomic status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Demographic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Ratio of family income to poverty level</a:t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965275" y="3746375"/>
            <a:ext cx="7521300" cy="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75" y="3869796"/>
            <a:ext cx="3340876" cy="1076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211" y="2368750"/>
            <a:ext cx="2260214" cy="12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9349" y="2507337"/>
            <a:ext cx="2644201" cy="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