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06EE4-65C7-4C7B-889B-4F5D57C24B76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CD4FE-39EA-4EE1-AC44-EB768AD73C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060BE-DD0D-4D3F-B38D-04D348A49126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CCCB7-C886-44B1-A6B3-725D50FEB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684D2-0D8D-4B39-80CF-C1B732968702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FCB4E-BF3E-4883-9F16-55DD8369E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A60C1-0B3E-42E3-AA56-A86C2F1BBCF5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E6F2-77BB-4543-B6D8-BDD7B03BA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908F6-E3A6-4ABE-B72E-0FF466C2C6AB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5042A-7604-47DC-A6D8-7059E3A72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B90B4-BC97-4BF4-992F-FE78583707D0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7CEBD-19AA-4163-939E-006FB65A6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DACC4-3FDB-40C8-8E1D-4AF5E3140868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0FA7-BC27-443C-940A-D9A69D36C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3CDA0-EAFF-4ECC-8E6C-BCC556F8B84F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32857-6220-4394-8DC2-22A2A4096A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76071-C4B6-470B-8BA6-C20EE0A6542C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B030-0285-4889-8DCF-4CCEA6991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A9DD3-C9B9-4E41-B1A4-DFB456805475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38FC3-5187-4093-BAAC-22A5B3CE7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78E5D-370E-431C-9EB0-9D229802B58A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47A6F-EBD7-402F-9909-43D8D8E66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C09CD7-3007-42B5-936F-6846BE293A2B}" type="datetimeFigureOut">
              <a:rPr lang="en-US"/>
              <a:pPr>
                <a:defRPr/>
              </a:pPr>
              <a:t>03/01/2021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4CDDD1-A442-43BB-80D7-D8FFB4670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9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3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1835150" y="2924175"/>
            <a:ext cx="674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800" b="1"/>
              <a:t>Tema nr. </a:t>
            </a:r>
            <a:r>
              <a:rPr lang="en-US" sz="2800" b="1"/>
              <a:t>10</a:t>
            </a:r>
            <a:r>
              <a:rPr lang="ro-RO" sz="2800" b="1"/>
              <a:t>. </a:t>
            </a:r>
            <a:r>
              <a:rPr lang="en-US" sz="2800"/>
              <a:t>ELECTROMAGNETISMUL</a:t>
            </a:r>
            <a:r>
              <a:rPr lang="it-IT" sz="2800"/>
              <a:t>.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4663" y="260350"/>
            <a:ext cx="439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908050"/>
            <a:ext cx="5337175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4213" y="2636838"/>
            <a:ext cx="12954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68538" y="2636838"/>
            <a:ext cx="19431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6463" y="2565400"/>
            <a:ext cx="2532062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58888" y="765175"/>
            <a:ext cx="2160587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9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68313" y="4149725"/>
            <a:ext cx="2016125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03575" y="3357563"/>
            <a:ext cx="5724525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8" name="Text Box 14"/>
          <p:cNvSpPr txBox="1">
            <a:spLocks noChangeArrowheads="1"/>
          </p:cNvSpPr>
          <p:nvPr/>
        </p:nvSpPr>
        <p:spPr bwMode="auto">
          <a:xfrm>
            <a:off x="0" y="3284538"/>
            <a:ext cx="5580063" cy="396875"/>
          </a:xfrm>
          <a:prstGeom prst="rect">
            <a:avLst/>
          </a:prstGeom>
          <a:solidFill>
            <a:schemeClr val="bg1">
              <a:alpha val="98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Wilhelm Weber (1804-1891)</a:t>
            </a:r>
            <a:endParaRPr lang="ru-RU" sz="2000" b="1">
              <a:solidFill>
                <a:schemeClr val="hlink"/>
              </a:solidFill>
            </a:endParaRPr>
          </a:p>
        </p:txBody>
      </p:sp>
      <p:pic>
        <p:nvPicPr>
          <p:cNvPr id="34831" name="Picture 1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95288" y="5084763"/>
            <a:ext cx="2808287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32" name="Picture 1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4213" y="573405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33" name="Picture 1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708400" y="4797425"/>
            <a:ext cx="33845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5688" y="1346200"/>
            <a:ext cx="4030662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50" name="Text Box 14"/>
          <p:cNvSpPr txBox="1">
            <a:spLocks noChangeArrowheads="1"/>
          </p:cNvSpPr>
          <p:nvPr/>
        </p:nvSpPr>
        <p:spPr bwMode="auto">
          <a:xfrm>
            <a:off x="323850" y="981075"/>
            <a:ext cx="8640763" cy="701675"/>
          </a:xfrm>
          <a:prstGeom prst="rect">
            <a:avLst/>
          </a:prstGeom>
          <a:solidFill>
            <a:schemeClr val="bg1">
              <a:alpha val="98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În 1833, Lenz a observat că variațiile fluxului câmpului magnetic inductior        și indus         au întotdeauna semne opuse</a:t>
            </a:r>
            <a:endParaRPr lang="ru-RU" sz="2000" b="1">
              <a:solidFill>
                <a:schemeClr val="hlink"/>
              </a:solidFill>
            </a:endParaRPr>
          </a:p>
        </p:txBody>
      </p:sp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7813" y="1341438"/>
            <a:ext cx="4095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59113" y="1341438"/>
            <a:ext cx="504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3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9388" y="2205038"/>
            <a:ext cx="85629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323850" y="1700213"/>
            <a:ext cx="2808288" cy="396875"/>
          </a:xfrm>
          <a:prstGeom prst="rect">
            <a:avLst/>
          </a:prstGeom>
          <a:solidFill>
            <a:schemeClr val="bg1">
              <a:alpha val="98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Regula lui Lenz</a:t>
            </a:r>
            <a:endParaRPr lang="ru-RU" sz="2000" b="1">
              <a:solidFill>
                <a:schemeClr val="hlink"/>
              </a:solidFill>
            </a:endParaRPr>
          </a:p>
        </p:txBody>
      </p:sp>
      <p:pic>
        <p:nvPicPr>
          <p:cNvPr id="35855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3850" y="3068638"/>
            <a:ext cx="29908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6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03575" y="3213100"/>
            <a:ext cx="29337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7" name="Picture 1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72225" y="3213100"/>
            <a:ext cx="212407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8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867400" y="260350"/>
            <a:ext cx="2840038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0"/>
            <a:ext cx="5410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650" y="1844675"/>
            <a:ext cx="1728788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72" name="Text Box 14"/>
          <p:cNvSpPr txBox="1">
            <a:spLocks noChangeArrowheads="1"/>
          </p:cNvSpPr>
          <p:nvPr/>
        </p:nvSpPr>
        <p:spPr bwMode="auto">
          <a:xfrm>
            <a:off x="1042988" y="981075"/>
            <a:ext cx="7850187" cy="396875"/>
          </a:xfrm>
          <a:prstGeom prst="rect">
            <a:avLst/>
          </a:prstGeom>
          <a:solidFill>
            <a:schemeClr val="bg1">
              <a:alpha val="98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Legea inducției electromagnetice (Legea lui Faraday)</a:t>
            </a:r>
            <a:endParaRPr lang="ru-RU" sz="2000" b="1">
              <a:solidFill>
                <a:schemeClr val="hlink"/>
              </a:solidFill>
            </a:endParaRPr>
          </a:p>
        </p:txBody>
      </p:sp>
      <p:sp>
        <p:nvSpPr>
          <p:cNvPr id="36873" name="Text Box 14"/>
          <p:cNvSpPr txBox="1">
            <a:spLocks noChangeArrowheads="1"/>
          </p:cNvSpPr>
          <p:nvPr/>
        </p:nvSpPr>
        <p:spPr bwMode="auto">
          <a:xfrm>
            <a:off x="395288" y="1412875"/>
            <a:ext cx="7850187" cy="396875"/>
          </a:xfrm>
          <a:prstGeom prst="rect">
            <a:avLst/>
          </a:prstGeom>
          <a:solidFill>
            <a:schemeClr val="bg1">
              <a:alpha val="98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Tensiunea electromotoare de inducție </a:t>
            </a:r>
            <a:r>
              <a:rPr lang="ro-RO" sz="2000" b="1" i="1">
                <a:solidFill>
                  <a:schemeClr val="hlink"/>
                </a:solidFill>
              </a:rPr>
              <a:t>(t.e.m. de inducție)</a:t>
            </a:r>
            <a:endParaRPr lang="ru-RU" sz="2000" b="1" i="1">
              <a:solidFill>
                <a:schemeClr val="hlink"/>
              </a:solidFill>
            </a:endParaRPr>
          </a:p>
        </p:txBody>
      </p:sp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59113" y="1989138"/>
            <a:ext cx="57531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9388" y="3500438"/>
            <a:ext cx="5857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581525"/>
            <a:ext cx="37338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8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43325" y="4648200"/>
            <a:ext cx="540067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9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067175" y="5373688"/>
            <a:ext cx="485457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0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50" y="230188"/>
            <a:ext cx="7181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1196975"/>
            <a:ext cx="78771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3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088" y="2060575"/>
            <a:ext cx="35433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4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08400" y="3860800"/>
            <a:ext cx="39528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5" name="Picture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25" y="4581525"/>
            <a:ext cx="56673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6" name="Picture 1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95963" y="4508500"/>
            <a:ext cx="29432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7" name="Picture 1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19475" y="2205038"/>
            <a:ext cx="37909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8" name="Picture 20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79838" y="6105525"/>
            <a:ext cx="16287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909" name="Picture 2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67175" y="5805488"/>
            <a:ext cx="12382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2150" y="230188"/>
            <a:ext cx="7181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713" y="1196975"/>
            <a:ext cx="57435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4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1268413"/>
            <a:ext cx="9334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5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3" y="2420938"/>
            <a:ext cx="58769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6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79613" y="3644900"/>
            <a:ext cx="555307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838" y="260350"/>
            <a:ext cx="501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6" name="Text Box 14"/>
          <p:cNvSpPr txBox="1">
            <a:spLocks noChangeArrowheads="1"/>
          </p:cNvSpPr>
          <p:nvPr/>
        </p:nvSpPr>
        <p:spPr bwMode="auto">
          <a:xfrm>
            <a:off x="468313" y="1052513"/>
            <a:ext cx="7850187" cy="396875"/>
          </a:xfrm>
          <a:prstGeom prst="rect">
            <a:avLst/>
          </a:prstGeom>
          <a:solidFill>
            <a:schemeClr val="bg1">
              <a:alpha val="98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Energia câmpului magnetic al bobinei:</a:t>
            </a:r>
            <a:endParaRPr lang="ru-RU" sz="2000" b="1" i="1">
              <a:solidFill>
                <a:schemeClr val="hlink"/>
              </a:solidFill>
            </a:endParaRPr>
          </a:p>
        </p:txBody>
      </p:sp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750" y="1557338"/>
            <a:ext cx="1728788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71775" y="1773238"/>
            <a:ext cx="13620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2627313" y="1628775"/>
            <a:ext cx="1944687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39950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2852738"/>
            <a:ext cx="21812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80215" y="551652"/>
            <a:ext cx="7146842" cy="56712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3" y="358306"/>
            <a:ext cx="1165322" cy="67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32440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723" y="806080"/>
            <a:ext cx="6219825" cy="2419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4005064"/>
            <a:ext cx="60769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C:\Users\User\Desktop\Logo_UT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0"/>
            <a:ext cx="1700213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714500" y="714375"/>
            <a:ext cx="72151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354" name="Picture 18" descr="slide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8532813" y="6237288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3</a:t>
            </a: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7675" y="125413"/>
            <a:ext cx="59626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908050"/>
            <a:ext cx="6481763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7" name="Text Box 14"/>
          <p:cNvSpPr txBox="1">
            <a:spLocks noChangeArrowheads="1"/>
          </p:cNvSpPr>
          <p:nvPr/>
        </p:nvSpPr>
        <p:spPr bwMode="auto">
          <a:xfrm>
            <a:off x="323850" y="1268413"/>
            <a:ext cx="33924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hlink"/>
                </a:solidFill>
              </a:rPr>
              <a:t>Magne</a:t>
            </a:r>
            <a:r>
              <a:rPr lang="ro-RO" sz="2000" b="1">
                <a:solidFill>
                  <a:schemeClr val="hlink"/>
                </a:solidFill>
              </a:rPr>
              <a:t>ți: </a:t>
            </a:r>
            <a:r>
              <a:rPr lang="ro-RO" sz="2000" b="1" u="sng">
                <a:solidFill>
                  <a:schemeClr val="hlink"/>
                </a:solidFill>
              </a:rPr>
              <a:t>naturali, artificiali</a:t>
            </a:r>
            <a:endParaRPr lang="ru-RU" sz="2000" b="1">
              <a:solidFill>
                <a:schemeClr val="hlink"/>
              </a:solidFill>
            </a:endParaRPr>
          </a:p>
        </p:txBody>
      </p: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1773238"/>
            <a:ext cx="5038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3850" y="2133600"/>
            <a:ext cx="84391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00113" y="2708275"/>
            <a:ext cx="74771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7088" y="3429000"/>
            <a:ext cx="7505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62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95988" y="4076700"/>
            <a:ext cx="181927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2238" y="333375"/>
            <a:ext cx="6481762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80" name="Text Box 14"/>
          <p:cNvSpPr txBox="1">
            <a:spLocks noChangeArrowheads="1"/>
          </p:cNvSpPr>
          <p:nvPr/>
        </p:nvSpPr>
        <p:spPr bwMode="auto">
          <a:xfrm>
            <a:off x="1154113" y="800100"/>
            <a:ext cx="514667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1820. Hans Cristian Oersted (1777 - 1851)</a:t>
            </a:r>
            <a:endParaRPr lang="ru-RU" sz="2000" b="1">
              <a:solidFill>
                <a:schemeClr val="hlink"/>
              </a:solidFill>
            </a:endParaRP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150" y="1169988"/>
            <a:ext cx="71437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1188" y="1827213"/>
            <a:ext cx="1698625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3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19475" y="1844675"/>
            <a:ext cx="18732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00788" y="1916113"/>
            <a:ext cx="1800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5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00113" y="4924425"/>
            <a:ext cx="1104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19475" y="4941888"/>
            <a:ext cx="17335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7" name="Picture 1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61150" y="5229225"/>
            <a:ext cx="933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89" name="Picture 1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47813" y="1484313"/>
            <a:ext cx="40195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90" name="Text Box 14"/>
          <p:cNvSpPr txBox="1">
            <a:spLocks noChangeArrowheads="1"/>
          </p:cNvSpPr>
          <p:nvPr/>
        </p:nvSpPr>
        <p:spPr bwMode="auto">
          <a:xfrm>
            <a:off x="179388" y="5661025"/>
            <a:ext cx="8637587" cy="611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600" b="1"/>
              <a:t>Asemănarea dintre câmpurile magnetice ale curentului circular și barei </a:t>
            </a:r>
          </a:p>
          <a:p>
            <a:r>
              <a:rPr lang="ro-RO" sz="1600" b="1"/>
              <a:t>magnetice a fost stabilită în anul</a:t>
            </a:r>
            <a:r>
              <a:rPr lang="ro-RO" b="1"/>
              <a:t> 1820 de către Andre – Marie Ampere (1775-1836)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5600" y="188913"/>
            <a:ext cx="34956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908050"/>
            <a:ext cx="56896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04025" y="1196975"/>
            <a:ext cx="180022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288" y="3141663"/>
            <a:ext cx="2676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7" name="Text Box 14"/>
          <p:cNvSpPr txBox="1">
            <a:spLocks noChangeArrowheads="1"/>
          </p:cNvSpPr>
          <p:nvPr/>
        </p:nvSpPr>
        <p:spPr bwMode="auto">
          <a:xfrm>
            <a:off x="3348038" y="3213100"/>
            <a:ext cx="32575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Nicola Tesla (1856 - 1943)</a:t>
            </a:r>
            <a:endParaRPr lang="ru-RU" sz="2000" b="1">
              <a:solidFill>
                <a:schemeClr val="hlink"/>
              </a:solidFill>
            </a:endParaRPr>
          </a:p>
        </p:txBody>
      </p:sp>
      <p:pic>
        <p:nvPicPr>
          <p:cNvPr id="29708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03575" y="4365625"/>
            <a:ext cx="52578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9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3850" y="6165850"/>
            <a:ext cx="36671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188913"/>
            <a:ext cx="44577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3938" y="908050"/>
            <a:ext cx="165576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5288" y="1557338"/>
            <a:ext cx="2409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3" y="2060575"/>
            <a:ext cx="53340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87675" y="1582738"/>
            <a:ext cx="30765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2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27763" y="1916113"/>
            <a:ext cx="24955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4365625"/>
            <a:ext cx="529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4" name="Picture 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79388" y="4724400"/>
            <a:ext cx="30194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6" name="Picture 1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867400" y="4508500"/>
            <a:ext cx="25241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37" name="Picture 1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116013" y="5300663"/>
            <a:ext cx="324008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1268413"/>
            <a:ext cx="4067175" cy="364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25" y="3429000"/>
            <a:ext cx="52863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11413" y="4149725"/>
            <a:ext cx="28082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0825" y="5157788"/>
            <a:ext cx="5543550" cy="857250"/>
          </a:xfrm>
          <a:prstGeom prst="rect">
            <a:avLst/>
          </a:prstGeom>
          <a:noFill/>
        </p:spPr>
      </p:pic>
      <p:pic>
        <p:nvPicPr>
          <p:cNvPr id="31754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5288" y="836613"/>
            <a:ext cx="4176712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84888" y="260350"/>
            <a:ext cx="2686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8350" y="333375"/>
            <a:ext cx="71056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1196975"/>
            <a:ext cx="129698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6238" y="1268413"/>
            <a:ext cx="21336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19700" y="1196975"/>
            <a:ext cx="647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9" name="Text Box 14"/>
          <p:cNvSpPr txBox="1">
            <a:spLocks noChangeArrowheads="1"/>
          </p:cNvSpPr>
          <p:nvPr/>
        </p:nvSpPr>
        <p:spPr bwMode="auto">
          <a:xfrm>
            <a:off x="684213" y="1879600"/>
            <a:ext cx="19192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Paramagnetici</a:t>
            </a:r>
            <a:endParaRPr lang="ru-RU" sz="2000" b="1">
              <a:solidFill>
                <a:schemeClr val="hlink"/>
              </a:solidFill>
            </a:endParaRPr>
          </a:p>
        </p:txBody>
      </p:sp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87450" y="2420938"/>
            <a:ext cx="8382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81" name="Text Box 14"/>
          <p:cNvSpPr txBox="1">
            <a:spLocks noChangeArrowheads="1"/>
          </p:cNvSpPr>
          <p:nvPr/>
        </p:nvSpPr>
        <p:spPr bwMode="auto">
          <a:xfrm>
            <a:off x="3492500" y="1906588"/>
            <a:ext cx="17637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Diamagnetici</a:t>
            </a:r>
            <a:endParaRPr lang="ru-RU" sz="2000" b="1">
              <a:solidFill>
                <a:schemeClr val="hlink"/>
              </a:solidFill>
            </a:endParaRPr>
          </a:p>
        </p:txBody>
      </p:sp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51275" y="2482850"/>
            <a:ext cx="8667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42988" y="2997200"/>
            <a:ext cx="11049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84" name="Picture 1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25875" y="2986088"/>
            <a:ext cx="9620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85" name="Picture 17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867400" y="3860800"/>
            <a:ext cx="11906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87" name="Picture 19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27088" y="3933825"/>
            <a:ext cx="47815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88" name="Picture 2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15900" y="3929063"/>
            <a:ext cx="53975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89" name="Picture 2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55650" y="4421188"/>
            <a:ext cx="7129463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90" name="Picture 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380288" y="2565400"/>
            <a:ext cx="1428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91" name="Picture 23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308850" y="3068638"/>
            <a:ext cx="1439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92" name="Text Box 14"/>
          <p:cNvSpPr txBox="1">
            <a:spLocks noChangeArrowheads="1"/>
          </p:cNvSpPr>
          <p:nvPr/>
        </p:nvSpPr>
        <p:spPr bwMode="auto">
          <a:xfrm>
            <a:off x="6732588" y="2060575"/>
            <a:ext cx="1846262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Fe, Gd, Co, Ni</a:t>
            </a:r>
            <a:endParaRPr lang="ru-RU" sz="2000" b="1">
              <a:solidFill>
                <a:schemeClr val="hlink"/>
              </a:solidFill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6659563" y="1844675"/>
            <a:ext cx="2233612" cy="1871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579563" y="550863"/>
            <a:ext cx="7146925" cy="5715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8" y="358775"/>
            <a:ext cx="1165225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260350"/>
            <a:ext cx="43624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9" name="Text Box 14"/>
          <p:cNvSpPr txBox="1">
            <a:spLocks noChangeArrowheads="1"/>
          </p:cNvSpPr>
          <p:nvPr/>
        </p:nvSpPr>
        <p:spPr bwMode="auto">
          <a:xfrm>
            <a:off x="38100" y="1052513"/>
            <a:ext cx="91059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Hans C. Oersted, 1820 -  legătura dintre fenomenele electrice și magnetice</a:t>
            </a:r>
            <a:endParaRPr lang="ru-RU" sz="2000" b="1">
              <a:solidFill>
                <a:schemeClr val="hlink"/>
              </a:solidFill>
            </a:endParaRPr>
          </a:p>
        </p:txBody>
      </p:sp>
      <p:sp>
        <p:nvSpPr>
          <p:cNvPr id="33800" name="Text Box 14"/>
          <p:cNvSpPr txBox="1">
            <a:spLocks noChangeArrowheads="1"/>
          </p:cNvSpPr>
          <p:nvPr/>
        </p:nvSpPr>
        <p:spPr bwMode="auto">
          <a:xfrm>
            <a:off x="38100" y="1412875"/>
            <a:ext cx="67564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000" b="1">
                <a:solidFill>
                  <a:schemeClr val="hlink"/>
                </a:solidFill>
              </a:rPr>
              <a:t>1831, M. Faraday descoperă inducția electromagnetică</a:t>
            </a:r>
            <a:endParaRPr lang="ru-RU" sz="2000" b="1">
              <a:solidFill>
                <a:schemeClr val="hlink"/>
              </a:solidFill>
            </a:endParaRPr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925" y="1844675"/>
            <a:ext cx="38671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0" y="3573463"/>
            <a:ext cx="167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o-RO" b="1"/>
              <a:t>Curent extern</a:t>
            </a:r>
            <a:endParaRPr lang="ru-RU" b="1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835150" y="3573463"/>
            <a:ext cx="347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o-RO" b="1"/>
              <a:t>Curent indus (sau de inducție)</a:t>
            </a:r>
            <a:endParaRPr lang="ru-RU" b="1"/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>
            <a:off x="250825" y="4797425"/>
            <a:ext cx="504825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b="1">
                <a:solidFill>
                  <a:schemeClr val="hlink"/>
                </a:solidFill>
              </a:rPr>
              <a:t>Curentul de inducție ia naștere doar în cazul </a:t>
            </a:r>
          </a:p>
          <a:p>
            <a:r>
              <a:rPr lang="ro-RO" b="1">
                <a:solidFill>
                  <a:schemeClr val="hlink"/>
                </a:solidFill>
              </a:rPr>
              <a:t>mișcării relative a magnetului și bobinei</a:t>
            </a:r>
            <a:endParaRPr lang="ru-RU" b="1">
              <a:solidFill>
                <a:schemeClr val="hlink"/>
              </a:solidFill>
            </a:endParaRPr>
          </a:p>
        </p:txBody>
      </p:sp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6388" y="1916113"/>
            <a:ext cx="3757612" cy="494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160</Words>
  <Application>Microsoft Office PowerPoint</Application>
  <PresentationFormat>On-screen Show (4:3)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BMBF-MD</dc:creator>
  <cp:lastModifiedBy>Microsoft Office</cp:lastModifiedBy>
  <cp:revision>325</cp:revision>
  <dcterms:created xsi:type="dcterms:W3CDTF">2016-05-26T08:09:24Z</dcterms:created>
  <dcterms:modified xsi:type="dcterms:W3CDTF">2021-03-01T08:56:39Z</dcterms:modified>
</cp:coreProperties>
</file>