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56" r:id="rId5"/>
    <p:sldId id="272" r:id="rId6"/>
    <p:sldId id="258" r:id="rId7"/>
    <p:sldId id="257" r:id="rId8"/>
    <p:sldId id="259" r:id="rId9"/>
    <p:sldId id="260" r:id="rId10"/>
    <p:sldId id="262" r:id="rId11"/>
    <p:sldId id="261" r:id="rId12"/>
    <p:sldId id="273" r:id="rId13"/>
    <p:sldId id="274" r:id="rId14"/>
    <p:sldId id="275" r:id="rId15"/>
    <p:sldId id="276" r:id="rId16"/>
    <p:sldId id="277" r:id="rId17"/>
    <p:sldId id="278" r:id="rId18"/>
    <p:sldId id="263" r:id="rId19"/>
    <p:sldId id="264" r:id="rId20"/>
    <p:sldId id="279" r:id="rId21"/>
    <p:sldId id="280" r:id="rId22"/>
    <p:sldId id="281" r:id="rId23"/>
    <p:sldId id="265" r:id="rId24"/>
    <p:sldId id="266" r:id="rId25"/>
    <p:sldId id="267" r:id="rId26"/>
    <p:sldId id="268" r:id="rId2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2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0D75D-62DA-4071-B5C1-565526A98619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CBC4A-A844-4E03-A0F3-940590E82B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BB554-D26D-4D2B-A21F-26CE96625C42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B26E5-23D6-4FCC-8EB3-56159690B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7A88F-5E7D-4A4A-9172-88D8E33BF26B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93D00-8FD4-434B-9A50-FDD8DE6EF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9F7AD-04AD-46C3-A0EF-12F768AA7E40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9F076-B4F9-4673-B9EA-6E9460138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D4B57-24D1-4208-AE3A-36993A041F04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629AF-8096-4358-A291-7300C8740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715E6-A9ED-405C-B637-56D670E031C5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BE8A7-F73F-415A-8589-7597EC0C4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B5DCE-40A4-4ECC-A9D5-4BDFEC85BF89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883EC-49EC-49B7-9094-F83CB5ECBB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98779-63C3-4912-9796-19BAD08ACB58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93A21-A6AC-443A-ADAD-9D97CC2F6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DAD2C-C674-463F-83B0-79231A1BEEE9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251D5-A138-4877-B8B1-EE2FE234A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A9DBE-9CF0-453A-9279-7F06D5B284A0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1EF03-1CDC-4514-BB58-5A48484E0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2CDE0-92DF-479D-A578-0F873A21E65B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68B42-2FF2-45E0-A30E-9A9F3CFDC3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BF0DF36-0352-49E6-8808-63EDC858DC94}" type="datetimeFigureOut">
              <a:rPr lang="en-US"/>
              <a:pPr>
                <a:defRPr/>
              </a:pPr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F4B9997-08C6-4EA6-B005-EAAFC0BB9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physics.fsu.edu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3640138" y="228600"/>
            <a:ext cx="7058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2800" b="1">
                <a:solidFill>
                  <a:srgbClr val="FF0000"/>
                </a:solidFill>
                <a:latin typeface="Tahoma" pitchFamily="34" charset="0"/>
              </a:rPr>
              <a:t>PHYSICS </a:t>
            </a:r>
            <a:r>
              <a:rPr lang="ru-RU" sz="2800" b="1">
                <a:solidFill>
                  <a:srgbClr val="FF0000"/>
                </a:solidFill>
                <a:latin typeface="Tahoma" pitchFamily="34" charset="0"/>
              </a:rPr>
              <a:t/>
            </a:r>
            <a:br>
              <a:rPr lang="ru-RU" sz="2800" b="1">
                <a:solidFill>
                  <a:srgbClr val="FF0000"/>
                </a:solidFill>
                <a:latin typeface="Tahoma" pitchFamily="34" charset="0"/>
              </a:rPr>
            </a:br>
            <a:r>
              <a:rPr lang="ru-RU" sz="2800" b="1">
                <a:solidFill>
                  <a:srgbClr val="FF0000"/>
                </a:solidFill>
                <a:latin typeface="Tahoma" pitchFamily="34" charset="0"/>
              </a:rPr>
              <a:t>Pre-University Course</a:t>
            </a:r>
            <a:r>
              <a:rPr lang="en-US" sz="2800" b="1">
                <a:solidFill>
                  <a:srgbClr val="FF0000"/>
                </a:solidFill>
                <a:latin typeface="Tahoma" pitchFamily="34" charset="0"/>
              </a:rPr>
              <a:t/>
            </a:r>
            <a:br>
              <a:rPr lang="en-US" sz="2800" b="1">
                <a:solidFill>
                  <a:srgbClr val="FF0000"/>
                </a:solidFill>
                <a:latin typeface="Tahoma" pitchFamily="34" charset="0"/>
              </a:rPr>
            </a:br>
            <a:r>
              <a:rPr lang="en-US" sz="2800">
                <a:solidFill>
                  <a:srgbClr val="FF0000"/>
                </a:solidFill>
                <a:latin typeface="Tahoma" pitchFamily="34" charset="0"/>
              </a:rPr>
              <a:t>http://fizica.utm.md</a:t>
            </a:r>
            <a:r>
              <a:rPr lang="ru-RU" sz="2800">
                <a:solidFill>
                  <a:srgbClr val="FF0000"/>
                </a:solidFill>
                <a:latin typeface="Tahoma" pitchFamily="34" charset="0"/>
              </a:rPr>
              <a:t>/</a:t>
            </a:r>
            <a:endParaRPr lang="en-US" sz="280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26636" name="FlagCount" hidden="1">
            <a:hlinkClick r:id="rId2"/>
          </p:cNvPr>
          <p:cNvSpPr>
            <a:spLocks noChangeArrowheads="1"/>
          </p:cNvSpPr>
          <p:nvPr/>
        </p:nvSpPr>
        <p:spPr bwMode="auto">
          <a:xfrm>
            <a:off x="9569450" y="254000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rgbClr val="00CC99">
              <a:alpha val="25000"/>
            </a:srgbClr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sz="2400" b="1">
              <a:solidFill>
                <a:schemeClr val="bg1"/>
              </a:solidFill>
              <a:latin typeface="Tahoma" pitchFamily="34" charset="0"/>
            </a:endParaRPr>
          </a:p>
        </p:txBody>
      </p:sp>
      <p:pic>
        <p:nvPicPr>
          <p:cNvPr id="26637" name="Picture 13" descr="LOGO_UTM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8" y="115888"/>
            <a:ext cx="2411412" cy="1265237"/>
          </a:xfrm>
          <a:prstGeom prst="rect">
            <a:avLst/>
          </a:prstGeom>
          <a:noFill/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314450" y="1628775"/>
            <a:ext cx="88820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An Introduction to Mechanics, </a:t>
            </a:r>
            <a:r>
              <a:rPr lang="ru-RU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Molecular Physics,</a:t>
            </a:r>
          </a:p>
          <a:p>
            <a:pPr algn="ctr"/>
            <a:r>
              <a:rPr lang="en-US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Thermodynamics</a:t>
            </a:r>
            <a:r>
              <a:rPr lang="ru-RU" sz="2400" b="1" i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Electromagnetism and Waves</a:t>
            </a:r>
            <a:endParaRPr lang="en-US" sz="2400" b="1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pic>
        <p:nvPicPr>
          <p:cNvPr id="26639" name="Picture 6"/>
          <p:cNvPicPr>
            <a:picLocks noChangeAspect="1" noChangeArrowheads="1"/>
          </p:cNvPicPr>
          <p:nvPr/>
        </p:nvPicPr>
        <p:blipFill>
          <a:blip r:embed="rId4"/>
          <a:srcRect l="34428" t="15118" r="18538" b="37794"/>
          <a:stretch>
            <a:fillRect/>
          </a:stretch>
        </p:blipFill>
        <p:spPr bwMode="auto">
          <a:xfrm>
            <a:off x="5310188" y="2393950"/>
            <a:ext cx="2711450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0" name="Picture 3" descr="C:\Documents and Settings\hill.PHYS\My Documents\DOCS\UF\teaching\2048\week1\iron_wolf2.jpg"/>
          <p:cNvPicPr>
            <a:picLocks noChangeAspect="1" noChangeArrowheads="1"/>
          </p:cNvPicPr>
          <p:nvPr/>
        </p:nvPicPr>
        <p:blipFill>
          <a:blip r:embed="rId5"/>
          <a:srcRect l="13126" t="5000" r="7500" b="10001"/>
          <a:stretch>
            <a:fillRect/>
          </a:stretch>
        </p:blipFill>
        <p:spPr bwMode="auto">
          <a:xfrm>
            <a:off x="3222625" y="2420938"/>
            <a:ext cx="203993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1" name="Picture 5" descr="C:\Documents and Settings\hill.PHYS\My Documents\DOCS\UF\teaching\2048\week1\92pc-1006a.jpg"/>
          <p:cNvPicPr>
            <a:picLocks noChangeAspect="1" noChangeArrowheads="1"/>
          </p:cNvPicPr>
          <p:nvPr/>
        </p:nvPicPr>
        <p:blipFill>
          <a:blip r:embed="rId6"/>
          <a:srcRect l="29341" t="13316" r="29341" b="19975"/>
          <a:stretch>
            <a:fillRect/>
          </a:stretch>
        </p:blipFill>
        <p:spPr bwMode="auto">
          <a:xfrm>
            <a:off x="1422400" y="2420938"/>
            <a:ext cx="1787525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Box 1"/>
          <p:cNvSpPr txBox="1">
            <a:spLocks noChangeArrowheads="1"/>
          </p:cNvSpPr>
          <p:nvPr/>
        </p:nvSpPr>
        <p:spPr bwMode="auto">
          <a:xfrm>
            <a:off x="8850313" y="222250"/>
            <a:ext cx="28352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400" b="1"/>
              <a:t>FORTA ELASTICĂ</a:t>
            </a:r>
            <a:endParaRPr lang="en-US" sz="2400" b="1"/>
          </a:p>
        </p:txBody>
      </p:sp>
      <p:pic>
        <p:nvPicPr>
          <p:cNvPr id="18434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413" y="684213"/>
            <a:ext cx="11163300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8" y="1500188"/>
            <a:ext cx="80295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37613" y="1493838"/>
            <a:ext cx="2725737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8847138" y="4821238"/>
            <a:ext cx="27797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800">
                <a:latin typeface="Calibri" pitchFamily="34" charset="0"/>
              </a:rPr>
              <a:t>Robert Hooke</a:t>
            </a:r>
          </a:p>
          <a:p>
            <a:pPr algn="ctr"/>
            <a:r>
              <a:rPr lang="en-GB" sz="2800">
                <a:latin typeface="Calibri" pitchFamily="34" charset="0"/>
              </a:rPr>
              <a:t>1635-1703</a:t>
            </a:r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75775" y="338138"/>
            <a:ext cx="2168525" cy="582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1625" y="227013"/>
            <a:ext cx="9074150" cy="69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6313" y="2519363"/>
            <a:ext cx="580072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643063" y="1484313"/>
            <a:ext cx="3336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Hooke's Law is often written: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775200" y="1412875"/>
            <a:ext cx="153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Fel =</a:t>
            </a:r>
            <a:r>
              <a:rPr lang="en-US" b="1">
                <a:solidFill>
                  <a:schemeClr val="hlink"/>
                </a:solidFill>
              </a:rPr>
              <a:t> </a:t>
            </a:r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-kx</a:t>
            </a:r>
          </a:p>
        </p:txBody>
      </p:sp>
      <p:sp>
        <p:nvSpPr>
          <p:cNvPr id="30726" name="Line 8"/>
          <p:cNvSpPr>
            <a:spLocks noChangeShapeType="1"/>
          </p:cNvSpPr>
          <p:nvPr/>
        </p:nvSpPr>
        <p:spPr bwMode="auto">
          <a:xfrm>
            <a:off x="3776663" y="3124200"/>
            <a:ext cx="0" cy="3527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30727" name="Group 9"/>
          <p:cNvGrpSpPr>
            <a:grpSpLocks/>
          </p:cNvGrpSpPr>
          <p:nvPr/>
        </p:nvGrpSpPr>
        <p:grpSpPr bwMode="auto">
          <a:xfrm>
            <a:off x="3757613" y="3617913"/>
            <a:ext cx="1781175" cy="404812"/>
            <a:chOff x="381" y="2383"/>
            <a:chExt cx="1122" cy="414"/>
          </a:xfrm>
        </p:grpSpPr>
        <p:grpSp>
          <p:nvGrpSpPr>
            <p:cNvPr id="30728" name="Group 10"/>
            <p:cNvGrpSpPr>
              <a:grpSpLocks/>
            </p:cNvGrpSpPr>
            <p:nvPr/>
          </p:nvGrpSpPr>
          <p:grpSpPr bwMode="auto">
            <a:xfrm>
              <a:off x="381" y="2383"/>
              <a:ext cx="1083" cy="414"/>
              <a:chOff x="2649" y="3322"/>
              <a:chExt cx="826" cy="538"/>
            </a:xfrm>
          </p:grpSpPr>
          <p:sp>
            <p:nvSpPr>
              <p:cNvPr id="30729" name="Line 11"/>
              <p:cNvSpPr>
                <a:spLocks noChangeShapeType="1"/>
              </p:cNvSpPr>
              <p:nvPr/>
            </p:nvSpPr>
            <p:spPr bwMode="auto">
              <a:xfrm>
                <a:off x="2649" y="3597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730" name="Oval 12"/>
              <p:cNvSpPr>
                <a:spLocks noChangeArrowheads="1"/>
              </p:cNvSpPr>
              <p:nvPr/>
            </p:nvSpPr>
            <p:spPr bwMode="auto">
              <a:xfrm>
                <a:off x="2809" y="3334"/>
                <a:ext cx="131" cy="5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30731" name="Line 13"/>
              <p:cNvSpPr>
                <a:spLocks noChangeShapeType="1"/>
              </p:cNvSpPr>
              <p:nvPr/>
            </p:nvSpPr>
            <p:spPr bwMode="auto">
              <a:xfrm>
                <a:off x="3324" y="3587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732" name="Oval 14"/>
              <p:cNvSpPr>
                <a:spLocks noChangeArrowheads="1"/>
              </p:cNvSpPr>
              <p:nvPr/>
            </p:nvSpPr>
            <p:spPr bwMode="auto">
              <a:xfrm>
                <a:off x="2885" y="3330"/>
                <a:ext cx="131" cy="5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30733" name="Oval 15"/>
              <p:cNvSpPr>
                <a:spLocks noChangeArrowheads="1"/>
              </p:cNvSpPr>
              <p:nvPr/>
            </p:nvSpPr>
            <p:spPr bwMode="auto">
              <a:xfrm>
                <a:off x="2961" y="3326"/>
                <a:ext cx="131" cy="5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30734" name="Oval 16"/>
              <p:cNvSpPr>
                <a:spLocks noChangeArrowheads="1"/>
              </p:cNvSpPr>
              <p:nvPr/>
            </p:nvSpPr>
            <p:spPr bwMode="auto">
              <a:xfrm>
                <a:off x="3037" y="3322"/>
                <a:ext cx="131" cy="5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30735" name="Oval 17"/>
              <p:cNvSpPr>
                <a:spLocks noChangeArrowheads="1"/>
              </p:cNvSpPr>
              <p:nvPr/>
            </p:nvSpPr>
            <p:spPr bwMode="auto">
              <a:xfrm>
                <a:off x="3113" y="3328"/>
                <a:ext cx="131" cy="5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30736" name="Oval 18"/>
              <p:cNvSpPr>
                <a:spLocks noChangeArrowheads="1"/>
              </p:cNvSpPr>
              <p:nvPr/>
            </p:nvSpPr>
            <p:spPr bwMode="auto">
              <a:xfrm>
                <a:off x="3189" y="3324"/>
                <a:ext cx="131" cy="5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 b="1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30737" name="Oval 19"/>
            <p:cNvSpPr>
              <a:spLocks noChangeArrowheads="1"/>
            </p:cNvSpPr>
            <p:nvPr/>
          </p:nvSpPr>
          <p:spPr bwMode="auto">
            <a:xfrm>
              <a:off x="1448" y="2564"/>
              <a:ext cx="55" cy="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b="1">
                <a:solidFill>
                  <a:schemeClr val="hlink"/>
                </a:solidFill>
              </a:endParaRPr>
            </a:p>
          </p:txBody>
        </p:sp>
      </p:grpSp>
      <p:sp>
        <p:nvSpPr>
          <p:cNvPr id="30738" name="Text Box 21"/>
          <p:cNvSpPr txBox="1">
            <a:spLocks noChangeArrowheads="1"/>
          </p:cNvSpPr>
          <p:nvPr/>
        </p:nvSpPr>
        <p:spPr bwMode="auto">
          <a:xfrm>
            <a:off x="1643063" y="580548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solidFill>
                  <a:schemeClr val="hlink"/>
                </a:solidFill>
              </a:rPr>
              <a:t>stretched</a:t>
            </a:r>
          </a:p>
          <a:p>
            <a:r>
              <a:rPr lang="en-US" b="1" i="1">
                <a:solidFill>
                  <a:schemeClr val="hlink"/>
                </a:solidFill>
              </a:rPr>
              <a:t>spring:</a:t>
            </a:r>
          </a:p>
        </p:txBody>
      </p:sp>
      <p:sp>
        <p:nvSpPr>
          <p:cNvPr id="30739" name="Text Box 22"/>
          <p:cNvSpPr txBox="1">
            <a:spLocks noChangeArrowheads="1"/>
          </p:cNvSpPr>
          <p:nvPr/>
        </p:nvSpPr>
        <p:spPr bwMode="auto">
          <a:xfrm>
            <a:off x="1720850" y="3375025"/>
            <a:ext cx="1530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hlink"/>
                </a:solidFill>
              </a:rPr>
              <a:t>compressed</a:t>
            </a:r>
          </a:p>
          <a:p>
            <a:r>
              <a:rPr lang="en-US" b="1" i="1">
                <a:solidFill>
                  <a:schemeClr val="hlink"/>
                </a:solidFill>
              </a:rPr>
              <a:t>spring:</a:t>
            </a:r>
          </a:p>
        </p:txBody>
      </p:sp>
      <p:grpSp>
        <p:nvGrpSpPr>
          <p:cNvPr id="30740" name="Group 41"/>
          <p:cNvGrpSpPr>
            <a:grpSpLocks/>
          </p:cNvGrpSpPr>
          <p:nvPr/>
        </p:nvGrpSpPr>
        <p:grpSpPr bwMode="auto">
          <a:xfrm>
            <a:off x="3771900" y="6091238"/>
            <a:ext cx="4348163" cy="379412"/>
            <a:chOff x="1541" y="3538"/>
            <a:chExt cx="2894" cy="458"/>
          </a:xfrm>
        </p:grpSpPr>
        <p:sp>
          <p:nvSpPr>
            <p:cNvPr id="30741" name="Line 26"/>
            <p:cNvSpPr>
              <a:spLocks noChangeShapeType="1"/>
            </p:cNvSpPr>
            <p:nvPr/>
          </p:nvSpPr>
          <p:spPr bwMode="auto">
            <a:xfrm>
              <a:off x="1541" y="3772"/>
              <a:ext cx="5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742" name="Oval 27"/>
            <p:cNvSpPr>
              <a:spLocks noChangeArrowheads="1"/>
            </p:cNvSpPr>
            <p:nvPr/>
          </p:nvSpPr>
          <p:spPr bwMode="auto">
            <a:xfrm>
              <a:off x="2099" y="3548"/>
              <a:ext cx="457" cy="4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b="1">
                <a:solidFill>
                  <a:schemeClr val="hlink"/>
                </a:solidFill>
              </a:endParaRPr>
            </a:p>
          </p:txBody>
        </p:sp>
        <p:sp>
          <p:nvSpPr>
            <p:cNvPr id="30743" name="Line 28"/>
            <p:cNvSpPr>
              <a:spLocks noChangeShapeType="1"/>
            </p:cNvSpPr>
            <p:nvPr/>
          </p:nvSpPr>
          <p:spPr bwMode="auto">
            <a:xfrm>
              <a:off x="3896" y="3764"/>
              <a:ext cx="5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744" name="Oval 29"/>
            <p:cNvSpPr>
              <a:spLocks noChangeArrowheads="1"/>
            </p:cNvSpPr>
            <p:nvPr/>
          </p:nvSpPr>
          <p:spPr bwMode="auto">
            <a:xfrm>
              <a:off x="2364" y="3545"/>
              <a:ext cx="458" cy="4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b="1">
                <a:solidFill>
                  <a:schemeClr val="hlink"/>
                </a:solidFill>
              </a:endParaRPr>
            </a:p>
          </p:txBody>
        </p:sp>
        <p:sp>
          <p:nvSpPr>
            <p:cNvPr id="30745" name="Oval 30"/>
            <p:cNvSpPr>
              <a:spLocks noChangeArrowheads="1"/>
            </p:cNvSpPr>
            <p:nvPr/>
          </p:nvSpPr>
          <p:spPr bwMode="auto">
            <a:xfrm>
              <a:off x="2630" y="3541"/>
              <a:ext cx="457" cy="4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b="1">
                <a:solidFill>
                  <a:schemeClr val="hlink"/>
                </a:solidFill>
              </a:endParaRPr>
            </a:p>
          </p:txBody>
        </p:sp>
        <p:sp>
          <p:nvSpPr>
            <p:cNvPr id="30746" name="Oval 31"/>
            <p:cNvSpPr>
              <a:spLocks noChangeArrowheads="1"/>
            </p:cNvSpPr>
            <p:nvPr/>
          </p:nvSpPr>
          <p:spPr bwMode="auto">
            <a:xfrm>
              <a:off x="2895" y="3538"/>
              <a:ext cx="457" cy="4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b="1">
                <a:solidFill>
                  <a:schemeClr val="hlink"/>
                </a:solidFill>
              </a:endParaRPr>
            </a:p>
          </p:txBody>
        </p:sp>
        <p:sp>
          <p:nvSpPr>
            <p:cNvPr id="30747" name="Oval 32"/>
            <p:cNvSpPr>
              <a:spLocks noChangeArrowheads="1"/>
            </p:cNvSpPr>
            <p:nvPr/>
          </p:nvSpPr>
          <p:spPr bwMode="auto">
            <a:xfrm>
              <a:off x="3160" y="3543"/>
              <a:ext cx="457" cy="4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b="1">
                <a:solidFill>
                  <a:schemeClr val="hlink"/>
                </a:solidFill>
              </a:endParaRPr>
            </a:p>
          </p:txBody>
        </p:sp>
        <p:sp>
          <p:nvSpPr>
            <p:cNvPr id="30748" name="Oval 33"/>
            <p:cNvSpPr>
              <a:spLocks noChangeArrowheads="1"/>
            </p:cNvSpPr>
            <p:nvPr/>
          </p:nvSpPr>
          <p:spPr bwMode="auto">
            <a:xfrm>
              <a:off x="3425" y="3540"/>
              <a:ext cx="457" cy="44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b="1">
                <a:solidFill>
                  <a:schemeClr val="hlink"/>
                </a:solidFill>
              </a:endParaRPr>
            </a:p>
          </p:txBody>
        </p:sp>
        <p:sp>
          <p:nvSpPr>
            <p:cNvPr id="30749" name="Oval 34"/>
            <p:cNvSpPr>
              <a:spLocks noChangeArrowheads="1"/>
            </p:cNvSpPr>
            <p:nvPr/>
          </p:nvSpPr>
          <p:spPr bwMode="auto">
            <a:xfrm>
              <a:off x="4349" y="3736"/>
              <a:ext cx="86" cy="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b="1">
                <a:solidFill>
                  <a:schemeClr val="hlink"/>
                </a:solidFill>
              </a:endParaRPr>
            </a:p>
          </p:txBody>
        </p:sp>
      </p:grpSp>
      <p:sp>
        <p:nvSpPr>
          <p:cNvPr id="30750" name="Rectangle 37"/>
          <p:cNvSpPr>
            <a:spLocks noChangeArrowheads="1"/>
          </p:cNvSpPr>
          <p:nvPr/>
        </p:nvSpPr>
        <p:spPr bwMode="auto">
          <a:xfrm>
            <a:off x="5502275" y="3589338"/>
            <a:ext cx="487363" cy="4873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b="1">
              <a:solidFill>
                <a:schemeClr val="hlink"/>
              </a:solidFill>
            </a:endParaRPr>
          </a:p>
        </p:txBody>
      </p:sp>
      <p:sp>
        <p:nvSpPr>
          <p:cNvPr id="30751" name="Rectangle 40"/>
          <p:cNvSpPr>
            <a:spLocks noChangeArrowheads="1"/>
          </p:cNvSpPr>
          <p:nvPr/>
        </p:nvSpPr>
        <p:spPr bwMode="auto">
          <a:xfrm>
            <a:off x="8120063" y="6019800"/>
            <a:ext cx="487362" cy="487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b="1">
              <a:solidFill>
                <a:schemeClr val="hlink"/>
              </a:solidFill>
            </a:endParaRPr>
          </a:p>
        </p:txBody>
      </p:sp>
      <p:grpSp>
        <p:nvGrpSpPr>
          <p:cNvPr id="30752" name="Group 42"/>
          <p:cNvGrpSpPr>
            <a:grpSpLocks/>
          </p:cNvGrpSpPr>
          <p:nvPr/>
        </p:nvGrpSpPr>
        <p:grpSpPr bwMode="auto">
          <a:xfrm>
            <a:off x="3757613" y="4832350"/>
            <a:ext cx="3136900" cy="388938"/>
            <a:chOff x="381" y="2383"/>
            <a:chExt cx="1122" cy="414"/>
          </a:xfrm>
        </p:grpSpPr>
        <p:grpSp>
          <p:nvGrpSpPr>
            <p:cNvPr id="30753" name="Group 43"/>
            <p:cNvGrpSpPr>
              <a:grpSpLocks/>
            </p:cNvGrpSpPr>
            <p:nvPr/>
          </p:nvGrpSpPr>
          <p:grpSpPr bwMode="auto">
            <a:xfrm>
              <a:off x="381" y="2383"/>
              <a:ext cx="1083" cy="414"/>
              <a:chOff x="2649" y="3322"/>
              <a:chExt cx="826" cy="538"/>
            </a:xfrm>
          </p:grpSpPr>
          <p:sp>
            <p:nvSpPr>
              <p:cNvPr id="30754" name="Line 44"/>
              <p:cNvSpPr>
                <a:spLocks noChangeShapeType="1"/>
              </p:cNvSpPr>
              <p:nvPr/>
            </p:nvSpPr>
            <p:spPr bwMode="auto">
              <a:xfrm>
                <a:off x="2649" y="3597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755" name="Oval 45"/>
              <p:cNvSpPr>
                <a:spLocks noChangeArrowheads="1"/>
              </p:cNvSpPr>
              <p:nvPr/>
            </p:nvSpPr>
            <p:spPr bwMode="auto">
              <a:xfrm>
                <a:off x="2809" y="3334"/>
                <a:ext cx="131" cy="5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30756" name="Line 46"/>
              <p:cNvSpPr>
                <a:spLocks noChangeShapeType="1"/>
              </p:cNvSpPr>
              <p:nvPr/>
            </p:nvSpPr>
            <p:spPr bwMode="auto">
              <a:xfrm>
                <a:off x="3324" y="3587"/>
                <a:ext cx="1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757" name="Oval 47"/>
              <p:cNvSpPr>
                <a:spLocks noChangeArrowheads="1"/>
              </p:cNvSpPr>
              <p:nvPr/>
            </p:nvSpPr>
            <p:spPr bwMode="auto">
              <a:xfrm>
                <a:off x="2885" y="3330"/>
                <a:ext cx="131" cy="5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30758" name="Oval 48"/>
              <p:cNvSpPr>
                <a:spLocks noChangeArrowheads="1"/>
              </p:cNvSpPr>
              <p:nvPr/>
            </p:nvSpPr>
            <p:spPr bwMode="auto">
              <a:xfrm>
                <a:off x="2961" y="3326"/>
                <a:ext cx="131" cy="5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30759" name="Oval 49"/>
              <p:cNvSpPr>
                <a:spLocks noChangeArrowheads="1"/>
              </p:cNvSpPr>
              <p:nvPr/>
            </p:nvSpPr>
            <p:spPr bwMode="auto">
              <a:xfrm>
                <a:off x="3037" y="3322"/>
                <a:ext cx="131" cy="5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30760" name="Oval 50"/>
              <p:cNvSpPr>
                <a:spLocks noChangeArrowheads="1"/>
              </p:cNvSpPr>
              <p:nvPr/>
            </p:nvSpPr>
            <p:spPr bwMode="auto">
              <a:xfrm>
                <a:off x="3113" y="3328"/>
                <a:ext cx="131" cy="5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30761" name="Oval 51"/>
              <p:cNvSpPr>
                <a:spLocks noChangeArrowheads="1"/>
              </p:cNvSpPr>
              <p:nvPr/>
            </p:nvSpPr>
            <p:spPr bwMode="auto">
              <a:xfrm>
                <a:off x="3189" y="3324"/>
                <a:ext cx="131" cy="52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 b="1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30762" name="Oval 52"/>
            <p:cNvSpPr>
              <a:spLocks noChangeArrowheads="1"/>
            </p:cNvSpPr>
            <p:nvPr/>
          </p:nvSpPr>
          <p:spPr bwMode="auto">
            <a:xfrm>
              <a:off x="1448" y="2564"/>
              <a:ext cx="55" cy="5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 b="1">
                <a:solidFill>
                  <a:schemeClr val="hlink"/>
                </a:solidFill>
              </a:endParaRPr>
            </a:p>
          </p:txBody>
        </p:sp>
      </p:grpSp>
      <p:sp>
        <p:nvSpPr>
          <p:cNvPr id="30763" name="Text Box 53"/>
          <p:cNvSpPr txBox="1">
            <a:spLocks noChangeArrowheads="1"/>
          </p:cNvSpPr>
          <p:nvPr/>
        </p:nvSpPr>
        <p:spPr bwMode="auto">
          <a:xfrm>
            <a:off x="1673225" y="4673600"/>
            <a:ext cx="1504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solidFill>
                  <a:schemeClr val="hlink"/>
                </a:solidFill>
              </a:rPr>
              <a:t>undisturbed</a:t>
            </a:r>
          </a:p>
          <a:p>
            <a:r>
              <a:rPr lang="en-US" b="1" i="1">
                <a:solidFill>
                  <a:schemeClr val="hlink"/>
                </a:solidFill>
              </a:rPr>
              <a:t>spring</a:t>
            </a:r>
          </a:p>
        </p:txBody>
      </p:sp>
      <p:sp>
        <p:nvSpPr>
          <p:cNvPr id="30764" name="Rectangle 54"/>
          <p:cNvSpPr>
            <a:spLocks noChangeArrowheads="1"/>
          </p:cNvSpPr>
          <p:nvPr/>
        </p:nvSpPr>
        <p:spPr bwMode="auto">
          <a:xfrm>
            <a:off x="6826250" y="4787900"/>
            <a:ext cx="487363" cy="4873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b="1">
              <a:solidFill>
                <a:schemeClr val="hlink"/>
              </a:solidFill>
            </a:endParaRPr>
          </a:p>
        </p:txBody>
      </p:sp>
      <p:sp>
        <p:nvSpPr>
          <p:cNvPr id="30765" name="Line 56"/>
          <p:cNvSpPr>
            <a:spLocks noChangeShapeType="1"/>
          </p:cNvSpPr>
          <p:nvPr/>
        </p:nvSpPr>
        <p:spPr bwMode="auto">
          <a:xfrm flipV="1">
            <a:off x="7080250" y="3074988"/>
            <a:ext cx="0" cy="2932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9210" name="Rectangle 58"/>
          <p:cNvSpPr>
            <a:spLocks noChangeArrowheads="1"/>
          </p:cNvSpPr>
          <p:nvPr/>
        </p:nvSpPr>
        <p:spPr bwMode="auto">
          <a:xfrm>
            <a:off x="8083550" y="4467225"/>
            <a:ext cx="239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Equilibrium position</a:t>
            </a:r>
          </a:p>
        </p:txBody>
      </p:sp>
      <p:sp>
        <p:nvSpPr>
          <p:cNvPr id="30767" name="Line 62"/>
          <p:cNvSpPr>
            <a:spLocks noChangeShapeType="1"/>
          </p:cNvSpPr>
          <p:nvPr/>
        </p:nvSpPr>
        <p:spPr bwMode="auto">
          <a:xfrm flipV="1">
            <a:off x="5740400" y="3201988"/>
            <a:ext cx="0" cy="962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8" name="Line 64"/>
          <p:cNvSpPr>
            <a:spLocks noChangeShapeType="1"/>
          </p:cNvSpPr>
          <p:nvPr/>
        </p:nvSpPr>
        <p:spPr bwMode="auto">
          <a:xfrm flipV="1">
            <a:off x="8388350" y="5597525"/>
            <a:ext cx="0" cy="962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9219" name="Text Box 67"/>
          <p:cNvSpPr txBox="1">
            <a:spLocks noChangeArrowheads="1"/>
          </p:cNvSpPr>
          <p:nvPr/>
        </p:nvSpPr>
        <p:spPr bwMode="auto">
          <a:xfrm>
            <a:off x="6151563" y="287655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-x</a:t>
            </a:r>
          </a:p>
        </p:txBody>
      </p:sp>
      <p:sp>
        <p:nvSpPr>
          <p:cNvPr id="49220" name="Text Box 68"/>
          <p:cNvSpPr txBox="1">
            <a:spLocks noChangeArrowheads="1"/>
          </p:cNvSpPr>
          <p:nvPr/>
        </p:nvSpPr>
        <p:spPr bwMode="auto">
          <a:xfrm>
            <a:off x="7412038" y="5462588"/>
            <a:ext cx="444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+x</a:t>
            </a:r>
          </a:p>
        </p:txBody>
      </p:sp>
      <p:sp>
        <p:nvSpPr>
          <p:cNvPr id="49221" name="Line 69"/>
          <p:cNvSpPr>
            <a:spLocks noChangeShapeType="1"/>
          </p:cNvSpPr>
          <p:nvPr/>
        </p:nvSpPr>
        <p:spPr bwMode="auto">
          <a:xfrm>
            <a:off x="5740400" y="3814763"/>
            <a:ext cx="7874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9222" name="Text Box 70"/>
          <p:cNvSpPr txBox="1">
            <a:spLocks noChangeArrowheads="1"/>
          </p:cNvSpPr>
          <p:nvPr/>
        </p:nvSpPr>
        <p:spPr bwMode="auto">
          <a:xfrm>
            <a:off x="6184900" y="3794125"/>
            <a:ext cx="407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F</a:t>
            </a:r>
            <a:r>
              <a:rPr lang="en-US" b="1" baseline="-25000">
                <a:solidFill>
                  <a:schemeClr val="hlink"/>
                </a:solidFill>
              </a:rPr>
              <a:t>s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49223" name="Line 71"/>
          <p:cNvSpPr>
            <a:spLocks noChangeShapeType="1"/>
          </p:cNvSpPr>
          <p:nvPr/>
        </p:nvSpPr>
        <p:spPr bwMode="auto">
          <a:xfrm>
            <a:off x="7585075" y="6291263"/>
            <a:ext cx="7874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9224" name="Text Box 72"/>
          <p:cNvSpPr txBox="1">
            <a:spLocks noChangeArrowheads="1"/>
          </p:cNvSpPr>
          <p:nvPr/>
        </p:nvSpPr>
        <p:spPr bwMode="auto">
          <a:xfrm>
            <a:off x="7762875" y="6353175"/>
            <a:ext cx="407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F</a:t>
            </a:r>
            <a:r>
              <a:rPr lang="en-US" b="1" baseline="-25000">
                <a:solidFill>
                  <a:schemeClr val="hlink"/>
                </a:solidFill>
              </a:rPr>
              <a:t>s</a:t>
            </a:r>
            <a:endParaRPr lang="en-US" b="1">
              <a:solidFill>
                <a:schemeClr val="hlink"/>
              </a:solidFill>
            </a:endParaRPr>
          </a:p>
        </p:txBody>
      </p:sp>
      <p:sp>
        <p:nvSpPr>
          <p:cNvPr id="30775" name="Text Box 73"/>
          <p:cNvSpPr txBox="1">
            <a:spLocks noChangeArrowheads="1"/>
          </p:cNvSpPr>
          <p:nvPr/>
        </p:nvSpPr>
        <p:spPr bwMode="auto">
          <a:xfrm>
            <a:off x="6645275" y="4349750"/>
            <a:ext cx="698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x = 0</a:t>
            </a:r>
          </a:p>
        </p:txBody>
      </p:sp>
      <p:sp>
        <p:nvSpPr>
          <p:cNvPr id="30776" name="Text Box 75"/>
          <p:cNvSpPr txBox="1">
            <a:spLocks noChangeArrowheads="1"/>
          </p:cNvSpPr>
          <p:nvPr/>
        </p:nvSpPr>
        <p:spPr bwMode="auto">
          <a:xfrm>
            <a:off x="8940800" y="3446463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F</a:t>
            </a:r>
            <a:r>
              <a:rPr lang="en-US" b="1" baseline="-25000">
                <a:solidFill>
                  <a:schemeClr val="hlink"/>
                </a:solidFill>
              </a:rPr>
              <a:t>el</a:t>
            </a:r>
            <a:r>
              <a:rPr lang="en-US" b="1">
                <a:solidFill>
                  <a:schemeClr val="hlink"/>
                </a:solidFill>
              </a:rPr>
              <a:t> &gt; 0</a:t>
            </a:r>
          </a:p>
        </p:txBody>
      </p:sp>
      <p:sp>
        <p:nvSpPr>
          <p:cNvPr id="30777" name="Line 79"/>
          <p:cNvSpPr>
            <a:spLocks noChangeShapeType="1"/>
          </p:cNvSpPr>
          <p:nvPr/>
        </p:nvSpPr>
        <p:spPr bwMode="auto">
          <a:xfrm flipH="1">
            <a:off x="5741988" y="3311525"/>
            <a:ext cx="1308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0778" name="Line 80"/>
          <p:cNvSpPr>
            <a:spLocks noChangeShapeType="1"/>
          </p:cNvSpPr>
          <p:nvPr/>
        </p:nvSpPr>
        <p:spPr bwMode="auto">
          <a:xfrm>
            <a:off x="7065963" y="5880100"/>
            <a:ext cx="13096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0779" name="Text Box 75"/>
          <p:cNvSpPr txBox="1">
            <a:spLocks noChangeArrowheads="1"/>
          </p:cNvSpPr>
          <p:nvPr/>
        </p:nvSpPr>
        <p:spPr bwMode="auto">
          <a:xfrm>
            <a:off x="9023350" y="4868863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F</a:t>
            </a:r>
            <a:r>
              <a:rPr lang="en-US" b="1" baseline="-25000">
                <a:solidFill>
                  <a:schemeClr val="hlink"/>
                </a:solidFill>
              </a:rPr>
              <a:t>el</a:t>
            </a:r>
            <a:r>
              <a:rPr lang="en-US" b="1">
                <a:solidFill>
                  <a:schemeClr val="hlink"/>
                </a:solidFill>
              </a:rPr>
              <a:t> = 0</a:t>
            </a:r>
          </a:p>
        </p:txBody>
      </p:sp>
      <p:sp>
        <p:nvSpPr>
          <p:cNvPr id="30780" name="Text Box 75"/>
          <p:cNvSpPr txBox="1">
            <a:spLocks noChangeArrowheads="1"/>
          </p:cNvSpPr>
          <p:nvPr/>
        </p:nvSpPr>
        <p:spPr bwMode="auto">
          <a:xfrm>
            <a:off x="9094788" y="6092825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F</a:t>
            </a:r>
            <a:r>
              <a:rPr lang="en-US" b="1" baseline="-25000">
                <a:solidFill>
                  <a:schemeClr val="hlink"/>
                </a:solidFill>
              </a:rPr>
              <a:t>el</a:t>
            </a:r>
            <a:r>
              <a:rPr lang="en-US" b="1">
                <a:solidFill>
                  <a:schemeClr val="hlink"/>
                </a:solidFill>
              </a:rPr>
              <a:t> &lt; 0</a:t>
            </a:r>
          </a:p>
        </p:txBody>
      </p:sp>
      <p:sp>
        <p:nvSpPr>
          <p:cNvPr id="30781" name="Rectangle 61"/>
          <p:cNvSpPr>
            <a:spLocks noChangeArrowheads="1"/>
          </p:cNvSpPr>
          <p:nvPr/>
        </p:nvSpPr>
        <p:spPr bwMode="auto">
          <a:xfrm>
            <a:off x="2481263" y="762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2800" b="1">
                <a:solidFill>
                  <a:srgbClr val="FF0000"/>
                </a:solidFill>
                <a:latin typeface="Tahoma" pitchFamily="34" charset="0"/>
              </a:rPr>
              <a:t>Elastic Force. </a:t>
            </a:r>
            <a:r>
              <a:rPr lang="en-GB" sz="2800" b="1">
                <a:solidFill>
                  <a:srgbClr val="FF0000"/>
                </a:solidFill>
                <a:latin typeface="Tahoma" pitchFamily="34" charset="0"/>
              </a:rPr>
              <a:t>Hooke</a:t>
            </a:r>
            <a:r>
              <a:rPr lang="en-GB" sz="2800" b="1">
                <a:solidFill>
                  <a:srgbClr val="FF0000"/>
                </a:solidFill>
                <a:latin typeface="Calibri Light"/>
              </a:rPr>
              <a:t>’</a:t>
            </a:r>
            <a:r>
              <a:rPr lang="en-GB" sz="2800" b="1">
                <a:solidFill>
                  <a:srgbClr val="FF0000"/>
                </a:solidFill>
                <a:latin typeface="Tahoma" pitchFamily="34" charset="0"/>
              </a:rPr>
              <a:t>s Law</a:t>
            </a:r>
            <a:endParaRPr lang="ru-RU" sz="2800" b="1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19" grpId="0"/>
      <p:bldP spid="49220" grpId="0"/>
      <p:bldP spid="49221" grpId="0" animBg="1"/>
      <p:bldP spid="49222" grpId="0"/>
      <p:bldP spid="49223" grpId="0" animBg="1"/>
      <p:bldP spid="492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/>
          </p:cNvSpPr>
          <p:nvPr/>
        </p:nvSpPr>
        <p:spPr bwMode="auto">
          <a:xfrm>
            <a:off x="1909763" y="836613"/>
            <a:ext cx="91090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8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GB" sz="2800">
                <a:solidFill>
                  <a:schemeClr val="hlink"/>
                </a:solidFill>
                <a:latin typeface="Calibri" pitchFamily="34" charset="0"/>
              </a:rPr>
              <a:t>The spring constant measures how stiff the spring is. 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GB" sz="2800">
                <a:solidFill>
                  <a:schemeClr val="hlink"/>
                </a:solidFill>
                <a:latin typeface="Calibri" pitchFamily="34" charset="0"/>
              </a:rPr>
              <a:t>The larger the spring constant the stiffer the spring. </a:t>
            </a:r>
          </a:p>
          <a:p>
            <a:pPr marL="228600" indent="-228600">
              <a:lnSpc>
                <a:spcPct val="8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GB" sz="2800">
                <a:solidFill>
                  <a:schemeClr val="hlink"/>
                </a:solidFill>
                <a:latin typeface="Calibri" pitchFamily="34" charset="0"/>
              </a:rPr>
              <a:t>You may be </a:t>
            </a:r>
            <a:r>
              <a:rPr lang="en-GB" sz="2400" b="1">
                <a:solidFill>
                  <a:schemeClr val="hlink"/>
                </a:solidFill>
                <a:latin typeface="Comic Sans MS" pitchFamily="66" charset="0"/>
              </a:rPr>
              <a:t>able</a:t>
            </a:r>
            <a:r>
              <a:rPr lang="en-GB" sz="2800">
                <a:solidFill>
                  <a:schemeClr val="hlink"/>
                </a:solidFill>
                <a:latin typeface="Calibri" pitchFamily="34" charset="0"/>
              </a:rPr>
              <a:t> to see this by looking at the graphs below:</a:t>
            </a: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5300" y="2349500"/>
            <a:ext cx="8388350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09763" y="6165850"/>
            <a:ext cx="8424862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dirty="0"/>
              <a:t>k is measured in units of </a:t>
            </a:r>
            <a:r>
              <a:rPr lang="en-GB" sz="2400" dirty="0" err="1"/>
              <a:t>newtons</a:t>
            </a:r>
            <a:r>
              <a:rPr lang="en-GB" sz="2400" dirty="0"/>
              <a:t> per metre (Nm</a:t>
            </a:r>
            <a:r>
              <a:rPr lang="en-GB" sz="2400" baseline="30000" dirty="0"/>
              <a:t> -1</a:t>
            </a:r>
            <a:r>
              <a:rPr lang="en-GB" sz="2400" dirty="0"/>
              <a:t>).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2352675" y="762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2800" b="1">
                <a:solidFill>
                  <a:srgbClr val="FF0000"/>
                </a:solidFill>
                <a:latin typeface="Tahoma" pitchFamily="34" charset="0"/>
              </a:rPr>
              <a:t>Elastic Force. </a:t>
            </a:r>
            <a:r>
              <a:rPr lang="en-GB" sz="2800" b="1">
                <a:solidFill>
                  <a:srgbClr val="FF0000"/>
                </a:solidFill>
                <a:latin typeface="Tahoma" pitchFamily="34" charset="0"/>
              </a:rPr>
              <a:t>Spring constant</a:t>
            </a:r>
            <a:endParaRPr lang="ru-RU" sz="2800" b="1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2763" y="908050"/>
            <a:ext cx="3240087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692150"/>
            <a:ext cx="2446338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4221163"/>
            <a:ext cx="2881313" cy="233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081213" y="762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GB" sz="2800" b="1">
                <a:solidFill>
                  <a:srgbClr val="FF0000"/>
                </a:solidFill>
                <a:latin typeface="Tahoma" pitchFamily="34" charset="0"/>
              </a:rPr>
              <a:t>Spring constant. Collision time</a:t>
            </a:r>
            <a:endParaRPr lang="ru-RU" sz="28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5238750" y="4868863"/>
            <a:ext cx="280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A very large k</a:t>
            </a:r>
            <a:endParaRPr lang="ru-RU" sz="2400" b="1">
              <a:solidFill>
                <a:schemeClr val="hlink"/>
              </a:solidFill>
              <a:latin typeface="Comic Sans MS" pitchFamily="66" charset="0"/>
            </a:endParaRP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5238750" y="1341438"/>
            <a:ext cx="26638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hlink"/>
                </a:solidFill>
                <a:latin typeface="Comic Sans MS" pitchFamily="66" charset="0"/>
              </a:rPr>
              <a:t>Small elastic constant k</a:t>
            </a:r>
            <a:endParaRPr lang="ru-RU" sz="2400" b="1">
              <a:solidFill>
                <a:schemeClr val="hlink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/>
          </p:cNvSpPr>
          <p:nvPr/>
        </p:nvSpPr>
        <p:spPr bwMode="auto">
          <a:xfrm>
            <a:off x="1285875" y="1052513"/>
            <a:ext cx="54102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GB" sz="2800">
                <a:solidFill>
                  <a:srgbClr val="008000"/>
                </a:solidFill>
                <a:latin typeface="Calibri" pitchFamily="34" charset="0"/>
              </a:rPr>
              <a:t>Hooke’s Law = The amount a spring stretches is proportional to the amount of force applied to it</a:t>
            </a:r>
            <a:r>
              <a:rPr lang="en-GB" sz="2800" b="1">
                <a:solidFill>
                  <a:srgbClr val="008000"/>
                </a:solidFill>
                <a:latin typeface="Calibri" pitchFamily="34" charset="0"/>
              </a:rPr>
              <a:t>. </a:t>
            </a:r>
            <a:endParaRPr lang="en-GB" sz="2800">
              <a:solidFill>
                <a:srgbClr val="008000"/>
              </a:solidFill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GB" sz="2800">
                <a:solidFill>
                  <a:srgbClr val="008000"/>
                </a:solidFill>
                <a:latin typeface="Calibri" pitchFamily="34" charset="0"/>
              </a:rPr>
              <a:t>The spring constant measures how stiff the spring is. The larger the spring constant the stiffer the spring.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GB" sz="2800">
              <a:solidFill>
                <a:srgbClr val="008000"/>
              </a:solidFill>
              <a:latin typeface="Calibri" pitchFamily="34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GB" sz="2800">
                <a:solidFill>
                  <a:srgbClr val="008000"/>
                </a:solidFill>
                <a:latin typeface="Calibri" pitchFamily="34" charset="0"/>
              </a:rPr>
              <a:t>A Diagram to show Hooke’s Law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0038" y="3429000"/>
            <a:ext cx="3132137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7874000" y="1557338"/>
            <a:ext cx="2016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4000" b="1">
                <a:latin typeface="Calibri" pitchFamily="34" charset="0"/>
              </a:rPr>
              <a:t>F = k</a:t>
            </a:r>
            <a:r>
              <a:rPr lang="el-GR" sz="4000">
                <a:latin typeface="Times New Roman" pitchFamily="18" charset="0"/>
                <a:cs typeface="Times New Roman" pitchFamily="18" charset="0"/>
              </a:rPr>
              <a:t> ∆ </a:t>
            </a:r>
            <a:r>
              <a:rPr lang="en-GB" sz="4000" b="1">
                <a:latin typeface="Calibri" pitchFamily="34" charset="0"/>
              </a:rPr>
              <a:t>x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124075" y="762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GB" sz="2800" b="1">
                <a:solidFill>
                  <a:srgbClr val="FF0000"/>
                </a:solidFill>
                <a:latin typeface="Tahoma" pitchFamily="34" charset="0"/>
              </a:rPr>
              <a:t>Key definitions</a:t>
            </a:r>
            <a:endParaRPr lang="ru-RU" sz="2800" b="1">
              <a:solidFill>
                <a:srgbClr val="FF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2395538" y="762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2800" b="1">
                <a:solidFill>
                  <a:srgbClr val="FF0000"/>
                </a:solidFill>
                <a:latin typeface="Tahoma" pitchFamily="34" charset="0"/>
              </a:rPr>
              <a:t>Frictional Force</a:t>
            </a:r>
            <a:endParaRPr lang="ru-RU" sz="28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025650" y="1125538"/>
            <a:ext cx="83058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Friction is a force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A frictional force can exist when two substances contact each other.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The molecules of each surface interact according to Newton’s Laws of Motion.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Friction always opposes motion, i.e.,  it is opposite to the direction of velocity.</a:t>
            </a:r>
          </a:p>
        </p:txBody>
      </p:sp>
      <p:sp>
        <p:nvSpPr>
          <p:cNvPr id="34829" name="Date Placeholder 2"/>
          <p:cNvSpPr txBox="1">
            <a:spLocks noGrp="1"/>
          </p:cNvSpPr>
          <p:nvPr/>
        </p:nvSpPr>
        <p:spPr bwMode="auto">
          <a:xfrm>
            <a:off x="1557338" y="9678988"/>
            <a:ext cx="8382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fld id="{9E423205-FCB2-4371-89FA-3F57CCC121EF}" type="datetime1">
              <a:rPr lang="en-US" altLang="en-US" sz="1300">
                <a:solidFill>
                  <a:srgbClr val="000000"/>
                </a:solidFill>
                <a:latin typeface="Times New Roman" pitchFamily="18" charset="0"/>
              </a:rPr>
              <a:pPr>
                <a:lnSpc>
                  <a:spcPct val="90000"/>
                </a:lnSpc>
                <a:buFont typeface="Arial" charset="0"/>
                <a:buNone/>
              </a:pPr>
              <a:t>1/28/2020</a:t>
            </a:fld>
            <a:endParaRPr lang="en-US" alt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0" name="Footer Placeholder 3"/>
          <p:cNvSpPr txBox="1">
            <a:spLocks noGrp="1"/>
          </p:cNvSpPr>
          <p:nvPr/>
        </p:nvSpPr>
        <p:spPr bwMode="auto">
          <a:xfrm>
            <a:off x="7577138" y="9678988"/>
            <a:ext cx="25908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 anchorCtr="1">
            <a:spAutoFit/>
          </a:bodyPr>
          <a:lstStyle/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n-US" altLang="en-US" sz="1300">
                <a:solidFill>
                  <a:srgbClr val="000000"/>
                </a:solidFill>
                <a:latin typeface="Times New Roman" pitchFamily="18" charset="0"/>
              </a:rPr>
              <a:t>Dr. Sasho MacKenzie - HK 376</a:t>
            </a:r>
          </a:p>
        </p:txBody>
      </p:sp>
      <p:sp>
        <p:nvSpPr>
          <p:cNvPr id="34831" name="Slide Number Placeholder 4"/>
          <p:cNvSpPr txBox="1">
            <a:spLocks noGrp="1"/>
          </p:cNvSpPr>
          <p:nvPr/>
        </p:nvSpPr>
        <p:spPr bwMode="auto">
          <a:xfrm>
            <a:off x="10167938" y="9678988"/>
            <a:ext cx="381000" cy="17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 anchorCtr="1">
            <a:spAutoFit/>
          </a:bodyPr>
          <a:lstStyle/>
          <a:p>
            <a:pPr algn="r">
              <a:lnSpc>
                <a:spcPct val="90000"/>
              </a:lnSpc>
              <a:buFont typeface="Arial" charset="0"/>
              <a:buNone/>
            </a:pPr>
            <a:fld id="{5E6DB511-A59B-4B6B-A43D-F5CFAE5B2CD5}" type="slidenum">
              <a:rPr lang="en-US" altLang="en-US" sz="1300">
                <a:solidFill>
                  <a:srgbClr val="000000"/>
                </a:solidFill>
                <a:latin typeface="Times New Roman" pitchFamily="18" charset="0"/>
              </a:rPr>
              <a:pPr algn="r">
                <a:lnSpc>
                  <a:spcPct val="90000"/>
                </a:lnSpc>
                <a:buFont typeface="Arial" charset="0"/>
                <a:buNone/>
              </a:pPr>
              <a:t>16</a:t>
            </a:fld>
            <a:endParaRPr lang="en-US" altLang="en-US" sz="13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1665288" y="4365625"/>
            <a:ext cx="4572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400" u="sng">
                <a:solidFill>
                  <a:srgbClr val="008000"/>
                </a:solidFill>
                <a:latin typeface="Comic Sans MS" pitchFamily="66" charset="0"/>
              </a:rPr>
              <a:t>Static Friction</a:t>
            </a:r>
            <a:endParaRPr lang="en-US" altLang="en-US" sz="2400" b="1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altLang="en-US" sz="2400" b="1">
                <a:solidFill>
                  <a:srgbClr val="008000"/>
                </a:solidFill>
                <a:latin typeface="Comic Sans MS" pitchFamily="66" charset="0"/>
              </a:rPr>
              <a:t>When dry friction acts between two surfaces that are not moving relative to each other 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6381750" y="4319588"/>
            <a:ext cx="4319588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400" u="sng">
                <a:solidFill>
                  <a:srgbClr val="008000"/>
                </a:solidFill>
                <a:latin typeface="Comic Sans MS" pitchFamily="66" charset="0"/>
              </a:rPr>
              <a:t>Dynamic Friction</a:t>
            </a:r>
            <a:endParaRPr lang="en-US" altLang="en-US" sz="2400" b="1">
              <a:solidFill>
                <a:srgbClr val="008000"/>
              </a:solidFill>
              <a:latin typeface="Comic Sans MS" pitchFamily="66" charset="0"/>
            </a:endParaRPr>
          </a:p>
          <a:p>
            <a:r>
              <a:rPr lang="en-US" altLang="en-US" sz="2400" b="1">
                <a:solidFill>
                  <a:srgbClr val="008000"/>
                </a:solidFill>
                <a:latin typeface="Comic Sans MS" pitchFamily="66" charset="0"/>
              </a:rPr>
              <a:t>When dry friction acts between two surfaces that are moving relative to each other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919288" y="152400"/>
            <a:ext cx="845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  <a:sym typeface="Symbol" pitchFamily="18" charset="2"/>
              </a:rPr>
              <a:t>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 Weight means 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  <a:sym typeface="Symbol" pitchFamily="18" charset="2"/>
              </a:rPr>
              <a:t>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 Normal Force,  and therefore, 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  <a:sym typeface="Symbol" pitchFamily="18" charset="2"/>
              </a:rPr>
              <a:t>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 Maximum Friction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605088" y="2590800"/>
            <a:ext cx="2667000" cy="838200"/>
            <a:chOff x="624" y="1632"/>
            <a:chExt cx="1680" cy="528"/>
          </a:xfrm>
        </p:grpSpPr>
        <p:sp>
          <p:nvSpPr>
            <p:cNvPr id="35862" name="Line 3"/>
            <p:cNvSpPr>
              <a:spLocks noChangeShapeType="1"/>
            </p:cNvSpPr>
            <p:nvPr/>
          </p:nvSpPr>
          <p:spPr bwMode="auto">
            <a:xfrm>
              <a:off x="624" y="2160"/>
              <a:ext cx="16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none" w="lg" len="sm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5863" name="Rectangle 5"/>
            <p:cNvSpPr>
              <a:spLocks noChangeArrowheads="1"/>
            </p:cNvSpPr>
            <p:nvPr/>
          </p:nvSpPr>
          <p:spPr bwMode="auto">
            <a:xfrm>
              <a:off x="1008" y="1632"/>
              <a:ext cx="960" cy="480"/>
            </a:xfrm>
            <a:prstGeom prst="rect">
              <a:avLst/>
            </a:prstGeom>
            <a:noFill/>
            <a:ln w="28575">
              <a:solidFill>
                <a:srgbClr val="3333CC"/>
              </a:solidFill>
              <a:miter lim="800000"/>
              <a:headEnd/>
              <a:tailEnd type="none" w="lg" len="sm"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buFont typeface="Arial" charset="0"/>
                <a:buNone/>
              </a:pPr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5 kg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7024688" y="2057400"/>
            <a:ext cx="2667000" cy="1371600"/>
            <a:chOff x="3408" y="1296"/>
            <a:chExt cx="1680" cy="864"/>
          </a:xfrm>
        </p:grpSpPr>
        <p:sp>
          <p:nvSpPr>
            <p:cNvPr id="35865" name="Line 4"/>
            <p:cNvSpPr>
              <a:spLocks noChangeShapeType="1"/>
            </p:cNvSpPr>
            <p:nvPr/>
          </p:nvSpPr>
          <p:spPr bwMode="auto">
            <a:xfrm>
              <a:off x="3408" y="2160"/>
              <a:ext cx="16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none" w="lg" len="sm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5866" name="Rectangle 6"/>
            <p:cNvSpPr>
              <a:spLocks noChangeArrowheads="1"/>
            </p:cNvSpPr>
            <p:nvPr/>
          </p:nvSpPr>
          <p:spPr bwMode="auto">
            <a:xfrm>
              <a:off x="3744" y="1296"/>
              <a:ext cx="960" cy="864"/>
            </a:xfrm>
            <a:prstGeom prst="rect">
              <a:avLst/>
            </a:prstGeom>
            <a:noFill/>
            <a:ln w="28575">
              <a:solidFill>
                <a:srgbClr val="3333CC"/>
              </a:solidFill>
              <a:miter lim="800000"/>
              <a:headEnd/>
              <a:tailEnd type="none" w="lg" len="sm"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buFont typeface="Arial" charset="0"/>
                <a:buNone/>
              </a:pPr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10 kg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243138" y="3938588"/>
            <a:ext cx="3333750" cy="633412"/>
            <a:chOff x="396" y="2481"/>
            <a:chExt cx="2100" cy="399"/>
          </a:xfrm>
        </p:grpSpPr>
        <p:sp>
          <p:nvSpPr>
            <p:cNvPr id="35868" name="Freeform 11"/>
            <p:cNvSpPr>
              <a:spLocks/>
            </p:cNvSpPr>
            <p:nvPr/>
          </p:nvSpPr>
          <p:spPr bwMode="auto">
            <a:xfrm flipH="1">
              <a:off x="408" y="2592"/>
              <a:ext cx="2088" cy="288"/>
            </a:xfrm>
            <a:custGeom>
              <a:avLst/>
              <a:gdLst>
                <a:gd name="T0" fmla="*/ 0 w 2772"/>
                <a:gd name="T1" fmla="*/ 270 h 288"/>
                <a:gd name="T2" fmla="*/ 17 w 2772"/>
                <a:gd name="T3" fmla="*/ 171 h 288"/>
                <a:gd name="T4" fmla="*/ 35 w 2772"/>
                <a:gd name="T5" fmla="*/ 99 h 288"/>
                <a:gd name="T6" fmla="*/ 53 w 2772"/>
                <a:gd name="T7" fmla="*/ 171 h 288"/>
                <a:gd name="T8" fmla="*/ 66 w 2772"/>
                <a:gd name="T9" fmla="*/ 189 h 288"/>
                <a:gd name="T10" fmla="*/ 72 w 2772"/>
                <a:gd name="T11" fmla="*/ 198 h 288"/>
                <a:gd name="T12" fmla="*/ 98 w 2772"/>
                <a:gd name="T13" fmla="*/ 108 h 288"/>
                <a:gd name="T14" fmla="*/ 111 w 2772"/>
                <a:gd name="T15" fmla="*/ 171 h 288"/>
                <a:gd name="T16" fmla="*/ 127 w 2772"/>
                <a:gd name="T17" fmla="*/ 243 h 288"/>
                <a:gd name="T18" fmla="*/ 139 w 2772"/>
                <a:gd name="T19" fmla="*/ 234 h 288"/>
                <a:gd name="T20" fmla="*/ 146 w 2772"/>
                <a:gd name="T21" fmla="*/ 207 h 288"/>
                <a:gd name="T22" fmla="*/ 170 w 2772"/>
                <a:gd name="T23" fmla="*/ 288 h 288"/>
                <a:gd name="T24" fmla="*/ 188 w 2772"/>
                <a:gd name="T25" fmla="*/ 135 h 288"/>
                <a:gd name="T26" fmla="*/ 197 w 2772"/>
                <a:gd name="T27" fmla="*/ 36 h 288"/>
                <a:gd name="T28" fmla="*/ 212 w 2772"/>
                <a:gd name="T29" fmla="*/ 63 h 288"/>
                <a:gd name="T30" fmla="*/ 229 w 2772"/>
                <a:gd name="T31" fmla="*/ 225 h 288"/>
                <a:gd name="T32" fmla="*/ 255 w 2772"/>
                <a:gd name="T33" fmla="*/ 261 h 288"/>
                <a:gd name="T34" fmla="*/ 273 w 2772"/>
                <a:gd name="T35" fmla="*/ 252 h 288"/>
                <a:gd name="T36" fmla="*/ 301 w 2772"/>
                <a:gd name="T37" fmla="*/ 171 h 288"/>
                <a:gd name="T38" fmla="*/ 321 w 2772"/>
                <a:gd name="T39" fmla="*/ 189 h 288"/>
                <a:gd name="T40" fmla="*/ 342 w 2772"/>
                <a:gd name="T41" fmla="*/ 252 h 288"/>
                <a:gd name="T42" fmla="*/ 371 w 2772"/>
                <a:gd name="T43" fmla="*/ 54 h 288"/>
                <a:gd name="T44" fmla="*/ 375 w 2772"/>
                <a:gd name="T45" fmla="*/ 27 h 288"/>
                <a:gd name="T46" fmla="*/ 382 w 2772"/>
                <a:gd name="T47" fmla="*/ 18 h 288"/>
                <a:gd name="T48" fmla="*/ 404 w 2772"/>
                <a:gd name="T49" fmla="*/ 99 h 288"/>
                <a:gd name="T50" fmla="*/ 417 w 2772"/>
                <a:gd name="T51" fmla="*/ 198 h 288"/>
                <a:gd name="T52" fmla="*/ 439 w 2772"/>
                <a:gd name="T53" fmla="*/ 144 h 288"/>
                <a:gd name="T54" fmla="*/ 452 w 2772"/>
                <a:gd name="T55" fmla="*/ 189 h 288"/>
                <a:gd name="T56" fmla="*/ 462 w 2772"/>
                <a:gd name="T57" fmla="*/ 225 h 288"/>
                <a:gd name="T58" fmla="*/ 478 w 2772"/>
                <a:gd name="T59" fmla="*/ 216 h 288"/>
                <a:gd name="T60" fmla="*/ 498 w 2772"/>
                <a:gd name="T61" fmla="*/ 90 h 288"/>
                <a:gd name="T62" fmla="*/ 500 w 2772"/>
                <a:gd name="T63" fmla="*/ 54 h 288"/>
                <a:gd name="T64" fmla="*/ 508 w 2772"/>
                <a:gd name="T65" fmla="*/ 0 h 288"/>
                <a:gd name="T66" fmla="*/ 546 w 2772"/>
                <a:gd name="T67" fmla="*/ 72 h 288"/>
                <a:gd name="T68" fmla="*/ 594 w 2772"/>
                <a:gd name="T69" fmla="*/ 243 h 288"/>
                <a:gd name="T70" fmla="*/ 611 w 2772"/>
                <a:gd name="T71" fmla="*/ 234 h 288"/>
                <a:gd name="T72" fmla="*/ 613 w 2772"/>
                <a:gd name="T73" fmla="*/ 171 h 288"/>
                <a:gd name="T74" fmla="*/ 620 w 2772"/>
                <a:gd name="T75" fmla="*/ 63 h 288"/>
                <a:gd name="T76" fmla="*/ 642 w 2772"/>
                <a:gd name="T77" fmla="*/ 99 h 288"/>
                <a:gd name="T78" fmla="*/ 661 w 2772"/>
                <a:gd name="T79" fmla="*/ 198 h 288"/>
                <a:gd name="T80" fmla="*/ 666 w 2772"/>
                <a:gd name="T81" fmla="*/ 252 h 288"/>
                <a:gd name="T82" fmla="*/ 673 w 2772"/>
                <a:gd name="T83" fmla="*/ 261 h 28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72"/>
                <a:gd name="T127" fmla="*/ 0 h 288"/>
                <a:gd name="T128" fmla="*/ 2772 w 2772"/>
                <a:gd name="T129" fmla="*/ 288 h 28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72" h="288">
                  <a:moveTo>
                    <a:pt x="0" y="270"/>
                  </a:moveTo>
                  <a:cubicBezTo>
                    <a:pt x="20" y="237"/>
                    <a:pt x="44" y="199"/>
                    <a:pt x="72" y="171"/>
                  </a:cubicBezTo>
                  <a:cubicBezTo>
                    <a:pt x="98" y="145"/>
                    <a:pt x="123" y="131"/>
                    <a:pt x="144" y="99"/>
                  </a:cubicBezTo>
                  <a:cubicBezTo>
                    <a:pt x="168" y="123"/>
                    <a:pt x="185" y="157"/>
                    <a:pt x="216" y="171"/>
                  </a:cubicBezTo>
                  <a:cubicBezTo>
                    <a:pt x="233" y="179"/>
                    <a:pt x="252" y="183"/>
                    <a:pt x="270" y="189"/>
                  </a:cubicBezTo>
                  <a:cubicBezTo>
                    <a:pt x="279" y="192"/>
                    <a:pt x="297" y="198"/>
                    <a:pt x="297" y="198"/>
                  </a:cubicBezTo>
                  <a:cubicBezTo>
                    <a:pt x="348" y="181"/>
                    <a:pt x="373" y="150"/>
                    <a:pt x="405" y="108"/>
                  </a:cubicBezTo>
                  <a:cubicBezTo>
                    <a:pt x="446" y="122"/>
                    <a:pt x="440" y="137"/>
                    <a:pt x="459" y="171"/>
                  </a:cubicBezTo>
                  <a:cubicBezTo>
                    <a:pt x="490" y="227"/>
                    <a:pt x="483" y="217"/>
                    <a:pt x="522" y="243"/>
                  </a:cubicBezTo>
                  <a:cubicBezTo>
                    <a:pt x="540" y="240"/>
                    <a:pt x="559" y="241"/>
                    <a:pt x="576" y="234"/>
                  </a:cubicBezTo>
                  <a:cubicBezTo>
                    <a:pt x="588" y="229"/>
                    <a:pt x="590" y="207"/>
                    <a:pt x="603" y="207"/>
                  </a:cubicBezTo>
                  <a:cubicBezTo>
                    <a:pt x="616" y="207"/>
                    <a:pt x="683" y="275"/>
                    <a:pt x="702" y="288"/>
                  </a:cubicBezTo>
                  <a:cubicBezTo>
                    <a:pt x="738" y="240"/>
                    <a:pt x="757" y="192"/>
                    <a:pt x="774" y="135"/>
                  </a:cubicBezTo>
                  <a:cubicBezTo>
                    <a:pt x="803" y="39"/>
                    <a:pt x="774" y="89"/>
                    <a:pt x="810" y="36"/>
                  </a:cubicBezTo>
                  <a:cubicBezTo>
                    <a:pt x="833" y="42"/>
                    <a:pt x="857" y="43"/>
                    <a:pt x="873" y="63"/>
                  </a:cubicBezTo>
                  <a:cubicBezTo>
                    <a:pt x="915" y="114"/>
                    <a:pt x="891" y="171"/>
                    <a:pt x="945" y="225"/>
                  </a:cubicBezTo>
                  <a:cubicBezTo>
                    <a:pt x="993" y="213"/>
                    <a:pt x="1024" y="218"/>
                    <a:pt x="1053" y="261"/>
                  </a:cubicBezTo>
                  <a:cubicBezTo>
                    <a:pt x="1077" y="258"/>
                    <a:pt x="1102" y="258"/>
                    <a:pt x="1125" y="252"/>
                  </a:cubicBezTo>
                  <a:cubicBezTo>
                    <a:pt x="1172" y="240"/>
                    <a:pt x="1204" y="197"/>
                    <a:pt x="1242" y="171"/>
                  </a:cubicBezTo>
                  <a:cubicBezTo>
                    <a:pt x="1249" y="172"/>
                    <a:pt x="1308" y="179"/>
                    <a:pt x="1323" y="189"/>
                  </a:cubicBezTo>
                  <a:cubicBezTo>
                    <a:pt x="1356" y="211"/>
                    <a:pt x="1373" y="239"/>
                    <a:pt x="1413" y="252"/>
                  </a:cubicBezTo>
                  <a:cubicBezTo>
                    <a:pt x="1456" y="188"/>
                    <a:pt x="1485" y="117"/>
                    <a:pt x="1530" y="54"/>
                  </a:cubicBezTo>
                  <a:cubicBezTo>
                    <a:pt x="1536" y="45"/>
                    <a:pt x="1540" y="34"/>
                    <a:pt x="1548" y="27"/>
                  </a:cubicBezTo>
                  <a:cubicBezTo>
                    <a:pt x="1555" y="21"/>
                    <a:pt x="1566" y="21"/>
                    <a:pt x="1575" y="18"/>
                  </a:cubicBezTo>
                  <a:cubicBezTo>
                    <a:pt x="1612" y="40"/>
                    <a:pt x="1645" y="59"/>
                    <a:pt x="1665" y="99"/>
                  </a:cubicBezTo>
                  <a:cubicBezTo>
                    <a:pt x="1687" y="143"/>
                    <a:pt x="1666" y="180"/>
                    <a:pt x="1719" y="198"/>
                  </a:cubicBezTo>
                  <a:cubicBezTo>
                    <a:pt x="1754" y="186"/>
                    <a:pt x="1779" y="164"/>
                    <a:pt x="1809" y="144"/>
                  </a:cubicBezTo>
                  <a:cubicBezTo>
                    <a:pt x="1826" y="161"/>
                    <a:pt x="1846" y="172"/>
                    <a:pt x="1863" y="189"/>
                  </a:cubicBezTo>
                  <a:cubicBezTo>
                    <a:pt x="1904" y="230"/>
                    <a:pt x="1855" y="207"/>
                    <a:pt x="1908" y="225"/>
                  </a:cubicBezTo>
                  <a:cubicBezTo>
                    <a:pt x="1929" y="222"/>
                    <a:pt x="1952" y="226"/>
                    <a:pt x="1971" y="216"/>
                  </a:cubicBezTo>
                  <a:cubicBezTo>
                    <a:pt x="2009" y="195"/>
                    <a:pt x="2027" y="124"/>
                    <a:pt x="2052" y="90"/>
                  </a:cubicBezTo>
                  <a:cubicBezTo>
                    <a:pt x="2055" y="78"/>
                    <a:pt x="2055" y="65"/>
                    <a:pt x="2061" y="54"/>
                  </a:cubicBezTo>
                  <a:cubicBezTo>
                    <a:pt x="2071" y="35"/>
                    <a:pt x="2097" y="0"/>
                    <a:pt x="2097" y="0"/>
                  </a:cubicBezTo>
                  <a:cubicBezTo>
                    <a:pt x="2146" y="15"/>
                    <a:pt x="2213" y="28"/>
                    <a:pt x="2250" y="72"/>
                  </a:cubicBezTo>
                  <a:cubicBezTo>
                    <a:pt x="2319" y="155"/>
                    <a:pt x="2331" y="224"/>
                    <a:pt x="2448" y="243"/>
                  </a:cubicBezTo>
                  <a:cubicBezTo>
                    <a:pt x="2472" y="240"/>
                    <a:pt x="2502" y="250"/>
                    <a:pt x="2520" y="234"/>
                  </a:cubicBezTo>
                  <a:cubicBezTo>
                    <a:pt x="2536" y="220"/>
                    <a:pt x="2525" y="192"/>
                    <a:pt x="2529" y="171"/>
                  </a:cubicBezTo>
                  <a:cubicBezTo>
                    <a:pt x="2536" y="135"/>
                    <a:pt x="2544" y="98"/>
                    <a:pt x="2556" y="63"/>
                  </a:cubicBezTo>
                  <a:cubicBezTo>
                    <a:pt x="2586" y="71"/>
                    <a:pt x="2623" y="76"/>
                    <a:pt x="2646" y="99"/>
                  </a:cubicBezTo>
                  <a:cubicBezTo>
                    <a:pt x="2677" y="130"/>
                    <a:pt x="2696" y="167"/>
                    <a:pt x="2727" y="198"/>
                  </a:cubicBezTo>
                  <a:cubicBezTo>
                    <a:pt x="2733" y="216"/>
                    <a:pt x="2739" y="234"/>
                    <a:pt x="2745" y="252"/>
                  </a:cubicBezTo>
                  <a:cubicBezTo>
                    <a:pt x="2748" y="261"/>
                    <a:pt x="2772" y="261"/>
                    <a:pt x="2772" y="261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lg" len="sm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5869" name="Freeform 14"/>
            <p:cNvSpPr>
              <a:spLocks/>
            </p:cNvSpPr>
            <p:nvPr/>
          </p:nvSpPr>
          <p:spPr bwMode="auto">
            <a:xfrm>
              <a:off x="396" y="2481"/>
              <a:ext cx="2088" cy="258"/>
            </a:xfrm>
            <a:custGeom>
              <a:avLst/>
              <a:gdLst>
                <a:gd name="T0" fmla="*/ 0 w 2088"/>
                <a:gd name="T1" fmla="*/ 258 h 258"/>
                <a:gd name="T2" fmla="*/ 63 w 2088"/>
                <a:gd name="T3" fmla="*/ 195 h 258"/>
                <a:gd name="T4" fmla="*/ 117 w 2088"/>
                <a:gd name="T5" fmla="*/ 123 h 258"/>
                <a:gd name="T6" fmla="*/ 189 w 2088"/>
                <a:gd name="T7" fmla="*/ 132 h 258"/>
                <a:gd name="T8" fmla="*/ 234 w 2088"/>
                <a:gd name="T9" fmla="*/ 105 h 258"/>
                <a:gd name="T10" fmla="*/ 306 w 2088"/>
                <a:gd name="T11" fmla="*/ 123 h 258"/>
                <a:gd name="T12" fmla="*/ 333 w 2088"/>
                <a:gd name="T13" fmla="*/ 96 h 258"/>
                <a:gd name="T14" fmla="*/ 396 w 2088"/>
                <a:gd name="T15" fmla="*/ 42 h 258"/>
                <a:gd name="T16" fmla="*/ 468 w 2088"/>
                <a:gd name="T17" fmla="*/ 33 h 258"/>
                <a:gd name="T18" fmla="*/ 450 w 2088"/>
                <a:gd name="T19" fmla="*/ 78 h 258"/>
                <a:gd name="T20" fmla="*/ 567 w 2088"/>
                <a:gd name="T21" fmla="*/ 6 h 258"/>
                <a:gd name="T22" fmla="*/ 657 w 2088"/>
                <a:gd name="T23" fmla="*/ 42 h 258"/>
                <a:gd name="T24" fmla="*/ 729 w 2088"/>
                <a:gd name="T25" fmla="*/ 60 h 258"/>
                <a:gd name="T26" fmla="*/ 657 w 2088"/>
                <a:gd name="T27" fmla="*/ 87 h 258"/>
                <a:gd name="T28" fmla="*/ 738 w 2088"/>
                <a:gd name="T29" fmla="*/ 132 h 258"/>
                <a:gd name="T30" fmla="*/ 828 w 2088"/>
                <a:gd name="T31" fmla="*/ 123 h 258"/>
                <a:gd name="T32" fmla="*/ 882 w 2088"/>
                <a:gd name="T33" fmla="*/ 105 h 258"/>
                <a:gd name="T34" fmla="*/ 927 w 2088"/>
                <a:gd name="T35" fmla="*/ 69 h 258"/>
                <a:gd name="T36" fmla="*/ 1026 w 2088"/>
                <a:gd name="T37" fmla="*/ 51 h 258"/>
                <a:gd name="T38" fmla="*/ 1044 w 2088"/>
                <a:gd name="T39" fmla="*/ 114 h 258"/>
                <a:gd name="T40" fmla="*/ 1098 w 2088"/>
                <a:gd name="T41" fmla="*/ 177 h 258"/>
                <a:gd name="T42" fmla="*/ 1170 w 2088"/>
                <a:gd name="T43" fmla="*/ 168 h 258"/>
                <a:gd name="T44" fmla="*/ 1197 w 2088"/>
                <a:gd name="T45" fmla="*/ 159 h 258"/>
                <a:gd name="T46" fmla="*/ 1215 w 2088"/>
                <a:gd name="T47" fmla="*/ 105 h 258"/>
                <a:gd name="T48" fmla="*/ 1260 w 2088"/>
                <a:gd name="T49" fmla="*/ 87 h 258"/>
                <a:gd name="T50" fmla="*/ 1296 w 2088"/>
                <a:gd name="T51" fmla="*/ 69 h 258"/>
                <a:gd name="T52" fmla="*/ 1314 w 2088"/>
                <a:gd name="T53" fmla="*/ 123 h 258"/>
                <a:gd name="T54" fmla="*/ 1359 w 2088"/>
                <a:gd name="T55" fmla="*/ 69 h 258"/>
                <a:gd name="T56" fmla="*/ 1377 w 2088"/>
                <a:gd name="T57" fmla="*/ 42 h 258"/>
                <a:gd name="T58" fmla="*/ 1467 w 2088"/>
                <a:gd name="T59" fmla="*/ 78 h 258"/>
                <a:gd name="T60" fmla="*/ 1647 w 2088"/>
                <a:gd name="T61" fmla="*/ 186 h 258"/>
                <a:gd name="T62" fmla="*/ 1719 w 2088"/>
                <a:gd name="T63" fmla="*/ 258 h 258"/>
                <a:gd name="T64" fmla="*/ 1773 w 2088"/>
                <a:gd name="T65" fmla="*/ 177 h 258"/>
                <a:gd name="T66" fmla="*/ 1800 w 2088"/>
                <a:gd name="T67" fmla="*/ 159 h 258"/>
                <a:gd name="T68" fmla="*/ 1818 w 2088"/>
                <a:gd name="T69" fmla="*/ 132 h 258"/>
                <a:gd name="T70" fmla="*/ 1845 w 2088"/>
                <a:gd name="T71" fmla="*/ 141 h 258"/>
                <a:gd name="T72" fmla="*/ 1926 w 2088"/>
                <a:gd name="T73" fmla="*/ 204 h 258"/>
                <a:gd name="T74" fmla="*/ 2088 w 2088"/>
                <a:gd name="T75" fmla="*/ 150 h 25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8"/>
                <a:gd name="T115" fmla="*/ 0 h 258"/>
                <a:gd name="T116" fmla="*/ 2088 w 2088"/>
                <a:gd name="T117" fmla="*/ 258 h 258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8" h="258">
                  <a:moveTo>
                    <a:pt x="0" y="258"/>
                  </a:moveTo>
                  <a:cubicBezTo>
                    <a:pt x="38" y="233"/>
                    <a:pt x="25" y="220"/>
                    <a:pt x="63" y="195"/>
                  </a:cubicBezTo>
                  <a:cubicBezTo>
                    <a:pt x="83" y="165"/>
                    <a:pt x="106" y="157"/>
                    <a:pt x="117" y="123"/>
                  </a:cubicBezTo>
                  <a:cubicBezTo>
                    <a:pt x="141" y="126"/>
                    <a:pt x="166" y="126"/>
                    <a:pt x="189" y="132"/>
                  </a:cubicBezTo>
                  <a:cubicBezTo>
                    <a:pt x="229" y="143"/>
                    <a:pt x="214" y="80"/>
                    <a:pt x="234" y="105"/>
                  </a:cubicBezTo>
                  <a:cubicBezTo>
                    <a:pt x="247" y="121"/>
                    <a:pt x="288" y="117"/>
                    <a:pt x="306" y="123"/>
                  </a:cubicBezTo>
                  <a:cubicBezTo>
                    <a:pt x="318" y="120"/>
                    <a:pt x="323" y="103"/>
                    <a:pt x="333" y="96"/>
                  </a:cubicBezTo>
                  <a:cubicBezTo>
                    <a:pt x="360" y="78"/>
                    <a:pt x="372" y="63"/>
                    <a:pt x="396" y="42"/>
                  </a:cubicBezTo>
                  <a:cubicBezTo>
                    <a:pt x="412" y="28"/>
                    <a:pt x="468" y="33"/>
                    <a:pt x="468" y="33"/>
                  </a:cubicBezTo>
                  <a:cubicBezTo>
                    <a:pt x="474" y="24"/>
                    <a:pt x="439" y="80"/>
                    <a:pt x="450" y="78"/>
                  </a:cubicBezTo>
                  <a:cubicBezTo>
                    <a:pt x="469" y="76"/>
                    <a:pt x="545" y="2"/>
                    <a:pt x="567" y="6"/>
                  </a:cubicBezTo>
                  <a:cubicBezTo>
                    <a:pt x="601" y="0"/>
                    <a:pt x="630" y="33"/>
                    <a:pt x="657" y="42"/>
                  </a:cubicBezTo>
                  <a:cubicBezTo>
                    <a:pt x="672" y="39"/>
                    <a:pt x="714" y="64"/>
                    <a:pt x="729" y="60"/>
                  </a:cubicBezTo>
                  <a:cubicBezTo>
                    <a:pt x="738" y="58"/>
                    <a:pt x="648" y="84"/>
                    <a:pt x="657" y="87"/>
                  </a:cubicBezTo>
                  <a:cubicBezTo>
                    <a:pt x="686" y="97"/>
                    <a:pt x="709" y="122"/>
                    <a:pt x="738" y="132"/>
                  </a:cubicBezTo>
                  <a:cubicBezTo>
                    <a:pt x="768" y="129"/>
                    <a:pt x="798" y="129"/>
                    <a:pt x="828" y="123"/>
                  </a:cubicBezTo>
                  <a:cubicBezTo>
                    <a:pt x="847" y="120"/>
                    <a:pt x="882" y="105"/>
                    <a:pt x="882" y="105"/>
                  </a:cubicBezTo>
                  <a:cubicBezTo>
                    <a:pt x="889" y="95"/>
                    <a:pt x="904" y="60"/>
                    <a:pt x="927" y="69"/>
                  </a:cubicBezTo>
                  <a:cubicBezTo>
                    <a:pt x="937" y="73"/>
                    <a:pt x="1019" y="43"/>
                    <a:pt x="1026" y="51"/>
                  </a:cubicBezTo>
                  <a:cubicBezTo>
                    <a:pt x="1034" y="61"/>
                    <a:pt x="1125" y="69"/>
                    <a:pt x="1044" y="114"/>
                  </a:cubicBezTo>
                  <a:cubicBezTo>
                    <a:pt x="1152" y="87"/>
                    <a:pt x="1041" y="166"/>
                    <a:pt x="1098" y="177"/>
                  </a:cubicBezTo>
                  <a:cubicBezTo>
                    <a:pt x="1122" y="174"/>
                    <a:pt x="1146" y="172"/>
                    <a:pt x="1170" y="168"/>
                  </a:cubicBezTo>
                  <a:cubicBezTo>
                    <a:pt x="1179" y="166"/>
                    <a:pt x="1188" y="155"/>
                    <a:pt x="1197" y="159"/>
                  </a:cubicBezTo>
                  <a:cubicBezTo>
                    <a:pt x="1207" y="163"/>
                    <a:pt x="1207" y="97"/>
                    <a:pt x="1215" y="105"/>
                  </a:cubicBezTo>
                  <a:cubicBezTo>
                    <a:pt x="1223" y="113"/>
                    <a:pt x="1251" y="81"/>
                    <a:pt x="1260" y="87"/>
                  </a:cubicBezTo>
                  <a:cubicBezTo>
                    <a:pt x="1263" y="87"/>
                    <a:pt x="1277" y="82"/>
                    <a:pt x="1296" y="69"/>
                  </a:cubicBezTo>
                  <a:cubicBezTo>
                    <a:pt x="1317" y="61"/>
                    <a:pt x="1304" y="123"/>
                    <a:pt x="1314" y="123"/>
                  </a:cubicBezTo>
                  <a:cubicBezTo>
                    <a:pt x="1324" y="123"/>
                    <a:pt x="1348" y="82"/>
                    <a:pt x="1359" y="69"/>
                  </a:cubicBezTo>
                  <a:cubicBezTo>
                    <a:pt x="1377" y="72"/>
                    <a:pt x="1362" y="53"/>
                    <a:pt x="1377" y="42"/>
                  </a:cubicBezTo>
                  <a:cubicBezTo>
                    <a:pt x="1400" y="26"/>
                    <a:pt x="1458" y="104"/>
                    <a:pt x="1467" y="78"/>
                  </a:cubicBezTo>
                  <a:cubicBezTo>
                    <a:pt x="1535" y="105"/>
                    <a:pt x="1578" y="163"/>
                    <a:pt x="1647" y="186"/>
                  </a:cubicBezTo>
                  <a:cubicBezTo>
                    <a:pt x="1673" y="212"/>
                    <a:pt x="1688" y="238"/>
                    <a:pt x="1719" y="258"/>
                  </a:cubicBezTo>
                  <a:cubicBezTo>
                    <a:pt x="1776" y="239"/>
                    <a:pt x="1746" y="210"/>
                    <a:pt x="1773" y="177"/>
                  </a:cubicBezTo>
                  <a:cubicBezTo>
                    <a:pt x="1780" y="169"/>
                    <a:pt x="1791" y="165"/>
                    <a:pt x="1800" y="159"/>
                  </a:cubicBezTo>
                  <a:cubicBezTo>
                    <a:pt x="1806" y="150"/>
                    <a:pt x="1808" y="136"/>
                    <a:pt x="1818" y="132"/>
                  </a:cubicBezTo>
                  <a:cubicBezTo>
                    <a:pt x="1827" y="128"/>
                    <a:pt x="1837" y="136"/>
                    <a:pt x="1845" y="141"/>
                  </a:cubicBezTo>
                  <a:cubicBezTo>
                    <a:pt x="1882" y="162"/>
                    <a:pt x="1887" y="191"/>
                    <a:pt x="1926" y="204"/>
                  </a:cubicBezTo>
                  <a:cubicBezTo>
                    <a:pt x="1988" y="200"/>
                    <a:pt x="2088" y="233"/>
                    <a:pt x="2088" y="150"/>
                  </a:cubicBezTo>
                </a:path>
              </a:pathLst>
            </a:custGeom>
            <a:noFill/>
            <a:ln w="25400" cap="flat" cmpd="sng">
              <a:solidFill>
                <a:srgbClr val="3333CC"/>
              </a:solidFill>
              <a:prstDash val="solid"/>
              <a:round/>
              <a:headEnd type="none" w="med" len="med"/>
              <a:tailEnd type="none" w="lg" len="sm"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700838" y="4038600"/>
            <a:ext cx="3675062" cy="530225"/>
            <a:chOff x="3204" y="2544"/>
            <a:chExt cx="2315" cy="334"/>
          </a:xfrm>
        </p:grpSpPr>
        <p:sp>
          <p:nvSpPr>
            <p:cNvPr id="35871" name="Freeform 13"/>
            <p:cNvSpPr>
              <a:spLocks/>
            </p:cNvSpPr>
            <p:nvPr/>
          </p:nvSpPr>
          <p:spPr bwMode="auto">
            <a:xfrm flipH="1">
              <a:off x="3216" y="2590"/>
              <a:ext cx="2256" cy="288"/>
            </a:xfrm>
            <a:custGeom>
              <a:avLst/>
              <a:gdLst>
                <a:gd name="T0" fmla="*/ 0 w 2772"/>
                <a:gd name="T1" fmla="*/ 270 h 288"/>
                <a:gd name="T2" fmla="*/ 26 w 2772"/>
                <a:gd name="T3" fmla="*/ 171 h 288"/>
                <a:gd name="T4" fmla="*/ 51 w 2772"/>
                <a:gd name="T5" fmla="*/ 99 h 288"/>
                <a:gd name="T6" fmla="*/ 77 w 2772"/>
                <a:gd name="T7" fmla="*/ 171 h 288"/>
                <a:gd name="T8" fmla="*/ 97 w 2772"/>
                <a:gd name="T9" fmla="*/ 189 h 288"/>
                <a:gd name="T10" fmla="*/ 106 w 2772"/>
                <a:gd name="T11" fmla="*/ 198 h 288"/>
                <a:gd name="T12" fmla="*/ 145 w 2772"/>
                <a:gd name="T13" fmla="*/ 108 h 288"/>
                <a:gd name="T14" fmla="*/ 164 w 2772"/>
                <a:gd name="T15" fmla="*/ 171 h 288"/>
                <a:gd name="T16" fmla="*/ 187 w 2772"/>
                <a:gd name="T17" fmla="*/ 243 h 288"/>
                <a:gd name="T18" fmla="*/ 206 w 2772"/>
                <a:gd name="T19" fmla="*/ 234 h 288"/>
                <a:gd name="T20" fmla="*/ 216 w 2772"/>
                <a:gd name="T21" fmla="*/ 207 h 288"/>
                <a:gd name="T22" fmla="*/ 251 w 2772"/>
                <a:gd name="T23" fmla="*/ 288 h 288"/>
                <a:gd name="T24" fmla="*/ 277 w 2772"/>
                <a:gd name="T25" fmla="*/ 135 h 288"/>
                <a:gd name="T26" fmla="*/ 289 w 2772"/>
                <a:gd name="T27" fmla="*/ 36 h 288"/>
                <a:gd name="T28" fmla="*/ 312 w 2772"/>
                <a:gd name="T29" fmla="*/ 63 h 288"/>
                <a:gd name="T30" fmla="*/ 337 w 2772"/>
                <a:gd name="T31" fmla="*/ 225 h 288"/>
                <a:gd name="T32" fmla="*/ 375 w 2772"/>
                <a:gd name="T33" fmla="*/ 261 h 288"/>
                <a:gd name="T34" fmla="*/ 401 w 2772"/>
                <a:gd name="T35" fmla="*/ 252 h 288"/>
                <a:gd name="T36" fmla="*/ 444 w 2772"/>
                <a:gd name="T37" fmla="*/ 171 h 288"/>
                <a:gd name="T38" fmla="*/ 473 w 2772"/>
                <a:gd name="T39" fmla="*/ 189 h 288"/>
                <a:gd name="T40" fmla="*/ 505 w 2772"/>
                <a:gd name="T41" fmla="*/ 252 h 288"/>
                <a:gd name="T42" fmla="*/ 546 w 2772"/>
                <a:gd name="T43" fmla="*/ 54 h 288"/>
                <a:gd name="T44" fmla="*/ 553 w 2772"/>
                <a:gd name="T45" fmla="*/ 27 h 288"/>
                <a:gd name="T46" fmla="*/ 562 w 2772"/>
                <a:gd name="T47" fmla="*/ 18 h 288"/>
                <a:gd name="T48" fmla="*/ 595 w 2772"/>
                <a:gd name="T49" fmla="*/ 99 h 288"/>
                <a:gd name="T50" fmla="*/ 614 w 2772"/>
                <a:gd name="T51" fmla="*/ 198 h 288"/>
                <a:gd name="T52" fmla="*/ 646 w 2772"/>
                <a:gd name="T53" fmla="*/ 144 h 288"/>
                <a:gd name="T54" fmla="*/ 665 w 2772"/>
                <a:gd name="T55" fmla="*/ 189 h 288"/>
                <a:gd name="T56" fmla="*/ 681 w 2772"/>
                <a:gd name="T57" fmla="*/ 225 h 288"/>
                <a:gd name="T58" fmla="*/ 703 w 2772"/>
                <a:gd name="T59" fmla="*/ 216 h 288"/>
                <a:gd name="T60" fmla="*/ 732 w 2772"/>
                <a:gd name="T61" fmla="*/ 90 h 288"/>
                <a:gd name="T62" fmla="*/ 736 w 2772"/>
                <a:gd name="T63" fmla="*/ 54 h 288"/>
                <a:gd name="T64" fmla="*/ 749 w 2772"/>
                <a:gd name="T65" fmla="*/ 0 h 288"/>
                <a:gd name="T66" fmla="*/ 803 w 2772"/>
                <a:gd name="T67" fmla="*/ 72 h 288"/>
                <a:gd name="T68" fmla="*/ 873 w 2772"/>
                <a:gd name="T69" fmla="*/ 243 h 288"/>
                <a:gd name="T70" fmla="*/ 899 w 2772"/>
                <a:gd name="T71" fmla="*/ 234 h 288"/>
                <a:gd name="T72" fmla="*/ 903 w 2772"/>
                <a:gd name="T73" fmla="*/ 171 h 288"/>
                <a:gd name="T74" fmla="*/ 912 w 2772"/>
                <a:gd name="T75" fmla="*/ 63 h 288"/>
                <a:gd name="T76" fmla="*/ 945 w 2772"/>
                <a:gd name="T77" fmla="*/ 99 h 288"/>
                <a:gd name="T78" fmla="*/ 973 w 2772"/>
                <a:gd name="T79" fmla="*/ 198 h 288"/>
                <a:gd name="T80" fmla="*/ 981 w 2772"/>
                <a:gd name="T81" fmla="*/ 252 h 288"/>
                <a:gd name="T82" fmla="*/ 990 w 2772"/>
                <a:gd name="T83" fmla="*/ 261 h 28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772"/>
                <a:gd name="T127" fmla="*/ 0 h 288"/>
                <a:gd name="T128" fmla="*/ 2772 w 2772"/>
                <a:gd name="T129" fmla="*/ 288 h 28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772" h="288">
                  <a:moveTo>
                    <a:pt x="0" y="270"/>
                  </a:moveTo>
                  <a:cubicBezTo>
                    <a:pt x="20" y="237"/>
                    <a:pt x="44" y="199"/>
                    <a:pt x="72" y="171"/>
                  </a:cubicBezTo>
                  <a:cubicBezTo>
                    <a:pt x="98" y="145"/>
                    <a:pt x="123" y="131"/>
                    <a:pt x="144" y="99"/>
                  </a:cubicBezTo>
                  <a:cubicBezTo>
                    <a:pt x="168" y="123"/>
                    <a:pt x="185" y="157"/>
                    <a:pt x="216" y="171"/>
                  </a:cubicBezTo>
                  <a:cubicBezTo>
                    <a:pt x="233" y="179"/>
                    <a:pt x="252" y="183"/>
                    <a:pt x="270" y="189"/>
                  </a:cubicBezTo>
                  <a:cubicBezTo>
                    <a:pt x="279" y="192"/>
                    <a:pt x="297" y="198"/>
                    <a:pt x="297" y="198"/>
                  </a:cubicBezTo>
                  <a:cubicBezTo>
                    <a:pt x="348" y="181"/>
                    <a:pt x="373" y="150"/>
                    <a:pt x="405" y="108"/>
                  </a:cubicBezTo>
                  <a:cubicBezTo>
                    <a:pt x="446" y="122"/>
                    <a:pt x="440" y="137"/>
                    <a:pt x="459" y="171"/>
                  </a:cubicBezTo>
                  <a:cubicBezTo>
                    <a:pt x="490" y="227"/>
                    <a:pt x="483" y="217"/>
                    <a:pt x="522" y="243"/>
                  </a:cubicBezTo>
                  <a:cubicBezTo>
                    <a:pt x="540" y="240"/>
                    <a:pt x="559" y="241"/>
                    <a:pt x="576" y="234"/>
                  </a:cubicBezTo>
                  <a:cubicBezTo>
                    <a:pt x="588" y="229"/>
                    <a:pt x="590" y="207"/>
                    <a:pt x="603" y="207"/>
                  </a:cubicBezTo>
                  <a:cubicBezTo>
                    <a:pt x="616" y="207"/>
                    <a:pt x="683" y="275"/>
                    <a:pt x="702" y="288"/>
                  </a:cubicBezTo>
                  <a:cubicBezTo>
                    <a:pt x="738" y="240"/>
                    <a:pt x="757" y="192"/>
                    <a:pt x="774" y="135"/>
                  </a:cubicBezTo>
                  <a:cubicBezTo>
                    <a:pt x="803" y="39"/>
                    <a:pt x="774" y="89"/>
                    <a:pt x="810" y="36"/>
                  </a:cubicBezTo>
                  <a:cubicBezTo>
                    <a:pt x="833" y="42"/>
                    <a:pt x="857" y="43"/>
                    <a:pt x="873" y="63"/>
                  </a:cubicBezTo>
                  <a:cubicBezTo>
                    <a:pt x="915" y="114"/>
                    <a:pt x="891" y="171"/>
                    <a:pt x="945" y="225"/>
                  </a:cubicBezTo>
                  <a:cubicBezTo>
                    <a:pt x="993" y="213"/>
                    <a:pt x="1024" y="218"/>
                    <a:pt x="1053" y="261"/>
                  </a:cubicBezTo>
                  <a:cubicBezTo>
                    <a:pt x="1077" y="258"/>
                    <a:pt x="1102" y="258"/>
                    <a:pt x="1125" y="252"/>
                  </a:cubicBezTo>
                  <a:cubicBezTo>
                    <a:pt x="1172" y="240"/>
                    <a:pt x="1204" y="197"/>
                    <a:pt x="1242" y="171"/>
                  </a:cubicBezTo>
                  <a:cubicBezTo>
                    <a:pt x="1249" y="172"/>
                    <a:pt x="1308" y="179"/>
                    <a:pt x="1323" y="189"/>
                  </a:cubicBezTo>
                  <a:cubicBezTo>
                    <a:pt x="1356" y="211"/>
                    <a:pt x="1373" y="239"/>
                    <a:pt x="1413" y="252"/>
                  </a:cubicBezTo>
                  <a:cubicBezTo>
                    <a:pt x="1456" y="188"/>
                    <a:pt x="1485" y="117"/>
                    <a:pt x="1530" y="54"/>
                  </a:cubicBezTo>
                  <a:cubicBezTo>
                    <a:pt x="1536" y="45"/>
                    <a:pt x="1540" y="34"/>
                    <a:pt x="1548" y="27"/>
                  </a:cubicBezTo>
                  <a:cubicBezTo>
                    <a:pt x="1555" y="21"/>
                    <a:pt x="1566" y="21"/>
                    <a:pt x="1575" y="18"/>
                  </a:cubicBezTo>
                  <a:cubicBezTo>
                    <a:pt x="1612" y="40"/>
                    <a:pt x="1645" y="59"/>
                    <a:pt x="1665" y="99"/>
                  </a:cubicBezTo>
                  <a:cubicBezTo>
                    <a:pt x="1687" y="143"/>
                    <a:pt x="1666" y="180"/>
                    <a:pt x="1719" y="198"/>
                  </a:cubicBezTo>
                  <a:cubicBezTo>
                    <a:pt x="1754" y="186"/>
                    <a:pt x="1779" y="164"/>
                    <a:pt x="1809" y="144"/>
                  </a:cubicBezTo>
                  <a:cubicBezTo>
                    <a:pt x="1826" y="161"/>
                    <a:pt x="1846" y="172"/>
                    <a:pt x="1863" y="189"/>
                  </a:cubicBezTo>
                  <a:cubicBezTo>
                    <a:pt x="1904" y="230"/>
                    <a:pt x="1855" y="207"/>
                    <a:pt x="1908" y="225"/>
                  </a:cubicBezTo>
                  <a:cubicBezTo>
                    <a:pt x="1929" y="222"/>
                    <a:pt x="1952" y="226"/>
                    <a:pt x="1971" y="216"/>
                  </a:cubicBezTo>
                  <a:cubicBezTo>
                    <a:pt x="2009" y="195"/>
                    <a:pt x="2027" y="124"/>
                    <a:pt x="2052" y="90"/>
                  </a:cubicBezTo>
                  <a:cubicBezTo>
                    <a:pt x="2055" y="78"/>
                    <a:pt x="2055" y="65"/>
                    <a:pt x="2061" y="54"/>
                  </a:cubicBezTo>
                  <a:cubicBezTo>
                    <a:pt x="2071" y="35"/>
                    <a:pt x="2097" y="0"/>
                    <a:pt x="2097" y="0"/>
                  </a:cubicBezTo>
                  <a:cubicBezTo>
                    <a:pt x="2146" y="15"/>
                    <a:pt x="2213" y="28"/>
                    <a:pt x="2250" y="72"/>
                  </a:cubicBezTo>
                  <a:cubicBezTo>
                    <a:pt x="2319" y="155"/>
                    <a:pt x="2331" y="224"/>
                    <a:pt x="2448" y="243"/>
                  </a:cubicBezTo>
                  <a:cubicBezTo>
                    <a:pt x="2472" y="240"/>
                    <a:pt x="2502" y="250"/>
                    <a:pt x="2520" y="234"/>
                  </a:cubicBezTo>
                  <a:cubicBezTo>
                    <a:pt x="2536" y="220"/>
                    <a:pt x="2525" y="192"/>
                    <a:pt x="2529" y="171"/>
                  </a:cubicBezTo>
                  <a:cubicBezTo>
                    <a:pt x="2536" y="135"/>
                    <a:pt x="2544" y="98"/>
                    <a:pt x="2556" y="63"/>
                  </a:cubicBezTo>
                  <a:cubicBezTo>
                    <a:pt x="2586" y="71"/>
                    <a:pt x="2623" y="76"/>
                    <a:pt x="2646" y="99"/>
                  </a:cubicBezTo>
                  <a:cubicBezTo>
                    <a:pt x="2677" y="130"/>
                    <a:pt x="2696" y="167"/>
                    <a:pt x="2727" y="198"/>
                  </a:cubicBezTo>
                  <a:cubicBezTo>
                    <a:pt x="2733" y="216"/>
                    <a:pt x="2739" y="234"/>
                    <a:pt x="2745" y="252"/>
                  </a:cubicBezTo>
                  <a:cubicBezTo>
                    <a:pt x="2748" y="261"/>
                    <a:pt x="2772" y="261"/>
                    <a:pt x="2772" y="261"/>
                  </a:cubicBezTo>
                </a:path>
              </a:pathLst>
            </a:cu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lg" len="sm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5872" name="Freeform 15"/>
            <p:cNvSpPr>
              <a:spLocks/>
            </p:cNvSpPr>
            <p:nvPr/>
          </p:nvSpPr>
          <p:spPr bwMode="auto">
            <a:xfrm>
              <a:off x="3204" y="2544"/>
              <a:ext cx="2315" cy="271"/>
            </a:xfrm>
            <a:custGeom>
              <a:avLst/>
              <a:gdLst>
                <a:gd name="T0" fmla="*/ 0 w 2315"/>
                <a:gd name="T1" fmla="*/ 271 h 271"/>
                <a:gd name="T2" fmla="*/ 63 w 2315"/>
                <a:gd name="T3" fmla="*/ 154 h 271"/>
                <a:gd name="T4" fmla="*/ 171 w 2315"/>
                <a:gd name="T5" fmla="*/ 64 h 271"/>
                <a:gd name="T6" fmla="*/ 234 w 2315"/>
                <a:gd name="T7" fmla="*/ 73 h 271"/>
                <a:gd name="T8" fmla="*/ 279 w 2315"/>
                <a:gd name="T9" fmla="*/ 190 h 271"/>
                <a:gd name="T10" fmla="*/ 306 w 2315"/>
                <a:gd name="T11" fmla="*/ 208 h 271"/>
                <a:gd name="T12" fmla="*/ 324 w 2315"/>
                <a:gd name="T13" fmla="*/ 181 h 271"/>
                <a:gd name="T14" fmla="*/ 360 w 2315"/>
                <a:gd name="T15" fmla="*/ 190 h 271"/>
                <a:gd name="T16" fmla="*/ 378 w 2315"/>
                <a:gd name="T17" fmla="*/ 127 h 271"/>
                <a:gd name="T18" fmla="*/ 450 w 2315"/>
                <a:gd name="T19" fmla="*/ 73 h 271"/>
                <a:gd name="T20" fmla="*/ 513 w 2315"/>
                <a:gd name="T21" fmla="*/ 10 h 271"/>
                <a:gd name="T22" fmla="*/ 657 w 2315"/>
                <a:gd name="T23" fmla="*/ 37 h 271"/>
                <a:gd name="T24" fmla="*/ 729 w 2315"/>
                <a:gd name="T25" fmla="*/ 190 h 271"/>
                <a:gd name="T26" fmla="*/ 810 w 2315"/>
                <a:gd name="T27" fmla="*/ 154 h 271"/>
                <a:gd name="T28" fmla="*/ 864 w 2315"/>
                <a:gd name="T29" fmla="*/ 154 h 271"/>
                <a:gd name="T30" fmla="*/ 873 w 2315"/>
                <a:gd name="T31" fmla="*/ 127 h 271"/>
                <a:gd name="T32" fmla="*/ 900 w 2315"/>
                <a:gd name="T33" fmla="*/ 109 h 271"/>
                <a:gd name="T34" fmla="*/ 999 w 2315"/>
                <a:gd name="T35" fmla="*/ 37 h 271"/>
                <a:gd name="T36" fmla="*/ 1089 w 2315"/>
                <a:gd name="T37" fmla="*/ 46 h 271"/>
                <a:gd name="T38" fmla="*/ 1107 w 2315"/>
                <a:gd name="T39" fmla="*/ 100 h 271"/>
                <a:gd name="T40" fmla="*/ 1161 w 2315"/>
                <a:gd name="T41" fmla="*/ 208 h 271"/>
                <a:gd name="T42" fmla="*/ 1242 w 2315"/>
                <a:gd name="T43" fmla="*/ 190 h 271"/>
                <a:gd name="T44" fmla="*/ 1332 w 2315"/>
                <a:gd name="T45" fmla="*/ 190 h 271"/>
                <a:gd name="T46" fmla="*/ 1368 w 2315"/>
                <a:gd name="T47" fmla="*/ 181 h 271"/>
                <a:gd name="T48" fmla="*/ 1377 w 2315"/>
                <a:gd name="T49" fmla="*/ 154 h 271"/>
                <a:gd name="T50" fmla="*/ 1404 w 2315"/>
                <a:gd name="T51" fmla="*/ 145 h 271"/>
                <a:gd name="T52" fmla="*/ 1458 w 2315"/>
                <a:gd name="T53" fmla="*/ 199 h 271"/>
                <a:gd name="T54" fmla="*/ 1467 w 2315"/>
                <a:gd name="T55" fmla="*/ 172 h 271"/>
                <a:gd name="T56" fmla="*/ 1494 w 2315"/>
                <a:gd name="T57" fmla="*/ 154 h 271"/>
                <a:gd name="T58" fmla="*/ 1530 w 2315"/>
                <a:gd name="T59" fmla="*/ 46 h 271"/>
                <a:gd name="T60" fmla="*/ 1719 w 2315"/>
                <a:gd name="T61" fmla="*/ 163 h 271"/>
                <a:gd name="T62" fmla="*/ 1728 w 2315"/>
                <a:gd name="T63" fmla="*/ 235 h 271"/>
                <a:gd name="T64" fmla="*/ 1764 w 2315"/>
                <a:gd name="T65" fmla="*/ 226 h 271"/>
                <a:gd name="T66" fmla="*/ 1791 w 2315"/>
                <a:gd name="T67" fmla="*/ 163 h 271"/>
                <a:gd name="T68" fmla="*/ 1818 w 2315"/>
                <a:gd name="T69" fmla="*/ 172 h 271"/>
                <a:gd name="T70" fmla="*/ 1872 w 2315"/>
                <a:gd name="T71" fmla="*/ 154 h 271"/>
                <a:gd name="T72" fmla="*/ 1935 w 2315"/>
                <a:gd name="T73" fmla="*/ 109 h 271"/>
                <a:gd name="T74" fmla="*/ 1962 w 2315"/>
                <a:gd name="T75" fmla="*/ 118 h 271"/>
                <a:gd name="T76" fmla="*/ 2016 w 2315"/>
                <a:gd name="T77" fmla="*/ 181 h 271"/>
                <a:gd name="T78" fmla="*/ 2088 w 2315"/>
                <a:gd name="T79" fmla="*/ 127 h 271"/>
                <a:gd name="T80" fmla="*/ 2124 w 2315"/>
                <a:gd name="T81" fmla="*/ 91 h 271"/>
                <a:gd name="T82" fmla="*/ 2178 w 2315"/>
                <a:gd name="T83" fmla="*/ 127 h 271"/>
                <a:gd name="T84" fmla="*/ 2277 w 2315"/>
                <a:gd name="T85" fmla="*/ 163 h 271"/>
                <a:gd name="T86" fmla="*/ 2313 w 2315"/>
                <a:gd name="T87" fmla="*/ 208 h 27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315"/>
                <a:gd name="T133" fmla="*/ 0 h 271"/>
                <a:gd name="T134" fmla="*/ 2315 w 2315"/>
                <a:gd name="T135" fmla="*/ 271 h 27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315" h="271">
                  <a:moveTo>
                    <a:pt x="0" y="271"/>
                  </a:moveTo>
                  <a:cubicBezTo>
                    <a:pt x="13" y="221"/>
                    <a:pt x="8" y="172"/>
                    <a:pt x="63" y="154"/>
                  </a:cubicBezTo>
                  <a:cubicBezTo>
                    <a:pt x="82" y="97"/>
                    <a:pt x="116" y="82"/>
                    <a:pt x="171" y="64"/>
                  </a:cubicBezTo>
                  <a:cubicBezTo>
                    <a:pt x="192" y="67"/>
                    <a:pt x="215" y="64"/>
                    <a:pt x="234" y="73"/>
                  </a:cubicBezTo>
                  <a:cubicBezTo>
                    <a:pt x="267" y="88"/>
                    <a:pt x="262" y="164"/>
                    <a:pt x="279" y="190"/>
                  </a:cubicBezTo>
                  <a:cubicBezTo>
                    <a:pt x="285" y="199"/>
                    <a:pt x="297" y="202"/>
                    <a:pt x="306" y="208"/>
                  </a:cubicBezTo>
                  <a:cubicBezTo>
                    <a:pt x="312" y="199"/>
                    <a:pt x="314" y="184"/>
                    <a:pt x="324" y="181"/>
                  </a:cubicBezTo>
                  <a:cubicBezTo>
                    <a:pt x="336" y="177"/>
                    <a:pt x="349" y="196"/>
                    <a:pt x="360" y="190"/>
                  </a:cubicBezTo>
                  <a:cubicBezTo>
                    <a:pt x="379" y="179"/>
                    <a:pt x="368" y="147"/>
                    <a:pt x="378" y="127"/>
                  </a:cubicBezTo>
                  <a:cubicBezTo>
                    <a:pt x="395" y="94"/>
                    <a:pt x="421" y="93"/>
                    <a:pt x="450" y="73"/>
                  </a:cubicBezTo>
                  <a:cubicBezTo>
                    <a:pt x="491" y="11"/>
                    <a:pt x="465" y="26"/>
                    <a:pt x="513" y="10"/>
                  </a:cubicBezTo>
                  <a:cubicBezTo>
                    <a:pt x="534" y="12"/>
                    <a:pt x="627" y="0"/>
                    <a:pt x="657" y="37"/>
                  </a:cubicBezTo>
                  <a:cubicBezTo>
                    <a:pt x="694" y="83"/>
                    <a:pt x="660" y="167"/>
                    <a:pt x="729" y="190"/>
                  </a:cubicBezTo>
                  <a:cubicBezTo>
                    <a:pt x="758" y="180"/>
                    <a:pt x="781" y="164"/>
                    <a:pt x="810" y="154"/>
                  </a:cubicBezTo>
                  <a:cubicBezTo>
                    <a:pt x="828" y="160"/>
                    <a:pt x="846" y="172"/>
                    <a:pt x="864" y="154"/>
                  </a:cubicBezTo>
                  <a:cubicBezTo>
                    <a:pt x="871" y="147"/>
                    <a:pt x="867" y="134"/>
                    <a:pt x="873" y="127"/>
                  </a:cubicBezTo>
                  <a:cubicBezTo>
                    <a:pt x="880" y="119"/>
                    <a:pt x="891" y="115"/>
                    <a:pt x="900" y="109"/>
                  </a:cubicBezTo>
                  <a:cubicBezTo>
                    <a:pt x="916" y="61"/>
                    <a:pt x="954" y="48"/>
                    <a:pt x="999" y="37"/>
                  </a:cubicBezTo>
                  <a:cubicBezTo>
                    <a:pt x="1029" y="40"/>
                    <a:pt x="1063" y="31"/>
                    <a:pt x="1089" y="46"/>
                  </a:cubicBezTo>
                  <a:cubicBezTo>
                    <a:pt x="1105" y="56"/>
                    <a:pt x="1101" y="82"/>
                    <a:pt x="1107" y="100"/>
                  </a:cubicBezTo>
                  <a:cubicBezTo>
                    <a:pt x="1122" y="145"/>
                    <a:pt x="1112" y="192"/>
                    <a:pt x="1161" y="208"/>
                  </a:cubicBezTo>
                  <a:cubicBezTo>
                    <a:pt x="1193" y="187"/>
                    <a:pt x="1205" y="178"/>
                    <a:pt x="1242" y="190"/>
                  </a:cubicBezTo>
                  <a:cubicBezTo>
                    <a:pt x="1289" y="178"/>
                    <a:pt x="1291" y="163"/>
                    <a:pt x="1332" y="190"/>
                  </a:cubicBezTo>
                  <a:cubicBezTo>
                    <a:pt x="1344" y="187"/>
                    <a:pt x="1358" y="189"/>
                    <a:pt x="1368" y="181"/>
                  </a:cubicBezTo>
                  <a:cubicBezTo>
                    <a:pt x="1375" y="175"/>
                    <a:pt x="1370" y="161"/>
                    <a:pt x="1377" y="154"/>
                  </a:cubicBezTo>
                  <a:cubicBezTo>
                    <a:pt x="1384" y="147"/>
                    <a:pt x="1395" y="148"/>
                    <a:pt x="1404" y="145"/>
                  </a:cubicBezTo>
                  <a:cubicBezTo>
                    <a:pt x="1406" y="147"/>
                    <a:pt x="1441" y="203"/>
                    <a:pt x="1458" y="199"/>
                  </a:cubicBezTo>
                  <a:cubicBezTo>
                    <a:pt x="1467" y="197"/>
                    <a:pt x="1461" y="179"/>
                    <a:pt x="1467" y="172"/>
                  </a:cubicBezTo>
                  <a:cubicBezTo>
                    <a:pt x="1474" y="164"/>
                    <a:pt x="1485" y="160"/>
                    <a:pt x="1494" y="154"/>
                  </a:cubicBezTo>
                  <a:cubicBezTo>
                    <a:pt x="1517" y="120"/>
                    <a:pt x="1517" y="85"/>
                    <a:pt x="1530" y="46"/>
                  </a:cubicBezTo>
                  <a:cubicBezTo>
                    <a:pt x="1614" y="56"/>
                    <a:pt x="1689" y="74"/>
                    <a:pt x="1719" y="163"/>
                  </a:cubicBezTo>
                  <a:cubicBezTo>
                    <a:pt x="1722" y="187"/>
                    <a:pt x="1714" y="215"/>
                    <a:pt x="1728" y="235"/>
                  </a:cubicBezTo>
                  <a:cubicBezTo>
                    <a:pt x="1735" y="245"/>
                    <a:pt x="1754" y="234"/>
                    <a:pt x="1764" y="226"/>
                  </a:cubicBezTo>
                  <a:cubicBezTo>
                    <a:pt x="1774" y="217"/>
                    <a:pt x="1786" y="177"/>
                    <a:pt x="1791" y="163"/>
                  </a:cubicBezTo>
                  <a:cubicBezTo>
                    <a:pt x="1800" y="166"/>
                    <a:pt x="1809" y="173"/>
                    <a:pt x="1818" y="172"/>
                  </a:cubicBezTo>
                  <a:cubicBezTo>
                    <a:pt x="1837" y="170"/>
                    <a:pt x="1872" y="154"/>
                    <a:pt x="1872" y="154"/>
                  </a:cubicBezTo>
                  <a:cubicBezTo>
                    <a:pt x="1894" y="89"/>
                    <a:pt x="1872" y="93"/>
                    <a:pt x="1935" y="109"/>
                  </a:cubicBezTo>
                  <a:cubicBezTo>
                    <a:pt x="1944" y="111"/>
                    <a:pt x="1953" y="115"/>
                    <a:pt x="1962" y="118"/>
                  </a:cubicBezTo>
                  <a:cubicBezTo>
                    <a:pt x="1974" y="153"/>
                    <a:pt x="1980" y="169"/>
                    <a:pt x="2016" y="181"/>
                  </a:cubicBezTo>
                  <a:cubicBezTo>
                    <a:pt x="2037" y="150"/>
                    <a:pt x="2052" y="139"/>
                    <a:pt x="2088" y="127"/>
                  </a:cubicBezTo>
                  <a:cubicBezTo>
                    <a:pt x="2093" y="113"/>
                    <a:pt x="2095" y="81"/>
                    <a:pt x="2124" y="91"/>
                  </a:cubicBezTo>
                  <a:cubicBezTo>
                    <a:pt x="2145" y="98"/>
                    <a:pt x="2157" y="120"/>
                    <a:pt x="2178" y="127"/>
                  </a:cubicBezTo>
                  <a:cubicBezTo>
                    <a:pt x="2212" y="138"/>
                    <a:pt x="2242" y="154"/>
                    <a:pt x="2277" y="163"/>
                  </a:cubicBezTo>
                  <a:cubicBezTo>
                    <a:pt x="2315" y="219"/>
                    <a:pt x="2313" y="239"/>
                    <a:pt x="2313" y="208"/>
                  </a:cubicBezTo>
                </a:path>
              </a:pathLst>
            </a:custGeom>
            <a:noFill/>
            <a:ln w="25400" cap="flat" cmpd="sng">
              <a:solidFill>
                <a:srgbClr val="3333CC"/>
              </a:solidFill>
              <a:prstDash val="solid"/>
              <a:round/>
              <a:headEnd type="none" w="med" len="med"/>
              <a:tailEnd type="triangle" w="lg" len="sm"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3138488" y="4495800"/>
            <a:ext cx="6172200" cy="1457325"/>
            <a:chOff x="960" y="2832"/>
            <a:chExt cx="3888" cy="918"/>
          </a:xfrm>
        </p:grpSpPr>
        <p:sp>
          <p:nvSpPr>
            <p:cNvPr id="35874" name="Text Box 16"/>
            <p:cNvSpPr txBox="1">
              <a:spLocks noChangeArrowheads="1"/>
            </p:cNvSpPr>
            <p:nvPr/>
          </p:nvSpPr>
          <p:spPr bwMode="auto">
            <a:xfrm>
              <a:off x="960" y="3312"/>
              <a:ext cx="3888" cy="4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 type="none" w="lg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Font typeface="Arial" charset="0"/>
                <a:buNone/>
              </a:pPr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Surfaces are more compressed together and there are more interactions between molecules  </a:t>
              </a:r>
            </a:p>
          </p:txBody>
        </p:sp>
        <p:sp>
          <p:nvSpPr>
            <p:cNvPr id="35875" name="Line 19"/>
            <p:cNvSpPr>
              <a:spLocks noChangeShapeType="1"/>
            </p:cNvSpPr>
            <p:nvPr/>
          </p:nvSpPr>
          <p:spPr bwMode="auto">
            <a:xfrm flipV="1">
              <a:off x="3312" y="2832"/>
              <a:ext cx="528" cy="4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sm"/>
            </a:ln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0713" y="315913"/>
            <a:ext cx="10728325" cy="391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4713" y="4465638"/>
            <a:ext cx="10220325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600" y="592138"/>
            <a:ext cx="10558463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4656138" y="76200"/>
            <a:ext cx="2201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Dynamics</a:t>
            </a:r>
            <a:endParaRPr lang="en-US" sz="3600" b="1" i="1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pic>
        <p:nvPicPr>
          <p:cNvPr id="27653" name="Picture 5" descr="http://t0.gstatic.com/images?q=tbn:ANd9GcTvFOJK696GhCOVe7-voNjqaQYfQq2cKVVFLJAFsDfZNw5AwuU&amp;t=1&amp;usg=__AMjMqy3Cau00AD-krZcWDb5acUk=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0900" y="685800"/>
            <a:ext cx="277336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/>
          </p:cNvSpPr>
          <p:nvPr/>
        </p:nvSpPr>
        <p:spPr bwMode="auto">
          <a:xfrm>
            <a:off x="0" y="765175"/>
            <a:ext cx="68246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2800" b="1">
                <a:solidFill>
                  <a:schemeClr val="hlink"/>
                </a:solidFill>
                <a:latin typeface="Tahoma" pitchFamily="34" charset="0"/>
              </a:rPr>
              <a:t>Isaac Newton (1642-1727)</a:t>
            </a:r>
          </a:p>
        </p:txBody>
      </p:sp>
      <p:sp>
        <p:nvSpPr>
          <p:cNvPr id="27655" name="Content Placeholder 2"/>
          <p:cNvSpPr>
            <a:spLocks/>
          </p:cNvSpPr>
          <p:nvPr/>
        </p:nvSpPr>
        <p:spPr bwMode="auto">
          <a:xfrm>
            <a:off x="238125" y="1631950"/>
            <a:ext cx="67976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19088" indent="-319088" algn="just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>
                <a:solidFill>
                  <a:schemeClr val="hlink"/>
                </a:solidFill>
                <a:latin typeface="Calibri" pitchFamily="34" charset="0"/>
              </a:rPr>
              <a:t>Born in the same year of Galileo’s death.</a:t>
            </a:r>
          </a:p>
          <a:p>
            <a:pPr marL="319088" indent="-319088" algn="just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>
                <a:solidFill>
                  <a:schemeClr val="hlink"/>
                </a:solidFill>
                <a:latin typeface="Calibri" pitchFamily="34" charset="0"/>
              </a:rPr>
              <a:t>1661, he was admitted in Trinity College, Cambridge as a sizar.</a:t>
            </a:r>
          </a:p>
          <a:p>
            <a:pPr marL="319088" indent="-319088" algn="just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>
                <a:solidFill>
                  <a:schemeClr val="hlink"/>
                </a:solidFill>
                <a:latin typeface="Calibri" pitchFamily="34" charset="0"/>
              </a:rPr>
              <a:t>1669, he became a professor of mathematics.</a:t>
            </a:r>
          </a:p>
          <a:p>
            <a:pPr marL="319088" indent="-319088" algn="just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>
                <a:solidFill>
                  <a:schemeClr val="hlink"/>
                </a:solidFill>
                <a:latin typeface="Calibri" pitchFamily="34" charset="0"/>
              </a:rPr>
              <a:t>(1670-1672) he taught Optics.</a:t>
            </a:r>
          </a:p>
          <a:p>
            <a:pPr marL="319088" indent="-319088" algn="just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>
                <a:solidFill>
                  <a:schemeClr val="hlink"/>
                </a:solidFill>
                <a:latin typeface="Calibri" pitchFamily="34" charset="0"/>
              </a:rPr>
              <a:t>1687, he returned back to mechanics.</a:t>
            </a:r>
          </a:p>
          <a:p>
            <a:pPr marL="319088" indent="-319088" algn="just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>
                <a:solidFill>
                  <a:schemeClr val="hlink"/>
                </a:solidFill>
                <a:latin typeface="Calibri" pitchFamily="34" charset="0"/>
              </a:rPr>
              <a:t>1704, back to calculus.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2946400" y="2751138"/>
            <a:ext cx="3787775" cy="3621087"/>
            <a:chOff x="931843" y="2751311"/>
            <a:chExt cx="3787926" cy="3621063"/>
          </a:xfrm>
        </p:grpSpPr>
        <p:cxnSp>
          <p:nvCxnSpPr>
            <p:cNvPr id="36869" name="Straight Connector 71"/>
            <p:cNvCxnSpPr>
              <a:cxnSpLocks noChangeShapeType="1"/>
            </p:cNvCxnSpPr>
            <p:nvPr/>
          </p:nvCxnSpPr>
          <p:spPr bwMode="auto">
            <a:xfrm>
              <a:off x="1439652" y="2971800"/>
              <a:ext cx="307482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36870" name="Straight Connector 92"/>
            <p:cNvCxnSpPr>
              <a:cxnSpLocks noChangeShapeType="1"/>
            </p:cNvCxnSpPr>
            <p:nvPr/>
          </p:nvCxnSpPr>
          <p:spPr bwMode="auto">
            <a:xfrm>
              <a:off x="4499992" y="2934816"/>
              <a:ext cx="0" cy="308647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sp>
          <p:nvSpPr>
            <p:cNvPr id="36871" name="TextBox 8"/>
            <p:cNvSpPr txBox="1">
              <a:spLocks noChangeArrowheads="1"/>
            </p:cNvSpPr>
            <p:nvPr/>
          </p:nvSpPr>
          <p:spPr bwMode="auto">
            <a:xfrm>
              <a:off x="931843" y="2751311"/>
              <a:ext cx="450868" cy="38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buFont typeface="Arial" charset="0"/>
                <a:buNone/>
              </a:pPr>
              <a:r>
                <a:rPr lang="en-US" altLang="en-US" sz="2100" b="1">
                  <a:solidFill>
                    <a:schemeClr val="hlink"/>
                  </a:solidFill>
                  <a:latin typeface="Times New Roman" pitchFamily="18" charset="0"/>
                </a:rPr>
                <a:t>50</a:t>
              </a:r>
              <a:endParaRPr lang="en-US" altLang="en-US" sz="2100" b="1" baseline="-25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36872" name="TextBox 8"/>
            <p:cNvSpPr txBox="1">
              <a:spLocks noChangeArrowheads="1"/>
            </p:cNvSpPr>
            <p:nvPr/>
          </p:nvSpPr>
          <p:spPr bwMode="auto">
            <a:xfrm>
              <a:off x="4268901" y="5991377"/>
              <a:ext cx="450868" cy="38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buFont typeface="Arial" charset="0"/>
                <a:buNone/>
              </a:pPr>
              <a:r>
                <a:rPr lang="en-US" altLang="en-US" sz="2100" b="1">
                  <a:solidFill>
                    <a:schemeClr val="hlink"/>
                  </a:solidFill>
                  <a:latin typeface="Times New Roman" pitchFamily="18" charset="0"/>
                </a:rPr>
                <a:t>50</a:t>
              </a:r>
              <a:endParaRPr lang="en-US" altLang="en-US" sz="2100" b="1" baseline="-25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96"/>
          <p:cNvGrpSpPr>
            <a:grpSpLocks/>
          </p:cNvGrpSpPr>
          <p:nvPr/>
        </p:nvGrpSpPr>
        <p:grpSpPr bwMode="auto">
          <a:xfrm>
            <a:off x="2909888" y="4076700"/>
            <a:ext cx="2503487" cy="2289175"/>
            <a:chOff x="895838" y="4077072"/>
            <a:chExt cx="2503397" cy="2288923"/>
          </a:xfrm>
        </p:grpSpPr>
        <p:cxnSp>
          <p:nvCxnSpPr>
            <p:cNvPr id="36874" name="Straight Connector 69"/>
            <p:cNvCxnSpPr>
              <a:cxnSpLocks noChangeShapeType="1"/>
            </p:cNvCxnSpPr>
            <p:nvPr/>
          </p:nvCxnSpPr>
          <p:spPr bwMode="auto">
            <a:xfrm>
              <a:off x="3167844" y="4275133"/>
              <a:ext cx="0" cy="174615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cxnSp>
          <p:nvCxnSpPr>
            <p:cNvPr id="36875" name="Straight Connector 73"/>
            <p:cNvCxnSpPr>
              <a:cxnSpLocks noChangeShapeType="1"/>
            </p:cNvCxnSpPr>
            <p:nvPr/>
          </p:nvCxnSpPr>
          <p:spPr bwMode="auto">
            <a:xfrm>
              <a:off x="1451653" y="4329100"/>
              <a:ext cx="168018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sp>
          <p:nvSpPr>
            <p:cNvPr id="36876" name="TextBox 8"/>
            <p:cNvSpPr txBox="1">
              <a:spLocks noChangeArrowheads="1"/>
            </p:cNvSpPr>
            <p:nvPr/>
          </p:nvSpPr>
          <p:spPr bwMode="auto">
            <a:xfrm>
              <a:off x="895838" y="4077072"/>
              <a:ext cx="450834" cy="380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buFont typeface="Arial" charset="0"/>
                <a:buNone/>
              </a:pPr>
              <a:r>
                <a:rPr lang="en-US" altLang="en-US" sz="2100" b="1">
                  <a:solidFill>
                    <a:schemeClr val="hlink"/>
                  </a:solidFill>
                  <a:latin typeface="Times New Roman" pitchFamily="18" charset="0"/>
                </a:rPr>
                <a:t>25</a:t>
              </a:r>
              <a:endParaRPr lang="en-US" altLang="en-US" sz="2100" b="1" baseline="-25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36877" name="TextBox 8"/>
            <p:cNvSpPr txBox="1">
              <a:spLocks noChangeArrowheads="1"/>
            </p:cNvSpPr>
            <p:nvPr/>
          </p:nvSpPr>
          <p:spPr bwMode="auto">
            <a:xfrm>
              <a:off x="2948401" y="5985037"/>
              <a:ext cx="450834" cy="380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buFont typeface="Arial" charset="0"/>
                <a:buNone/>
              </a:pPr>
              <a:r>
                <a:rPr lang="en-US" altLang="en-US" sz="2100" b="1">
                  <a:solidFill>
                    <a:schemeClr val="hlink"/>
                  </a:solidFill>
                  <a:latin typeface="Times New Roman" pitchFamily="18" charset="0"/>
                </a:rPr>
                <a:t>25</a:t>
              </a:r>
              <a:endParaRPr lang="en-US" altLang="en-US" sz="2100" b="1" baseline="-25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82" name="Straight Connector 81"/>
          <p:cNvCxnSpPr>
            <a:cxnSpLocks noChangeShapeType="1"/>
          </p:cNvCxnSpPr>
          <p:nvPr/>
        </p:nvCxnSpPr>
        <p:spPr bwMode="auto">
          <a:xfrm>
            <a:off x="6510338" y="3536950"/>
            <a:ext cx="32797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" name="Straight Connector 78"/>
          <p:cNvCxnSpPr>
            <a:cxnSpLocks noChangeShapeType="1"/>
          </p:cNvCxnSpPr>
          <p:nvPr/>
        </p:nvCxnSpPr>
        <p:spPr bwMode="auto">
          <a:xfrm flipH="1">
            <a:off x="6510338" y="2971800"/>
            <a:ext cx="4762" cy="457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Straight Connector 75"/>
          <p:cNvCxnSpPr>
            <a:cxnSpLocks noChangeShapeType="1"/>
          </p:cNvCxnSpPr>
          <p:nvPr/>
        </p:nvCxnSpPr>
        <p:spPr bwMode="auto">
          <a:xfrm flipV="1">
            <a:off x="5181600" y="3025775"/>
            <a:ext cx="1263650" cy="1258888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73" name="Straight Connector 72"/>
          <p:cNvCxnSpPr>
            <a:cxnSpLocks noChangeShapeType="1"/>
            <a:stCxn id="12301" idx="7"/>
          </p:cNvCxnSpPr>
          <p:nvPr/>
        </p:nvCxnSpPr>
        <p:spPr bwMode="auto">
          <a:xfrm flipV="1">
            <a:off x="4248150" y="4224338"/>
            <a:ext cx="971550" cy="963612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71" name="Straight Connector 70"/>
          <p:cNvCxnSpPr>
            <a:cxnSpLocks noChangeShapeType="1"/>
            <a:endCxn id="12301" idx="7"/>
          </p:cNvCxnSpPr>
          <p:nvPr/>
        </p:nvCxnSpPr>
        <p:spPr bwMode="auto">
          <a:xfrm flipV="1">
            <a:off x="3590925" y="5187950"/>
            <a:ext cx="657225" cy="669925"/>
          </a:xfrm>
          <a:prstGeom prst="line">
            <a:avLst/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</p:spPr>
      </p:cxn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6986588" y="1773238"/>
            <a:ext cx="1082675" cy="481012"/>
            <a:chOff x="6627603" y="1357608"/>
            <a:chExt cx="1082589" cy="482570"/>
          </a:xfrm>
        </p:grpSpPr>
        <p:cxnSp>
          <p:nvCxnSpPr>
            <p:cNvPr id="36884" name="Straight Arrow Connector 45"/>
            <p:cNvCxnSpPr>
              <a:cxnSpLocks noChangeShapeType="1"/>
            </p:cNvCxnSpPr>
            <p:nvPr/>
          </p:nvCxnSpPr>
          <p:spPr bwMode="auto">
            <a:xfrm flipH="1">
              <a:off x="6627603" y="1840178"/>
              <a:ext cx="404254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885" name="TextBox 8"/>
            <p:cNvSpPr txBox="1">
              <a:spLocks noChangeArrowheads="1"/>
            </p:cNvSpPr>
            <p:nvPr/>
          </p:nvSpPr>
          <p:spPr bwMode="auto">
            <a:xfrm>
              <a:off x="6875233" y="1357608"/>
              <a:ext cx="834959" cy="450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buFont typeface="Arial" charset="0"/>
                <a:buNone/>
              </a:pPr>
              <a:r>
                <a:rPr lang="en-US" altLang="en-US" sz="2600" b="1">
                  <a:solidFill>
                    <a:schemeClr val="hlink"/>
                  </a:solidFill>
                  <a:latin typeface="Times New Roman" pitchFamily="18" charset="0"/>
                </a:rPr>
                <a:t>10 N</a:t>
              </a:r>
              <a:endParaRPr lang="en-US" altLang="en-US" sz="2600" b="1" baseline="-25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6965950" y="1754188"/>
            <a:ext cx="1276350" cy="496887"/>
            <a:chOff x="7560332" y="2895600"/>
            <a:chExt cx="1275990" cy="497396"/>
          </a:xfrm>
        </p:grpSpPr>
        <p:cxnSp>
          <p:nvCxnSpPr>
            <p:cNvPr id="36887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7560332" y="3392996"/>
              <a:ext cx="1275990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888" name="TextBox 8"/>
            <p:cNvSpPr txBox="1">
              <a:spLocks noChangeArrowheads="1"/>
            </p:cNvSpPr>
            <p:nvPr/>
          </p:nvSpPr>
          <p:spPr bwMode="auto">
            <a:xfrm>
              <a:off x="7822196" y="2895600"/>
              <a:ext cx="834789" cy="450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buFont typeface="Arial" charset="0"/>
                <a:buNone/>
              </a:pPr>
              <a:r>
                <a:rPr lang="en-US" altLang="en-US" sz="2600" b="1">
                  <a:solidFill>
                    <a:schemeClr val="hlink"/>
                  </a:solidFill>
                  <a:latin typeface="Times New Roman" pitchFamily="18" charset="0"/>
                </a:rPr>
                <a:t>50 N</a:t>
              </a:r>
              <a:endParaRPr lang="en-US" altLang="en-US" sz="2600" b="1" baseline="-25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6981825" y="1773238"/>
            <a:ext cx="1119188" cy="485775"/>
            <a:chOff x="6444208" y="2438400"/>
            <a:chExt cx="1118559" cy="486544"/>
          </a:xfrm>
        </p:grpSpPr>
        <p:cxnSp>
          <p:nvCxnSpPr>
            <p:cNvPr id="36890" name="Straight Arrow Connector 43"/>
            <p:cNvCxnSpPr>
              <a:cxnSpLocks noChangeShapeType="1"/>
            </p:cNvCxnSpPr>
            <p:nvPr/>
          </p:nvCxnSpPr>
          <p:spPr bwMode="auto">
            <a:xfrm flipH="1">
              <a:off x="6444208" y="2924944"/>
              <a:ext cx="679959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891" name="TextBox 8"/>
            <p:cNvSpPr txBox="1">
              <a:spLocks noChangeArrowheads="1"/>
            </p:cNvSpPr>
            <p:nvPr/>
          </p:nvSpPr>
          <p:spPr bwMode="auto">
            <a:xfrm>
              <a:off x="6728211" y="2438400"/>
              <a:ext cx="834556" cy="450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buFont typeface="Arial" charset="0"/>
                <a:buNone/>
              </a:pPr>
              <a:r>
                <a:rPr lang="en-US" altLang="en-US" sz="2600" b="1">
                  <a:solidFill>
                    <a:schemeClr val="hlink"/>
                  </a:solidFill>
                  <a:latin typeface="Times New Roman" pitchFamily="18" charset="0"/>
                </a:rPr>
                <a:t>25 N</a:t>
              </a:r>
              <a:endParaRPr lang="en-US" altLang="en-US" sz="2600" b="1" baseline="-25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749800" y="1484313"/>
            <a:ext cx="1276350" cy="519112"/>
            <a:chOff x="2212247" y="2905780"/>
            <a:chExt cx="1275990" cy="519100"/>
          </a:xfrm>
        </p:grpSpPr>
        <p:sp>
          <p:nvSpPr>
            <p:cNvPr id="36893" name="TextBox 8"/>
            <p:cNvSpPr txBox="1">
              <a:spLocks noChangeArrowheads="1"/>
            </p:cNvSpPr>
            <p:nvPr/>
          </p:nvSpPr>
          <p:spPr bwMode="auto">
            <a:xfrm>
              <a:off x="2512200" y="2905780"/>
              <a:ext cx="834789" cy="448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buFont typeface="Arial" charset="0"/>
                <a:buNone/>
              </a:pPr>
              <a:r>
                <a:rPr lang="en-US" altLang="en-US" sz="2600" b="1">
                  <a:solidFill>
                    <a:schemeClr val="hlink"/>
                  </a:solidFill>
                  <a:latin typeface="Times New Roman" pitchFamily="18" charset="0"/>
                </a:rPr>
                <a:t>50 N</a:t>
              </a:r>
              <a:endParaRPr lang="en-US" altLang="en-US" sz="2600" b="1" baseline="-25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cxnSp>
          <p:nvCxnSpPr>
            <p:cNvPr id="36894" name="Straight Arrow Connector 30"/>
            <p:cNvCxnSpPr>
              <a:cxnSpLocks noChangeShapeType="1"/>
            </p:cNvCxnSpPr>
            <p:nvPr/>
          </p:nvCxnSpPr>
          <p:spPr bwMode="auto">
            <a:xfrm>
              <a:off x="2212247" y="3424880"/>
              <a:ext cx="1275990" cy="0"/>
            </a:xfrm>
            <a:prstGeom prst="straightConnector1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9" name="Group 57"/>
          <p:cNvGrpSpPr>
            <a:grpSpLocks/>
          </p:cNvGrpSpPr>
          <p:nvPr/>
        </p:nvGrpSpPr>
        <p:grpSpPr bwMode="auto">
          <a:xfrm>
            <a:off x="5067300" y="1465263"/>
            <a:ext cx="941388" cy="523875"/>
            <a:chOff x="5682706" y="2524780"/>
            <a:chExt cx="941522" cy="523220"/>
          </a:xfrm>
        </p:grpSpPr>
        <p:cxnSp>
          <p:nvCxnSpPr>
            <p:cNvPr id="36896" name="Straight Arrow Connector 24"/>
            <p:cNvCxnSpPr>
              <a:cxnSpLocks noChangeShapeType="1"/>
            </p:cNvCxnSpPr>
            <p:nvPr/>
          </p:nvCxnSpPr>
          <p:spPr bwMode="auto">
            <a:xfrm>
              <a:off x="5944269" y="3048000"/>
              <a:ext cx="679959" cy="0"/>
            </a:xfrm>
            <a:prstGeom prst="straightConnector1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  <p:sp>
          <p:nvSpPr>
            <p:cNvPr id="36897" name="TextBox 8"/>
            <p:cNvSpPr txBox="1">
              <a:spLocks noChangeArrowheads="1"/>
            </p:cNvSpPr>
            <p:nvPr/>
          </p:nvSpPr>
          <p:spPr bwMode="auto">
            <a:xfrm>
              <a:off x="5682706" y="2524780"/>
              <a:ext cx="835144" cy="448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buFont typeface="Arial" charset="0"/>
                <a:buNone/>
              </a:pPr>
              <a:r>
                <a:rPr lang="en-US" altLang="en-US" sz="2600" b="1">
                  <a:solidFill>
                    <a:schemeClr val="hlink"/>
                  </a:solidFill>
                  <a:latin typeface="Times New Roman" pitchFamily="18" charset="0"/>
                </a:rPr>
                <a:t>25 N</a:t>
              </a:r>
              <a:endParaRPr lang="en-US" altLang="en-US" sz="2600" b="1" baseline="-25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5067300" y="1465263"/>
            <a:ext cx="954088" cy="523875"/>
            <a:chOff x="3808486" y="2240868"/>
            <a:chExt cx="954056" cy="523220"/>
          </a:xfrm>
        </p:grpSpPr>
        <p:sp>
          <p:nvSpPr>
            <p:cNvPr id="36899" name="TextBox 8"/>
            <p:cNvSpPr txBox="1">
              <a:spLocks noChangeArrowheads="1"/>
            </p:cNvSpPr>
            <p:nvPr/>
          </p:nvSpPr>
          <p:spPr bwMode="auto">
            <a:xfrm>
              <a:off x="3808486" y="2240868"/>
              <a:ext cx="834997" cy="448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buFont typeface="Arial" charset="0"/>
                <a:buNone/>
              </a:pPr>
              <a:r>
                <a:rPr lang="en-US" altLang="en-US" sz="2600" b="1">
                  <a:solidFill>
                    <a:schemeClr val="hlink"/>
                  </a:solidFill>
                  <a:latin typeface="Times New Roman" pitchFamily="18" charset="0"/>
                </a:rPr>
                <a:t>10 N</a:t>
              </a:r>
              <a:endParaRPr lang="en-US" altLang="en-US" sz="2600" b="1" baseline="-25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cxnSp>
          <p:nvCxnSpPr>
            <p:cNvPr id="36900" name="Straight Arrow Connector 33"/>
            <p:cNvCxnSpPr>
              <a:cxnSpLocks noChangeShapeType="1"/>
            </p:cNvCxnSpPr>
            <p:nvPr/>
          </p:nvCxnSpPr>
          <p:spPr bwMode="auto">
            <a:xfrm>
              <a:off x="4358288" y="2764088"/>
              <a:ext cx="404254" cy="0"/>
            </a:xfrm>
            <a:prstGeom prst="straightConnector1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</p:grpSp>
      <p:sp>
        <p:nvSpPr>
          <p:cNvPr id="2" name="Title 1"/>
          <p:cNvSpPr>
            <a:spLocks/>
          </p:cNvSpPr>
          <p:nvPr/>
        </p:nvSpPr>
        <p:spPr bwMode="auto">
          <a:xfrm>
            <a:off x="2698750" y="188913"/>
            <a:ext cx="77724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Friction</a:t>
            </a:r>
            <a:r>
              <a:rPr lang="en-US" sz="4400">
                <a:effectLst>
                  <a:outerShdw blurRad="38100" dist="38100" dir="2700000" algn="tl">
                    <a:srgbClr val="C0C0C0"/>
                  </a:outerShdw>
                </a:effectLst>
                <a:latin typeface="Calibri Light" pitchFamily="34" charset="0"/>
              </a:rPr>
              <a:t> 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is not always = FF_max</a:t>
            </a:r>
          </a:p>
        </p:txBody>
      </p:sp>
      <p:sp>
        <p:nvSpPr>
          <p:cNvPr id="12294" name="Rounded Rectangle 5"/>
          <p:cNvSpPr>
            <a:spLocks noChangeArrowheads="1"/>
          </p:cNvSpPr>
          <p:nvPr/>
        </p:nvSpPr>
        <p:spPr bwMode="auto">
          <a:xfrm>
            <a:off x="5981700" y="1423988"/>
            <a:ext cx="1073150" cy="8175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 anchorCtr="1"/>
          <a:lstStyle/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n-US" altLang="en-US" sz="2100">
                <a:solidFill>
                  <a:schemeClr val="hlink"/>
                </a:solidFill>
                <a:latin typeface="Times New Roman" pitchFamily="18" charset="0"/>
              </a:rPr>
              <a:t>10.2 kg</a:t>
            </a:r>
          </a:p>
        </p:txBody>
      </p:sp>
      <p:sp>
        <p:nvSpPr>
          <p:cNvPr id="12296" name="TextBox 8"/>
          <p:cNvSpPr txBox="1">
            <a:spLocks noChangeArrowheads="1"/>
          </p:cNvSpPr>
          <p:nvPr/>
        </p:nvSpPr>
        <p:spPr bwMode="auto">
          <a:xfrm>
            <a:off x="4938713" y="981075"/>
            <a:ext cx="1071562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n-US" altLang="en-US" sz="2600" b="1">
                <a:solidFill>
                  <a:schemeClr val="hlink"/>
                </a:solidFill>
                <a:latin typeface="Times New Roman" pitchFamily="18" charset="0"/>
              </a:rPr>
              <a:t>F</a:t>
            </a:r>
            <a:r>
              <a:rPr lang="en-US" altLang="en-US" sz="2600" b="1" baseline="-25000">
                <a:solidFill>
                  <a:schemeClr val="hlink"/>
                </a:solidFill>
                <a:latin typeface="Times New Roman" pitchFamily="18" charset="0"/>
              </a:rPr>
              <a:t>applied</a:t>
            </a:r>
          </a:p>
        </p:txBody>
      </p:sp>
      <p:sp>
        <p:nvSpPr>
          <p:cNvPr id="36904" name="Line 3"/>
          <p:cNvSpPr>
            <a:spLocks noChangeShapeType="1"/>
          </p:cNvSpPr>
          <p:nvPr/>
        </p:nvSpPr>
        <p:spPr bwMode="auto">
          <a:xfrm>
            <a:off x="3521075" y="2438400"/>
            <a:ext cx="0" cy="350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905" name="Line 4"/>
          <p:cNvSpPr>
            <a:spLocks noChangeShapeType="1"/>
          </p:cNvSpPr>
          <p:nvPr/>
        </p:nvSpPr>
        <p:spPr bwMode="auto">
          <a:xfrm flipV="1">
            <a:off x="3521075" y="5943600"/>
            <a:ext cx="6269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299" name="Text Box 6"/>
          <p:cNvSpPr txBox="1">
            <a:spLocks noChangeArrowheads="1"/>
          </p:cNvSpPr>
          <p:nvPr/>
        </p:nvSpPr>
        <p:spPr bwMode="auto">
          <a:xfrm>
            <a:off x="7054850" y="2509838"/>
            <a:ext cx="20764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en-US" sz="2100">
                <a:solidFill>
                  <a:schemeClr val="hlink"/>
                </a:solidFill>
                <a:latin typeface="Times New Roman" pitchFamily="18" charset="0"/>
              </a:rPr>
              <a:t>Dynamic Friction</a:t>
            </a:r>
          </a:p>
        </p:txBody>
      </p:sp>
      <p:sp>
        <p:nvSpPr>
          <p:cNvPr id="12300" name="Oval 17"/>
          <p:cNvSpPr>
            <a:spLocks noChangeArrowheads="1"/>
          </p:cNvSpPr>
          <p:nvPr/>
        </p:nvSpPr>
        <p:spPr bwMode="auto">
          <a:xfrm>
            <a:off x="3444875" y="5867400"/>
            <a:ext cx="152400" cy="152400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lnSpc>
                <a:spcPct val="90000"/>
              </a:lnSpc>
              <a:buFont typeface="Arial" charset="0"/>
              <a:buNone/>
            </a:pPr>
            <a:endParaRPr lang="en-US" altLang="en-US" sz="21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2301" name="Oval 18"/>
          <p:cNvSpPr>
            <a:spLocks noChangeArrowheads="1"/>
          </p:cNvSpPr>
          <p:nvPr/>
        </p:nvSpPr>
        <p:spPr bwMode="auto">
          <a:xfrm>
            <a:off x="4117975" y="5184775"/>
            <a:ext cx="152400" cy="152400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lnSpc>
                <a:spcPct val="90000"/>
              </a:lnSpc>
              <a:buFont typeface="Arial" charset="0"/>
              <a:buNone/>
            </a:pPr>
            <a:endParaRPr lang="en-US" altLang="en-US" sz="21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1" name="Oval 19"/>
          <p:cNvSpPr>
            <a:spLocks noChangeArrowheads="1"/>
          </p:cNvSpPr>
          <p:nvPr/>
        </p:nvSpPr>
        <p:spPr bwMode="auto">
          <a:xfrm>
            <a:off x="5091113" y="4221163"/>
            <a:ext cx="152400" cy="152400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lnSpc>
                <a:spcPct val="90000"/>
              </a:lnSpc>
              <a:buFont typeface="Arial" charset="0"/>
              <a:buNone/>
            </a:pPr>
            <a:endParaRPr lang="en-US" altLang="en-US" sz="21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2" name="Oval 20"/>
          <p:cNvSpPr>
            <a:spLocks noChangeArrowheads="1"/>
          </p:cNvSpPr>
          <p:nvPr/>
        </p:nvSpPr>
        <p:spPr bwMode="auto">
          <a:xfrm>
            <a:off x="6423025" y="2895600"/>
            <a:ext cx="152400" cy="152400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lnSpc>
                <a:spcPct val="90000"/>
              </a:lnSpc>
              <a:buFont typeface="Arial" charset="0"/>
              <a:buNone/>
            </a:pPr>
            <a:endParaRPr lang="en-US" altLang="en-US" sz="21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7054850" y="1376363"/>
            <a:ext cx="1128713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en-US" sz="2600" b="1">
                <a:solidFill>
                  <a:schemeClr val="hlink"/>
                </a:solidFill>
                <a:latin typeface="Times New Roman" pitchFamily="18" charset="0"/>
              </a:rPr>
              <a:t>F</a:t>
            </a:r>
            <a:r>
              <a:rPr lang="en-US" altLang="en-US" sz="2600" b="1" baseline="-25000">
                <a:solidFill>
                  <a:schemeClr val="hlink"/>
                </a:solidFill>
                <a:latin typeface="Times New Roman" pitchFamily="18" charset="0"/>
              </a:rPr>
              <a:t>Friction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927475" y="2509838"/>
            <a:ext cx="17065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en-US" sz="2100">
                <a:solidFill>
                  <a:schemeClr val="hlink"/>
                </a:solidFill>
                <a:latin typeface="Times New Roman" pitchFamily="18" charset="0"/>
              </a:rPr>
              <a:t>Static Friction</a:t>
            </a:r>
          </a:p>
        </p:txBody>
      </p:sp>
      <p:sp>
        <p:nvSpPr>
          <p:cNvPr id="36913" name="TextBox 23"/>
          <p:cNvSpPr txBox="1">
            <a:spLocks noChangeArrowheads="1"/>
          </p:cNvSpPr>
          <p:nvPr/>
        </p:nvSpPr>
        <p:spPr bwMode="auto">
          <a:xfrm>
            <a:off x="5370513" y="6129338"/>
            <a:ext cx="107156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n-US" altLang="en-US" sz="2600" b="1">
                <a:solidFill>
                  <a:schemeClr val="hlink"/>
                </a:solidFill>
                <a:latin typeface="Times New Roman" pitchFamily="18" charset="0"/>
              </a:rPr>
              <a:t>F</a:t>
            </a:r>
            <a:r>
              <a:rPr lang="en-US" altLang="en-US" sz="2600" b="1" baseline="-25000">
                <a:solidFill>
                  <a:schemeClr val="hlink"/>
                </a:solidFill>
                <a:latin typeface="Times New Roman" pitchFamily="18" charset="0"/>
              </a:rPr>
              <a:t>applied</a:t>
            </a:r>
          </a:p>
        </p:txBody>
      </p:sp>
      <p:sp>
        <p:nvSpPr>
          <p:cNvPr id="27" name="TextBox 8"/>
          <p:cNvSpPr txBox="1">
            <a:spLocks noChangeArrowheads="1"/>
          </p:cNvSpPr>
          <p:nvPr/>
        </p:nvSpPr>
        <p:spPr bwMode="auto">
          <a:xfrm>
            <a:off x="5181600" y="1484313"/>
            <a:ext cx="71437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n-US" altLang="en-US" sz="2600" b="1">
                <a:solidFill>
                  <a:schemeClr val="hlink"/>
                </a:solidFill>
                <a:latin typeface="Times New Roman" pitchFamily="18" charset="0"/>
              </a:rPr>
              <a:t>0 N</a:t>
            </a:r>
            <a:endParaRPr lang="en-US" altLang="en-US" sz="2600" b="1" baseline="-250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48" name="Oval 20"/>
          <p:cNvSpPr>
            <a:spLocks noChangeArrowheads="1"/>
          </p:cNvSpPr>
          <p:nvPr/>
        </p:nvSpPr>
        <p:spPr bwMode="auto">
          <a:xfrm>
            <a:off x="6434138" y="3429000"/>
            <a:ext cx="152400" cy="152400"/>
          </a:xfrm>
          <a:prstGeom prst="ellipse">
            <a:avLst/>
          </a:prstGeom>
          <a:solidFill>
            <a:schemeClr val="accent1"/>
          </a:solidFill>
          <a:ln w="38100" algn="ctr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>
              <a:lnSpc>
                <a:spcPct val="90000"/>
              </a:lnSpc>
              <a:buFont typeface="Arial" charset="0"/>
              <a:buNone/>
            </a:pPr>
            <a:endParaRPr lang="en-US" altLang="en-US" sz="21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36916" name="Text Box 6"/>
          <p:cNvSpPr txBox="1">
            <a:spLocks noChangeArrowheads="1"/>
          </p:cNvSpPr>
          <p:nvPr/>
        </p:nvSpPr>
        <p:spPr bwMode="auto">
          <a:xfrm>
            <a:off x="2090738" y="3122613"/>
            <a:ext cx="14351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n-US" altLang="en-US" sz="2600" b="1">
                <a:solidFill>
                  <a:schemeClr val="hlink"/>
                </a:solidFill>
                <a:latin typeface="Times New Roman" pitchFamily="18" charset="0"/>
              </a:rPr>
              <a:t>F</a:t>
            </a:r>
            <a:r>
              <a:rPr lang="en-US" altLang="en-US" sz="2600" b="1" baseline="-25000">
                <a:solidFill>
                  <a:schemeClr val="hlink"/>
                </a:solidFill>
                <a:latin typeface="Times New Roman" pitchFamily="18" charset="0"/>
              </a:rPr>
              <a:t>friction</a:t>
            </a:r>
            <a:endParaRPr lang="en-US" altLang="en-US" sz="2600" b="1">
              <a:solidFill>
                <a:schemeClr val="hlink"/>
              </a:solidFill>
              <a:latin typeface="Times New Roman" pitchFamily="18" charset="0"/>
            </a:endParaRPr>
          </a:p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n-US" altLang="en-US" sz="2600" b="1" baseline="-25000">
                <a:solidFill>
                  <a:schemeClr val="hlink"/>
                </a:solidFill>
                <a:latin typeface="Times New Roman" pitchFamily="18" charset="0"/>
              </a:rPr>
              <a:t>(magnitude)</a:t>
            </a:r>
          </a:p>
          <a:p>
            <a:pPr algn="ctr">
              <a:lnSpc>
                <a:spcPct val="90000"/>
              </a:lnSpc>
              <a:buFont typeface="Arial" charset="0"/>
              <a:buNone/>
            </a:pPr>
            <a:endParaRPr lang="en-US" altLang="en-US" sz="2600" b="1" baseline="-25000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52" name="TextBox 8"/>
          <p:cNvSpPr txBox="1">
            <a:spLocks noChangeArrowheads="1"/>
          </p:cNvSpPr>
          <p:nvPr/>
        </p:nvSpPr>
        <p:spPr bwMode="auto">
          <a:xfrm>
            <a:off x="7407275" y="1773238"/>
            <a:ext cx="669925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n-US" altLang="en-US" sz="2600" b="1">
                <a:solidFill>
                  <a:schemeClr val="hlink"/>
                </a:solidFill>
                <a:latin typeface="Times New Roman" pitchFamily="18" charset="0"/>
              </a:rPr>
              <a:t>0 N</a:t>
            </a:r>
            <a:endParaRPr lang="en-US" altLang="en-US" sz="2600" b="1" baseline="-25000">
              <a:solidFill>
                <a:schemeClr val="hlink"/>
              </a:solidFill>
              <a:latin typeface="Times New Roman" pitchFamily="18" charset="0"/>
            </a:endParaRPr>
          </a:p>
        </p:txBody>
      </p:sp>
      <p:grpSp>
        <p:nvGrpSpPr>
          <p:cNvPr id="14" name="Group 62"/>
          <p:cNvGrpSpPr>
            <a:grpSpLocks/>
          </p:cNvGrpSpPr>
          <p:nvPr/>
        </p:nvGrpSpPr>
        <p:grpSpPr bwMode="auto">
          <a:xfrm>
            <a:off x="4733925" y="1484313"/>
            <a:ext cx="1276350" cy="519112"/>
            <a:chOff x="2212247" y="2905780"/>
            <a:chExt cx="1275990" cy="519100"/>
          </a:xfrm>
        </p:grpSpPr>
        <p:sp>
          <p:nvSpPr>
            <p:cNvPr id="36919" name="TextBox 8"/>
            <p:cNvSpPr txBox="1">
              <a:spLocks noChangeArrowheads="1"/>
            </p:cNvSpPr>
            <p:nvPr/>
          </p:nvSpPr>
          <p:spPr bwMode="auto">
            <a:xfrm>
              <a:off x="2512200" y="2905780"/>
              <a:ext cx="834789" cy="448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buFont typeface="Arial" charset="0"/>
                <a:buNone/>
              </a:pPr>
              <a:r>
                <a:rPr lang="en-US" altLang="en-US" sz="2600" b="1">
                  <a:solidFill>
                    <a:schemeClr val="hlink"/>
                  </a:solidFill>
                  <a:latin typeface="Times New Roman" pitchFamily="18" charset="0"/>
                </a:rPr>
                <a:t>50 N</a:t>
              </a:r>
              <a:endParaRPr lang="en-US" altLang="en-US" sz="2600" b="1" baseline="-25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cxnSp>
          <p:nvCxnSpPr>
            <p:cNvPr id="36920" name="Straight Arrow Connector 64"/>
            <p:cNvCxnSpPr>
              <a:cxnSpLocks noChangeShapeType="1"/>
            </p:cNvCxnSpPr>
            <p:nvPr/>
          </p:nvCxnSpPr>
          <p:spPr bwMode="auto">
            <a:xfrm>
              <a:off x="2212247" y="3424880"/>
              <a:ext cx="1275990" cy="0"/>
            </a:xfrm>
            <a:prstGeom prst="straightConnector1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15" name="Group 65"/>
          <p:cNvGrpSpPr>
            <a:grpSpLocks/>
          </p:cNvGrpSpPr>
          <p:nvPr/>
        </p:nvGrpSpPr>
        <p:grpSpPr bwMode="auto">
          <a:xfrm>
            <a:off x="6972300" y="1754188"/>
            <a:ext cx="1096963" cy="496887"/>
            <a:chOff x="7560332" y="2895600"/>
            <a:chExt cx="1096323" cy="497396"/>
          </a:xfrm>
        </p:grpSpPr>
        <p:cxnSp>
          <p:nvCxnSpPr>
            <p:cNvPr id="36922" name="Straight Arrow Connector 66"/>
            <p:cNvCxnSpPr>
              <a:cxnSpLocks noChangeShapeType="1"/>
            </p:cNvCxnSpPr>
            <p:nvPr/>
          </p:nvCxnSpPr>
          <p:spPr bwMode="auto">
            <a:xfrm flipH="1">
              <a:off x="7560332" y="3392996"/>
              <a:ext cx="991406" cy="0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3" name="TextBox 8"/>
            <p:cNvSpPr txBox="1">
              <a:spLocks noChangeArrowheads="1"/>
            </p:cNvSpPr>
            <p:nvPr/>
          </p:nvSpPr>
          <p:spPr bwMode="auto">
            <a:xfrm>
              <a:off x="7822117" y="2895600"/>
              <a:ext cx="834538" cy="4500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buFont typeface="Arial" charset="0"/>
                <a:buNone/>
              </a:pPr>
              <a:r>
                <a:rPr lang="en-US" altLang="en-US" sz="2600" b="1">
                  <a:solidFill>
                    <a:schemeClr val="hlink"/>
                  </a:solidFill>
                  <a:latin typeface="Times New Roman" pitchFamily="18" charset="0"/>
                </a:rPr>
                <a:t>40 N</a:t>
              </a:r>
              <a:endParaRPr lang="en-US" altLang="en-US" sz="2600" b="1" baseline="-25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87" name="Text Box 6"/>
          <p:cNvSpPr txBox="1">
            <a:spLocks noChangeArrowheads="1"/>
          </p:cNvSpPr>
          <p:nvPr/>
        </p:nvSpPr>
        <p:spPr bwMode="auto">
          <a:xfrm>
            <a:off x="2093913" y="1250950"/>
            <a:ext cx="215265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spc="-150" dirty="0">
                <a:solidFill>
                  <a:srgbClr val="FFC000"/>
                </a:solidFill>
                <a:latin typeface="Times New Roman" panose="02020603050405020304" pitchFamily="18" charset="0"/>
                <a:cs typeface="+mn-cs"/>
              </a:rPr>
              <a:t>Assume:  F</a:t>
            </a:r>
            <a:r>
              <a:rPr lang="en-US" sz="2800" b="1" spc="-150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+mn-cs"/>
              </a:rPr>
              <a:t>F_max</a:t>
            </a:r>
            <a:r>
              <a:rPr lang="en-US" sz="2800" b="1" spc="-150" dirty="0">
                <a:solidFill>
                  <a:srgbClr val="FFC000"/>
                </a:solidFill>
                <a:latin typeface="Times New Roman" panose="02020603050405020304" pitchFamily="18" charset="0"/>
                <a:cs typeface="+mn-cs"/>
              </a:rPr>
              <a:t> = 50 N</a:t>
            </a:r>
            <a:endParaRPr lang="en-US" sz="2800" b="1" spc="-150" baseline="-25000" dirty="0">
              <a:solidFill>
                <a:srgbClr val="FFC000"/>
              </a:solidFill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36925" name="TextBox 8"/>
          <p:cNvSpPr txBox="1">
            <a:spLocks noChangeArrowheads="1"/>
          </p:cNvSpPr>
          <p:nvPr/>
        </p:nvSpPr>
        <p:spPr bwMode="auto">
          <a:xfrm>
            <a:off x="3090863" y="5857875"/>
            <a:ext cx="3841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Font typeface="Arial" charset="0"/>
              <a:buNone/>
            </a:pPr>
            <a:r>
              <a:rPr lang="en-US" altLang="en-US" sz="2100" b="1">
                <a:solidFill>
                  <a:schemeClr val="hlink"/>
                </a:solidFill>
                <a:latin typeface="Times New Roman" pitchFamily="18" charset="0"/>
              </a:rPr>
              <a:t>0 </a:t>
            </a:r>
            <a:endParaRPr lang="en-US" altLang="en-US" sz="2100" b="1" baseline="-25000">
              <a:solidFill>
                <a:schemeClr val="hlink"/>
              </a:solidFill>
              <a:latin typeface="Times New Roman" pitchFamily="18" charset="0"/>
            </a:endParaRPr>
          </a:p>
        </p:txBody>
      </p:sp>
      <p:grpSp>
        <p:nvGrpSpPr>
          <p:cNvPr id="16" name="Group 95"/>
          <p:cNvGrpSpPr>
            <a:grpSpLocks/>
          </p:cNvGrpSpPr>
          <p:nvPr/>
        </p:nvGrpSpPr>
        <p:grpSpPr bwMode="auto">
          <a:xfrm>
            <a:off x="2935288" y="5019675"/>
            <a:ext cx="1506537" cy="1352550"/>
            <a:chOff x="920234" y="5019563"/>
            <a:chExt cx="1506888" cy="1352796"/>
          </a:xfrm>
        </p:grpSpPr>
        <p:cxnSp>
          <p:nvCxnSpPr>
            <p:cNvPr id="36927" name="Straight Connector 68"/>
            <p:cNvCxnSpPr>
              <a:cxnSpLocks noChangeShapeType="1"/>
            </p:cNvCxnSpPr>
            <p:nvPr/>
          </p:nvCxnSpPr>
          <p:spPr bwMode="auto">
            <a:xfrm>
              <a:off x="2195736" y="5336517"/>
              <a:ext cx="0" cy="64876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  <p:sp>
          <p:nvSpPr>
            <p:cNvPr id="36928" name="TextBox 8"/>
            <p:cNvSpPr txBox="1">
              <a:spLocks noChangeArrowheads="1"/>
            </p:cNvSpPr>
            <p:nvPr/>
          </p:nvSpPr>
          <p:spPr bwMode="auto">
            <a:xfrm>
              <a:off x="920234" y="5019563"/>
              <a:ext cx="450955" cy="381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buFont typeface="Arial" charset="0"/>
                <a:buNone/>
              </a:pPr>
              <a:r>
                <a:rPr lang="en-US" altLang="en-US" sz="2100" b="1">
                  <a:solidFill>
                    <a:schemeClr val="hlink"/>
                  </a:solidFill>
                  <a:latin typeface="Times New Roman" pitchFamily="18" charset="0"/>
                </a:rPr>
                <a:t>10</a:t>
              </a:r>
              <a:endParaRPr lang="en-US" altLang="en-US" sz="2100" b="1" baseline="-25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36929" name="TextBox 8"/>
            <p:cNvSpPr txBox="1">
              <a:spLocks noChangeArrowheads="1"/>
            </p:cNvSpPr>
            <p:nvPr/>
          </p:nvSpPr>
          <p:spPr bwMode="auto">
            <a:xfrm>
              <a:off x="1976167" y="5991290"/>
              <a:ext cx="450955" cy="3810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buFont typeface="Arial" charset="0"/>
                <a:buNone/>
              </a:pPr>
              <a:r>
                <a:rPr lang="en-US" altLang="en-US" sz="2100" b="1">
                  <a:solidFill>
                    <a:schemeClr val="hlink"/>
                  </a:solidFill>
                  <a:latin typeface="Times New Roman" pitchFamily="18" charset="0"/>
                </a:rPr>
                <a:t>10</a:t>
              </a:r>
              <a:endParaRPr lang="en-US" altLang="en-US" sz="2100" b="1" baseline="-250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cxnSp>
          <p:nvCxnSpPr>
            <p:cNvPr id="36930" name="Straight Connector 63"/>
            <p:cNvCxnSpPr>
              <a:cxnSpLocks noChangeShapeType="1"/>
            </p:cNvCxnSpPr>
            <p:nvPr/>
          </p:nvCxnSpPr>
          <p:spPr bwMode="auto">
            <a:xfrm>
              <a:off x="1475656" y="5265204"/>
              <a:ext cx="5969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sysDash"/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8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8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86" dur="2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88" dur="20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9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  <p:bldP spid="12296" grpId="0"/>
      <p:bldP spid="12299" grpId="0"/>
      <p:bldP spid="12300" grpId="0" animBg="1"/>
      <p:bldP spid="12301" grpId="0" animBg="1"/>
      <p:bldP spid="11" grpId="0" animBg="1"/>
      <p:bldP spid="12" grpId="0" animBg="1"/>
      <p:bldP spid="13" grpId="0"/>
      <p:bldP spid="17" grpId="0"/>
      <p:bldP spid="27" grpId="0"/>
      <p:bldP spid="48" grpId="0" animBg="1"/>
      <p:bldP spid="5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3050" y="374650"/>
            <a:ext cx="7967663" cy="586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2295525" y="152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Friction</a:t>
            </a:r>
            <a:r>
              <a:rPr lang="en-US" sz="4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 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Example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513013" y="1066800"/>
            <a:ext cx="7783512" cy="9588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</a:rPr>
              <a:t>A 5 kg block of wood rests on a ceramic counter.  If the coefficient of static friction between the block and the counter is 0.4, what horizontal force is necessary to move the block.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990725" y="2590800"/>
            <a:ext cx="2514600" cy="990600"/>
            <a:chOff x="192" y="1872"/>
            <a:chExt cx="1584" cy="624"/>
          </a:xfrm>
        </p:grpSpPr>
        <p:grpSp>
          <p:nvGrpSpPr>
            <p:cNvPr id="38947" name="Group 5"/>
            <p:cNvGrpSpPr>
              <a:grpSpLocks/>
            </p:cNvGrpSpPr>
            <p:nvPr/>
          </p:nvGrpSpPr>
          <p:grpSpPr bwMode="auto">
            <a:xfrm>
              <a:off x="480" y="1872"/>
              <a:ext cx="1296" cy="624"/>
              <a:chOff x="480" y="1296"/>
              <a:chExt cx="1296" cy="624"/>
            </a:xfrm>
          </p:grpSpPr>
          <p:sp>
            <p:nvSpPr>
              <p:cNvPr id="38948" name="Line 3"/>
              <p:cNvSpPr>
                <a:spLocks noChangeShapeType="1"/>
              </p:cNvSpPr>
              <p:nvPr/>
            </p:nvSpPr>
            <p:spPr bwMode="auto">
              <a:xfrm>
                <a:off x="480" y="1920"/>
                <a:ext cx="129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none" w="lg" len="sm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949" name="Rectangle 4"/>
              <p:cNvSpPr>
                <a:spLocks noChangeArrowheads="1"/>
              </p:cNvSpPr>
              <p:nvPr/>
            </p:nvSpPr>
            <p:spPr bwMode="auto">
              <a:xfrm>
                <a:off x="720" y="1296"/>
                <a:ext cx="864" cy="576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  <a:headEnd/>
                <a:tailEnd type="none" w="lg" len="sm"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buFont typeface="Arial" charset="0"/>
                  <a:buNone/>
                </a:pPr>
                <a:r>
                  <a:rPr lang="en-US" altLang="en-US" sz="2100">
                    <a:solidFill>
                      <a:srgbClr val="000000"/>
                    </a:solidFill>
                    <a:latin typeface="Times New Roman" pitchFamily="18" charset="0"/>
                  </a:rPr>
                  <a:t>5 kg</a:t>
                </a:r>
              </a:p>
            </p:txBody>
          </p:sp>
        </p:grpSp>
        <p:grpSp>
          <p:nvGrpSpPr>
            <p:cNvPr id="38950" name="Group 19"/>
            <p:cNvGrpSpPr>
              <a:grpSpLocks/>
            </p:cNvGrpSpPr>
            <p:nvPr/>
          </p:nvGrpSpPr>
          <p:grpSpPr bwMode="auto">
            <a:xfrm>
              <a:off x="192" y="1872"/>
              <a:ext cx="528" cy="288"/>
              <a:chOff x="192" y="1872"/>
              <a:chExt cx="528" cy="288"/>
            </a:xfrm>
          </p:grpSpPr>
          <p:sp>
            <p:nvSpPr>
              <p:cNvPr id="38951" name="Line 11"/>
              <p:cNvSpPr>
                <a:spLocks noChangeShapeType="1"/>
              </p:cNvSpPr>
              <p:nvPr/>
            </p:nvSpPr>
            <p:spPr bwMode="auto">
              <a:xfrm>
                <a:off x="192" y="2160"/>
                <a:ext cx="52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lg" len="sm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952" name="Text Box 12"/>
              <p:cNvSpPr txBox="1">
                <a:spLocks noChangeArrowheads="1"/>
              </p:cNvSpPr>
              <p:nvPr/>
            </p:nvSpPr>
            <p:spPr bwMode="auto">
              <a:xfrm>
                <a:off x="251" y="1872"/>
                <a:ext cx="265" cy="2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sm"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90000"/>
                  </a:lnSpc>
                  <a:buFont typeface="Arial" charset="0"/>
                  <a:buNone/>
                </a:pPr>
                <a:r>
                  <a:rPr lang="en-US" altLang="en-US" sz="2100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  <a:r>
                  <a:rPr lang="en-US" altLang="en-US" sz="2100" baseline="-25000">
                    <a:solidFill>
                      <a:srgbClr val="000000"/>
                    </a:solidFill>
                    <a:latin typeface="Times New Roman" pitchFamily="18" charset="0"/>
                  </a:rPr>
                  <a:t>h</a:t>
                </a:r>
              </a:p>
            </p:txBody>
          </p:sp>
        </p:grpSp>
      </p:grp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1762125" y="4876800"/>
            <a:ext cx="5507038" cy="862013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</a:rPr>
              <a:t>Normal force =  F</a:t>
            </a:r>
            <a:r>
              <a:rPr lang="en-US" altLang="en-US" sz="2100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</a:rPr>
              <a:t> = mg = 5 x 9.81 = 49 N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en-US" sz="210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altLang="en-US" sz="2100" b="1" baseline="-2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191125" y="2514600"/>
            <a:ext cx="4857750" cy="1981200"/>
            <a:chOff x="2412" y="1824"/>
            <a:chExt cx="3060" cy="1248"/>
          </a:xfrm>
        </p:grpSpPr>
        <p:sp>
          <p:nvSpPr>
            <p:cNvPr id="38955" name="Text Box 27"/>
            <p:cNvSpPr txBox="1">
              <a:spLocks noChangeArrowheads="1"/>
            </p:cNvSpPr>
            <p:nvPr/>
          </p:nvSpPr>
          <p:spPr bwMode="auto">
            <a:xfrm>
              <a:off x="3407" y="2570"/>
              <a:ext cx="2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 type="none" w="lg" len="sm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  <a:buFont typeface="Arial" charset="0"/>
                <a:buNone/>
              </a:pPr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US" altLang="en-US" sz="2100" baseline="-2500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</a:p>
          </p:txBody>
        </p:sp>
        <p:grpSp>
          <p:nvGrpSpPr>
            <p:cNvPr id="38956" name="Group 30"/>
            <p:cNvGrpSpPr>
              <a:grpSpLocks/>
            </p:cNvGrpSpPr>
            <p:nvPr/>
          </p:nvGrpSpPr>
          <p:grpSpPr bwMode="auto">
            <a:xfrm>
              <a:off x="2412" y="1824"/>
              <a:ext cx="3060" cy="1248"/>
              <a:chOff x="2412" y="1824"/>
              <a:chExt cx="3060" cy="1248"/>
            </a:xfrm>
          </p:grpSpPr>
          <p:grpSp>
            <p:nvGrpSpPr>
              <p:cNvPr id="38957" name="Group 25"/>
              <p:cNvGrpSpPr>
                <a:grpSpLocks/>
              </p:cNvGrpSpPr>
              <p:nvPr/>
            </p:nvGrpSpPr>
            <p:grpSpPr bwMode="auto">
              <a:xfrm>
                <a:off x="2412" y="1872"/>
                <a:ext cx="1850" cy="1008"/>
                <a:chOff x="1968" y="1872"/>
                <a:chExt cx="1850" cy="1008"/>
              </a:xfrm>
            </p:grpSpPr>
            <p:sp>
              <p:nvSpPr>
                <p:cNvPr id="38958" name="Rectangle 9"/>
                <p:cNvSpPr>
                  <a:spLocks noChangeArrowheads="1"/>
                </p:cNvSpPr>
                <p:nvPr/>
              </p:nvSpPr>
              <p:spPr bwMode="auto">
                <a:xfrm>
                  <a:off x="2496" y="1872"/>
                  <a:ext cx="864" cy="576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 type="none" w="lg" len="sm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buFont typeface="Arial" charset="0"/>
                    <a:buNone/>
                  </a:pPr>
                  <a:endParaRPr lang="en-US" altLang="en-US" sz="2100">
                    <a:latin typeface="Times New Roman" pitchFamily="18" charset="0"/>
                  </a:endParaRPr>
                </a:p>
              </p:txBody>
            </p:sp>
            <p:sp>
              <p:nvSpPr>
                <p:cNvPr id="38959" name="Line 13"/>
                <p:cNvSpPr>
                  <a:spLocks noChangeShapeType="1"/>
                </p:cNvSpPr>
                <p:nvPr/>
              </p:nvSpPr>
              <p:spPr bwMode="auto">
                <a:xfrm>
                  <a:off x="2928" y="2112"/>
                  <a:ext cx="0" cy="76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lg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6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943" y="2016"/>
                  <a:ext cx="331" cy="24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 type="none" w="lg" len="sm"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buFont typeface="Arial" charset="0"/>
                    <a:buNone/>
                  </a:pPr>
                  <a:r>
                    <a:rPr lang="en-US" altLang="en-US" sz="2100">
                      <a:solidFill>
                        <a:srgbClr val="000000"/>
                      </a:solidFill>
                      <a:latin typeface="Times New Roman" pitchFamily="18" charset="0"/>
                    </a:rPr>
                    <a:t>mg</a:t>
                  </a:r>
                </a:p>
              </p:txBody>
            </p:sp>
            <p:sp>
              <p:nvSpPr>
                <p:cNvPr id="38961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3216" y="2496"/>
                  <a:ext cx="576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 type="triangle" w="lg" len="sm"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3896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572" y="2256"/>
                  <a:ext cx="246" cy="24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 type="none" w="lg" len="sm"/>
                </a:ln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90000"/>
                    </a:lnSpc>
                    <a:buFont typeface="Arial" charset="0"/>
                    <a:buNone/>
                  </a:pPr>
                  <a:r>
                    <a:rPr lang="en-US" altLang="en-US" sz="2100">
                      <a:solidFill>
                        <a:srgbClr val="000000"/>
                      </a:solidFill>
                      <a:latin typeface="Times New Roman" pitchFamily="18" charset="0"/>
                    </a:rPr>
                    <a:t>F</a:t>
                  </a:r>
                  <a:r>
                    <a:rPr lang="en-US" altLang="en-US" sz="2100" baseline="-25000">
                      <a:solidFill>
                        <a:srgbClr val="000000"/>
                      </a:solidFill>
                      <a:latin typeface="Times New Roman" pitchFamily="18" charset="0"/>
                    </a:rPr>
                    <a:t>f</a:t>
                  </a:r>
                </a:p>
              </p:txBody>
            </p:sp>
            <p:grpSp>
              <p:nvGrpSpPr>
                <p:cNvPr id="38963" name="Group 20"/>
                <p:cNvGrpSpPr>
                  <a:grpSpLocks/>
                </p:cNvGrpSpPr>
                <p:nvPr/>
              </p:nvGrpSpPr>
              <p:grpSpPr bwMode="auto">
                <a:xfrm>
                  <a:off x="1968" y="1872"/>
                  <a:ext cx="528" cy="288"/>
                  <a:chOff x="192" y="1872"/>
                  <a:chExt cx="528" cy="288"/>
                </a:xfrm>
              </p:grpSpPr>
              <p:sp>
                <p:nvSpPr>
                  <p:cNvPr id="38964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92" y="2160"/>
                    <a:ext cx="528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 type="triangle" w="lg" len="sm"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38965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1" y="1872"/>
                    <a:ext cx="265" cy="240"/>
                  </a:xfrm>
                  <a:prstGeom prst="rect">
                    <a:avLst/>
                  </a:prstGeom>
                  <a:noFill/>
                  <a:ln w="25400">
                    <a:noFill/>
                    <a:miter lim="800000"/>
                    <a:headEnd/>
                    <a:tailEnd type="none" w="lg" len="sm"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lnSpc>
                        <a:spcPct val="90000"/>
                      </a:lnSpc>
                      <a:buFont typeface="Arial" charset="0"/>
                      <a:buNone/>
                    </a:pPr>
                    <a:r>
                      <a:rPr lang="en-US" altLang="en-US" sz="210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F</a:t>
                    </a:r>
                    <a:r>
                      <a:rPr lang="en-US" altLang="en-US" sz="2100" baseline="-2500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h</a:t>
                    </a:r>
                  </a:p>
                </p:txBody>
              </p:sp>
            </p:grpSp>
          </p:grpSp>
          <p:sp>
            <p:nvSpPr>
              <p:cNvPr id="38966" name="Line 23"/>
              <p:cNvSpPr>
                <a:spLocks noChangeShapeType="1"/>
              </p:cNvSpPr>
              <p:nvPr/>
            </p:nvSpPr>
            <p:spPr bwMode="auto">
              <a:xfrm flipH="1">
                <a:off x="4128" y="1968"/>
                <a:ext cx="432" cy="1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lg" len="sm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967" name="Text Box 24"/>
              <p:cNvSpPr txBox="1">
                <a:spLocks noChangeArrowheads="1"/>
              </p:cNvSpPr>
              <p:nvPr/>
            </p:nvSpPr>
            <p:spPr bwMode="auto">
              <a:xfrm>
                <a:off x="4560" y="1824"/>
                <a:ext cx="912" cy="42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lg" len="sm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buFont typeface="Arial" charset="0"/>
                  <a:buNone/>
                </a:pPr>
                <a:r>
                  <a:rPr lang="en-US" altLang="en-US" sz="2100">
                    <a:solidFill>
                      <a:srgbClr val="000000"/>
                    </a:solidFill>
                    <a:latin typeface="Times New Roman" pitchFamily="18" charset="0"/>
                  </a:rPr>
                  <a:t>Free body diagram</a:t>
                </a:r>
              </a:p>
            </p:txBody>
          </p:sp>
          <p:sp>
            <p:nvSpPr>
              <p:cNvPr id="38968" name="Line 28"/>
              <p:cNvSpPr>
                <a:spLocks noChangeShapeType="1"/>
              </p:cNvSpPr>
              <p:nvPr/>
            </p:nvSpPr>
            <p:spPr bwMode="auto">
              <a:xfrm flipV="1">
                <a:off x="3456" y="2448"/>
                <a:ext cx="0" cy="62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lg" len="sm"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1762125" y="5791200"/>
            <a:ext cx="5041900" cy="38100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sm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en-US" sz="2100" baseline="-2500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</a:rPr>
              <a:t>= Friction force = </a:t>
            </a: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F</a:t>
            </a:r>
            <a:r>
              <a:rPr lang="en-US" altLang="en-US" sz="21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= 0.4 x 49 =  </a:t>
            </a:r>
            <a:r>
              <a:rPr lang="en-US" altLang="en-US" sz="21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19.6 N</a:t>
            </a: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8010525" y="5334000"/>
            <a:ext cx="2514600" cy="984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F</a:t>
            </a:r>
            <a:r>
              <a:rPr lang="en-US" altLang="en-US" sz="21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= ma</a:t>
            </a:r>
            <a:r>
              <a:rPr lang="en-US" altLang="en-US" sz="21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en-US" sz="21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F</a:t>
            </a:r>
            <a:r>
              <a:rPr lang="en-US" altLang="en-US" sz="21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=  ma</a:t>
            </a:r>
            <a:r>
              <a:rPr lang="en-US" altLang="en-US" sz="21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= 0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en-US" sz="21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h</a:t>
            </a: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= F</a:t>
            </a:r>
            <a:r>
              <a:rPr lang="en-US" altLang="en-US" sz="21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8010525" y="3962400"/>
            <a:ext cx="2590800" cy="984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F</a:t>
            </a:r>
            <a:r>
              <a:rPr lang="en-US" altLang="en-US" sz="21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= ma</a:t>
            </a:r>
            <a:r>
              <a:rPr lang="en-US" altLang="en-US" sz="21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en-US" sz="21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 </a:t>
            </a: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– mg =  ma</a:t>
            </a:r>
            <a:r>
              <a:rPr lang="en-US" altLang="en-US" sz="21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= 0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en-US" sz="2100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en-US" sz="21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= mg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utoUpdateAnimBg="0"/>
      <p:bldP spid="15378" grpId="0" autoUpdateAnimBg="0"/>
      <p:bldP spid="15391" grpId="0" autoUpdateAnimBg="0"/>
      <p:bldP spid="15393" grpId="0" animBg="1" autoUpdateAnimBg="0"/>
      <p:bldP spid="1539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3550" y="981075"/>
            <a:ext cx="769620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3" y="1090613"/>
            <a:ext cx="480695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2088" y="1268413"/>
            <a:ext cx="53816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6938" y="1055688"/>
            <a:ext cx="105314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9175" y="4935538"/>
            <a:ext cx="22860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43763" y="4946650"/>
            <a:ext cx="24288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Box 1"/>
          <p:cNvSpPr txBox="1">
            <a:spLocks noChangeArrowheads="1"/>
          </p:cNvSpPr>
          <p:nvPr/>
        </p:nvSpPr>
        <p:spPr bwMode="auto">
          <a:xfrm>
            <a:off x="2246313" y="2147888"/>
            <a:ext cx="72898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4800"/>
              <a:t>REZOLVĂM PROBLEME </a:t>
            </a:r>
            <a:endParaRPr lang="en-US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 descr="2017b145_forqa35-n3d26a_third-edition_1_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1388" y="184150"/>
            <a:ext cx="9979025" cy="635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ChangeArrowheads="1"/>
          </p:cNvSpPr>
          <p:nvPr/>
        </p:nvSpPr>
        <p:spPr bwMode="auto">
          <a:xfrm>
            <a:off x="798513" y="212725"/>
            <a:ext cx="1076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 b="1">
                <a:solidFill>
                  <a:srgbClr val="FF0000"/>
                </a:solidFill>
              </a:rPr>
              <a:t>Dinamica (legile dinamicii, legea lui Hooke, legea atracţiei universale)</a:t>
            </a:r>
            <a:r>
              <a:rPr lang="it-IT" sz="2400" b="1"/>
              <a:t> </a:t>
            </a:r>
            <a:endParaRPr lang="en-US" sz="2400" b="1"/>
          </a:p>
        </p:txBody>
      </p:sp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684213" y="2085975"/>
            <a:ext cx="609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400"/>
              <a:t>P</a:t>
            </a:r>
            <a:r>
              <a:rPr lang="en-US" sz="2400"/>
              <a:t>roprietatea corpurilor de a-și păstra</a:t>
            </a:r>
          </a:p>
          <a:p>
            <a:r>
              <a:rPr lang="en-US" sz="2400"/>
              <a:t>starea de mișcare rectilinie uniformă sau</a:t>
            </a:r>
          </a:p>
          <a:p>
            <a:r>
              <a:rPr lang="en-US" sz="2400"/>
              <a:t>de repaus atîta timp cît alte corpuri nu</a:t>
            </a:r>
          </a:p>
          <a:p>
            <a:r>
              <a:rPr lang="en-US" sz="2400"/>
              <a:t>le impun să-și modifice această stare.</a:t>
            </a:r>
          </a:p>
          <a:p>
            <a:r>
              <a:rPr lang="it-IT" sz="2400"/>
              <a:t>Proprietatea dată se numește </a:t>
            </a:r>
            <a:r>
              <a:rPr lang="it-IT" sz="2400" b="1"/>
              <a:t>inerţie</a:t>
            </a:r>
            <a:r>
              <a:rPr lang="it-IT" sz="2400"/>
              <a:t>.</a:t>
            </a:r>
            <a:endParaRPr lang="en-US" sz="2400"/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798513" y="4338638"/>
            <a:ext cx="10325100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Chiar dacă substanţa constă dintr-un număr foarte mare de particule diferite ce interacţionează</a:t>
            </a:r>
            <a:r>
              <a:rPr lang="ro-RO" sz="2400"/>
              <a:t> </a:t>
            </a:r>
            <a:r>
              <a:rPr lang="en-US" sz="2400"/>
              <a:t>între ele, conform fi zicii moderne, există doar patru tipuri de interacţiuni</a:t>
            </a:r>
            <a:r>
              <a:rPr lang="ro-RO" sz="2400"/>
              <a:t> </a:t>
            </a:r>
            <a:r>
              <a:rPr lang="en-US" sz="2400"/>
              <a:t>numite fundamentale: </a:t>
            </a:r>
            <a:r>
              <a:rPr lang="en-US" sz="2400" b="1"/>
              <a:t>gravitaţională, electromagnetică, slabă </a:t>
            </a:r>
            <a:r>
              <a:rPr lang="en-US" sz="2400"/>
              <a:t>și </a:t>
            </a:r>
            <a:r>
              <a:rPr lang="en-US" sz="2400" b="1"/>
              <a:t>tare</a:t>
            </a:r>
            <a:endParaRPr lang="en-US" sz="2400"/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4488" y="1350963"/>
            <a:ext cx="49911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506413" y="835025"/>
            <a:ext cx="93805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Galilei a ajuns la concluzia: </a:t>
            </a:r>
            <a:r>
              <a:rPr lang="en-US" sz="2400" b="1"/>
              <a:t>bila nu se va opri niciodată din mișcarea sa rectilinie și uni formă,</a:t>
            </a:r>
            <a:r>
              <a:rPr lang="ro-RO" sz="2400" b="1"/>
              <a:t> </a:t>
            </a:r>
            <a:r>
              <a:rPr lang="en-US" sz="2400" b="1"/>
              <a:t>dacă nu va fi impusă de corpurile din jurul său</a:t>
            </a:r>
            <a:r>
              <a:rPr lang="en-US" sz="2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4Forc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2938" y="225425"/>
            <a:ext cx="8248650" cy="6143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ChangeArrowheads="1"/>
          </p:cNvSpPr>
          <p:nvPr/>
        </p:nvSpPr>
        <p:spPr bwMode="auto">
          <a:xfrm>
            <a:off x="396875" y="212725"/>
            <a:ext cx="109664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400" b="1">
                <a:latin typeface="TimesNewRomanPS-BoldMT"/>
              </a:rPr>
              <a:t>R</a:t>
            </a:r>
            <a:r>
              <a:rPr lang="en-US" sz="2400" b="1">
                <a:latin typeface="TimesNewRomanPS-BoldMT"/>
              </a:rPr>
              <a:t>aportul maselor a două corpuri este egal cu raportul invers al acceleraţiilor obţinute</a:t>
            </a:r>
            <a:r>
              <a:rPr lang="ro-RO" sz="2400" b="1">
                <a:latin typeface="TimesNewRomanPS-BoldMT"/>
              </a:rPr>
              <a:t> </a:t>
            </a:r>
            <a:r>
              <a:rPr lang="en-US" sz="2400" b="1">
                <a:latin typeface="TimesNewRomanPS-BoldMT"/>
              </a:rPr>
              <a:t>de aceste corpuri ca rezultat al interacţiunii dintre ele.</a:t>
            </a:r>
            <a:endParaRPr lang="en-US" sz="2400">
              <a:latin typeface="Calibri" pitchFamily="34" charset="0"/>
            </a:endParaRPr>
          </a:p>
        </p:txBody>
      </p:sp>
      <p:sp>
        <p:nvSpPr>
          <p:cNvPr id="14338" name="Rectangle 8"/>
          <p:cNvSpPr>
            <a:spLocks noChangeArrowheads="1"/>
          </p:cNvSpPr>
          <p:nvPr/>
        </p:nvSpPr>
        <p:spPr bwMode="auto">
          <a:xfrm>
            <a:off x="528638" y="2141538"/>
            <a:ext cx="106568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Mărimea fizică ce caracterizează cantitativ acţiunea unui corp </a:t>
            </a:r>
            <a:r>
              <a:rPr lang="ro-RO" sz="2400"/>
              <a:t>a</a:t>
            </a:r>
            <a:r>
              <a:rPr lang="en-US" sz="2400"/>
              <a:t>supra altuia se numeşte</a:t>
            </a:r>
            <a:r>
              <a:rPr lang="ro-RO" sz="2400"/>
              <a:t> </a:t>
            </a:r>
            <a:r>
              <a:rPr lang="en-US" sz="2400"/>
              <a:t>forţă</a:t>
            </a:r>
            <a:r>
              <a:rPr lang="ro-RO" sz="2400"/>
              <a:t> (</a:t>
            </a:r>
            <a:r>
              <a:rPr lang="ro-RO" sz="2400" b="1"/>
              <a:t>F</a:t>
            </a:r>
            <a:r>
              <a:rPr lang="ro-RO" sz="2400"/>
              <a:t> –marime vector</a:t>
            </a:r>
            <a:r>
              <a:rPr lang="en-US" sz="2400"/>
              <a:t>i</a:t>
            </a:r>
            <a:r>
              <a:rPr lang="ro-RO" sz="2400"/>
              <a:t>ală). </a:t>
            </a:r>
            <a:endParaRPr lang="en-US" sz="2400"/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36038" y="1174750"/>
            <a:ext cx="17430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9"/>
          <p:cNvSpPr>
            <a:spLocks noChangeArrowheads="1"/>
          </p:cNvSpPr>
          <p:nvPr/>
        </p:nvSpPr>
        <p:spPr bwMode="auto">
          <a:xfrm>
            <a:off x="509588" y="3386138"/>
            <a:ext cx="6716712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Forţa este determinată de punctul ei de aplicaţie (de corpul asupra căruia ea acţionează),</a:t>
            </a:r>
            <a:r>
              <a:rPr lang="ro-RO" sz="2400"/>
              <a:t> </a:t>
            </a:r>
            <a:r>
              <a:rPr lang="en-US" sz="2400"/>
              <a:t>de modúl, direcţie și sens, deci este o mărime vectorială. Dreapta pe care este</a:t>
            </a:r>
            <a:r>
              <a:rPr lang="ro-RO" sz="2400"/>
              <a:t> </a:t>
            </a:r>
            <a:r>
              <a:rPr lang="en-US" sz="2400"/>
              <a:t>situat vectorul forţei se numește dreaptă-suport. Unitatea de forţă în SI este newtonul</a:t>
            </a:r>
            <a:r>
              <a:rPr lang="ro-RO" sz="2400"/>
              <a:t> </a:t>
            </a:r>
            <a:r>
              <a:rPr lang="en-US" sz="2400"/>
              <a:t>(N)</a:t>
            </a:r>
          </a:p>
        </p:txBody>
      </p:sp>
      <p:pic>
        <p:nvPicPr>
          <p:cNvPr id="14341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61288" y="2654300"/>
            <a:ext cx="2640012" cy="358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5"/>
          <p:cNvSpPr>
            <a:spLocks noChangeArrowheads="1"/>
          </p:cNvSpPr>
          <p:nvPr/>
        </p:nvSpPr>
        <p:spPr bwMode="auto">
          <a:xfrm>
            <a:off x="339725" y="293688"/>
            <a:ext cx="116713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Produsul dintre masa şi acceleraţia corpului este egal cu</a:t>
            </a:r>
            <a:r>
              <a:rPr lang="ro-RO" sz="2400" b="1"/>
              <a:t> </a:t>
            </a:r>
            <a:r>
              <a:rPr lang="en-US" sz="2400" b="1"/>
              <a:t>rezultanta tuturor forţelor care acţionează asupra lui şi-i</a:t>
            </a:r>
            <a:r>
              <a:rPr lang="ro-RO" sz="2400" b="1"/>
              <a:t> </a:t>
            </a:r>
            <a:r>
              <a:rPr lang="en-US" sz="2400" b="1"/>
              <a:t>imprimă această acceleraţie.</a:t>
            </a:r>
            <a:endParaRPr lang="en-US" sz="2400"/>
          </a:p>
        </p:txBody>
      </p:sp>
      <p:sp>
        <p:nvSpPr>
          <p:cNvPr id="15362" name="Rectangle 6"/>
          <p:cNvSpPr>
            <a:spLocks noChangeArrowheads="1"/>
          </p:cNvSpPr>
          <p:nvPr/>
        </p:nvSpPr>
        <p:spPr bwMode="auto">
          <a:xfrm>
            <a:off x="339725" y="2330450"/>
            <a:ext cx="110029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Două corpuri acţionează unul asupra altuia cu forţe egale în modúl, situate pe aceeaşi</a:t>
            </a:r>
            <a:r>
              <a:rPr lang="ro-RO" sz="2400" b="1"/>
              <a:t> </a:t>
            </a:r>
            <a:r>
              <a:rPr lang="en-US" sz="2400" b="1"/>
              <a:t>dreaptă-suport şi orientate în sensuri opuse.</a:t>
            </a:r>
            <a:endParaRPr lang="en-US" sz="2400"/>
          </a:p>
        </p:txBody>
      </p:sp>
      <p:pic>
        <p:nvPicPr>
          <p:cNvPr id="15363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5575" y="1231900"/>
            <a:ext cx="12287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13738" y="1308100"/>
            <a:ext cx="24193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12213" y="3221038"/>
            <a:ext cx="15621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Box 3"/>
          <p:cNvSpPr txBox="1">
            <a:spLocks noChangeArrowheads="1"/>
          </p:cNvSpPr>
          <p:nvPr/>
        </p:nvSpPr>
        <p:spPr bwMode="auto">
          <a:xfrm>
            <a:off x="7972425" y="230188"/>
            <a:ext cx="3884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2400" b="1"/>
              <a:t>ATRACTIA UNIVERSALA </a:t>
            </a:r>
            <a:endParaRPr lang="en-US" sz="2400" b="1"/>
          </a:p>
        </p:txBody>
      </p:sp>
      <p:pic>
        <p:nvPicPr>
          <p:cNvPr id="16386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989013"/>
            <a:ext cx="1083945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4450" y="2139950"/>
            <a:ext cx="33813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88" y="3376613"/>
            <a:ext cx="10839450" cy="149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300" y="703263"/>
            <a:ext cx="17621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02813" y="817563"/>
            <a:ext cx="20859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4538" y="641350"/>
            <a:ext cx="25527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88138" y="703263"/>
            <a:ext cx="20288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3088" y="1689100"/>
            <a:ext cx="61150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1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3088" y="2674938"/>
            <a:ext cx="94392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12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49300" y="3389313"/>
            <a:ext cx="56292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660</Words>
  <Application>Microsoft Office PowerPoint</Application>
  <PresentationFormat>Произвольный</PresentationFormat>
  <Paragraphs>121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Шаблон оформления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6" baseType="lpstr">
      <vt:lpstr>Calibri</vt:lpstr>
      <vt:lpstr>Arial</vt:lpstr>
      <vt:lpstr>Calibri Light</vt:lpstr>
      <vt:lpstr>Tahoma</vt:lpstr>
      <vt:lpstr>Times New Roman</vt:lpstr>
      <vt:lpstr>Comic Sans MS</vt:lpstr>
      <vt:lpstr>TimesNewRomanPS-BoldMT</vt:lpstr>
      <vt:lpstr>Georgia</vt:lpstr>
      <vt:lpstr>Symbol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Euler-acasa</dc:creator>
  <cp:lastModifiedBy>Microsoft Office</cp:lastModifiedBy>
  <cp:revision>33</cp:revision>
  <dcterms:created xsi:type="dcterms:W3CDTF">2019-01-21T21:15:36Z</dcterms:created>
  <dcterms:modified xsi:type="dcterms:W3CDTF">2020-01-28T18:15:31Z</dcterms:modified>
</cp:coreProperties>
</file>