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  <p:sldId id="286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82FF-6BC0-467B-A517-4F89730798E3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3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0.wmf"/><Relationship Id="rId3" Type="http://schemas.openxmlformats.org/officeDocument/2006/relationships/image" Target="../media/image3.png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36.wmf"/><Relationship Id="rId3" Type="http://schemas.openxmlformats.org/officeDocument/2006/relationships/image" Target="../media/image3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3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Logo_UT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700807" cy="170080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V="1">
            <a:off x="1714480" y="714356"/>
            <a:ext cx="721523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BC011F-1C7A-41D8-A6F3-C95982EC48BC}"/>
              </a:ext>
            </a:extLst>
          </p:cNvPr>
          <p:cNvSpPr txBox="1"/>
          <p:nvPr/>
        </p:nvSpPr>
        <p:spPr>
          <a:xfrm>
            <a:off x="479373" y="2919573"/>
            <a:ext cx="8284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Tema nr. 5.  Fizica moleculara si termodinamica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96696"/>
            <a:ext cx="404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Temperatura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absoluta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517FCF-100C-4539-A63F-B44E2B4CB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986" y="1671178"/>
            <a:ext cx="2066825" cy="22478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CDBBBF-0911-42BA-9136-86B346003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359" y="4137872"/>
            <a:ext cx="2228081" cy="2252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985201"/>
            <a:ext cx="8403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Thomson (lord Kelvin)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introdus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temperarturilor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T  T(K)=273.15+t (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izobara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raportul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temperature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ramine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izocora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raportul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temperature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ramine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940120"/>
              </p:ext>
            </p:extLst>
          </p:nvPr>
        </p:nvGraphicFramePr>
        <p:xfrm>
          <a:off x="664881" y="2993597"/>
          <a:ext cx="4457294" cy="72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6" imgW="2425680" imgH="393480" progId="Equation.DSMT4">
                  <p:embed/>
                </p:oleObj>
              </mc:Choice>
              <mc:Fallback>
                <p:oleObj name="Equation" r:id="rId6" imgW="2425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4881" y="2993597"/>
                        <a:ext cx="4457294" cy="723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656426"/>
              </p:ext>
            </p:extLst>
          </p:nvPr>
        </p:nvGraphicFramePr>
        <p:xfrm>
          <a:off x="407118" y="5494954"/>
          <a:ext cx="4573878" cy="742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8" imgW="2425680" imgH="393480" progId="Equation.DSMT4">
                  <p:embed/>
                </p:oleObj>
              </mc:Choice>
              <mc:Fallback>
                <p:oleObj name="Equation" r:id="rId8" imgW="242568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7118" y="5494954"/>
                        <a:ext cx="4573878" cy="7423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70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79712" y="96696"/>
            <a:ext cx="707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Ecuatia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termica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de stare a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gazului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ideal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038077"/>
            <a:ext cx="77011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Produsul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impartit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 temperature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constanta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						        B.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Claiperon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Ecuatia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termica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stare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gazelor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perfecte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Claiperon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-Mendeleev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56730"/>
              </p:ext>
            </p:extLst>
          </p:nvPr>
        </p:nvGraphicFramePr>
        <p:xfrm>
          <a:off x="2483768" y="1747175"/>
          <a:ext cx="2751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4" imgW="1879560" imgH="393480" progId="Equation.DSMT4">
                  <p:embed/>
                </p:oleObj>
              </mc:Choice>
              <mc:Fallback>
                <p:oleObj name="Equation" r:id="rId4" imgW="187956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1747175"/>
                        <a:ext cx="2751137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61356"/>
              </p:ext>
            </p:extLst>
          </p:nvPr>
        </p:nvGraphicFramePr>
        <p:xfrm>
          <a:off x="2393950" y="2716213"/>
          <a:ext cx="321468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6" imgW="1638000" imgH="634680" progId="Equation.DSMT4">
                  <p:embed/>
                </p:oleObj>
              </mc:Choice>
              <mc:Fallback>
                <p:oleObj name="Equation" r:id="rId6" imgW="1638000" imgH="6346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950" y="2716213"/>
                        <a:ext cx="3214688" cy="124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30101"/>
              </p:ext>
            </p:extLst>
          </p:nvPr>
        </p:nvGraphicFramePr>
        <p:xfrm>
          <a:off x="900127" y="6105657"/>
          <a:ext cx="5375853" cy="4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8" imgW="2590560" imgH="228600" progId="Equation.DSMT4">
                  <p:embed/>
                </p:oleObj>
              </mc:Choice>
              <mc:Fallback>
                <p:oleObj name="Equation" r:id="rId8" imgW="2590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0127" y="6105657"/>
                        <a:ext cx="5375853" cy="4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85246"/>
              </p:ext>
            </p:extLst>
          </p:nvPr>
        </p:nvGraphicFramePr>
        <p:xfrm>
          <a:off x="611560" y="4192432"/>
          <a:ext cx="53546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10" imgW="3657600" imgH="393480" progId="Equation.DSMT4">
                  <p:embed/>
                </p:oleObj>
              </mc:Choice>
              <mc:Fallback>
                <p:oleObj name="Equation" r:id="rId10" imgW="365760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560" y="4192432"/>
                        <a:ext cx="5354638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038089"/>
              </p:ext>
            </p:extLst>
          </p:nvPr>
        </p:nvGraphicFramePr>
        <p:xfrm>
          <a:off x="633413" y="4910138"/>
          <a:ext cx="52435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12" imgW="3581280" imgH="419040" progId="Equation.DSMT4">
                  <p:embed/>
                </p:oleObj>
              </mc:Choice>
              <mc:Fallback>
                <p:oleObj name="Equation" r:id="rId12" imgW="3581280" imgH="4190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413" y="4910138"/>
                        <a:ext cx="5243512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794183"/>
              </p:ext>
            </p:extLst>
          </p:nvPr>
        </p:nvGraphicFramePr>
        <p:xfrm>
          <a:off x="871538" y="5537200"/>
          <a:ext cx="48339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Equation" r:id="rId14" imgW="3301920" imgH="393480" progId="Equation.DSMT4">
                  <p:embed/>
                </p:oleObj>
              </mc:Choice>
              <mc:Fallback>
                <p:oleObj name="Equation" r:id="rId14" imgW="330192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1538" y="5537200"/>
                        <a:ext cx="4833937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1152" y="62659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Teoria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cinetico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moleculara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gazului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ideal 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809694" y="758899"/>
            <a:ext cx="492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Viteza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patratica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viteza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termica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cinetica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8201"/>
              </p:ext>
            </p:extLst>
          </p:nvPr>
        </p:nvGraphicFramePr>
        <p:xfrm>
          <a:off x="6732240" y="680361"/>
          <a:ext cx="1164000" cy="52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4" imgW="736560" imgH="330120" progId="Equation.DSMT4">
                  <p:embed/>
                </p:oleObj>
              </mc:Choice>
              <mc:Fallback>
                <p:oleObj name="Equation" r:id="rId4" imgW="736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240" y="680361"/>
                        <a:ext cx="1164000" cy="521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06850"/>
              </p:ext>
            </p:extLst>
          </p:nvPr>
        </p:nvGraphicFramePr>
        <p:xfrm>
          <a:off x="4865688" y="1223963"/>
          <a:ext cx="14049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6" imgW="888840" imgH="393480" progId="Equation.DSMT4">
                  <p:embed/>
                </p:oleObj>
              </mc:Choice>
              <mc:Fallback>
                <p:oleObj name="Equation" r:id="rId6" imgW="88884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5688" y="1223963"/>
                        <a:ext cx="1404937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83568" y="1885683"/>
            <a:ext cx="770485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Ecuatia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fundamentala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teoriei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cinetico</a:t>
            </a:r>
            <a:r>
              <a:rPr lang="en-US" dirty="0"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moleculara</a:t>
            </a:r>
            <a:r>
              <a:rPr lang="en-US" dirty="0">
                <a:latin typeface="Arial" pitchFamily="34" charset="0"/>
                <a:cs typeface="Arial" pitchFamily="34" charset="0"/>
              </a:rPr>
              <a:t>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gazului</a:t>
            </a:r>
            <a:r>
              <a:rPr lang="en-US" dirty="0">
                <a:latin typeface="Arial" pitchFamily="34" charset="0"/>
                <a:cs typeface="Arial" pitchFamily="34" charset="0"/>
              </a:rPr>
              <a:t> ideal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Presiunea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direct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proportionala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cu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energia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cinetica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miscarii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translatie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tuturor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moleculelor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contin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unitatea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volum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 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cinetica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miscarii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translatie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moleculelor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proportionala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temperature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absoluta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93506"/>
              </p:ext>
            </p:extLst>
          </p:nvPr>
        </p:nvGraphicFramePr>
        <p:xfrm>
          <a:off x="7718425" y="1773238"/>
          <a:ext cx="12239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8" imgW="774360" imgH="393480" progId="Equation.DSMT4">
                  <p:embed/>
                </p:oleObj>
              </mc:Choice>
              <mc:Fallback>
                <p:oleObj name="Equation" r:id="rId8" imgW="77436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18425" y="1773238"/>
                        <a:ext cx="1223963" cy="623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644411"/>
              </p:ext>
            </p:extLst>
          </p:nvPr>
        </p:nvGraphicFramePr>
        <p:xfrm>
          <a:off x="7738268" y="3561999"/>
          <a:ext cx="11842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10" imgW="749160" imgH="393480" progId="Equation.DSMT4">
                  <p:embed/>
                </p:oleObj>
              </mc:Choice>
              <mc:Fallback>
                <p:oleObj name="Equation" r:id="rId10" imgW="74916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38268" y="3561999"/>
                        <a:ext cx="1184275" cy="62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24925"/>
              </p:ext>
            </p:extLst>
          </p:nvPr>
        </p:nvGraphicFramePr>
        <p:xfrm>
          <a:off x="3491880" y="4625905"/>
          <a:ext cx="2520280" cy="93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12" imgW="1295280" imgH="482400" progId="Equation.DSMT4">
                  <p:embed/>
                </p:oleObj>
              </mc:Choice>
              <mc:Fallback>
                <p:oleObj name="Equation" r:id="rId12" imgW="1295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91880" y="4625905"/>
                        <a:ext cx="2520280" cy="938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7584" y="6021288"/>
            <a:ext cx="435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ecuatia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Van-der-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91646"/>
              </p:ext>
            </p:extLst>
          </p:nvPr>
        </p:nvGraphicFramePr>
        <p:xfrm>
          <a:off x="5323276" y="5759582"/>
          <a:ext cx="2652641" cy="84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14" imgW="1511280" imgH="482400" progId="Equation.DSMT4">
                  <p:embed/>
                </p:oleObj>
              </mc:Choice>
              <mc:Fallback>
                <p:oleObj name="Equation" r:id="rId14" imgW="15112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23276" y="5759582"/>
                        <a:ext cx="2652641" cy="84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06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4933" y="3384030"/>
            <a:ext cx="43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Rezolvam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probleme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98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5633" y="851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Arial" pitchFamily="34" charset="0"/>
                <a:cs typeface="Arial" pitchFamily="34" charset="0"/>
              </a:rPr>
              <a:t>introducere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199E-54BB-4994-8A41-54EA93A92243}"/>
              </a:ext>
            </a:extLst>
          </p:cNvPr>
          <p:cNvSpPr txBox="1"/>
          <p:nvPr/>
        </p:nvSpPr>
        <p:spPr>
          <a:xfrm>
            <a:off x="467544" y="1535416"/>
            <a:ext cx="818846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Toate fenomenele care depind de starea de incalzire a substantei, 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adica de temperatura se numesc fenomene termice. 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metoda termodinamica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2 metode de studiu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al fenomenelor termice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lang="ro-RO" sz="2000">
                <a:latin typeface="Arial" panose="020B0604020202020204" pitchFamily="34" charset="0"/>
                <a:cs typeface="Arial" panose="020B0604020202020204" pitchFamily="34" charset="0"/>
              </a:rPr>
              <a:t>metoda cinetico-moleculara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sau statistica       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Termodinamica studiaza fenomenele termice la nivel macroscopic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fara sa se tina seama de structura ei interna. 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Metoda cinetico moleculara are la baza un model concret al structurii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interne  a substantei adica cercetarile sunt facute la nivel microscopic. 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A93B97-4028-4FBC-87A3-601FF5D28D35}"/>
              </a:ext>
            </a:extLst>
          </p:cNvPr>
          <p:cNvCxnSpPr/>
          <p:nvPr/>
        </p:nvCxnSpPr>
        <p:spPr>
          <a:xfrm flipV="1">
            <a:off x="3203848" y="2708920"/>
            <a:ext cx="64807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82137-4F9A-4BF7-AAC4-2C5A843970D5}"/>
              </a:ext>
            </a:extLst>
          </p:cNvPr>
          <p:cNvCxnSpPr/>
          <p:nvPr/>
        </p:nvCxnSpPr>
        <p:spPr>
          <a:xfrm>
            <a:off x="3203848" y="3140968"/>
            <a:ext cx="64807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080" y="96696"/>
            <a:ext cx="37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Structura substantei 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3C685-E9A1-4D5E-8447-7C46F6604792}"/>
              </a:ext>
            </a:extLst>
          </p:cNvPr>
          <p:cNvSpPr txBox="1"/>
          <p:nvPr/>
        </p:nvSpPr>
        <p:spPr>
          <a:xfrm>
            <a:off x="1056387" y="985201"/>
            <a:ext cx="7205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Cea mai mica prticula dintr-o substanta care mai poseda inca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proprietatile chimice ale ei se numeste molecula.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Molecula este formata din atomi.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796C-EF83-4DFD-8063-F43DA0E6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345" y="2000864"/>
            <a:ext cx="2654557" cy="1268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67E7C-9310-4811-9DF5-7350D23CE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1750572"/>
            <a:ext cx="896544" cy="127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0E486-BFF3-4257-A343-F68860DBB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01" y="3835212"/>
            <a:ext cx="2857500" cy="2505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9D30BE-6F63-42CD-8636-EAA86922CC87}"/>
              </a:ext>
            </a:extLst>
          </p:cNvPr>
          <p:cNvSpPr txBox="1"/>
          <p:nvPr/>
        </p:nvSpPr>
        <p:spPr>
          <a:xfrm>
            <a:off x="827584" y="3835212"/>
            <a:ext cx="4187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Este stiut ca moleculele substantei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se misca dezordonat sau haotic.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9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96696"/>
            <a:ext cx="43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Caracteristici cantitative 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DF6D7-E8F5-4F83-A677-2496D486DDC9}"/>
              </a:ext>
            </a:extLst>
          </p:cNvPr>
          <p:cNvSpPr txBox="1"/>
          <p:nvPr/>
        </p:nvSpPr>
        <p:spPr>
          <a:xfrm>
            <a:off x="149605" y="1204954"/>
            <a:ext cx="88689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Unitatea atomica de masa </a:t>
            </a:r>
            <a:r>
              <a:rPr lang="ro-RO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dirty="0"/>
              <a:t> </a:t>
            </a:r>
          </a:p>
          <a:p>
            <a:endParaRPr lang="ro-RO" dirty="0"/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Masa moleculara relativa M</a:t>
            </a:r>
            <a:r>
              <a:rPr lang="ro-RO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este numarul care arata de cite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ori masa unei molecule este mai mare decit a 12 parte din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masa atomului de carbon 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Cantitatea de substanta care contine tot atitea particule citi atomi se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contin in 0.012 kg de carbon se numeste mol </a:t>
            </a: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Masa unui mol de substanta este numita masa molara 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=0.012kg/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Cantitatea de substanta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marimea egala cu numarul de moli pe care ii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ontine aceasta substanta. 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Conditii normale t=0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C, p=10</a:t>
            </a:r>
            <a:r>
              <a:rPr lang="ro-RO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 Pa . </a:t>
            </a:r>
            <a:endParaRPr lang="ro-RO" dirty="0"/>
          </a:p>
          <a:p>
            <a:endParaRPr lang="en-US" dirty="0"/>
          </a:p>
        </p:txBody>
      </p:sp>
      <p:pic>
        <p:nvPicPr>
          <p:cNvPr id="12290" name="Picture 2" descr="Image result for atomul de carbon">
            <a:extLst>
              <a:ext uri="{FF2B5EF4-FFF2-40B4-BE49-F238E27FC236}">
                <a16:creationId xmlns:a16="http://schemas.microsoft.com/office/drawing/2014/main" id="{C1016A63-3453-429D-A38C-CCA43E30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955" y="686506"/>
            <a:ext cx="1944837" cy="162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939670"/>
              </p:ext>
            </p:extLst>
          </p:nvPr>
        </p:nvGraphicFramePr>
        <p:xfrm>
          <a:off x="3730739" y="1102347"/>
          <a:ext cx="30083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5" imgW="1714320" imgH="393480" progId="Equation.DSMT4">
                  <p:embed/>
                </p:oleObj>
              </mc:Choice>
              <mc:Fallback>
                <p:oleObj name="Equation" r:id="rId5" imgW="1714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0739" y="1102347"/>
                        <a:ext cx="3008313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98366"/>
              </p:ext>
            </p:extLst>
          </p:nvPr>
        </p:nvGraphicFramePr>
        <p:xfrm>
          <a:off x="3633144" y="2406870"/>
          <a:ext cx="936104" cy="67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7" imgW="596880" imgH="431640" progId="Equation.DSMT4">
                  <p:embed/>
                </p:oleObj>
              </mc:Choice>
              <mc:Fallback>
                <p:oleObj name="Equation" r:id="rId7" imgW="59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3144" y="2406870"/>
                        <a:ext cx="936104" cy="67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764756"/>
              </p:ext>
            </p:extLst>
          </p:nvPr>
        </p:nvGraphicFramePr>
        <p:xfrm>
          <a:off x="323527" y="3084052"/>
          <a:ext cx="7820799" cy="37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9" imgW="5067000" imgH="241200" progId="Equation.DSMT4">
                  <p:embed/>
                </p:oleObj>
              </mc:Choice>
              <mc:Fallback>
                <p:oleObj name="Equation" r:id="rId9" imgW="506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7" y="3084052"/>
                        <a:ext cx="7820799" cy="372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63219"/>
              </p:ext>
            </p:extLst>
          </p:nvPr>
        </p:nvGraphicFramePr>
        <p:xfrm>
          <a:off x="3059832" y="4881598"/>
          <a:ext cx="351532" cy="3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59832" y="4881598"/>
                        <a:ext cx="351532" cy="38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051931"/>
              </p:ext>
            </p:extLst>
          </p:nvPr>
        </p:nvGraphicFramePr>
        <p:xfrm>
          <a:off x="3995935" y="5157192"/>
          <a:ext cx="123896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13" imgW="825480" imgH="431640" progId="Equation.DSMT4">
                  <p:embed/>
                </p:oleObj>
              </mc:Choice>
              <mc:Fallback>
                <p:oleObj name="Equation" r:id="rId13" imgW="825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935" y="5157192"/>
                        <a:ext cx="1238961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715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2080" y="96696"/>
            <a:ext cx="375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Proprietatile gazelor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4893" y="1231423"/>
            <a:ext cx="83121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stare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marimile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fizice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masurabile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descriu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concreta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caracterizeaza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proprietatile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Ecuatia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stare – f(x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… 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)=0, x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parametri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Trecerea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stare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alta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simpla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stare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agregare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gazoasa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ideal: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molecule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ideal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considera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identice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moleculele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sunt considerate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puncte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materiale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fortele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intermoleculare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neglijeaza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ciocnirile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moleculelor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peretii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vasului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perfect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elastice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793" y="1951597"/>
            <a:ext cx="649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Transformari simple ale gazului ideal  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904BD-0B34-491F-BA13-507D6A229620}"/>
              </a:ext>
            </a:extLst>
          </p:cNvPr>
          <p:cNvSpPr txBox="1"/>
          <p:nvPr/>
        </p:nvSpPr>
        <p:spPr>
          <a:xfrm>
            <a:off x="3563888" y="2813949"/>
            <a:ext cx="168668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t=const   ???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p=cons   ???</a:t>
            </a:r>
          </a:p>
          <a:p>
            <a:endParaRPr lang="ro-RO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000" dirty="0">
                <a:latin typeface="Arial" panose="020B0604020202020204" pitchFamily="34" charset="0"/>
                <a:cs typeface="Arial" panose="020B0604020202020204" pitchFamily="34" charset="0"/>
              </a:rPr>
              <a:t>V=cons   ???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992" y="96696"/>
            <a:ext cx="4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Transformarea izoterma 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24014E-0432-441E-9597-81398FCC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980727"/>
            <a:ext cx="2840494" cy="2261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B5B32-9FAA-4BB7-9CDD-7500C1B6CD65}"/>
              </a:ext>
            </a:extLst>
          </p:cNvPr>
          <p:cNvSpPr txBox="1"/>
          <p:nvPr/>
        </p:nvSpPr>
        <p:spPr>
          <a:xfrm>
            <a:off x="507369" y="1268760"/>
            <a:ext cx="461216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inceput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cind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robinetul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6 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deschis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=10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izoterma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t=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date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m=const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produsun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constant 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pV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m=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Dependenta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reprezentata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hiperbola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izoterma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Boyle – Mariotte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A62F4-4EAB-42BE-AA31-8D6CFDE72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813" y="3615232"/>
            <a:ext cx="2362200" cy="2390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7687AB-597F-490C-B7FB-669C2DFD0A24}"/>
              </a:ext>
            </a:extLst>
          </p:cNvPr>
          <p:cNvSpPr txBox="1"/>
          <p:nvPr/>
        </p:nvSpPr>
        <p:spPr>
          <a:xfrm>
            <a:off x="6293366" y="612168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Marinciuc</a:t>
            </a:r>
            <a:r>
              <a:rPr lang="en-US" dirty="0"/>
              <a:t>,  </a:t>
            </a:r>
            <a:r>
              <a:rPr lang="en-US" dirty="0" err="1"/>
              <a:t>Rusu</a:t>
            </a:r>
            <a:r>
              <a:rPr lang="en-US" dirty="0"/>
              <a:t>, cl. X</a:t>
            </a:r>
          </a:p>
        </p:txBody>
      </p:sp>
    </p:spTree>
    <p:extLst>
      <p:ext uri="{BB962C8B-B14F-4D97-AF65-F5344CB8AC3E}">
        <p14:creationId xmlns:p14="http://schemas.microsoft.com/office/powerpoint/2010/main" val="287488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992" y="96696"/>
            <a:ext cx="4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Transformarea izobara 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E0C5C-26A7-4FE3-9D89-944FC23D8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222" y="813262"/>
            <a:ext cx="2903062" cy="2471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2429C6-13D6-485F-AA5A-E25D1D8DF56B}"/>
              </a:ext>
            </a:extLst>
          </p:cNvPr>
          <p:cNvSpPr txBox="1"/>
          <p:nvPr/>
        </p:nvSpPr>
        <p:spPr>
          <a:xfrm>
            <a:off x="6293366" y="612168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Marinciuc</a:t>
            </a:r>
            <a:r>
              <a:rPr lang="en-US" dirty="0"/>
              <a:t>,  </a:t>
            </a:r>
            <a:r>
              <a:rPr lang="en-US" dirty="0" err="1"/>
              <a:t>Rusu</a:t>
            </a:r>
            <a:r>
              <a:rPr lang="en-US" dirty="0"/>
              <a:t>, cl.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F782E-C470-4A07-8C3C-D4BBEB6EE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146" y="3445062"/>
            <a:ext cx="2931137" cy="2360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051" y="1038077"/>
            <a:ext cx="4996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Vriatia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relative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constanta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proportionala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natura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gazului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91839"/>
              </p:ext>
            </p:extLst>
          </p:nvPr>
        </p:nvGraphicFramePr>
        <p:xfrm>
          <a:off x="323528" y="2425702"/>
          <a:ext cx="3278895" cy="67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2082600" imgH="431640" progId="Equation.DSMT4">
                  <p:embed/>
                </p:oleObj>
              </mc:Choice>
              <mc:Fallback>
                <p:oleObj name="Equation" r:id="rId6" imgW="2082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3528" y="2425702"/>
                        <a:ext cx="3278895" cy="679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3167"/>
              </p:ext>
            </p:extLst>
          </p:nvPr>
        </p:nvGraphicFramePr>
        <p:xfrm>
          <a:off x="1234644" y="3969518"/>
          <a:ext cx="1870644" cy="487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34644" y="3969518"/>
                        <a:ext cx="1870644" cy="487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31537" y="3105473"/>
            <a:ext cx="527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aflat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constanta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linear cu temperature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8051" y="4613671"/>
            <a:ext cx="5256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izobara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reprezentata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dreapta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izobara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805264"/>
            <a:ext cx="326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Joseph Luis Gay –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Lussac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816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992" y="96696"/>
            <a:ext cx="4550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>
                <a:latin typeface="Arial" pitchFamily="34" charset="0"/>
                <a:cs typeface="Arial" pitchFamily="34" charset="0"/>
              </a:rPr>
              <a:t>Transformarea izocore </a:t>
            </a:r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7278A-B34F-4457-B349-43DD109B2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366" y="3665179"/>
            <a:ext cx="2524447" cy="2097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1C1E1-C808-45EB-8347-E46B04D6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7" y="980727"/>
            <a:ext cx="2840494" cy="2261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528" y="1038077"/>
            <a:ext cx="531908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incalzirea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izocora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date de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(m=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variatia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 proportional cu temperature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depinde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natura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gazului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225711"/>
              </p:ext>
            </p:extLst>
          </p:nvPr>
        </p:nvGraphicFramePr>
        <p:xfrm>
          <a:off x="997554" y="2411106"/>
          <a:ext cx="331946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6" imgW="2108160" imgH="431640" progId="Equation.DSMT4">
                  <p:embed/>
                </p:oleObj>
              </mc:Choice>
              <mc:Fallback>
                <p:oleObj name="Equation" r:id="rId6" imgW="2108160" imgH="4316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7554" y="2411106"/>
                        <a:ext cx="3319462" cy="67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46215"/>
              </p:ext>
            </p:extLst>
          </p:nvPr>
        </p:nvGraphicFramePr>
        <p:xfrm>
          <a:off x="1160463" y="3860800"/>
          <a:ext cx="1924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8" imgW="901440" imgH="228600" progId="Equation.DSMT4">
                  <p:embed/>
                </p:oleObj>
              </mc:Choice>
              <mc:Fallback>
                <p:oleObj name="Equation" r:id="rId8" imgW="901440" imgH="2286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60463" y="3860800"/>
                        <a:ext cx="19240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1537" y="3105473"/>
            <a:ext cx="5141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Presiunea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aflat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volum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constant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linear cu temperature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051" y="4613671"/>
            <a:ext cx="532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Transformarea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izohora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reprezentata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grafic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printr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dreapta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numita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izhora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877272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J.A. Charles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687AB-597F-490C-B7FB-669C2DFD0A24}"/>
              </a:ext>
            </a:extLst>
          </p:cNvPr>
          <p:cNvSpPr txBox="1"/>
          <p:nvPr/>
        </p:nvSpPr>
        <p:spPr>
          <a:xfrm>
            <a:off x="6293366" y="612168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Marinciuc</a:t>
            </a:r>
            <a:r>
              <a:rPr lang="en-US" dirty="0"/>
              <a:t>,  </a:t>
            </a:r>
            <a:r>
              <a:rPr lang="en-US" dirty="0" err="1"/>
              <a:t>Rusu</a:t>
            </a:r>
            <a:r>
              <a:rPr lang="en-US" dirty="0"/>
              <a:t>, cl. X</a:t>
            </a:r>
          </a:p>
        </p:txBody>
      </p:sp>
    </p:spTree>
    <p:extLst>
      <p:ext uri="{BB962C8B-B14F-4D97-AF65-F5344CB8AC3E}">
        <p14:creationId xmlns:p14="http://schemas.microsoft.com/office/powerpoint/2010/main" val="388743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703</Words>
  <Application>Microsoft Office PowerPoint</Application>
  <PresentationFormat>On-screen Show (4:3)</PresentationFormat>
  <Paragraphs>147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Fizica_1</cp:lastModifiedBy>
  <cp:revision>291</cp:revision>
  <dcterms:created xsi:type="dcterms:W3CDTF">2016-05-26T08:09:24Z</dcterms:created>
  <dcterms:modified xsi:type="dcterms:W3CDTF">2019-02-18T18:00:03Z</dcterms:modified>
</cp:coreProperties>
</file>