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7" r:id="rId3"/>
    <p:sldId id="299" r:id="rId4"/>
    <p:sldId id="290" r:id="rId5"/>
    <p:sldId id="294" r:id="rId6"/>
    <p:sldId id="300" r:id="rId7"/>
    <p:sldId id="301" r:id="rId8"/>
    <p:sldId id="293" r:id="rId9"/>
    <p:sldId id="302" r:id="rId10"/>
    <p:sldId id="303" r:id="rId11"/>
    <p:sldId id="298" r:id="rId12"/>
    <p:sldId id="29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42BDC-F34A-4835-A0E0-006A911981C4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5B42D-EC72-41E8-979D-5C2B86274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0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B237B-F4AA-4194-B805-BCAB2D902C2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8B85-DE0D-40C0-90E3-93C57BC5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7ED-FFDE-4A05-B3F8-78BB73D9FCA1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4E5A0-3292-4231-B4C7-1C9C1ACF0184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02513-63A5-4401-9D5C-AEB4169C784A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BD51-A70C-4C2A-AD33-B7AD909422A9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F708-6017-4B87-9C88-610AAA3F3BF0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713D-796A-49D9-8E44-9E1BE8944623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E15E-C33C-4505-AD9C-12925115DE65}" type="datetime1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FD84-D44B-4671-889F-9DA32318D003}" type="datetime1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4CE9-1E2C-45BD-9CE2-61C4DF60E0EF}" type="datetime1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A252-CF8E-4848-8ABC-1D2FA43D14B9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06039-4D02-490C-A5B5-AC4BFEBEF994}" type="datetime1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AC5A9-0250-4ECD-8EA0-187D9A3AE0D2}" type="datetime1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Logo_UT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700807" cy="170080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1714480" y="714356"/>
            <a:ext cx="721523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C011F-1C7A-41D8-A6F3-C95982EC48BC}"/>
              </a:ext>
            </a:extLst>
          </p:cNvPr>
          <p:cNvSpPr txBox="1"/>
          <p:nvPr/>
        </p:nvSpPr>
        <p:spPr>
          <a:xfrm>
            <a:off x="479373" y="2919573"/>
            <a:ext cx="793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Tema nr.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o-RO" sz="2800" b="1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Transformările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de fază.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Umiditatea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4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10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57941"/>
            <a:ext cx="3045158" cy="2592288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557367" y="2924944"/>
            <a:ext cx="1828800" cy="860600"/>
            <a:chOff x="997554" y="1340768"/>
            <a:chExt cx="1828800" cy="8606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7554" y="1340768"/>
              <a:ext cx="1828800" cy="457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97554" y="1770481"/>
              <a:ext cx="7526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100" dirty="0" smtClean="0"/>
                <a:t>Interiorul bulei</a:t>
              </a:r>
              <a:endParaRPr 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11954" y="1770480"/>
              <a:ext cx="7526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100" dirty="0" smtClean="0"/>
                <a:t>Exterior (lichidul)</a:t>
              </a:r>
              <a:endParaRPr lang="en-US" sz="1100" dirty="0"/>
            </a:p>
          </p:txBody>
        </p:sp>
      </p:grp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828" y="862516"/>
            <a:ext cx="3888522" cy="15672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801710"/>
            <a:ext cx="3038475" cy="38766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185" y="4371576"/>
            <a:ext cx="809625" cy="3524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279" y="3973785"/>
            <a:ext cx="1704975" cy="20955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0822" y="4969346"/>
            <a:ext cx="3124200" cy="26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216556" y="4871731"/>
                <a:ext cx="8838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556" y="4871731"/>
                <a:ext cx="883836" cy="276999"/>
              </a:xfrm>
              <a:prstGeom prst="rect">
                <a:avLst/>
              </a:prstGeom>
              <a:blipFill>
                <a:blip r:embed="rId10"/>
                <a:stretch>
                  <a:fillRect l="-275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8654614" cy="12278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7" y="3194112"/>
            <a:ext cx="8505723" cy="12269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2424592"/>
            <a:ext cx="1346745" cy="44117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4933" y="2670664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Rezolv</a:t>
            </a:r>
            <a:r>
              <a:rPr lang="ro-RO" sz="28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probleme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15" y="801710"/>
            <a:ext cx="3876979" cy="8035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637184"/>
            <a:ext cx="8983761" cy="5676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179" y="2247770"/>
            <a:ext cx="3400425" cy="3905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987" y="2668561"/>
            <a:ext cx="5314950" cy="261937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266" y="1881244"/>
            <a:ext cx="3761061" cy="4344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08471" y="2579430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Raza de ac</a:t>
            </a:r>
            <a:r>
              <a:rPr lang="ro-RO" dirty="0" smtClean="0"/>
              <a:t>țiune moleculară 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3785" y="2854286"/>
            <a:ext cx="1504950" cy="371475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03" y="5553530"/>
            <a:ext cx="8059245" cy="53976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0414" y="2717896"/>
            <a:ext cx="1724025" cy="361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400316" y="4653136"/>
                <a:ext cx="9361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o-RO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o-R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316" y="4653136"/>
                <a:ext cx="936105" cy="276999"/>
              </a:xfrm>
              <a:prstGeom prst="rect">
                <a:avLst/>
              </a:prstGeom>
              <a:blipFill>
                <a:blip r:embed="rId11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0" y="2996952"/>
            <a:ext cx="361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Lucrul mecanic efectuat de forțele interne este proporițional cu variația suprafeței libere a lichidului</a:t>
            </a:r>
            <a:endParaRPr lang="en-US" b="1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4606" y="3990613"/>
            <a:ext cx="1247775" cy="39052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543" y="4944188"/>
            <a:ext cx="3924300" cy="33337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43" y="4480491"/>
            <a:ext cx="3886200" cy="390525"/>
          </a:xfrm>
          <a:prstGeom prst="rect">
            <a:avLst/>
          </a:prstGeom>
        </p:spPr>
      </p:pic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746" y="1074872"/>
            <a:ext cx="1162050" cy="771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3" y="1845696"/>
            <a:ext cx="9040457" cy="12340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6981" y="3182299"/>
            <a:ext cx="1571625" cy="4857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434" y="3850556"/>
            <a:ext cx="1704975" cy="600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3636" y="3354520"/>
            <a:ext cx="2790825" cy="313372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5607" y="3139437"/>
            <a:ext cx="3981450" cy="285750"/>
          </a:xfrm>
          <a:prstGeom prst="rect">
            <a:avLst/>
          </a:prstGeom>
        </p:spPr>
      </p:pic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55854"/>
            <a:ext cx="8869834" cy="176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363" y="3284984"/>
            <a:ext cx="3906763" cy="2598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2636705"/>
            <a:ext cx="5617667" cy="421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04" y="3290703"/>
            <a:ext cx="4655073" cy="150644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340768"/>
            <a:ext cx="7170217" cy="925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676" y="2348880"/>
            <a:ext cx="3858789" cy="252084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714227"/>
            <a:ext cx="1866900" cy="3238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82" y="746688"/>
            <a:ext cx="4171950" cy="457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234" y="1412594"/>
            <a:ext cx="5572246" cy="5762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594" y="2502251"/>
            <a:ext cx="4065886" cy="2294901"/>
          </a:xfrm>
          <a:prstGeom prst="rect">
            <a:avLst/>
          </a:prstGeom>
        </p:spPr>
      </p:pic>
      <p:grpSp>
        <p:nvGrpSpPr>
          <p:cNvPr id="15" name="Группа 14"/>
          <p:cNvGrpSpPr/>
          <p:nvPr/>
        </p:nvGrpSpPr>
        <p:grpSpPr>
          <a:xfrm>
            <a:off x="362356" y="992679"/>
            <a:ext cx="2862412" cy="5820697"/>
            <a:chOff x="362356" y="1304920"/>
            <a:chExt cx="2862412" cy="5820697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893" y="1304920"/>
              <a:ext cx="2809875" cy="542925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536" y="1848767"/>
              <a:ext cx="2505075" cy="264795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2356" y="4496717"/>
              <a:ext cx="2781300" cy="26289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158542" y="4782051"/>
            <a:ext cx="594996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ciocnirilor</a:t>
            </a:r>
            <a:r>
              <a:rPr lang="en-US" dirty="0"/>
              <a:t> </a:t>
            </a:r>
            <a:r>
              <a:rPr lang="en-US" dirty="0" err="1" smtClean="0"/>
              <a:t>dintre</a:t>
            </a:r>
            <a:r>
              <a:rPr lang="ro-RO" dirty="0" smtClean="0"/>
              <a:t> </a:t>
            </a:r>
            <a:r>
              <a:rPr lang="en-US" dirty="0" err="1" smtClean="0"/>
              <a:t>moleculele</a:t>
            </a:r>
            <a:r>
              <a:rPr lang="en-US" dirty="0" smtClean="0"/>
              <a:t> </a:t>
            </a:r>
            <a:r>
              <a:rPr lang="en-US" dirty="0" err="1"/>
              <a:t>stratului</a:t>
            </a:r>
            <a:r>
              <a:rPr lang="en-US" dirty="0"/>
              <a:t> </a:t>
            </a:r>
            <a:r>
              <a:rPr lang="en-US" dirty="0" err="1"/>
              <a:t>superfcial</a:t>
            </a:r>
            <a:r>
              <a:rPr lang="en-US" dirty="0"/>
              <a:t> </a:t>
            </a:r>
            <a:endParaRPr lang="ro-RO" dirty="0" smtClean="0"/>
          </a:p>
          <a:p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capătă</a:t>
            </a:r>
            <a:r>
              <a:rPr lang="en-US" dirty="0"/>
              <a:t> </a:t>
            </a:r>
            <a:r>
              <a:rPr lang="en-US" dirty="0" err="1"/>
              <a:t>viteze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decît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energiile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cinetice</a:t>
            </a:r>
            <a:r>
              <a:rPr lang="en-US" dirty="0"/>
              <a:t> pot f </a:t>
            </a:r>
            <a:r>
              <a:rPr lang="en-US" dirty="0" err="1"/>
              <a:t>sufciente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 smtClean="0"/>
              <a:t>efectuarea</a:t>
            </a:r>
            <a:endParaRPr lang="ro-RO" dirty="0" smtClean="0"/>
          </a:p>
          <a:p>
            <a:r>
              <a:rPr lang="en-US" dirty="0" smtClean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 smtClean="0"/>
              <a:t>mecanic</a:t>
            </a:r>
            <a:r>
              <a:rPr lang="ro-RO" dirty="0" smtClean="0"/>
              <a:t> </a:t>
            </a:r>
            <a:r>
              <a:rPr lang="en-US" dirty="0" err="1" smtClean="0"/>
              <a:t>împotriva</a:t>
            </a:r>
            <a:r>
              <a:rPr lang="en-US" dirty="0" smtClean="0"/>
              <a:t> </a:t>
            </a:r>
            <a:r>
              <a:rPr lang="en-US" dirty="0" err="1"/>
              <a:t>forţelor</a:t>
            </a:r>
            <a:r>
              <a:rPr lang="en-US" dirty="0"/>
              <a:t> de </a:t>
            </a:r>
            <a:r>
              <a:rPr lang="en-US" dirty="0" err="1"/>
              <a:t>coeziune</a:t>
            </a:r>
            <a:r>
              <a:rPr lang="en-US" dirty="0"/>
              <a:t>. </a:t>
            </a:r>
            <a:endParaRPr lang="ro-RO" dirty="0" smtClean="0"/>
          </a:p>
          <a:p>
            <a:r>
              <a:rPr lang="en-US" dirty="0" err="1" smtClean="0"/>
              <a:t>Anume</a:t>
            </a:r>
            <a:r>
              <a:rPr lang="en-US" dirty="0" smtClean="0"/>
              <a:t> </a:t>
            </a:r>
            <a:r>
              <a:rPr lang="en-US" dirty="0" err="1"/>
              <a:t>aceste</a:t>
            </a:r>
            <a:r>
              <a:rPr lang="en-US" dirty="0"/>
              <a:t> molecule pot </a:t>
            </a:r>
            <a:r>
              <a:rPr lang="en-US" dirty="0" err="1"/>
              <a:t>părăsi</a:t>
            </a:r>
            <a:r>
              <a:rPr lang="en-US" dirty="0"/>
              <a:t> </a:t>
            </a:r>
            <a:r>
              <a:rPr lang="en-US" dirty="0" err="1"/>
              <a:t>suprafaţa</a:t>
            </a:r>
            <a:r>
              <a:rPr lang="en-US" dirty="0"/>
              <a:t> </a:t>
            </a:r>
            <a:r>
              <a:rPr lang="en-US" dirty="0" err="1"/>
              <a:t>liberă</a:t>
            </a:r>
            <a:r>
              <a:rPr lang="en-US" dirty="0"/>
              <a:t> a</a:t>
            </a:r>
            <a:br>
              <a:rPr lang="en-US" dirty="0"/>
            </a:br>
            <a:r>
              <a:rPr lang="en-US" dirty="0" err="1"/>
              <a:t>lichidului</a:t>
            </a:r>
            <a:r>
              <a:rPr lang="en-US" dirty="0"/>
              <a:t>, </a:t>
            </a:r>
            <a:r>
              <a:rPr lang="en-US" dirty="0" err="1"/>
              <a:t>formînd</a:t>
            </a:r>
            <a:r>
              <a:rPr lang="en-US" dirty="0"/>
              <a:t> </a:t>
            </a:r>
            <a:r>
              <a:rPr lang="en-US" dirty="0" err="1"/>
              <a:t>deasupra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gazoasă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ro-RO" dirty="0" smtClean="0"/>
          </a:p>
          <a:p>
            <a:r>
              <a:rPr lang="en-US" dirty="0" smtClean="0"/>
              <a:t> </a:t>
            </a:r>
            <a:r>
              <a:rPr lang="en-US" b="1" dirty="0" err="1"/>
              <a:t>vaporii</a:t>
            </a:r>
            <a:r>
              <a:rPr lang="en-US" b="1" dirty="0"/>
              <a:t> </a:t>
            </a:r>
            <a:r>
              <a:rPr lang="en-US" b="1" dirty="0" err="1"/>
              <a:t>lichidului</a:t>
            </a:r>
            <a:r>
              <a:rPr lang="en-US" b="1" dirty="0"/>
              <a:t>.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7</a:t>
            </a:fld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077"/>
            <a:ext cx="8952834" cy="56925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3448" y="1597878"/>
            <a:ext cx="91474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o-RO" dirty="0" smtClean="0">
                <a:latin typeface="MinionPro-Regular"/>
              </a:rPr>
              <a:t>V</a:t>
            </a:r>
            <a:r>
              <a:rPr lang="en-US" dirty="0" err="1" smtClean="0">
                <a:latin typeface="MinionPro-Regular"/>
              </a:rPr>
              <a:t>aporii</a:t>
            </a:r>
            <a:r>
              <a:rPr lang="en-US" dirty="0" smtClean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saturanţi</a:t>
            </a:r>
            <a:r>
              <a:rPr lang="en-US" dirty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conţin</a:t>
            </a:r>
            <a:r>
              <a:rPr lang="en-US" dirty="0">
                <a:latin typeface="MinionPro-Regular"/>
              </a:rPr>
              <a:t> un </a:t>
            </a:r>
            <a:r>
              <a:rPr lang="en-US" dirty="0" err="1">
                <a:latin typeface="MinionPro-Regular"/>
              </a:rPr>
              <a:t>număr</a:t>
            </a:r>
            <a:r>
              <a:rPr lang="en-US" dirty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maxim</a:t>
            </a:r>
            <a:r>
              <a:rPr lang="ro-RO" dirty="0" smtClean="0">
                <a:latin typeface="MinionPro-Regular"/>
              </a:rPr>
              <a:t> </a:t>
            </a:r>
            <a:r>
              <a:rPr lang="en-US" dirty="0" smtClean="0">
                <a:latin typeface="MinionPro-Regular"/>
              </a:rPr>
              <a:t>de </a:t>
            </a:r>
            <a:r>
              <a:rPr lang="en-US" dirty="0">
                <a:latin typeface="MinionPro-Regular"/>
              </a:rPr>
              <a:t>molecule </a:t>
            </a:r>
            <a:r>
              <a:rPr lang="en-US" dirty="0" err="1">
                <a:latin typeface="MinionPro-Regular"/>
              </a:rPr>
              <a:t>în</a:t>
            </a:r>
            <a:r>
              <a:rPr lang="en-US" dirty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unitatea</a:t>
            </a:r>
            <a:r>
              <a:rPr lang="en-US" dirty="0">
                <a:latin typeface="MinionPro-Regular"/>
              </a:rPr>
              <a:t> de </a:t>
            </a:r>
            <a:r>
              <a:rPr lang="en-US" dirty="0" err="1">
                <a:latin typeface="MinionPro-Regular"/>
              </a:rPr>
              <a:t>volum</a:t>
            </a:r>
            <a:r>
              <a:rPr lang="en-US" dirty="0">
                <a:latin typeface="MinionPro-Regular"/>
              </a:rPr>
              <a:t>, </a:t>
            </a:r>
            <a:r>
              <a:rPr lang="en-US" dirty="0" err="1">
                <a:latin typeface="MinionPro-Regular"/>
              </a:rPr>
              <a:t>adică</a:t>
            </a:r>
            <a:r>
              <a:rPr lang="en-US" dirty="0">
                <a:latin typeface="MinionPro-Regular"/>
              </a:rPr>
              <a:t> au o </a:t>
            </a:r>
            <a:r>
              <a:rPr lang="en-US" dirty="0" err="1">
                <a:latin typeface="MinionPro-Regular"/>
              </a:rPr>
              <a:t>concentraţie</a:t>
            </a:r>
            <a:r>
              <a:rPr lang="en-US" dirty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şi</a:t>
            </a:r>
            <a:r>
              <a:rPr lang="en-US" dirty="0">
                <a:latin typeface="MinionPro-Regular"/>
              </a:rPr>
              <a:t> o </a:t>
            </a:r>
            <a:endParaRPr lang="ro-RO" dirty="0" smtClean="0">
              <a:latin typeface="MinionPro-Regular"/>
            </a:endParaRPr>
          </a:p>
          <a:p>
            <a:r>
              <a:rPr lang="en-US" b="1" dirty="0" err="1" smtClean="0">
                <a:latin typeface="MinionPro-Regular"/>
              </a:rPr>
              <a:t>densitate</a:t>
            </a:r>
            <a:r>
              <a:rPr lang="en-US" b="1" dirty="0" smtClean="0">
                <a:latin typeface="MinionPro-Regular"/>
              </a:rPr>
              <a:t> </a:t>
            </a:r>
            <a:r>
              <a:rPr lang="el-GR" b="1" dirty="0">
                <a:latin typeface="MinionPro-Regular"/>
              </a:rPr>
              <a:t>ρ</a:t>
            </a:r>
            <a:r>
              <a:rPr lang="en-US" b="1" i="1" baseline="-25000" dirty="0">
                <a:latin typeface="MinionPro-It"/>
              </a:rPr>
              <a:t>s</a:t>
            </a:r>
            <a:r>
              <a:rPr lang="en-US" b="1" i="1" dirty="0">
                <a:latin typeface="MinionPro-It"/>
              </a:rPr>
              <a:t> </a:t>
            </a:r>
            <a:r>
              <a:rPr lang="en-US" b="1" dirty="0" err="1" smtClean="0">
                <a:latin typeface="MinionPro-Regular"/>
              </a:rPr>
              <a:t>maxime</a:t>
            </a:r>
            <a:r>
              <a:rPr lang="en-US" dirty="0" smtClean="0">
                <a:latin typeface="MinionPro-Regular"/>
              </a:rPr>
              <a:t>,</a:t>
            </a:r>
            <a:r>
              <a:rPr lang="ro-RO" dirty="0" smtClean="0">
                <a:latin typeface="MinionPro-Regular"/>
              </a:rPr>
              <a:t> </a:t>
            </a:r>
            <a:r>
              <a:rPr lang="en-US" dirty="0" err="1" smtClean="0">
                <a:latin typeface="MinionPro-Regular"/>
              </a:rPr>
              <a:t>exercitînd</a:t>
            </a:r>
            <a:r>
              <a:rPr lang="en-US" dirty="0" smtClean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asupra</a:t>
            </a:r>
            <a:r>
              <a:rPr lang="en-US" dirty="0">
                <a:latin typeface="MinionPro-Regular"/>
              </a:rPr>
              <a:t> </a:t>
            </a:r>
            <a:r>
              <a:rPr lang="en-US" dirty="0" err="1">
                <a:latin typeface="MinionPro-Regular"/>
              </a:rPr>
              <a:t>lichidului</a:t>
            </a:r>
            <a:r>
              <a:rPr lang="en-US" dirty="0">
                <a:latin typeface="MinionPro-Regular"/>
              </a:rPr>
              <a:t> o </a:t>
            </a:r>
            <a:r>
              <a:rPr lang="en-US" b="1" dirty="0" err="1">
                <a:latin typeface="MinionPro-Regular"/>
              </a:rPr>
              <a:t>presiune</a:t>
            </a:r>
            <a:r>
              <a:rPr lang="en-US" b="1" dirty="0">
                <a:latin typeface="MinionPro-Regular"/>
              </a:rPr>
              <a:t> </a:t>
            </a:r>
            <a:r>
              <a:rPr lang="en-US" b="1" i="1" dirty="0" err="1">
                <a:latin typeface="MinionPro-It"/>
              </a:rPr>
              <a:t>p</a:t>
            </a:r>
            <a:r>
              <a:rPr lang="en-US" b="1" i="1" baseline="-25000" dirty="0" err="1">
                <a:latin typeface="MinionPro-It"/>
              </a:rPr>
              <a:t>s</a:t>
            </a:r>
            <a:r>
              <a:rPr lang="en-US" b="1" i="1" dirty="0">
                <a:latin typeface="MinionPro-It"/>
              </a:rPr>
              <a:t> </a:t>
            </a:r>
            <a:r>
              <a:rPr lang="en-US" b="1" dirty="0" err="1">
                <a:latin typeface="MinionPro-Regular"/>
              </a:rPr>
              <a:t>maximă</a:t>
            </a:r>
            <a:r>
              <a:rPr lang="en-US" b="1" dirty="0"/>
              <a:t>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48" y="2555844"/>
            <a:ext cx="9147448" cy="5694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9" y="3306483"/>
            <a:ext cx="9144000" cy="53289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042" y="3888967"/>
            <a:ext cx="3363016" cy="246738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64" y="4310329"/>
            <a:ext cx="4705956" cy="48682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224" y="4907272"/>
            <a:ext cx="1895475" cy="381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448" y="6259610"/>
            <a:ext cx="8897000" cy="5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" y="1038077"/>
            <a:ext cx="8496944" cy="518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5" y="1613336"/>
            <a:ext cx="8821067" cy="12468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42" y="2916515"/>
            <a:ext cx="8970417" cy="322770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8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625" y="680557"/>
            <a:ext cx="48958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6252979"/>
            <a:ext cx="7674843" cy="49228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9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150836"/>
            <a:ext cx="4895850" cy="352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523" y="634835"/>
            <a:ext cx="6372225" cy="301069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3645528"/>
            <a:ext cx="914400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o-RO" dirty="0" smtClean="0">
                <a:solidFill>
                  <a:srgbClr val="242021"/>
                </a:solidFill>
              </a:rPr>
              <a:t>1. </a:t>
            </a:r>
            <a:r>
              <a:rPr lang="en-US" dirty="0" err="1" smtClean="0">
                <a:solidFill>
                  <a:srgbClr val="242021"/>
                </a:solidFill>
              </a:rPr>
              <a:t>Admitem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că</a:t>
            </a:r>
            <a:r>
              <a:rPr lang="en-US" dirty="0">
                <a:solidFill>
                  <a:srgbClr val="242021"/>
                </a:solidFill>
              </a:rPr>
              <a:t>, </a:t>
            </a:r>
            <a:r>
              <a:rPr lang="en-US" dirty="0" err="1">
                <a:solidFill>
                  <a:srgbClr val="242021"/>
                </a:solidFill>
              </a:rPr>
              <a:t>într</a:t>
            </a:r>
            <a:r>
              <a:rPr lang="en-US" dirty="0">
                <a:solidFill>
                  <a:srgbClr val="242021"/>
                </a:solidFill>
              </a:rPr>
              <a:t>-o </a:t>
            </a:r>
            <a:r>
              <a:rPr lang="en-US" dirty="0" err="1">
                <a:solidFill>
                  <a:srgbClr val="242021"/>
                </a:solidFill>
              </a:rPr>
              <a:t>zi</a:t>
            </a:r>
            <a:r>
              <a:rPr lang="en-US" dirty="0">
                <a:solidFill>
                  <a:srgbClr val="242021"/>
                </a:solidFill>
              </a:rPr>
              <a:t> cu </a:t>
            </a:r>
            <a:r>
              <a:rPr lang="en-US" dirty="0" err="1">
                <a:solidFill>
                  <a:srgbClr val="242021"/>
                </a:solidFill>
              </a:rPr>
              <a:t>temperatura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i="1" dirty="0">
                <a:solidFill>
                  <a:srgbClr val="242021"/>
                </a:solidFill>
              </a:rPr>
              <a:t>t</a:t>
            </a:r>
            <a:r>
              <a:rPr lang="en-US" sz="800" dirty="0">
                <a:solidFill>
                  <a:srgbClr val="242021"/>
                </a:solidFill>
              </a:rPr>
              <a:t>1 </a:t>
            </a:r>
            <a:r>
              <a:rPr lang="en-US" dirty="0">
                <a:solidFill>
                  <a:srgbClr val="242021"/>
                </a:solidFill>
              </a:rPr>
              <a:t>= 24°C, </a:t>
            </a:r>
            <a:r>
              <a:rPr lang="en-US" dirty="0" err="1">
                <a:solidFill>
                  <a:srgbClr val="242021"/>
                </a:solidFill>
              </a:rPr>
              <a:t>umiditatea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absolută</a:t>
            </a:r>
            <a:r>
              <a:rPr lang="en-US" dirty="0">
                <a:solidFill>
                  <a:srgbClr val="242021"/>
                </a:solidFill>
              </a:rPr>
              <a:t> a </a:t>
            </a:r>
            <a:r>
              <a:rPr lang="en-US" dirty="0" err="1">
                <a:solidFill>
                  <a:srgbClr val="242021"/>
                </a:solidFill>
              </a:rPr>
              <a:t>aerului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l-GR" dirty="0">
                <a:solidFill>
                  <a:srgbClr val="242021"/>
                </a:solidFill>
              </a:rPr>
              <a:t>ρ</a:t>
            </a:r>
            <a:r>
              <a:rPr lang="en-US" sz="1050" i="1" dirty="0">
                <a:solidFill>
                  <a:srgbClr val="242021"/>
                </a:solidFill>
              </a:rPr>
              <a:t>a </a:t>
            </a:r>
            <a:r>
              <a:rPr lang="ro-RO" dirty="0" smtClean="0">
                <a:solidFill>
                  <a:srgbClr val="242021"/>
                </a:solidFill>
              </a:rPr>
              <a:t>=0</a:t>
            </a:r>
            <a:r>
              <a:rPr lang="en-US" dirty="0" smtClean="0">
                <a:solidFill>
                  <a:srgbClr val="242021"/>
                </a:solidFill>
              </a:rPr>
              <a:t>,012 kg/m</a:t>
            </a:r>
            <a:r>
              <a:rPr lang="ro-RO" baseline="30000" dirty="0" smtClean="0">
                <a:solidFill>
                  <a:srgbClr val="242021"/>
                </a:solidFill>
              </a:rPr>
              <a:t>3</a:t>
            </a:r>
            <a:r>
              <a:rPr lang="en-US" dirty="0" smtClean="0">
                <a:solidFill>
                  <a:srgbClr val="242021"/>
                </a:solidFill>
              </a:rPr>
              <a:t>. </a:t>
            </a:r>
            <a:r>
              <a:rPr lang="en-US" dirty="0" err="1" smtClean="0">
                <a:solidFill>
                  <a:srgbClr val="242021"/>
                </a:solidFill>
              </a:rPr>
              <a:t>Densitatea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vaporilor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saturanţi</a:t>
            </a:r>
            <a:r>
              <a:rPr lang="en-US" dirty="0">
                <a:solidFill>
                  <a:srgbClr val="242021"/>
                </a:solidFill>
              </a:rPr>
              <a:t> la </a:t>
            </a:r>
            <a:r>
              <a:rPr lang="en-US" dirty="0" err="1">
                <a:solidFill>
                  <a:srgbClr val="242021"/>
                </a:solidFill>
              </a:rPr>
              <a:t>această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temperatură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este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l-GR" dirty="0" smtClean="0">
                <a:solidFill>
                  <a:srgbClr val="242021"/>
                </a:solidFill>
              </a:rPr>
              <a:t>ρ</a:t>
            </a:r>
            <a:r>
              <a:rPr lang="en-US" sz="1050" i="1" dirty="0">
                <a:solidFill>
                  <a:srgbClr val="242021"/>
                </a:solidFill>
              </a:rPr>
              <a:t>s</a:t>
            </a:r>
            <a:r>
              <a:rPr lang="en-US" sz="800" dirty="0">
                <a:solidFill>
                  <a:srgbClr val="242021"/>
                </a:solidFill>
              </a:rPr>
              <a:t>1 </a:t>
            </a:r>
            <a:r>
              <a:rPr lang="en-US" dirty="0" smtClean="0">
                <a:solidFill>
                  <a:srgbClr val="242021"/>
                </a:solidFill>
              </a:rPr>
              <a:t>= </a:t>
            </a:r>
            <a:r>
              <a:rPr lang="en-US" dirty="0">
                <a:solidFill>
                  <a:srgbClr val="242021"/>
                </a:solidFill>
              </a:rPr>
              <a:t>0,0218 </a:t>
            </a:r>
            <a:r>
              <a:rPr lang="en-US" dirty="0" smtClean="0">
                <a:solidFill>
                  <a:srgbClr val="242021"/>
                </a:solidFill>
              </a:rPr>
              <a:t>kg/m</a:t>
            </a:r>
            <a:r>
              <a:rPr lang="ro-RO" baseline="30000" dirty="0" smtClean="0">
                <a:solidFill>
                  <a:srgbClr val="242021"/>
                </a:solidFill>
              </a:rPr>
              <a:t>3</a:t>
            </a:r>
            <a:r>
              <a:rPr lang="en-US" sz="800" dirty="0" smtClean="0">
                <a:solidFill>
                  <a:srgbClr val="242021"/>
                </a:solidFill>
              </a:rPr>
              <a:t> </a:t>
            </a:r>
            <a:r>
              <a:rPr lang="en-US" dirty="0" smtClean="0">
                <a:solidFill>
                  <a:srgbClr val="242021"/>
                </a:solidFill>
              </a:rPr>
              <a:t>(</a:t>
            </a:r>
            <a:r>
              <a:rPr lang="ro-RO" dirty="0" smtClean="0">
                <a:solidFill>
                  <a:srgbClr val="242021"/>
                </a:solidFill>
              </a:rPr>
              <a:t>tabel</a:t>
            </a:r>
            <a:r>
              <a:rPr lang="en-US" dirty="0" smtClean="0">
                <a:solidFill>
                  <a:srgbClr val="242021"/>
                </a:solidFill>
              </a:rPr>
              <a:t>) </a:t>
            </a:r>
            <a:r>
              <a:rPr lang="en-US" dirty="0" err="1" smtClean="0">
                <a:solidFill>
                  <a:srgbClr val="242021"/>
                </a:solidFill>
              </a:rPr>
              <a:t>rezultă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 smtClean="0">
                <a:solidFill>
                  <a:srgbClr val="242021"/>
                </a:solidFill>
              </a:rPr>
              <a:t>umiditatea</a:t>
            </a:r>
            <a:r>
              <a:rPr lang="ro-RO" dirty="0" smtClean="0">
                <a:solidFill>
                  <a:srgbClr val="242021"/>
                </a:solidFill>
              </a:rPr>
              <a:t> </a:t>
            </a:r>
            <a:r>
              <a:rPr lang="en-US" dirty="0" err="1" smtClean="0">
                <a:solidFill>
                  <a:srgbClr val="242021"/>
                </a:solidFill>
              </a:rPr>
              <a:t>relativă</a:t>
            </a:r>
            <a:r>
              <a:rPr lang="en-US" dirty="0" smtClean="0">
                <a:solidFill>
                  <a:srgbClr val="242021"/>
                </a:solidFill>
              </a:rPr>
              <a:t> 55</a:t>
            </a:r>
            <a:r>
              <a:rPr lang="en-US" dirty="0">
                <a:solidFill>
                  <a:srgbClr val="242021"/>
                </a:solidFill>
              </a:rPr>
              <a:t>%. </a:t>
            </a:r>
            <a:endParaRPr lang="ro-RO" dirty="0" smtClean="0">
              <a:solidFill>
                <a:srgbClr val="242021"/>
              </a:solidFill>
            </a:endParaRPr>
          </a:p>
          <a:p>
            <a:r>
              <a:rPr lang="ro-RO" dirty="0" smtClean="0">
                <a:solidFill>
                  <a:srgbClr val="242021"/>
                </a:solidFill>
              </a:rPr>
              <a:t>2. </a:t>
            </a:r>
            <a:r>
              <a:rPr lang="en-US" dirty="0" err="1" smtClean="0">
                <a:solidFill>
                  <a:srgbClr val="242021"/>
                </a:solidFill>
              </a:rPr>
              <a:t>Presupunem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că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noaptea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i="1" dirty="0" smtClean="0">
                <a:solidFill>
                  <a:srgbClr val="242021"/>
                </a:solidFill>
              </a:rPr>
              <a:t>t</a:t>
            </a:r>
            <a:r>
              <a:rPr lang="en-US" sz="800" dirty="0" smtClean="0">
                <a:solidFill>
                  <a:srgbClr val="242021"/>
                </a:solidFill>
              </a:rPr>
              <a:t>2 </a:t>
            </a:r>
            <a:r>
              <a:rPr lang="en-US" dirty="0">
                <a:solidFill>
                  <a:srgbClr val="242021"/>
                </a:solidFill>
              </a:rPr>
              <a:t>= 14°C, </a:t>
            </a:r>
            <a:r>
              <a:rPr lang="en-US" dirty="0" err="1" smtClean="0">
                <a:solidFill>
                  <a:srgbClr val="242021"/>
                </a:solidFill>
              </a:rPr>
              <a:t>iar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densitatea</a:t>
            </a:r>
            <a:r>
              <a:rPr lang="en-US" dirty="0">
                <a:solidFill>
                  <a:srgbClr val="242021"/>
                </a:solidFill>
              </a:rPr>
              <a:t> (</a:t>
            </a:r>
            <a:r>
              <a:rPr lang="en-US" dirty="0" err="1">
                <a:solidFill>
                  <a:srgbClr val="242021"/>
                </a:solidFill>
              </a:rPr>
              <a:t>presiunea</a:t>
            </a:r>
            <a:r>
              <a:rPr lang="en-US" dirty="0">
                <a:solidFill>
                  <a:srgbClr val="242021"/>
                </a:solidFill>
              </a:rPr>
              <a:t>) </a:t>
            </a:r>
            <a:r>
              <a:rPr lang="en-US" dirty="0" err="1">
                <a:solidFill>
                  <a:srgbClr val="242021"/>
                </a:solidFill>
              </a:rPr>
              <a:t>vaporilor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rămîne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ro-RO" dirty="0">
                <a:solidFill>
                  <a:srgbClr val="242021"/>
                </a:solidFill>
              </a:rPr>
              <a:t>c</a:t>
            </a:r>
            <a:r>
              <a:rPr lang="en-US" dirty="0" err="1" smtClean="0">
                <a:solidFill>
                  <a:srgbClr val="242021"/>
                </a:solidFill>
              </a:rPr>
              <a:t>onstantă</a:t>
            </a:r>
            <a:r>
              <a:rPr lang="en-US" dirty="0" smtClean="0">
                <a:solidFill>
                  <a:srgbClr val="242021"/>
                </a:solidFill>
              </a:rPr>
              <a:t>.</a:t>
            </a:r>
            <a:r>
              <a:rPr lang="ro-RO" dirty="0" smtClean="0">
                <a:solidFill>
                  <a:srgbClr val="242021"/>
                </a:solidFill>
              </a:rPr>
              <a:t> </a:t>
            </a:r>
            <a:r>
              <a:rPr lang="en-US" dirty="0" err="1" smtClean="0">
                <a:solidFill>
                  <a:srgbClr val="242021"/>
                </a:solidFill>
              </a:rPr>
              <a:t>Atunci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umiditatea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relativă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devine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egală</a:t>
            </a:r>
            <a:r>
              <a:rPr lang="en-US" dirty="0">
                <a:solidFill>
                  <a:srgbClr val="242021"/>
                </a:solidFill>
              </a:rPr>
              <a:t> cu 100%, </a:t>
            </a:r>
            <a:r>
              <a:rPr lang="en-US" dirty="0" err="1">
                <a:solidFill>
                  <a:srgbClr val="242021"/>
                </a:solidFill>
              </a:rPr>
              <a:t>deoarece</a:t>
            </a:r>
            <a:r>
              <a:rPr lang="en-US" dirty="0">
                <a:solidFill>
                  <a:srgbClr val="242021"/>
                </a:solidFill>
              </a:rPr>
              <a:t> la </a:t>
            </a:r>
            <a:r>
              <a:rPr lang="en-US" dirty="0" err="1">
                <a:solidFill>
                  <a:srgbClr val="242021"/>
                </a:solidFill>
              </a:rPr>
              <a:t>această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 smtClean="0">
                <a:solidFill>
                  <a:srgbClr val="242021"/>
                </a:solidFill>
              </a:rPr>
              <a:t>temperatură</a:t>
            </a:r>
            <a:r>
              <a:rPr lang="ro-RO" dirty="0" smtClean="0">
                <a:solidFill>
                  <a:srgbClr val="242021"/>
                </a:solidFill>
              </a:rPr>
              <a:t> </a:t>
            </a:r>
            <a:r>
              <a:rPr lang="en-US" dirty="0" err="1" smtClean="0">
                <a:solidFill>
                  <a:srgbClr val="242021"/>
                </a:solidFill>
              </a:rPr>
              <a:t>vaporii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sînt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saturanţi</a:t>
            </a:r>
            <a:r>
              <a:rPr lang="en-US" dirty="0">
                <a:solidFill>
                  <a:srgbClr val="242021"/>
                </a:solidFill>
              </a:rPr>
              <a:t>: </a:t>
            </a:r>
            <a:r>
              <a:rPr lang="el-GR" dirty="0">
                <a:solidFill>
                  <a:srgbClr val="242021"/>
                </a:solidFill>
              </a:rPr>
              <a:t>ρ</a:t>
            </a:r>
            <a:r>
              <a:rPr lang="en-US" sz="1050" i="1" dirty="0">
                <a:solidFill>
                  <a:srgbClr val="242021"/>
                </a:solidFill>
              </a:rPr>
              <a:t>a </a:t>
            </a:r>
            <a:r>
              <a:rPr lang="en-US" dirty="0">
                <a:solidFill>
                  <a:srgbClr val="242021"/>
                </a:solidFill>
              </a:rPr>
              <a:t>= </a:t>
            </a:r>
            <a:r>
              <a:rPr lang="el-GR" dirty="0">
                <a:solidFill>
                  <a:srgbClr val="242021"/>
                </a:solidFill>
              </a:rPr>
              <a:t>ρ</a:t>
            </a:r>
            <a:r>
              <a:rPr lang="en-US" sz="1050" i="1" dirty="0">
                <a:solidFill>
                  <a:srgbClr val="242021"/>
                </a:solidFill>
              </a:rPr>
              <a:t>s</a:t>
            </a:r>
            <a:r>
              <a:rPr lang="en-US" sz="800" dirty="0">
                <a:solidFill>
                  <a:srgbClr val="242021"/>
                </a:solidFill>
              </a:rPr>
              <a:t>2 </a:t>
            </a:r>
            <a:r>
              <a:rPr lang="en-US" dirty="0">
                <a:solidFill>
                  <a:srgbClr val="242021"/>
                </a:solidFill>
              </a:rPr>
              <a:t>= 0,012 kg/m</a:t>
            </a:r>
            <a:r>
              <a:rPr lang="en-US" sz="800" dirty="0">
                <a:solidFill>
                  <a:srgbClr val="242021"/>
                </a:solidFill>
              </a:rPr>
              <a:t>3</a:t>
            </a:r>
            <a:r>
              <a:rPr lang="en-US" dirty="0">
                <a:solidFill>
                  <a:srgbClr val="242021"/>
                </a:solidFill>
              </a:rPr>
              <a:t>. </a:t>
            </a:r>
            <a:endParaRPr lang="ro-RO" dirty="0" smtClean="0">
              <a:solidFill>
                <a:srgbClr val="242021"/>
              </a:solidFill>
            </a:endParaRPr>
          </a:p>
          <a:p>
            <a:r>
              <a:rPr lang="ro-RO" dirty="0" smtClean="0">
                <a:solidFill>
                  <a:srgbClr val="242021"/>
                </a:solidFill>
              </a:rPr>
              <a:t>3. </a:t>
            </a:r>
            <a:r>
              <a:rPr lang="en-US" dirty="0" err="1" smtClean="0">
                <a:solidFill>
                  <a:srgbClr val="242021"/>
                </a:solidFill>
              </a:rPr>
              <a:t>Dacă</a:t>
            </a:r>
            <a:r>
              <a:rPr lang="en-US" dirty="0" smtClean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spre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dirty="0" err="1">
                <a:solidFill>
                  <a:srgbClr val="242021"/>
                </a:solidFill>
              </a:rPr>
              <a:t>dimineaţă</a:t>
            </a:r>
            <a:r>
              <a:rPr lang="en-US" dirty="0">
                <a:solidFill>
                  <a:srgbClr val="242021"/>
                </a:solidFill>
              </a:rPr>
              <a:t> </a:t>
            </a:r>
            <a:r>
              <a:rPr lang="en-US" i="1" dirty="0" smtClean="0">
                <a:solidFill>
                  <a:srgbClr val="242021"/>
                </a:solidFill>
              </a:rPr>
              <a:t>t</a:t>
            </a:r>
            <a:r>
              <a:rPr lang="en-US" sz="800" dirty="0" smtClean="0">
                <a:solidFill>
                  <a:srgbClr val="242021"/>
                </a:solidFill>
              </a:rPr>
              <a:t>3 </a:t>
            </a:r>
            <a:r>
              <a:rPr lang="en-US" dirty="0">
                <a:solidFill>
                  <a:srgbClr val="242021"/>
                </a:solidFill>
              </a:rPr>
              <a:t>= 8°C (</a:t>
            </a:r>
            <a:r>
              <a:rPr lang="el-GR" dirty="0">
                <a:solidFill>
                  <a:srgbClr val="242021"/>
                </a:solidFill>
              </a:rPr>
              <a:t>ρ</a:t>
            </a:r>
            <a:r>
              <a:rPr lang="en-US" sz="1050" i="1" dirty="0">
                <a:solidFill>
                  <a:srgbClr val="242021"/>
                </a:solidFill>
              </a:rPr>
              <a:t>s</a:t>
            </a:r>
            <a:r>
              <a:rPr lang="en-US" sz="800" dirty="0">
                <a:solidFill>
                  <a:srgbClr val="242021"/>
                </a:solidFill>
              </a:rPr>
              <a:t>3 </a:t>
            </a:r>
            <a:r>
              <a:rPr lang="en-US" dirty="0">
                <a:solidFill>
                  <a:srgbClr val="242021"/>
                </a:solidFill>
              </a:rPr>
              <a:t>= 0,0082 kg/m</a:t>
            </a:r>
            <a:r>
              <a:rPr lang="en-US" sz="800" dirty="0">
                <a:solidFill>
                  <a:srgbClr val="242021"/>
                </a:solidFill>
              </a:rPr>
              <a:t>3</a:t>
            </a:r>
            <a:r>
              <a:rPr lang="en-US" dirty="0">
                <a:solidFill>
                  <a:srgbClr val="242021"/>
                </a:solidFill>
              </a:rPr>
              <a:t>), </a:t>
            </a:r>
            <a:r>
              <a:rPr lang="en-US" dirty="0" err="1">
                <a:solidFill>
                  <a:srgbClr val="242021"/>
                </a:solidFill>
              </a:rPr>
              <a:t>atunci</a:t>
            </a:r>
            <a:r>
              <a:rPr lang="en-US" dirty="0">
                <a:solidFill>
                  <a:srgbClr val="242021"/>
                </a:solidFill>
              </a:rPr>
              <a:t> o parte din </a:t>
            </a:r>
            <a:r>
              <a:rPr lang="en-US" dirty="0" err="1">
                <a:solidFill>
                  <a:srgbClr val="242021"/>
                </a:solidFill>
              </a:rPr>
              <a:t>vaporii</a:t>
            </a:r>
            <a:r>
              <a:rPr lang="en-US" dirty="0">
                <a:solidFill>
                  <a:srgbClr val="242021"/>
                </a:solidFill>
              </a:rPr>
              <a:t> de </a:t>
            </a:r>
            <a:r>
              <a:rPr lang="en-US" dirty="0" err="1" smtClean="0">
                <a:solidFill>
                  <a:srgbClr val="242021"/>
                </a:solidFill>
              </a:rPr>
              <a:t>apă</a:t>
            </a:r>
            <a:r>
              <a:rPr lang="ro-RO" dirty="0" smtClean="0">
                <a:solidFill>
                  <a:srgbClr val="242021"/>
                </a:solidFill>
              </a:rPr>
              <a:t> </a:t>
            </a:r>
            <a:r>
              <a:rPr lang="en-US" dirty="0"/>
              <a:t>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condensa</a:t>
            </a:r>
            <a:r>
              <a:rPr lang="en-US" dirty="0"/>
              <a:t> </a:t>
            </a:r>
            <a:r>
              <a:rPr lang="en-US" dirty="0" err="1"/>
              <a:t>formînd</a:t>
            </a:r>
            <a:r>
              <a:rPr lang="en-US" dirty="0"/>
              <a:t> </a:t>
            </a:r>
            <a:r>
              <a:rPr lang="en-US" dirty="0" err="1"/>
              <a:t>rouă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din </a:t>
            </a:r>
            <a:r>
              <a:rPr lang="en-US" dirty="0" smtClean="0"/>
              <a:t>f</a:t>
            </a:r>
            <a:r>
              <a:rPr lang="ro-RO" dirty="0" smtClean="0"/>
              <a:t>i</a:t>
            </a:r>
            <a:r>
              <a:rPr lang="en-US" dirty="0" err="1" smtClean="0"/>
              <a:t>ecare</a:t>
            </a:r>
            <a:r>
              <a:rPr lang="en-US" dirty="0" smtClean="0"/>
              <a:t> </a:t>
            </a:r>
            <a:r>
              <a:rPr lang="en-US" dirty="0" err="1"/>
              <a:t>metru</a:t>
            </a:r>
            <a:r>
              <a:rPr lang="en-US" dirty="0"/>
              <a:t> cub de </a:t>
            </a:r>
            <a:r>
              <a:rPr lang="en-US" dirty="0" err="1"/>
              <a:t>aer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condensa</a:t>
            </a:r>
            <a:r>
              <a:rPr lang="en-US" dirty="0"/>
              <a:t> (</a:t>
            </a:r>
            <a:r>
              <a:rPr lang="el-GR" dirty="0"/>
              <a:t>ρ</a:t>
            </a:r>
            <a:r>
              <a:rPr lang="en-US" i="1" dirty="0"/>
              <a:t>s</a:t>
            </a:r>
            <a:r>
              <a:rPr lang="en-US" dirty="0"/>
              <a:t>1 – </a:t>
            </a:r>
            <a:r>
              <a:rPr lang="el-GR" dirty="0"/>
              <a:t>ρ</a:t>
            </a:r>
            <a:r>
              <a:rPr lang="en-US" i="1" dirty="0"/>
              <a:t>s</a:t>
            </a:r>
            <a:r>
              <a:rPr lang="en-US" dirty="0"/>
              <a:t>3) </a:t>
            </a:r>
            <a:r>
              <a:rPr lang="en-US" b="1" dirty="0"/>
              <a:t>· </a:t>
            </a:r>
            <a:r>
              <a:rPr lang="en-US" dirty="0"/>
              <a:t>1m</a:t>
            </a:r>
            <a:r>
              <a:rPr lang="en-US" baseline="30000" dirty="0"/>
              <a:t>3</a:t>
            </a:r>
            <a:r>
              <a:rPr lang="en-US" dirty="0"/>
              <a:t> = 0,0136 kg de </a:t>
            </a:r>
            <a:r>
              <a:rPr lang="en-US" dirty="0" err="1"/>
              <a:t>vapori</a:t>
            </a:r>
            <a:r>
              <a:rPr lang="en-US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4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3164</TotalTime>
  <Words>255</Words>
  <Application>Microsoft Office PowerPoint</Application>
  <PresentationFormat>Экран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MinionPro-It</vt:lpstr>
      <vt:lpstr>MinionPro-Regular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Acer Ex2519</cp:lastModifiedBy>
  <cp:revision>330</cp:revision>
  <dcterms:created xsi:type="dcterms:W3CDTF">2016-05-26T08:09:24Z</dcterms:created>
  <dcterms:modified xsi:type="dcterms:W3CDTF">2019-02-24T13:31:17Z</dcterms:modified>
</cp:coreProperties>
</file>