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HTML+CSS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基础功能分享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CSS3新增属性</a:t>
            </a:r>
          </a:p>
        </p:txBody>
      </p:sp>
      <p:sp>
        <p:nvSpPr>
          <p:cNvPr id="85" name="Shape 85"/>
          <p:cNvSpPr/>
          <p:nvPr/>
        </p:nvSpPr>
        <p:spPr>
          <a:xfrm>
            <a:off x="2876550" y="26098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transform</a:t>
            </a:r>
          </a:p>
        </p:txBody>
      </p:sp>
      <p:sp>
        <p:nvSpPr>
          <p:cNvPr id="86" name="Shape 86"/>
          <p:cNvSpPr/>
          <p:nvPr/>
        </p:nvSpPr>
        <p:spPr>
          <a:xfrm>
            <a:off x="5314950" y="16319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animation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6216650" y="4057650"/>
            <a:ext cx="3576638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border-radius</a:t>
            </a:r>
          </a:p>
        </p:txBody>
      </p:sp>
      <p:sp>
        <p:nvSpPr>
          <p:cNvPr id="88" name="Shape 88"/>
          <p:cNvSpPr/>
          <p:nvPr/>
        </p:nvSpPr>
        <p:spPr>
          <a:xfrm>
            <a:off x="8299450" y="857250"/>
            <a:ext cx="3576638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box-shadow</a:t>
            </a:r>
          </a:p>
        </p:txBody>
      </p:sp>
      <p:sp>
        <p:nvSpPr>
          <p:cNvPr id="89" name="Shape 89"/>
          <p:cNvSpPr/>
          <p:nvPr/>
        </p:nvSpPr>
        <p:spPr>
          <a:xfrm>
            <a:off x="5124450" y="4527550"/>
            <a:ext cx="3576638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text-shadow</a:t>
            </a:r>
          </a:p>
        </p:txBody>
      </p:sp>
      <p:sp>
        <p:nvSpPr>
          <p:cNvPr id="90" name="Shape 90"/>
          <p:cNvSpPr/>
          <p:nvPr/>
        </p:nvSpPr>
        <p:spPr>
          <a:xfrm>
            <a:off x="2190750" y="4057650"/>
            <a:ext cx="3576638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word-wrap</a:t>
            </a:r>
          </a:p>
        </p:txBody>
      </p:sp>
      <p:sp>
        <p:nvSpPr>
          <p:cNvPr id="91" name="Shape 91"/>
          <p:cNvSpPr/>
          <p:nvPr/>
        </p:nvSpPr>
        <p:spPr>
          <a:xfrm>
            <a:off x="3371850" y="768350"/>
            <a:ext cx="3576638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transition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" grpId="5"/>
      <p:bldP build="whole" bldLvl="1" animBg="1" rev="0" advAuto="0" spid="87" grpId="3"/>
      <p:bldP build="whole" bldLvl="1" animBg="1" rev="0" advAuto="0" spid="88" grpId="4"/>
      <p:bldP build="whole" bldLvl="1" animBg="1" rev="0" advAuto="0" spid="86" grpId="2"/>
      <p:bldP build="whole" bldLvl="1" animBg="1" rev="0" advAuto="0" spid="85" grpId="1"/>
      <p:bldP build="whole" bldLvl="1" animBg="1" rev="0" advAuto="0" spid="90" grpId="6"/>
      <p:bldP build="whole" bldLvl="1" animBg="1" rev="0" advAuto="0" spid="91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HTML部分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标签</a:t>
            </a:r>
          </a:p>
        </p:txBody>
      </p:sp>
      <p:sp>
        <p:nvSpPr>
          <p:cNvPr id="38" name="Shape 38"/>
          <p:cNvSpPr/>
          <p:nvPr/>
        </p:nvSpPr>
        <p:spPr>
          <a:xfrm>
            <a:off x="4006850" y="26352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&lt;div&gt;</a:t>
            </a:r>
          </a:p>
        </p:txBody>
      </p:sp>
      <p:sp>
        <p:nvSpPr>
          <p:cNvPr id="39" name="Shape 39"/>
          <p:cNvSpPr/>
          <p:nvPr/>
        </p:nvSpPr>
        <p:spPr>
          <a:xfrm>
            <a:off x="8477250" y="5016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&lt;span&gt;</a:t>
            </a:r>
          </a:p>
        </p:txBody>
      </p:sp>
      <p:sp>
        <p:nvSpPr>
          <p:cNvPr id="40" name="Shape 40"/>
          <p:cNvSpPr/>
          <p:nvPr/>
        </p:nvSpPr>
        <p:spPr>
          <a:xfrm>
            <a:off x="425450" y="35877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208076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&lt;p&gt;</a:t>
            </a:r>
          </a:p>
        </p:txBody>
      </p:sp>
      <p:sp>
        <p:nvSpPr>
          <p:cNvPr id="41" name="Shape 41"/>
          <p:cNvSpPr/>
          <p:nvPr/>
        </p:nvSpPr>
        <p:spPr>
          <a:xfrm>
            <a:off x="6711950" y="44513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208076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&lt;h&gt;</a:t>
            </a:r>
          </a:p>
        </p:txBody>
      </p:sp>
      <p:sp>
        <p:nvSpPr>
          <p:cNvPr id="42" name="Shape 42"/>
          <p:cNvSpPr/>
          <p:nvPr/>
        </p:nvSpPr>
        <p:spPr>
          <a:xfrm>
            <a:off x="3587750" y="37909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&lt;table&gt;</a:t>
            </a:r>
          </a:p>
        </p:txBody>
      </p:sp>
      <p:sp>
        <p:nvSpPr>
          <p:cNvPr id="43" name="Shape 43"/>
          <p:cNvSpPr/>
          <p:nvPr/>
        </p:nvSpPr>
        <p:spPr>
          <a:xfrm>
            <a:off x="1581150" y="8318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&lt;input&gt;</a:t>
            </a:r>
          </a:p>
        </p:txBody>
      </p:sp>
      <p:sp>
        <p:nvSpPr>
          <p:cNvPr id="44" name="Shape 44"/>
          <p:cNvSpPr/>
          <p:nvPr/>
        </p:nvSpPr>
        <p:spPr>
          <a:xfrm>
            <a:off x="8642350" y="41846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&lt;form&gt;</a:t>
            </a:r>
          </a:p>
        </p:txBody>
      </p:sp>
      <p:sp>
        <p:nvSpPr>
          <p:cNvPr id="45" name="Shape 45"/>
          <p:cNvSpPr/>
          <p:nvPr/>
        </p:nvSpPr>
        <p:spPr>
          <a:xfrm>
            <a:off x="5835650" y="-317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&lt;strong&gt;</a:t>
            </a:r>
          </a:p>
        </p:txBody>
      </p:sp>
      <p:sp>
        <p:nvSpPr>
          <p:cNvPr id="46" name="Shape 46"/>
          <p:cNvSpPr/>
          <p:nvPr/>
        </p:nvSpPr>
        <p:spPr>
          <a:xfrm>
            <a:off x="5384800" y="36893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&lt;textarea&gt;</a:t>
            </a:r>
          </a:p>
        </p:txBody>
      </p:sp>
      <p:sp>
        <p:nvSpPr>
          <p:cNvPr id="47" name="Shape 47"/>
          <p:cNvSpPr/>
          <p:nvPr/>
        </p:nvSpPr>
        <p:spPr>
          <a:xfrm>
            <a:off x="2635250" y="43497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&lt;select&gt;</a:t>
            </a:r>
          </a:p>
        </p:txBody>
      </p:sp>
      <p:sp>
        <p:nvSpPr>
          <p:cNvPr id="48" name="Shape 48"/>
          <p:cNvSpPr/>
          <p:nvPr/>
        </p:nvSpPr>
        <p:spPr>
          <a:xfrm>
            <a:off x="3587750" y="-2476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09826E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&lt;label&gt;</a:t>
            </a:r>
          </a:p>
        </p:txBody>
      </p:sp>
      <p:sp>
        <p:nvSpPr>
          <p:cNvPr id="49" name="Shape 49"/>
          <p:cNvSpPr/>
          <p:nvPr/>
        </p:nvSpPr>
        <p:spPr>
          <a:xfrm>
            <a:off x="7448550" y="1860550"/>
            <a:ext cx="2945954" cy="4129187"/>
          </a:xfrm>
          <a:prstGeom prst="rect">
            <a:avLst/>
          </a:prstGeom>
          <a:solidFill>
            <a:srgbClr val="005C60"/>
          </a:solidFill>
          <a:ln w="25400">
            <a:solidFill>
              <a:srgbClr val="208076"/>
            </a:solidFill>
            <a:miter lim="400000"/>
          </a:ln>
          <a:effectLst>
            <a:reflection blurRad="0" stA="50243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&lt;img&gt;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ntr" presetSubtype="0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ntr" presetSubtype="0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presetClass="entr" presetSubtype="0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presetClass="entr" presetSubtype="0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" grpId="7"/>
      <p:bldP build="whole" bldLvl="1" animBg="1" rev="0" advAuto="0" spid="41" grpId="2"/>
      <p:bldP build="whole" bldLvl="1" animBg="1" rev="0" advAuto="0" spid="42" grpId="12"/>
      <p:bldP build="whole" bldLvl="1" animBg="1" rev="0" advAuto="0" spid="49" grpId="10"/>
      <p:bldP build="whole" bldLvl="1" animBg="1" rev="0" advAuto="0" spid="38" grpId="1"/>
      <p:bldP build="whole" bldLvl="1" animBg="1" rev="0" advAuto="0" spid="48" grpId="9"/>
      <p:bldP build="whole" bldLvl="1" animBg="1" rev="0" advAuto="0" spid="40" grpId="4"/>
      <p:bldP build="whole" bldLvl="1" animBg="1" rev="0" advAuto="0" spid="45" grpId="5"/>
      <p:bldP build="whole" bldLvl="1" animBg="1" rev="0" advAuto="0" spid="44" grpId="11"/>
      <p:bldP build="whole" bldLvl="1" animBg="1" rev="0" advAuto="0" spid="47" grpId="8"/>
      <p:bldP build="whole" bldLvl="1" animBg="1" rev="0" advAuto="0" spid="39" grpId="3"/>
      <p:bldP build="whole" bldLvl="1" animBg="1" rev="0" advAuto="0" spid="43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HTML5新增</a:t>
            </a:r>
          </a:p>
        </p:txBody>
      </p:sp>
      <p:sp>
        <p:nvSpPr>
          <p:cNvPr id="52" name="Shape 52"/>
          <p:cNvSpPr/>
          <p:nvPr/>
        </p:nvSpPr>
        <p:spPr>
          <a:xfrm>
            <a:off x="3549650" y="14668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&lt;nav&gt;</a:t>
            </a:r>
          </a:p>
        </p:txBody>
      </p:sp>
      <p:sp>
        <p:nvSpPr>
          <p:cNvPr id="53" name="Shape 53"/>
          <p:cNvSpPr/>
          <p:nvPr/>
        </p:nvSpPr>
        <p:spPr>
          <a:xfrm>
            <a:off x="7105650" y="36893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&lt;section&gt;</a:t>
            </a:r>
          </a:p>
        </p:txBody>
      </p:sp>
      <p:sp>
        <p:nvSpPr>
          <p:cNvPr id="54" name="Shape 54"/>
          <p:cNvSpPr/>
          <p:nvPr/>
        </p:nvSpPr>
        <p:spPr>
          <a:xfrm>
            <a:off x="7334250" y="5397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&lt;button&gt;</a:t>
            </a:r>
          </a:p>
        </p:txBody>
      </p:sp>
      <p:sp>
        <p:nvSpPr>
          <p:cNvPr id="55" name="Shape 55"/>
          <p:cNvSpPr/>
          <p:nvPr/>
        </p:nvSpPr>
        <p:spPr>
          <a:xfrm>
            <a:off x="5124450" y="18224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&lt;canvas&gt;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" grpId="1"/>
      <p:bldP build="whole" bldLvl="1" animBg="1" rev="0" advAuto="0" spid="54" grpId="3"/>
      <p:bldP build="whole" bldLvl="1" animBg="1" rev="0" advAuto="0" spid="53" grpId="2"/>
      <p:bldP build="whole" bldLvl="1" animBg="1" rev="0" advAuto="0" spid="55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270000" y="26924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CSS部分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876300" y="24130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调用方式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选择器</a:t>
            </a:r>
          </a:p>
        </p:txBody>
      </p:sp>
      <p:sp>
        <p:nvSpPr>
          <p:cNvPr id="62" name="Shape 62"/>
          <p:cNvSpPr/>
          <p:nvPr/>
        </p:nvSpPr>
        <p:spPr>
          <a:xfrm>
            <a:off x="19050" y="63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类选择器</a:t>
            </a:r>
          </a:p>
        </p:txBody>
      </p:sp>
      <p:sp>
        <p:nvSpPr>
          <p:cNvPr id="63" name="Shape 63"/>
          <p:cNvSpPr/>
          <p:nvPr/>
        </p:nvSpPr>
        <p:spPr>
          <a:xfrm>
            <a:off x="4514850" y="63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id选择器</a:t>
            </a:r>
          </a:p>
        </p:txBody>
      </p:sp>
      <p:sp>
        <p:nvSpPr>
          <p:cNvPr id="64" name="Shape 64"/>
          <p:cNvSpPr/>
          <p:nvPr/>
        </p:nvSpPr>
        <p:spPr>
          <a:xfrm>
            <a:off x="9010650" y="63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属性选择器</a:t>
            </a:r>
          </a:p>
        </p:txBody>
      </p:sp>
      <p:sp>
        <p:nvSpPr>
          <p:cNvPr id="65" name="Shape 65"/>
          <p:cNvSpPr/>
          <p:nvPr/>
        </p:nvSpPr>
        <p:spPr>
          <a:xfrm>
            <a:off x="19050" y="46037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元素选择器</a:t>
            </a:r>
          </a:p>
        </p:txBody>
      </p:sp>
      <p:sp>
        <p:nvSpPr>
          <p:cNvPr id="66" name="Shape 66"/>
          <p:cNvSpPr/>
          <p:nvPr/>
        </p:nvSpPr>
        <p:spPr>
          <a:xfrm>
            <a:off x="4514850" y="46037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后代选择器</a:t>
            </a:r>
          </a:p>
        </p:txBody>
      </p:sp>
      <p:sp>
        <p:nvSpPr>
          <p:cNvPr id="67" name="Shape 67"/>
          <p:cNvSpPr/>
          <p:nvPr/>
        </p:nvSpPr>
        <p:spPr>
          <a:xfrm>
            <a:off x="9010650" y="46037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伪类选择器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" grpId="4"/>
      <p:bldP build="whole" bldLvl="1" animBg="1" rev="0" advAuto="0" spid="66" grpId="5"/>
      <p:bldP build="whole" bldLvl="1" animBg="1" rev="0" advAuto="0" spid="67" grpId="6"/>
      <p:bldP build="whole" bldLvl="1" animBg="1" rev="0" advAuto="0" spid="62" grpId="1"/>
      <p:bldP build="whole" bldLvl="1" animBg="1" rev="0" advAuto="0" spid="64" grpId="3"/>
      <p:bldP build="whole" bldLvl="1" animBg="1" rev="0" advAuto="0" spid="6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CSS属性</a:t>
            </a:r>
          </a:p>
        </p:txBody>
      </p:sp>
      <p:sp>
        <p:nvSpPr>
          <p:cNvPr id="70" name="Shape 70"/>
          <p:cNvSpPr/>
          <p:nvPr/>
        </p:nvSpPr>
        <p:spPr>
          <a:xfrm>
            <a:off x="958850" y="1276350"/>
            <a:ext cx="2223195" cy="207659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背景</a:t>
            </a:r>
          </a:p>
        </p:txBody>
      </p:sp>
      <p:sp>
        <p:nvSpPr>
          <p:cNvPr id="71" name="Shape 71"/>
          <p:cNvSpPr/>
          <p:nvPr/>
        </p:nvSpPr>
        <p:spPr>
          <a:xfrm>
            <a:off x="3702050" y="1276350"/>
            <a:ext cx="2223195" cy="207659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文本</a:t>
            </a:r>
          </a:p>
        </p:txBody>
      </p:sp>
      <p:sp>
        <p:nvSpPr>
          <p:cNvPr id="72" name="Shape 72"/>
          <p:cNvSpPr/>
          <p:nvPr/>
        </p:nvSpPr>
        <p:spPr>
          <a:xfrm>
            <a:off x="6343650" y="1276350"/>
            <a:ext cx="2223195" cy="207659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字体</a:t>
            </a:r>
          </a:p>
        </p:txBody>
      </p:sp>
      <p:sp>
        <p:nvSpPr>
          <p:cNvPr id="73" name="Shape 73"/>
          <p:cNvSpPr/>
          <p:nvPr/>
        </p:nvSpPr>
        <p:spPr>
          <a:xfrm>
            <a:off x="6343650" y="4400550"/>
            <a:ext cx="2223195" cy="207659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边框</a:t>
            </a:r>
          </a:p>
        </p:txBody>
      </p:sp>
      <p:sp>
        <p:nvSpPr>
          <p:cNvPr id="74" name="Shape 74"/>
          <p:cNvSpPr/>
          <p:nvPr/>
        </p:nvSpPr>
        <p:spPr>
          <a:xfrm>
            <a:off x="984250" y="4400550"/>
            <a:ext cx="2223195" cy="207659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外边距</a:t>
            </a:r>
          </a:p>
        </p:txBody>
      </p:sp>
      <p:sp>
        <p:nvSpPr>
          <p:cNvPr id="75" name="Shape 75"/>
          <p:cNvSpPr/>
          <p:nvPr/>
        </p:nvSpPr>
        <p:spPr>
          <a:xfrm>
            <a:off x="3727450" y="4400550"/>
            <a:ext cx="2223195" cy="207659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内边距</a:t>
            </a:r>
          </a:p>
        </p:txBody>
      </p:sp>
      <p:sp>
        <p:nvSpPr>
          <p:cNvPr id="76" name="Shape 76"/>
          <p:cNvSpPr/>
          <p:nvPr/>
        </p:nvSpPr>
        <p:spPr>
          <a:xfrm>
            <a:off x="8985250" y="1276350"/>
            <a:ext cx="2223195" cy="207659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尺寸</a:t>
            </a:r>
          </a:p>
        </p:txBody>
      </p:sp>
      <p:sp>
        <p:nvSpPr>
          <p:cNvPr id="77" name="Shape 77"/>
          <p:cNvSpPr/>
          <p:nvPr/>
        </p:nvSpPr>
        <p:spPr>
          <a:xfrm>
            <a:off x="9010650" y="4400550"/>
            <a:ext cx="2223195" cy="207659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定位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" grpId="6"/>
      <p:bldP build="whole" bldLvl="1" animBg="1" rev="0" advAuto="0" spid="77" grpId="8"/>
      <p:bldP build="whole" bldLvl="1" animBg="1" rev="0" advAuto="0" spid="72" grpId="3"/>
      <p:bldP build="whole" bldLvl="1" animBg="1" rev="0" advAuto="0" spid="73" grpId="4"/>
      <p:bldP build="whole" bldLvl="1" animBg="1" rev="0" advAuto="0" spid="70" grpId="1"/>
      <p:bldP build="whole" bldLvl="1" animBg="1" rev="0" advAuto="0" spid="76" grpId="7"/>
      <p:bldP build="whole" bldLvl="1" animBg="1" rev="0" advAuto="0" spid="74" grpId="5"/>
      <p:bldP build="whole" bldLvl="1" animBg="1" rev="0" advAuto="0" spid="7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重要的概念概念</a:t>
            </a:r>
          </a:p>
        </p:txBody>
      </p:sp>
      <p:sp>
        <p:nvSpPr>
          <p:cNvPr id="80" name="Shape 80"/>
          <p:cNvSpPr/>
          <p:nvPr/>
        </p:nvSpPr>
        <p:spPr>
          <a:xfrm>
            <a:off x="5095875" y="21399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盒子模型</a:t>
            </a:r>
          </a:p>
        </p:txBody>
      </p:sp>
      <p:sp>
        <p:nvSpPr>
          <p:cNvPr id="81" name="Shape 81"/>
          <p:cNvSpPr/>
          <p:nvPr/>
        </p:nvSpPr>
        <p:spPr>
          <a:xfrm>
            <a:off x="1441450" y="21399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行级元素</a:t>
            </a:r>
            <a:endParaRPr b="1" sz="36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块级元素</a:t>
            </a:r>
          </a:p>
        </p:txBody>
      </p:sp>
      <p:sp>
        <p:nvSpPr>
          <p:cNvPr id="82" name="Shape 82"/>
          <p:cNvSpPr/>
          <p:nvPr/>
        </p:nvSpPr>
        <p:spPr>
          <a:xfrm>
            <a:off x="8890000" y="2139950"/>
            <a:ext cx="2945954" cy="4129187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定位模型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" grpId="2"/>
      <p:bldP build="whole" bldLvl="1" animBg="1" rev="0" advAuto="0" spid="82" grpId="3"/>
      <p:bldP build="whole" bldLvl="1" animBg="1" rev="0" advAuto="0" spid="81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