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371" r:id="rId3"/>
    <p:sldId id="372" r:id="rId4"/>
    <p:sldId id="345" r:id="rId5"/>
    <p:sldId id="347" r:id="rId6"/>
    <p:sldId id="349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9" r:id="rId22"/>
    <p:sldId id="390" r:id="rId23"/>
    <p:sldId id="391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7" r:id="rId43"/>
    <p:sldId id="416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9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455" r:id="rId75"/>
    <p:sldId id="456" r:id="rId76"/>
    <p:sldId id="457" r:id="rId77"/>
    <p:sldId id="469" r:id="rId78"/>
    <p:sldId id="470" r:id="rId79"/>
    <p:sldId id="471" r:id="rId80"/>
    <p:sldId id="472" r:id="rId81"/>
    <p:sldId id="473" r:id="rId82"/>
    <p:sldId id="474" r:id="rId83"/>
    <p:sldId id="475" r:id="rId84"/>
    <p:sldId id="476" r:id="rId85"/>
    <p:sldId id="477" r:id="rId86"/>
    <p:sldId id="478" r:id="rId87"/>
    <p:sldId id="479" r:id="rId88"/>
    <p:sldId id="480" r:id="rId89"/>
    <p:sldId id="481" r:id="rId90"/>
    <p:sldId id="482" r:id="rId91"/>
    <p:sldId id="483" r:id="rId92"/>
    <p:sldId id="484" r:id="rId93"/>
    <p:sldId id="485" r:id="rId94"/>
    <p:sldId id="486" r:id="rId95"/>
    <p:sldId id="488" r:id="rId96"/>
    <p:sldId id="489" r:id="rId97"/>
    <p:sldId id="495" r:id="rId98"/>
    <p:sldId id="496" r:id="rId99"/>
    <p:sldId id="497" r:id="rId100"/>
    <p:sldId id="498" r:id="rId101"/>
    <p:sldId id="499" r:id="rId102"/>
    <p:sldId id="500" r:id="rId103"/>
    <p:sldId id="501" r:id="rId104"/>
    <p:sldId id="502" r:id="rId105"/>
    <p:sldId id="503" r:id="rId106"/>
    <p:sldId id="504" r:id="rId107"/>
    <p:sldId id="506" r:id="rId10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8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27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F78456-3D6A-496D-AA9B-ED355285484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8684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8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WP-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86000"/>
            <a:ext cx="2263775" cy="2160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0BA7E4-31D2-4865-9212-1D205B17E435}" type="slidenum">
              <a:rPr kumimoji="0" lang="en-US" altLang="zh-CN" b="0" i="0" kern="1200" cap="none" spc="0" normalizeH="0" baseline="0" noProof="0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b="0" i="0" kern="1200" cap="none" spc="0" normalizeH="0" baseline="0" noProof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6535" y="6248400"/>
            <a:ext cx="35217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b="1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057400" cy="5980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19800" cy="5980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834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4038600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038600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/>
          <p:nvPr userDrawn="1"/>
        </p:nvSpPr>
        <p:spPr>
          <a:xfrm>
            <a:off x="434975" y="10795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83438" cy="9064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229600" cy="49133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 userDrawn="1"/>
        </p:nvGraphicFramePr>
        <p:xfrm>
          <a:off x="323850" y="188913"/>
          <a:ext cx="1047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r:id="rId15" imgW="1047750" imgH="857250" progId="Paint.Picture">
                  <p:embed/>
                </p:oleObj>
              </mc:Choice>
              <mc:Fallback>
                <p:oleObj r:id="rId15" imgW="1047750" imgH="8572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850" y="188913"/>
                        <a:ext cx="104775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n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kumimoji="1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kumimoji="1" lang="en-US" altLang="zh-CN" dirty="0">
                <a:latin typeface="+mn-lt"/>
                <a:ea typeface="+mj-ea"/>
                <a:cs typeface="+mn-lt"/>
              </a:rPr>
              <a:t>Database System Concepts</a:t>
            </a:r>
            <a:br>
              <a:rPr kumimoji="1" lang="en-US" altLang="zh-CN" dirty="0">
                <a:latin typeface="+mn-lt"/>
                <a:ea typeface="+mj-ea"/>
                <a:cs typeface="+mn-lt"/>
              </a:rPr>
            </a:br>
            <a:r>
              <a:rPr lang="en-US" altLang="zh-CN" dirty="0">
                <a:latin typeface="+mn-lt"/>
                <a:cs typeface="+mn-lt"/>
              </a:rPr>
              <a:t>Overview</a:t>
            </a:r>
            <a:endParaRPr kumimoji="1" lang="en-US" altLang="zh-CN" dirty="0">
              <a:latin typeface="+mn-lt"/>
              <a:ea typeface="+mj-ea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Relational-Algebra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Project Operation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tabLst>
                <a:tab pos="3257550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Notation:</a:t>
            </a:r>
            <a:br>
              <a:rPr lang="en-US" altLang="zh-CN" b="0" dirty="0">
                <a:ea typeface="宋体" panose="02010600030101010101" pitchFamily="2" charset="-122"/>
              </a:rPr>
            </a:br>
            <a:r>
              <a:rPr lang="en-US" altLang="zh-CN" b="0" dirty="0">
                <a:ea typeface="宋体" panose="02010600030101010101" pitchFamily="2" charset="-122"/>
              </a:rPr>
              <a:t>	</a:t>
            </a:r>
          </a:p>
          <a:p>
            <a:pPr lvl="1"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	where </a:t>
            </a:r>
            <a:r>
              <a:rPr lang="en-US" altLang="zh-CN" b="0" i="1" dirty="0">
                <a:ea typeface="宋体" panose="02010600030101010101" pitchFamily="2" charset="-122"/>
              </a:rPr>
              <a:t>A</a:t>
            </a:r>
            <a:r>
              <a:rPr lang="en-US" altLang="zh-CN" b="0" i="1" baseline="-25000" dirty="0">
                <a:ea typeface="宋体" panose="02010600030101010101" pitchFamily="2" charset="-122"/>
              </a:rPr>
              <a:t>1</a:t>
            </a:r>
            <a:r>
              <a:rPr lang="en-US" altLang="zh-CN" b="0" i="1" dirty="0">
                <a:ea typeface="宋体" panose="02010600030101010101" pitchFamily="2" charset="-122"/>
              </a:rPr>
              <a:t>, A</a:t>
            </a:r>
            <a:r>
              <a:rPr lang="en-US" altLang="zh-CN" b="0" i="1" baseline="-25000" dirty="0">
                <a:ea typeface="宋体" panose="02010600030101010101" pitchFamily="2" charset="-122"/>
              </a:rPr>
              <a:t>2</a:t>
            </a:r>
            <a:r>
              <a:rPr lang="en-US" altLang="zh-CN" b="0" dirty="0">
                <a:ea typeface="宋体" panose="02010600030101010101" pitchFamily="2" charset="-122"/>
              </a:rPr>
              <a:t> are attribute names and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is a relation name.</a:t>
            </a:r>
          </a:p>
          <a:p>
            <a:pPr lvl="1">
              <a:tabLst>
                <a:tab pos="3257550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b="0" i="1" dirty="0">
                <a:ea typeface="宋体" panose="02010600030101010101" pitchFamily="2" charset="-122"/>
              </a:rPr>
              <a:t>k</a:t>
            </a:r>
            <a:r>
              <a:rPr lang="en-US" altLang="zh-CN" b="0" dirty="0">
                <a:ea typeface="宋体" panose="02010600030101010101" pitchFamily="2" charset="-122"/>
              </a:rPr>
              <a:t> columns obtained by erasing the columns that are not listed</a:t>
            </a:r>
          </a:p>
          <a:p>
            <a:pPr lvl="1">
              <a:tabLst>
                <a:tab pos="3257550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Duplicate rows removed from result, since relations are sets</a:t>
            </a:r>
          </a:p>
          <a:p>
            <a:pPr lvl="1">
              <a:tabLst>
                <a:tab pos="3257550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Example: To eliminate the </a:t>
            </a:r>
            <a:r>
              <a:rPr lang="en-US" altLang="zh-CN" b="0" i="1" dirty="0" err="1">
                <a:ea typeface="宋体" panose="02010600030101010101" pitchFamily="2" charset="-122"/>
              </a:rPr>
              <a:t>dept_name</a:t>
            </a:r>
            <a:r>
              <a:rPr lang="en-US" altLang="zh-CN" b="0" dirty="0">
                <a:ea typeface="宋体" panose="02010600030101010101" pitchFamily="2" charset="-122"/>
              </a:rPr>
              <a:t> attribute of </a:t>
            </a:r>
            <a:r>
              <a:rPr lang="en-US" altLang="zh-CN" b="0" i="1" dirty="0">
                <a:ea typeface="宋体" panose="02010600030101010101" pitchFamily="2" charset="-122"/>
              </a:rPr>
              <a:t>instructor</a:t>
            </a:r>
            <a:br>
              <a:rPr lang="en-US" altLang="zh-CN" b="0" dirty="0">
                <a:ea typeface="宋体" panose="02010600030101010101" pitchFamily="2" charset="-122"/>
              </a:rPr>
            </a:br>
            <a:br>
              <a:rPr lang="en-US" altLang="zh-CN" b="0" dirty="0">
                <a:ea typeface="宋体" panose="02010600030101010101" pitchFamily="2" charset="-122"/>
              </a:rPr>
            </a:br>
            <a:r>
              <a:rPr lang="en-US" altLang="zh-CN" b="0" dirty="0">
                <a:ea typeface="宋体" panose="02010600030101010101" pitchFamily="2" charset="-122"/>
              </a:rPr>
              <a:t>         	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b="0" i="1" baseline="-25000" dirty="0">
                <a:ea typeface="宋体" panose="02010600030101010101" pitchFamily="2" charset="-122"/>
              </a:rPr>
              <a:t>ID, name, salary</a:t>
            </a:r>
            <a:r>
              <a:rPr lang="en-US" altLang="zh-CN" b="0" dirty="0">
                <a:ea typeface="宋体" panose="02010600030101010101" pitchFamily="2" charset="-122"/>
              </a:rPr>
              <a:t> (</a:t>
            </a:r>
            <a:r>
              <a:rPr lang="en-US" altLang="zh-CN" sz="1600" b="0" i="1" dirty="0">
                <a:ea typeface="宋体" panose="02010600030101010101" pitchFamily="2" charset="-122"/>
              </a:rPr>
              <a:t>instructor</a:t>
            </a:r>
            <a:r>
              <a:rPr lang="en-US" altLang="zh-CN" b="0" dirty="0">
                <a:ea typeface="宋体" panose="02010600030101010101" pitchFamily="2" charset="-122"/>
              </a:rPr>
              <a:t>)</a:t>
            </a:r>
            <a:endParaRPr lang="en-US" altLang="zh-CN" b="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048000" y="1981200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3" imgW="875920" imgH="266584" progId="Equation.3">
                  <p:embed/>
                </p:oleObj>
              </mc:Choice>
              <mc:Fallback>
                <p:oleObj name="Equation" r:id="rId3" imgW="87592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5287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 err="1">
                <a:latin typeface="+mn-lt"/>
                <a:cs typeface="+mn-lt"/>
              </a:rPr>
              <a:t>Multiversion</a:t>
            </a:r>
            <a:r>
              <a:rPr lang="en-US" altLang="zh-CN" sz="2800" dirty="0">
                <a:latin typeface="+mn-lt"/>
                <a:cs typeface="+mn-lt"/>
              </a:rPr>
              <a:t> Two-Phase Locking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When an update transaction wants to read a data item: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it obtains a shared lock on it, and reads the latest version. 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When it wants to write an item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it obtains X lock on; it then creates a new version of the item and sets this version's timestamp to </a:t>
            </a:r>
            <a:r>
              <a:rPr lang="en-US" altLang="zh-CN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</a:t>
            </a:r>
            <a:r>
              <a:rPr lang="en-US" altLang="zh-CN" b="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When update transaction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completes, commit processing occurs:</a:t>
            </a:r>
          </a:p>
          <a:p>
            <a:pPr lvl="1"/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sets timestamp on the versions it has created to  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ts</a:t>
            </a:r>
            <a:r>
              <a:rPr lang="en-US" altLang="zh-CN" b="0" dirty="0">
                <a:ea typeface="ＭＳ Ｐゴシック" panose="020B0600070205080204" pitchFamily="34" charset="-128"/>
              </a:rPr>
              <a:t>-counter + 1</a:t>
            </a:r>
          </a:p>
          <a:p>
            <a:pPr lvl="1"/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increments  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ts</a:t>
            </a:r>
            <a:r>
              <a:rPr lang="en-US" altLang="zh-CN" b="0" dirty="0">
                <a:ea typeface="ＭＳ Ｐゴシック" panose="020B0600070205080204" pitchFamily="34" charset="-128"/>
              </a:rPr>
              <a:t>-counter by 1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Read-only transactions that start after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increments 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ts</a:t>
            </a:r>
            <a:r>
              <a:rPr lang="en-US" altLang="zh-CN" b="0" dirty="0">
                <a:ea typeface="ＭＳ Ｐゴシック" panose="020B0600070205080204" pitchFamily="34" charset="-128"/>
              </a:rPr>
              <a:t>-counter will see the values updated by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Read-only transactions that start before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increments the</a:t>
            </a:r>
            <a:br>
              <a:rPr lang="en-US" altLang="zh-CN" b="0" dirty="0">
                <a:ea typeface="ＭＳ Ｐゴシック" panose="020B0600070205080204" pitchFamily="34" charset="-128"/>
              </a:rPr>
            </a:br>
            <a:r>
              <a:rPr lang="en-US" altLang="zh-CN" b="0" dirty="0" err="1">
                <a:ea typeface="ＭＳ Ｐゴシック" panose="020B0600070205080204" pitchFamily="34" charset="-128"/>
              </a:rPr>
              <a:t>ts</a:t>
            </a:r>
            <a:r>
              <a:rPr lang="en-US" altLang="zh-CN" b="0" dirty="0">
                <a:ea typeface="ＭＳ Ｐゴシック" panose="020B0600070205080204" pitchFamily="34" charset="-128"/>
              </a:rPr>
              <a:t>-counter will see the value before the updates by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.</a:t>
            </a:r>
            <a:r>
              <a:rPr lang="en-US" altLang="zh-CN" b="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Only 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serializable</a:t>
            </a:r>
            <a:r>
              <a:rPr lang="en-US" altLang="zh-CN" b="0" dirty="0">
                <a:ea typeface="ＭＳ Ｐゴシック" panose="020B0600070205080204" pitchFamily="34" charset="-128"/>
              </a:rPr>
              <a:t> schedules are produced.</a:t>
            </a:r>
          </a:p>
        </p:txBody>
      </p:sp>
    </p:spTree>
    <p:extLst>
      <p:ext uri="{BB962C8B-B14F-4D97-AF65-F5344CB8AC3E}">
        <p14:creationId xmlns:p14="http://schemas.microsoft.com/office/powerpoint/2010/main" val="37493185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kern="1200" dirty="0">
                <a:solidFill>
                  <a:srgbClr val="000066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MVCC: Implementation Issues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Creation of multiple versions increases storage overhead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Extra tuples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Extra space in each tuple for storing version information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Versions can, however, be garbage collected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E.g. if Q has two versions Q5 and Q9, and the oldest active transaction has timestamp &gt; 9, than Q5 will never be required again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35488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Ch16: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solidFill>
                  <a:srgbClr val="FF0000"/>
                </a:solidFill>
              </a:rPr>
              <a:t>Log-Based Recovery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1341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Recovery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Logging (during normal operation):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start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at transaction start</a:t>
            </a:r>
          </a:p>
          <a:p>
            <a:pPr lvl="1"/>
            <a:r>
              <a:rPr lang="en-US" altLang="zh-CN" b="0" i="1" dirty="0">
                <a:ea typeface="ＭＳ Ｐゴシック" panose="020B0600070205080204" pitchFamily="34" charset="-128"/>
              </a:rPr>
              <a:t> 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for each update, and </a:t>
            </a:r>
          </a:p>
          <a:p>
            <a:pPr lvl="1"/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commit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at transaction end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Transaction rollback (during normal operation)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Let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be the transaction to be rolled back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Scan log backwards from the end, and for each log record of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  </a:t>
            </a:r>
            <a:r>
              <a:rPr lang="en-US" altLang="zh-CN" b="0" dirty="0">
                <a:ea typeface="ＭＳ Ｐゴシック" panose="020B0600070205080204" pitchFamily="34" charset="-128"/>
              </a:rPr>
              <a:t>of the form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</a:p>
          <a:p>
            <a:pPr lvl="2"/>
            <a:r>
              <a:rPr lang="en-US" altLang="zh-CN" b="0" dirty="0">
                <a:ea typeface="ＭＳ Ｐゴシック" panose="020B0600070205080204" pitchFamily="34" charset="-128"/>
              </a:rPr>
              <a:t>perform the undo by writing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zh-CN" b="0" dirty="0">
                <a:ea typeface="ＭＳ Ｐゴシック" panose="020B0600070205080204" pitchFamily="34" charset="-128"/>
              </a:rPr>
              <a:t>to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</a:t>
            </a:r>
          </a:p>
          <a:p>
            <a:pPr lvl="2"/>
            <a:r>
              <a:rPr lang="en-US" altLang="zh-CN" b="0" dirty="0">
                <a:ea typeface="ＭＳ Ｐゴシック" panose="020B0600070205080204" pitchFamily="34" charset="-128"/>
              </a:rPr>
              <a:t>write a log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</a:p>
          <a:p>
            <a:pPr lvl="3"/>
            <a:r>
              <a:rPr lang="en-US" altLang="zh-CN" b="0" dirty="0">
                <a:ea typeface="ＭＳ Ｐゴシック" panose="020B0600070205080204" pitchFamily="34" charset="-128"/>
              </a:rPr>
              <a:t>such log records are called </a:t>
            </a:r>
            <a:r>
              <a:rPr lang="en-US" altLang="zh-CN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compensation log records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Once the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start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is found stop the scan and write the log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abort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710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Recovery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Recovery from failure: Two phases</a:t>
            </a:r>
          </a:p>
          <a:p>
            <a:pPr marL="800100" lvl="1" indent="-342900"/>
            <a:r>
              <a:rPr lang="en-US" altLang="zh-CN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Redo phase</a:t>
            </a:r>
            <a:r>
              <a:rPr lang="en-US" altLang="zh-CN" b="0" dirty="0">
                <a:ea typeface="ＭＳ Ｐゴシック" panose="020B0600070205080204" pitchFamily="34" charset="-128"/>
              </a:rPr>
              <a:t>:  replay updates of all transactions, whether they committed, aborted, or are incomplete</a:t>
            </a:r>
          </a:p>
          <a:p>
            <a:pPr marL="800100" lvl="1" indent="-342900"/>
            <a:r>
              <a:rPr lang="en-US" altLang="zh-CN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Undo phase</a:t>
            </a:r>
            <a:r>
              <a:rPr lang="en-US" altLang="zh-CN" b="0" dirty="0">
                <a:ea typeface="ＭＳ Ｐゴシック" panose="020B0600070205080204" pitchFamily="34" charset="-128"/>
              </a:rPr>
              <a:t>: undo all incomplete transactions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Redo phase: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Find last &lt;checkpoint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dirty="0">
                <a:ea typeface="ＭＳ Ｐゴシック" panose="020B0600070205080204" pitchFamily="34" charset="-128"/>
              </a:rPr>
              <a:t>&gt; record, and set undo-list to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dirty="0">
                <a:ea typeface="ＭＳ Ｐゴシック" panose="020B0600070205080204" pitchFamily="34" charset="-128"/>
              </a:rPr>
              <a:t>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Scan forward from above &lt;checkpoint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dirty="0">
                <a:ea typeface="ＭＳ Ｐゴシック" panose="020B0600070205080204" pitchFamily="34" charset="-128"/>
              </a:rPr>
              <a:t>&gt; record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Whenever a 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or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 </a:t>
            </a:r>
            <a:r>
              <a:rPr lang="en-US" altLang="zh-CN" b="0" dirty="0">
                <a:ea typeface="ＭＳ Ｐゴシック" panose="020B0600070205080204" pitchFamily="34" charset="-128"/>
              </a:rPr>
              <a:t>is found, redo it by writing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2  </a:t>
            </a:r>
            <a:r>
              <a:rPr lang="en-US" altLang="zh-CN" b="0" dirty="0">
                <a:ea typeface="ＭＳ Ｐゴシック" panose="020B0600070205080204" pitchFamily="34" charset="-128"/>
              </a:rPr>
              <a:t>to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Whenever a log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start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is found, add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  </a:t>
            </a:r>
            <a:r>
              <a:rPr lang="en-US" altLang="zh-CN" b="0" dirty="0">
                <a:ea typeface="ＭＳ Ｐゴシック" panose="020B0600070205080204" pitchFamily="34" charset="-128"/>
              </a:rPr>
              <a:t>to undo-list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Whenever a log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 </a:t>
            </a:r>
            <a:r>
              <a:rPr lang="en-US" altLang="zh-CN" b="0" dirty="0">
                <a:ea typeface="ＭＳ Ｐゴシック" panose="020B0600070205080204" pitchFamily="34" charset="-128"/>
              </a:rPr>
              <a:t>commit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or 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abort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is found, remove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 </a:t>
            </a:r>
            <a:r>
              <a:rPr lang="en-US" altLang="zh-CN" b="0" dirty="0">
                <a:ea typeface="ＭＳ Ｐゴシック" panose="020B0600070205080204" pitchFamily="34" charset="-128"/>
              </a:rPr>
              <a:t>from undo-list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59271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Recovery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0" dirty="0">
                <a:ea typeface="ＭＳ Ｐゴシック" panose="020B0600070205080204" pitchFamily="34" charset="-128"/>
              </a:rPr>
              <a:t>Undo phase: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Whenever a log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is found where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 perform undo by writing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b="0" dirty="0">
                <a:ea typeface="ＭＳ Ｐゴシック" panose="020B0600070205080204" pitchFamily="34" charset="-128"/>
              </a:rPr>
              <a:t> to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write a log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X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 V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Whenever a log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start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is found where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Write a log record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abort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</a:p>
          <a:p>
            <a:pPr marL="1543050" lvl="3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Remove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  </a:t>
            </a:r>
            <a:r>
              <a:rPr lang="en-US" altLang="zh-CN" b="0" dirty="0">
                <a:ea typeface="ＭＳ Ｐゴシック" panose="020B0600070205080204" pitchFamily="34" charset="-128"/>
              </a:rPr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0" dirty="0">
                <a:ea typeface="ＭＳ Ｐゴシック" panose="020B0600070205080204" pitchFamily="34" charset="-128"/>
              </a:rPr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pitchFamily="2" charset="2"/>
              <a:buChar char="l"/>
            </a:pPr>
            <a:r>
              <a:rPr lang="en-US" altLang="zh-CN" b="0" dirty="0">
                <a:ea typeface="ＭＳ Ｐゴシック" panose="020B0600070205080204" pitchFamily="34" charset="-128"/>
              </a:rPr>
              <a:t>i.e.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&lt;T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start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&gt; </a:t>
            </a:r>
            <a:r>
              <a:rPr lang="en-US" altLang="zh-CN" b="0" dirty="0">
                <a:ea typeface="ＭＳ Ｐゴシック" panose="020B0600070205080204" pitchFamily="34" charset="-128"/>
              </a:rPr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pitchFamily="2" charset="2"/>
              <a:buChar char="l"/>
            </a:pPr>
            <a:r>
              <a:rPr lang="en-US" altLang="zh-CN" b="0" dirty="0">
                <a:ea typeface="ＭＳ Ｐゴシック" panose="020B0600070205080204" pitchFamily="34" charset="-128"/>
              </a:rPr>
              <a:t>After undo phase completes, normal transaction processing can commence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35141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Example of Recovery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49350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908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107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+mn-lt"/>
                <a:cs typeface="+mn-lt"/>
              </a:rPr>
              <a:t>试题说明</a:t>
            </a:r>
            <a:endParaRPr lang="en-US" altLang="zh-CN" dirty="0">
              <a:latin typeface="+mn-lt"/>
              <a:cs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dirty="0"/>
              <a:t>全英文试卷</a:t>
            </a:r>
            <a:endParaRPr lang="en-US" altLang="zh-CN" dirty="0"/>
          </a:p>
          <a:p>
            <a:pPr eaLnBrk="1" hangingPunct="1"/>
            <a:r>
              <a:rPr lang="zh-CN" altLang="en-US" dirty="0"/>
              <a:t>题型：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单选题</a:t>
            </a:r>
            <a:r>
              <a:rPr lang="en-US" altLang="zh-CN" dirty="0"/>
              <a:t>10</a:t>
            </a:r>
            <a:r>
              <a:rPr lang="zh-CN" altLang="en-US" dirty="0"/>
              <a:t>个（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关系代数计算题（关系代数表达式和</a:t>
            </a:r>
            <a:r>
              <a:rPr lang="en-US" altLang="zh-CN" dirty="0"/>
              <a:t>SQL</a:t>
            </a:r>
            <a:r>
              <a:rPr lang="zh-CN" altLang="en-US" dirty="0"/>
              <a:t>）（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事务计算题（事务、调度）（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关系数据库理论题（</a:t>
            </a:r>
            <a:r>
              <a:rPr lang="en-US" altLang="zh-CN" dirty="0"/>
              <a:t>15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数据库设计（</a:t>
            </a:r>
            <a:r>
              <a:rPr lang="en-US" altLang="zh-CN" dirty="0"/>
              <a:t>15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60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Relational-Algebra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Union Operation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tabLst>
                <a:tab pos="2965450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Notation: 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 lvl="1">
              <a:tabLst>
                <a:tab pos="2965450" algn="ctr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Defined as: </a:t>
            </a:r>
          </a:p>
          <a:p>
            <a:pPr lvl="1"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		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or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lvl="1">
              <a:tabLst>
                <a:tab pos="2965450" algn="ctr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to be valid.</a:t>
            </a:r>
          </a:p>
          <a:p>
            <a:pPr lvl="1"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1. 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r,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must have the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same </a:t>
            </a:r>
            <a:r>
              <a:rPr lang="en-US" altLang="zh-CN" b="0" dirty="0" err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arity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(same number of attributes)</a:t>
            </a:r>
          </a:p>
          <a:p>
            <a:pPr lvl="1"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	2.  The attribute domains must be </a:t>
            </a:r>
            <a:r>
              <a:rPr lang="en-US" altLang="zh-CN" b="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compatible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(example: 2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column </a:t>
            </a:r>
            <a:b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    	of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nd </a:t>
            </a:r>
            <a:b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    column of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40000"/>
              </a:lnSpc>
              <a:tabLst>
                <a:tab pos="2965450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Example: to find all courses taught in the Fall 2009 semester, or in the Spring 2010 semester, or in both</a:t>
            </a:r>
            <a:br>
              <a:rPr lang="en-US" altLang="zh-CN" b="0" dirty="0">
                <a:ea typeface="宋体" panose="02010600030101010101" pitchFamily="2" charset="-122"/>
              </a:rPr>
            </a:br>
            <a:r>
              <a:rPr lang="en-US" altLang="zh-CN" sz="2800" b="0" dirty="0">
                <a:ea typeface="宋体" panose="02010600030101010101" pitchFamily="2" charset="-122"/>
              </a:rPr>
              <a:t>  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800" b="0" i="1" baseline="-25000" dirty="0" err="1">
                <a:ea typeface="宋体" panose="02010600030101010101" pitchFamily="2" charset="-122"/>
              </a:rPr>
              <a:t>course_id</a:t>
            </a:r>
            <a:r>
              <a:rPr lang="en-US" altLang="zh-CN" sz="2800" b="0" dirty="0">
                <a:ea typeface="宋体" panose="02010600030101010101" pitchFamily="2" charset="-122"/>
              </a:rPr>
              <a:t> (</a:t>
            </a:r>
            <a:r>
              <a:rPr lang="en-US" altLang="zh-CN" sz="2800" b="0" i="1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800" b="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800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0" i="1" dirty="0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))    </a:t>
            </a:r>
            <a:b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800" b="0" i="1" baseline="-25000" dirty="0" err="1">
                <a:ea typeface="宋体" panose="02010600030101010101" pitchFamily="2" charset="-122"/>
              </a:rPr>
              <a:t>course_id</a:t>
            </a:r>
            <a:r>
              <a:rPr lang="en-US" altLang="zh-CN" sz="2800" b="0" dirty="0">
                <a:ea typeface="宋体" panose="02010600030101010101" pitchFamily="2" charset="-122"/>
              </a:rPr>
              <a:t> (</a:t>
            </a:r>
            <a:r>
              <a:rPr lang="en-US" altLang="zh-CN" sz="2800" b="0" i="1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800" b="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800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0" i="1" dirty="0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35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Relational-Algebra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/>
              <p:cNvSpPr>
                <a:spLocks noGrp="1"/>
              </p:cNvSpPr>
              <p:nvPr/>
            </p:nvSpPr>
            <p:spPr>
              <a:xfrm>
                <a:off x="532765" y="1143000"/>
                <a:ext cx="8229600" cy="51054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91440" tIns="45720" rIns="91440" bIns="4572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 typeface="Wingdings" panose="05000000000000000000" pitchFamily="2" charset="2"/>
                  <a:buChar char="n"/>
                  <a:defRPr kumimoji="1" sz="2400" b="1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umimoji="1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en-US" altLang="zh-CN" dirty="0"/>
                  <a:t>Set Difference Operation</a:t>
                </a:r>
                <a:endParaRPr lang="en-US" altLang="zh-CN" b="0" dirty="0">
                  <a:ea typeface="宋体" panose="02010600030101010101" pitchFamily="2" charset="-122"/>
                </a:endParaRPr>
              </a:p>
              <a:p>
                <a:pPr lvl="1">
                  <a:tabLst>
                    <a:tab pos="296545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Notation r – s</a:t>
                </a:r>
              </a:p>
              <a:p>
                <a:pPr lvl="1">
                  <a:tabLst>
                    <a:tab pos="296545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Defined as:</a:t>
                </a:r>
              </a:p>
              <a:p>
                <a:pPr marL="457200" lvl="1" indent="0">
                  <a:buNone/>
                  <a:tabLst>
                    <a:tab pos="296545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	 r – s  = {t | 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0" dirty="0">
                    <a:ea typeface="宋体" panose="02010600030101010101" pitchFamily="2" charset="-122"/>
                  </a:rPr>
                  <a:t> r and t </a:t>
                </a:r>
                <a:r>
                  <a:rPr lang="en-US" altLang="zh-CN" dirty="0">
                    <a:ea typeface="宋体" panose="02010600030101010101" pitchFamily="2" charset="-122"/>
                    <a:sym typeface="Symbol" panose="05050102010706020507" pitchFamily="18" charset="2"/>
                  </a:rPr>
                  <a:t> </a:t>
                </a:r>
                <a:r>
                  <a:rPr lang="en-US" altLang="zh-CN" b="0" dirty="0">
                    <a:ea typeface="宋体" panose="02010600030101010101" pitchFamily="2" charset="-122"/>
                  </a:rPr>
                  <a:t>s}</a:t>
                </a:r>
              </a:p>
              <a:p>
                <a:pPr lvl="1">
                  <a:tabLst>
                    <a:tab pos="2965450" algn="ctr"/>
                  </a:tabLst>
                </a:pPr>
                <a:endParaRPr lang="en-US" altLang="zh-CN" b="0" dirty="0">
                  <a:ea typeface="宋体" panose="02010600030101010101" pitchFamily="2" charset="-122"/>
                </a:endParaRPr>
              </a:p>
              <a:p>
                <a:pPr lvl="1">
                  <a:tabLst>
                    <a:tab pos="296545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Set differences must be taken between compatible relations.</a:t>
                </a:r>
              </a:p>
              <a:p>
                <a:pPr lvl="2">
                  <a:tabLst>
                    <a:tab pos="296545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r and s must have the same </a:t>
                </a:r>
                <a:r>
                  <a:rPr lang="en-US" altLang="zh-CN" b="0" dirty="0" err="1">
                    <a:ea typeface="宋体" panose="02010600030101010101" pitchFamily="2" charset="-122"/>
                  </a:rPr>
                  <a:t>arity</a:t>
                </a:r>
                <a:endParaRPr lang="en-US" altLang="zh-CN" b="0" dirty="0">
                  <a:ea typeface="宋体" panose="02010600030101010101" pitchFamily="2" charset="-122"/>
                </a:endParaRPr>
              </a:p>
              <a:p>
                <a:pPr lvl="2">
                  <a:tabLst>
                    <a:tab pos="296545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attribute domains of r and s must be compatible</a:t>
                </a:r>
              </a:p>
              <a:p>
                <a:pPr lvl="1">
                  <a:tabLst>
                    <a:tab pos="296545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Example: to find all courses taught in the Fall 2009 semester, but not in the Spring 2010 semester</a:t>
                </a:r>
                <a:br>
                  <a:rPr lang="en-US" altLang="zh-CN" b="0" dirty="0">
                    <a:ea typeface="宋体" panose="02010600030101010101" pitchFamily="2" charset="-122"/>
                  </a:rPr>
                </a:br>
                <a:r>
                  <a:rPr lang="en-US" altLang="zh-CN" b="0" dirty="0">
                    <a:ea typeface="宋体" panose="02010600030101010101" pitchFamily="2" charset="-122"/>
                  </a:rPr>
                  <a:t> </a:t>
                </a:r>
                <a:r>
                  <a:rPr lang="en-US" altLang="zh-CN" sz="2800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 </a:t>
                </a:r>
                <a:r>
                  <a:rPr lang="en-US" altLang="zh-CN" sz="2800" b="0" baseline="-25000" dirty="0" err="1">
                    <a:ea typeface="宋体" panose="02010600030101010101" pitchFamily="2" charset="-122"/>
                  </a:rPr>
                  <a:t>course_id</a:t>
                </a:r>
                <a:r>
                  <a:rPr lang="en-US" altLang="zh-CN" sz="2800" b="0" dirty="0">
                    <a:ea typeface="宋体" panose="02010600030101010101" pitchFamily="2" charset="-122"/>
                  </a:rPr>
                  <a:t> (</a:t>
                </a:r>
                <a:r>
                  <a:rPr lang="en-US" altLang="zh-CN" sz="2800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</a:t>
                </a:r>
                <a:r>
                  <a:rPr lang="en-US" altLang="zh-CN" sz="2800" b="0" dirty="0">
                    <a:ea typeface="宋体" panose="02010600030101010101" pitchFamily="2" charset="-122"/>
                  </a:rPr>
                  <a:t> </a:t>
                </a:r>
                <a:r>
                  <a:rPr lang="en-US" altLang="zh-CN" sz="2800" b="0" baseline="-25000" dirty="0">
                    <a:ea typeface="宋体" panose="02010600030101010101" pitchFamily="2" charset="-122"/>
                  </a:rPr>
                  <a:t>semester=“Fall”  Λ year=2009 </a:t>
                </a:r>
                <a:r>
                  <a:rPr lang="en-US" altLang="zh-CN" sz="2800" b="0" dirty="0">
                    <a:ea typeface="宋体" panose="02010600030101010101" pitchFamily="2" charset="-122"/>
                  </a:rPr>
                  <a:t>(section))  −  </a:t>
                </a:r>
                <a:br>
                  <a:rPr lang="en-US" altLang="zh-CN" sz="2800" b="0" dirty="0">
                    <a:ea typeface="宋体" panose="02010600030101010101" pitchFamily="2" charset="-122"/>
                  </a:rPr>
                </a:br>
                <a:r>
                  <a:rPr lang="en-US" altLang="zh-CN" sz="2800" b="0" dirty="0">
                    <a:ea typeface="宋体" panose="02010600030101010101" pitchFamily="2" charset="-122"/>
                  </a:rPr>
                  <a:t> </a:t>
                </a:r>
                <a:r>
                  <a:rPr lang="en-US" altLang="zh-CN" sz="2800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 </a:t>
                </a:r>
                <a:r>
                  <a:rPr lang="en-US" altLang="zh-CN" sz="2800" b="0" baseline="-25000" dirty="0" err="1">
                    <a:ea typeface="宋体" panose="02010600030101010101" pitchFamily="2" charset="-122"/>
                  </a:rPr>
                  <a:t>course_id</a:t>
                </a:r>
                <a:r>
                  <a:rPr lang="en-US" altLang="zh-CN" sz="2800" b="0" dirty="0">
                    <a:ea typeface="宋体" panose="02010600030101010101" pitchFamily="2" charset="-122"/>
                  </a:rPr>
                  <a:t> (</a:t>
                </a:r>
                <a:r>
                  <a:rPr lang="en-US" altLang="zh-CN" sz="2800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</a:t>
                </a:r>
                <a:r>
                  <a:rPr lang="en-US" altLang="zh-CN" sz="2800" b="0" dirty="0">
                    <a:ea typeface="宋体" panose="02010600030101010101" pitchFamily="2" charset="-122"/>
                  </a:rPr>
                  <a:t> </a:t>
                </a:r>
                <a:r>
                  <a:rPr lang="en-US" altLang="zh-CN" sz="2800" b="0" baseline="-25000" dirty="0">
                    <a:ea typeface="宋体" panose="02010600030101010101" pitchFamily="2" charset="-122"/>
                  </a:rPr>
                  <a:t>semester=“Spring”  Λ year=2010 </a:t>
                </a:r>
                <a:r>
                  <a:rPr lang="en-US" altLang="zh-CN" sz="2800" b="0" dirty="0">
                    <a:ea typeface="宋体" panose="02010600030101010101" pitchFamily="2" charset="-122"/>
                  </a:rPr>
                  <a:t>(section))</a:t>
                </a:r>
              </a:p>
              <a:p>
                <a:pPr lvl="1" eaLnBrk="1" hangingPunct="1"/>
                <a:endParaRPr lang="en-US" altLang="zh-CN" dirty="0"/>
              </a:p>
              <a:p>
                <a:pPr lvl="1" eaLnBrk="1" hangingPunct="1"/>
                <a:endParaRPr lang="en-US" altLang="zh-CN" dirty="0"/>
              </a:p>
            </p:txBody>
          </p:sp>
        </mc:Choice>
        <mc:Fallback xmlns="">
          <p:sp>
            <p:nvSpPr>
              <p:cNvPr id="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5" y="1143000"/>
                <a:ext cx="8229600" cy="5105400"/>
              </a:xfrm>
              <a:prstGeom prst="rect">
                <a:avLst/>
              </a:prstGeom>
              <a:blipFill rotWithShape="0">
                <a:blip r:embed="rId2"/>
                <a:stretch>
                  <a:fillRect l="-519" t="-956" r="-81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6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Relational-Algebra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/>
              <p:cNvSpPr>
                <a:spLocks noGrp="1"/>
              </p:cNvSpPr>
              <p:nvPr/>
            </p:nvSpPr>
            <p:spPr>
              <a:xfrm>
                <a:off x="532765" y="1143000"/>
                <a:ext cx="8229600" cy="51054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91440" tIns="45720" rIns="91440" bIns="4572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 typeface="Wingdings" panose="05000000000000000000" pitchFamily="2" charset="2"/>
                  <a:buChar char="n"/>
                  <a:defRPr kumimoji="1" sz="2400" b="1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umimoji="1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Char char="•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en-US" altLang="zh-CN" dirty="0"/>
                  <a:t>Cartesian-Product Operation</a:t>
                </a:r>
                <a:endParaRPr lang="en-US" altLang="zh-CN" b="0" dirty="0">
                  <a:ea typeface="宋体" panose="02010600030101010101" pitchFamily="2" charset="-122"/>
                </a:endParaRPr>
              </a:p>
              <a:p>
                <a:pPr lvl="1">
                  <a:tabLst>
                    <a:tab pos="314960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Notation</a:t>
                </a:r>
                <a:r>
                  <a:rPr lang="en-US" altLang="zh-CN" b="0" i="1" dirty="0">
                    <a:ea typeface="宋体" panose="02010600030101010101" pitchFamily="2" charset="-122"/>
                  </a:rPr>
                  <a:t> 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0" i="1" dirty="0">
                    <a:ea typeface="宋体" panose="02010600030101010101" pitchFamily="2" charset="-122"/>
                  </a:rPr>
                  <a:t> s</a:t>
                </a:r>
                <a:endParaRPr lang="en-US" altLang="zh-CN" b="0" dirty="0">
                  <a:ea typeface="宋体" panose="02010600030101010101" pitchFamily="2" charset="-122"/>
                </a:endParaRPr>
              </a:p>
              <a:p>
                <a:pPr lvl="1">
                  <a:tabLst>
                    <a:tab pos="314960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Defined as:</a:t>
                </a:r>
              </a:p>
              <a:p>
                <a:pPr lvl="1">
                  <a:buFont typeface="Monotype Sorts" charset="2"/>
                  <a:buNone/>
                  <a:tabLst>
                    <a:tab pos="314960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</a:rPr>
                  <a:t>		</a:t>
                </a:r>
                <a:r>
                  <a:rPr lang="en-US" altLang="zh-CN" b="0" i="1" dirty="0">
                    <a:ea typeface="宋体" panose="02010600030101010101" pitchFamily="2" charset="-122"/>
                  </a:rPr>
                  <a:t>r</a:t>
                </a:r>
                <a:r>
                  <a:rPr lang="en-US" altLang="zh-CN" b="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0" dirty="0">
                    <a:ea typeface="宋体" panose="02010600030101010101" pitchFamily="2" charset="-122"/>
                  </a:rPr>
                  <a:t> </a:t>
                </a:r>
                <a:r>
                  <a:rPr lang="en-US" altLang="zh-CN" b="0" i="1" dirty="0">
                    <a:ea typeface="宋体" panose="02010600030101010101" pitchFamily="2" charset="-122"/>
                  </a:rPr>
                  <a:t>s</a:t>
                </a:r>
                <a:r>
                  <a:rPr lang="en-US" altLang="zh-CN" b="0" dirty="0">
                    <a:ea typeface="宋体" panose="02010600030101010101" pitchFamily="2" charset="-122"/>
                  </a:rPr>
                  <a:t> = {</a:t>
                </a:r>
                <a:r>
                  <a:rPr lang="en-US" altLang="zh-CN" b="0" i="1" dirty="0">
                    <a:ea typeface="宋体" panose="02010600030101010101" pitchFamily="2" charset="-122"/>
                  </a:rPr>
                  <a:t>t q </a:t>
                </a:r>
                <a:r>
                  <a:rPr lang="en-US" altLang="zh-CN" b="0" dirty="0">
                    <a:ea typeface="宋体" panose="02010600030101010101" pitchFamily="2" charset="-122"/>
                  </a:rPr>
                  <a:t>|</a:t>
                </a:r>
                <a:r>
                  <a:rPr lang="en-US" altLang="zh-CN" b="0" i="1" dirty="0">
                    <a:ea typeface="宋体" panose="02010600030101010101" pitchFamily="2" charset="-122"/>
                  </a:rPr>
                  <a:t> t 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 r 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and </a:t>
                </a:r>
                <a:r>
                  <a:rPr lang="en-US" altLang="zh-CN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q 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 </a:t>
                </a:r>
                <a:r>
                  <a:rPr lang="en-US" altLang="zh-CN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}</a:t>
                </a:r>
                <a:b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</a:br>
                <a:endParaRPr lang="en-US" altLang="zh-CN" b="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lvl="1">
                  <a:tabLst>
                    <a:tab pos="314960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Assume that attributes of r(R) and s(S) are disjoint. (That is, </a:t>
                </a:r>
                <a:r>
                  <a:rPr lang="en-US" altLang="zh-CN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 </a:t>
                </a:r>
                <a:r>
                  <a:rPr lang="en-US" altLang="zh-CN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 S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 = </a:t>
                </a:r>
                <a:r>
                  <a:rPr lang="en-US" altLang="zh-CN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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).</a:t>
                </a:r>
              </a:p>
              <a:p>
                <a:pPr lvl="1">
                  <a:tabLst>
                    <a:tab pos="3149600" algn="ctr"/>
                  </a:tabLst>
                </a:pP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If attributes of </a:t>
                </a:r>
                <a:r>
                  <a:rPr lang="en-US" altLang="zh-CN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r(R)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 and </a:t>
                </a:r>
                <a:r>
                  <a:rPr lang="en-US" altLang="zh-CN" b="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s(S</a:t>
                </a:r>
                <a:r>
                  <a:rPr lang="en-US" altLang="zh-CN" b="0" dirty="0">
                    <a:ea typeface="宋体" panose="02010600030101010101" pitchFamily="2" charset="-122"/>
                    <a:sym typeface="Symbol" panose="05050102010706020507" pitchFamily="18" charset="2"/>
                  </a:rPr>
                  <a:t>) are not disjoint, then renaming must be used.</a:t>
                </a:r>
              </a:p>
              <a:p>
                <a:pPr lvl="1" eaLnBrk="1" hangingPunct="1"/>
                <a:endParaRPr lang="en-US" altLang="zh-CN" dirty="0"/>
              </a:p>
              <a:p>
                <a:pPr lvl="1" eaLnBrk="1" hangingPunct="1"/>
                <a:endParaRPr lang="en-US" altLang="zh-CN" dirty="0"/>
              </a:p>
            </p:txBody>
          </p:sp>
        </mc:Choice>
        <mc:Fallback xmlns="">
          <p:sp>
            <p:nvSpPr>
              <p:cNvPr id="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5" y="1143000"/>
                <a:ext cx="8229600" cy="5105400"/>
              </a:xfrm>
              <a:prstGeom prst="rect">
                <a:avLst/>
              </a:prstGeom>
              <a:blipFill rotWithShape="0">
                <a:blip r:embed="rId2"/>
                <a:stretch>
                  <a:fillRect l="-519" t="-95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0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Relational-Algebra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Rename Operation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Allows us to name, and therefore to refer to, the results of relational-algebra expressions.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Allows us to refer to a relation by more than one name.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 				</a:t>
            </a:r>
            <a:r>
              <a:rPr lang="en-US" altLang="zh-CN" sz="1600" b="0" i="1" dirty="0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0" i="1" dirty="0">
                <a:ea typeface="宋体" panose="02010600030101010101" pitchFamily="2" charset="-122"/>
              </a:rPr>
              <a:t> </a:t>
            </a:r>
            <a:r>
              <a:rPr lang="en-US" altLang="zh-CN" b="0" i="1" baseline="-25000" dirty="0">
                <a:ea typeface="宋体" panose="02010600030101010101" pitchFamily="2" charset="-122"/>
              </a:rPr>
              <a:t>x</a:t>
            </a:r>
            <a:r>
              <a:rPr lang="en-US" altLang="zh-CN" b="0" dirty="0">
                <a:ea typeface="宋体" panose="02010600030101010101" pitchFamily="2" charset="-122"/>
              </a:rPr>
              <a:t> (</a:t>
            </a:r>
            <a:r>
              <a:rPr lang="en-US" altLang="zh-CN" b="0" i="1" dirty="0">
                <a:ea typeface="宋体" panose="02010600030101010101" pitchFamily="2" charset="-122"/>
              </a:rPr>
              <a:t>E</a:t>
            </a:r>
            <a:r>
              <a:rPr lang="en-US" altLang="zh-CN" b="0" dirty="0">
                <a:ea typeface="宋体" panose="02010600030101010101" pitchFamily="2" charset="-122"/>
              </a:rPr>
              <a:t>)</a:t>
            </a:r>
            <a:br>
              <a:rPr lang="en-US" altLang="zh-CN" b="0" dirty="0">
                <a:ea typeface="宋体" panose="02010600030101010101" pitchFamily="2" charset="-122"/>
              </a:rPr>
            </a:b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returns the expression </a:t>
            </a:r>
            <a:r>
              <a:rPr lang="en-US" altLang="zh-CN" b="0" i="1" dirty="0">
                <a:ea typeface="宋体" panose="02010600030101010101" pitchFamily="2" charset="-122"/>
              </a:rPr>
              <a:t>E</a:t>
            </a:r>
            <a:r>
              <a:rPr lang="en-US" altLang="zh-CN" b="0" dirty="0">
                <a:ea typeface="宋体" panose="02010600030101010101" pitchFamily="2" charset="-122"/>
              </a:rPr>
              <a:t> under the name </a:t>
            </a:r>
            <a:r>
              <a:rPr lang="en-US" altLang="zh-CN" b="0" i="1" dirty="0">
                <a:ea typeface="宋体" panose="02010600030101010101" pitchFamily="2" charset="-122"/>
              </a:rPr>
              <a:t>X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If a relational-algebra expression </a:t>
            </a:r>
            <a:r>
              <a:rPr lang="en-US" altLang="zh-CN" b="0" i="1" dirty="0">
                <a:ea typeface="宋体" panose="02010600030101010101" pitchFamily="2" charset="-122"/>
              </a:rPr>
              <a:t>E</a:t>
            </a:r>
            <a:r>
              <a:rPr lang="en-US" altLang="zh-CN" b="0" dirty="0">
                <a:ea typeface="宋体" panose="02010600030101010101" pitchFamily="2" charset="-122"/>
              </a:rPr>
              <a:t> has </a:t>
            </a:r>
            <a:r>
              <a:rPr lang="en-US" altLang="zh-CN" b="0" dirty="0" err="1">
                <a:ea typeface="宋体" panose="02010600030101010101" pitchFamily="2" charset="-122"/>
              </a:rPr>
              <a:t>arity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n</a:t>
            </a:r>
            <a:r>
              <a:rPr lang="en-US" altLang="zh-CN" b="0" dirty="0">
                <a:ea typeface="宋体" panose="02010600030101010101" pitchFamily="2" charset="-122"/>
              </a:rPr>
              <a:t>, then </a:t>
            </a:r>
          </a:p>
          <a:p>
            <a:pPr lvl="1"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                                          </a:t>
            </a:r>
          </a:p>
          <a:p>
            <a:pPr lvl="1">
              <a:buFont typeface="Monotype Sorts" charset="2"/>
              <a:buNone/>
            </a:pP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returns the result of expression </a:t>
            </a:r>
            <a:r>
              <a:rPr lang="en-US" altLang="zh-CN" b="0" i="1" dirty="0">
                <a:ea typeface="宋体" panose="02010600030101010101" pitchFamily="2" charset="-122"/>
              </a:rPr>
              <a:t>E</a:t>
            </a:r>
            <a:r>
              <a:rPr lang="en-US" altLang="zh-CN" b="0" dirty="0">
                <a:ea typeface="宋体" panose="02010600030101010101" pitchFamily="2" charset="-122"/>
              </a:rPr>
              <a:t> under the name </a:t>
            </a:r>
            <a:r>
              <a:rPr lang="en-US" altLang="zh-CN" b="0" i="1" dirty="0">
                <a:ea typeface="宋体" panose="02010600030101010101" pitchFamily="2" charset="-122"/>
              </a:rPr>
              <a:t>X</a:t>
            </a:r>
            <a:r>
              <a:rPr lang="en-US" altLang="zh-CN" b="0" dirty="0">
                <a:ea typeface="宋体" panose="02010600030101010101" pitchFamily="2" charset="-122"/>
              </a:rPr>
              <a:t>, and with the</a:t>
            </a:r>
          </a:p>
          <a:p>
            <a:pPr lvl="1"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attributes renamed to </a:t>
            </a:r>
            <a:r>
              <a:rPr lang="en-US" altLang="zh-CN" sz="1600" b="0" i="1" dirty="0">
                <a:ea typeface="宋体" panose="02010600030101010101" pitchFamily="2" charset="-122"/>
              </a:rPr>
              <a:t>A</a:t>
            </a:r>
            <a:r>
              <a:rPr lang="en-US" altLang="zh-CN" b="0" i="1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b="0" i="1" dirty="0">
                <a:ea typeface="宋体" panose="02010600030101010101" pitchFamily="2" charset="-122"/>
              </a:rPr>
              <a:t>, A</a:t>
            </a:r>
            <a:r>
              <a:rPr lang="en-US" altLang="zh-CN" b="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1600" b="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1600" b="0" i="1" dirty="0">
                <a:ea typeface="宋体" panose="02010600030101010101" pitchFamily="2" charset="-122"/>
              </a:rPr>
              <a:t>, …., A</a:t>
            </a:r>
            <a:r>
              <a:rPr lang="en-US" altLang="zh-CN" b="0" i="1" baseline="-25000" dirty="0">
                <a:ea typeface="宋体" panose="02010600030101010101" pitchFamily="2" charset="-122"/>
              </a:rPr>
              <a:t>n </a:t>
            </a:r>
            <a:r>
              <a:rPr lang="en-US" altLang="zh-CN" b="0" dirty="0"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19400" y="4419600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964781" imgH="266584" progId="Equation.3">
                  <p:embed/>
                </p:oleObj>
              </mc:Choice>
              <mc:Fallback>
                <p:oleObj name="Equation" r:id="rId3" imgW="96478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29797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19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Additional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Intersection Operation(</a:t>
            </a:r>
            <a:r>
              <a:rPr lang="zh-CN" altLang="en-US" b="0" dirty="0">
                <a:ea typeface="楷体_GB2312" pitchFamily="49" charset="-122"/>
              </a:rPr>
              <a:t>交操作</a:t>
            </a:r>
            <a:r>
              <a:rPr lang="en-US" altLang="zh-CN" b="0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Notation: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b="0" i="1" dirty="0">
                <a:ea typeface="宋体" panose="02010600030101010101" pitchFamily="2" charset="-122"/>
              </a:rPr>
              <a:t>s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Assume: </a:t>
            </a:r>
          </a:p>
          <a:p>
            <a:pPr lvl="2" eaLnBrk="1" hangingPunct="1"/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, </a:t>
            </a:r>
            <a:r>
              <a:rPr lang="en-US" altLang="zh-CN" b="0" i="1" dirty="0">
                <a:ea typeface="宋体" panose="02010600030101010101" pitchFamily="2" charset="-122"/>
              </a:rPr>
              <a:t>s</a:t>
            </a:r>
            <a:r>
              <a:rPr lang="en-US" altLang="zh-CN" b="0" dirty="0">
                <a:ea typeface="宋体" panose="02010600030101010101" pitchFamily="2" charset="-122"/>
              </a:rPr>
              <a:t> have the </a:t>
            </a:r>
            <a:r>
              <a:rPr lang="en-US" altLang="zh-CN" b="0" i="1" dirty="0">
                <a:ea typeface="宋体" panose="02010600030101010101" pitchFamily="2" charset="-122"/>
              </a:rPr>
              <a:t>same degree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</a:p>
          <a:p>
            <a:pPr lvl="2" eaLnBrk="1" hangingPunct="1"/>
            <a:r>
              <a:rPr lang="en-US" altLang="zh-CN" b="0" dirty="0">
                <a:ea typeface="宋体" panose="02010600030101010101" pitchFamily="2" charset="-122"/>
              </a:rPr>
              <a:t>attributes of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and </a:t>
            </a:r>
            <a:r>
              <a:rPr lang="en-US" altLang="zh-CN" b="0" i="1" dirty="0">
                <a:ea typeface="宋体" panose="02010600030101010101" pitchFamily="2" charset="-122"/>
              </a:rPr>
              <a:t>s</a:t>
            </a:r>
            <a:r>
              <a:rPr lang="en-US" altLang="zh-CN" b="0" dirty="0">
                <a:ea typeface="宋体" panose="02010600030101010101" pitchFamily="2" charset="-122"/>
              </a:rPr>
              <a:t> are compatible</a:t>
            </a: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Defined as:</a:t>
            </a:r>
          </a:p>
          <a:p>
            <a:pPr lvl="2" eaLnBrk="1" hangingPunct="1">
              <a:buNone/>
            </a:pP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s</a:t>
            </a:r>
            <a:r>
              <a:rPr lang="en-US" altLang="zh-CN" b="0" dirty="0">
                <a:ea typeface="宋体" panose="02010600030101010101" pitchFamily="2" charset="-122"/>
              </a:rPr>
              <a:t> ={ </a:t>
            </a:r>
            <a:r>
              <a:rPr lang="en-US" altLang="zh-CN" b="0" i="1" dirty="0">
                <a:ea typeface="宋体" panose="02010600030101010101" pitchFamily="2" charset="-122"/>
              </a:rPr>
              <a:t>t </a:t>
            </a:r>
            <a:r>
              <a:rPr lang="en-US" altLang="zh-CN" b="0" dirty="0">
                <a:ea typeface="宋体" panose="02010600030101010101" pitchFamily="2" charset="-122"/>
              </a:rPr>
              <a:t>| </a:t>
            </a:r>
            <a:r>
              <a:rPr lang="en-US" altLang="zh-CN" b="0" i="1" dirty="0">
                <a:ea typeface="宋体" panose="02010600030101010101" pitchFamily="2" charset="-122"/>
              </a:rPr>
              <a:t>t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t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s</a:t>
            </a:r>
            <a:r>
              <a:rPr lang="en-US" altLang="zh-CN" b="0" dirty="0">
                <a:ea typeface="宋体" panose="02010600030101010101" pitchFamily="2" charset="-122"/>
              </a:rPr>
              <a:t> }</a:t>
            </a: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Note: 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s</a:t>
            </a:r>
            <a:r>
              <a:rPr lang="en-US" altLang="zh-CN" b="0" dirty="0">
                <a:ea typeface="宋体" panose="02010600030101010101" pitchFamily="2" charset="-122"/>
              </a:rPr>
              <a:t> =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- (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- </a:t>
            </a:r>
            <a:r>
              <a:rPr lang="en-US" altLang="zh-CN" b="0" i="1" dirty="0">
                <a:ea typeface="宋体" panose="02010600030101010101" pitchFamily="2" charset="-122"/>
              </a:rPr>
              <a:t>s</a:t>
            </a:r>
            <a:r>
              <a:rPr lang="en-US" altLang="zh-CN" b="0" dirty="0">
                <a:ea typeface="宋体" panose="02010600030101010101" pitchFamily="2" charset="-122"/>
              </a:rPr>
              <a:t>)</a:t>
            </a:r>
            <a:endParaRPr lang="zh-CN" altLang="en-US" b="0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1950" y="4419600"/>
            <a:ext cx="8458200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Find the names of all customers who have a loan and an account at bank.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1838" y="5410200"/>
            <a:ext cx="749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π</a:t>
            </a:r>
            <a:r>
              <a:rPr lang="en-US" altLang="zh-CN" sz="2400" i="1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customer_name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borrower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 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π</a:t>
            </a:r>
            <a:r>
              <a:rPr lang="en-US" altLang="zh-CN" sz="2400" i="1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customer_name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depositor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864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Additional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Join operations</a:t>
            </a:r>
            <a:r>
              <a:rPr lang="en-US" altLang="zh-CN" dirty="0"/>
              <a:t> </a:t>
            </a:r>
            <a:r>
              <a:rPr lang="en-US" altLang="zh-CN" b="0" dirty="0"/>
              <a:t>take two relations and return as a result another relation.</a:t>
            </a:r>
          </a:p>
          <a:p>
            <a:r>
              <a:rPr lang="en-US" altLang="zh-CN" b="0" dirty="0"/>
              <a:t>A join operation is a Cartesian product which requires that tuples in the two relations </a:t>
            </a:r>
            <a:r>
              <a:rPr lang="en-US" altLang="zh-CN" dirty="0">
                <a:solidFill>
                  <a:srgbClr val="FF0000"/>
                </a:solidFill>
              </a:rPr>
              <a:t>match</a:t>
            </a:r>
            <a:r>
              <a:rPr lang="en-US" altLang="zh-CN" b="0" dirty="0"/>
              <a:t> (under some condition).  It also specifies the attributes that are present in the result of the join </a:t>
            </a:r>
          </a:p>
          <a:p>
            <a:r>
              <a:rPr lang="en-US" altLang="zh-CN" b="0" dirty="0"/>
              <a:t>The join operations are typically used as </a:t>
            </a:r>
            <a:r>
              <a:rPr lang="en-US" altLang="zh-CN" b="0" dirty="0" err="1"/>
              <a:t>subquery</a:t>
            </a:r>
            <a:r>
              <a:rPr lang="en-US" altLang="zh-CN" b="0" dirty="0"/>
              <a:t> expressions in the from clause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21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Additional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Outer Join</a:t>
            </a:r>
            <a:endParaRPr lang="en-US" altLang="zh-CN" b="0" dirty="0"/>
          </a:p>
          <a:p>
            <a:pPr lvl="1"/>
            <a:r>
              <a:rPr lang="en-US" altLang="zh-CN" b="0" dirty="0"/>
              <a:t>An extension of the join operation that avoids loss of information.</a:t>
            </a:r>
          </a:p>
          <a:p>
            <a:pPr lvl="1"/>
            <a:r>
              <a:rPr lang="en-US" altLang="zh-CN" b="0" dirty="0"/>
              <a:t>Computes the join and then adds tuples form one relation that does not match tuples in the other relation to the result of the join. </a:t>
            </a:r>
          </a:p>
          <a:p>
            <a:pPr lvl="1"/>
            <a:r>
              <a:rPr lang="en-US" altLang="zh-CN" b="0" dirty="0"/>
              <a:t>Uses </a:t>
            </a:r>
            <a:r>
              <a:rPr lang="en-US" altLang="zh-CN" b="0" i="1" dirty="0"/>
              <a:t>null</a:t>
            </a:r>
            <a:r>
              <a:rPr lang="en-US" altLang="zh-CN" b="0" dirty="0"/>
              <a:t> values.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668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Additional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Left Outer Join</a:t>
            </a:r>
            <a:endParaRPr lang="en-US" altLang="zh-CN" b="0" dirty="0"/>
          </a:p>
          <a:p>
            <a:pPr lvl="1"/>
            <a:r>
              <a:rPr lang="en-US" altLang="zh-CN" i="1" dirty="0"/>
              <a:t>course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99"/>
                </a:solidFill>
              </a:rPr>
              <a:t>natural left outer join</a:t>
            </a:r>
            <a:r>
              <a:rPr lang="en-US" altLang="zh-CN" dirty="0"/>
              <a:t> </a:t>
            </a:r>
            <a:r>
              <a:rPr lang="en-US" altLang="zh-CN" i="1" dirty="0" err="1"/>
              <a:t>prereq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i="1" dirty="0"/>
          </a:p>
          <a:p>
            <a:pPr lvl="1" eaLnBrk="1" hangingPunct="1"/>
            <a:r>
              <a:rPr lang="en-US" altLang="zh-CN" i="1" dirty="0"/>
              <a:t>course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99"/>
                </a:solidFill>
              </a:rPr>
              <a:t>natural right outer join</a:t>
            </a:r>
            <a:r>
              <a:rPr lang="en-US" altLang="zh-CN" dirty="0"/>
              <a:t> </a:t>
            </a:r>
            <a:r>
              <a:rPr lang="en-US" altLang="zh-CN" i="1" dirty="0" err="1"/>
              <a:t>prereq</a:t>
            </a:r>
            <a:endParaRPr lang="en-US" altLang="zh-CN" i="1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15" y="2057400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03" y="437515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4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19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Additional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Joined Relations</a:t>
            </a:r>
            <a:endParaRPr lang="en-US" altLang="zh-CN" b="0" dirty="0"/>
          </a:p>
          <a:p>
            <a:pPr lvl="1"/>
            <a:r>
              <a:rPr lang="en-US" altLang="zh-CN" dirty="0">
                <a:solidFill>
                  <a:srgbClr val="000099"/>
                </a:solidFill>
              </a:rPr>
              <a:t>Join operations</a:t>
            </a:r>
            <a:r>
              <a:rPr lang="en-US" altLang="zh-CN" dirty="0"/>
              <a:t> </a:t>
            </a:r>
            <a:r>
              <a:rPr lang="en-US" altLang="zh-CN" b="0" dirty="0"/>
              <a:t>take two relations and return as a result another relation.</a:t>
            </a:r>
          </a:p>
          <a:p>
            <a:pPr lvl="1"/>
            <a:r>
              <a:rPr lang="en-US" altLang="zh-CN" b="0" dirty="0"/>
              <a:t>These additional operations are typically used as </a:t>
            </a:r>
            <a:r>
              <a:rPr lang="en-US" altLang="zh-CN" b="0" dirty="0" err="1"/>
              <a:t>subquery</a:t>
            </a:r>
            <a:r>
              <a:rPr lang="en-US" altLang="zh-CN" b="0" dirty="0"/>
              <a:t> expressions in the from clause</a:t>
            </a:r>
          </a:p>
          <a:p>
            <a:pPr lvl="1"/>
            <a:r>
              <a:rPr lang="en-US" altLang="zh-CN" dirty="0">
                <a:solidFill>
                  <a:srgbClr val="000099"/>
                </a:solidFill>
              </a:rPr>
              <a:t>Join condition</a:t>
            </a:r>
            <a:r>
              <a:rPr lang="en-US" altLang="zh-CN" dirty="0"/>
              <a:t> </a:t>
            </a:r>
            <a:r>
              <a:rPr lang="en-US" altLang="zh-CN" b="0" dirty="0"/>
              <a:t>– defines which tuples in the two relations match, and what attributes are present in the result of the join.</a:t>
            </a:r>
          </a:p>
          <a:p>
            <a:pPr lvl="1"/>
            <a:r>
              <a:rPr lang="en-US" altLang="zh-CN" dirty="0">
                <a:solidFill>
                  <a:srgbClr val="000099"/>
                </a:solidFill>
              </a:rPr>
              <a:t>Join type</a:t>
            </a:r>
            <a:r>
              <a:rPr lang="en-US" altLang="zh-CN" dirty="0"/>
              <a:t> </a:t>
            </a:r>
            <a:r>
              <a:rPr lang="en-US" altLang="zh-CN" b="0" dirty="0"/>
              <a:t>– defines how tuples in each relation that do not match any tuple in the other relation (based on the join condition) are treated.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331680"/>
            <a:ext cx="6681257" cy="18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+mn-lt"/>
                <a:cs typeface="+mn-lt"/>
              </a:rPr>
              <a:t>考试覆盖内容</a:t>
            </a:r>
            <a:endParaRPr lang="en-US" altLang="zh-CN" dirty="0">
              <a:latin typeface="+mn-lt"/>
              <a:cs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000" dirty="0"/>
              <a:t>Ch1 Introduction</a:t>
            </a:r>
          </a:p>
          <a:p>
            <a:pPr eaLnBrk="1" hangingPunct="1"/>
            <a:r>
              <a:rPr lang="en-US" altLang="zh-CN" sz="2000" dirty="0"/>
              <a:t>Ch2 Introduction to the Relational Model</a:t>
            </a:r>
          </a:p>
          <a:p>
            <a:pPr eaLnBrk="1" hangingPunct="1"/>
            <a:r>
              <a:rPr lang="en-US" altLang="zh-CN" sz="2000" dirty="0"/>
              <a:t>Ch3 Introduction to SQL</a:t>
            </a:r>
          </a:p>
          <a:p>
            <a:pPr eaLnBrk="1" hangingPunct="1"/>
            <a:r>
              <a:rPr lang="en-US" altLang="zh-CN" sz="2000" dirty="0"/>
              <a:t>Ch4 Intermediate SQL</a:t>
            </a:r>
          </a:p>
          <a:p>
            <a:pPr eaLnBrk="1" hangingPunct="1"/>
            <a:r>
              <a:rPr lang="en-US" altLang="zh-CN" sz="2000" dirty="0"/>
              <a:t>Ch5 Advanced SQL</a:t>
            </a:r>
          </a:p>
          <a:p>
            <a:pPr eaLnBrk="1" hangingPunct="1"/>
            <a:r>
              <a:rPr lang="en-US" altLang="zh-CN" sz="2000" dirty="0"/>
              <a:t>Ch7 Entity-Relationship Model</a:t>
            </a:r>
          </a:p>
          <a:p>
            <a:pPr eaLnBrk="1" hangingPunct="1"/>
            <a:r>
              <a:rPr lang="en-US" altLang="zh-CN" sz="2000" dirty="0"/>
              <a:t>Ch8 Relational Database Design</a:t>
            </a:r>
          </a:p>
          <a:p>
            <a:pPr eaLnBrk="1" hangingPunct="1"/>
            <a:r>
              <a:rPr lang="en-US" altLang="zh-CN" sz="2000" dirty="0"/>
              <a:t>Ch11 Indexing and Hashing</a:t>
            </a:r>
          </a:p>
          <a:p>
            <a:pPr eaLnBrk="1" hangingPunct="1"/>
            <a:r>
              <a:rPr lang="en-US" altLang="zh-CN" sz="2000" dirty="0"/>
              <a:t>Ch14 Transactions</a:t>
            </a:r>
          </a:p>
          <a:p>
            <a:pPr eaLnBrk="1" hangingPunct="1"/>
            <a:r>
              <a:rPr lang="en-US" altLang="zh-CN" sz="2000" dirty="0"/>
              <a:t>Ch15 Concurrency Control</a:t>
            </a:r>
          </a:p>
          <a:p>
            <a:pPr eaLnBrk="1" hangingPunct="1"/>
            <a:r>
              <a:rPr lang="en-US" altLang="zh-CN" sz="2000" dirty="0"/>
              <a:t>Ch16 Recovery System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643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Additional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Full Outer Join</a:t>
            </a:r>
            <a:endParaRPr lang="en-US" altLang="zh-CN" b="0" dirty="0"/>
          </a:p>
          <a:p>
            <a:pPr lvl="1"/>
            <a:r>
              <a:rPr lang="en-US" altLang="zh-CN" i="1" dirty="0"/>
              <a:t>course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99"/>
                </a:solidFill>
              </a:rPr>
              <a:t>natural full outer join</a:t>
            </a:r>
            <a:r>
              <a:rPr lang="en-US" altLang="zh-CN" dirty="0"/>
              <a:t> </a:t>
            </a:r>
            <a:r>
              <a:rPr lang="en-US" altLang="zh-CN" i="1" dirty="0" err="1"/>
              <a:t>prereq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4" y="25908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8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Additional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Division Operation(</a:t>
            </a:r>
            <a:r>
              <a:rPr lang="zh-CN" altLang="en-US" dirty="0">
                <a:ea typeface="楷体_GB2312" pitchFamily="49" charset="-122"/>
              </a:rPr>
              <a:t>除</a:t>
            </a:r>
            <a:r>
              <a:rPr lang="zh-CN" altLang="en-US" dirty="0"/>
              <a:t>)</a:t>
            </a:r>
            <a:endParaRPr lang="en-US" altLang="zh-CN" b="0" dirty="0"/>
          </a:p>
          <a:p>
            <a:pPr lvl="1" eaLnBrk="1" hangingPunct="1"/>
            <a:r>
              <a:rPr lang="en-US" altLang="zh-CN" b="0" dirty="0">
                <a:solidFill>
                  <a:srgbClr val="FF3300"/>
                </a:solidFill>
              </a:rPr>
              <a:t>Suited to queries that include the phrase “for all”.</a:t>
            </a:r>
            <a:endParaRPr lang="en-US" altLang="zh-CN" b="0" dirty="0">
              <a:solidFill>
                <a:srgbClr val="FFFF00"/>
              </a:solidFill>
            </a:endParaRPr>
          </a:p>
          <a:p>
            <a:pPr lvl="1" eaLnBrk="1" hangingPunct="1"/>
            <a:r>
              <a:rPr lang="en-US" altLang="zh-CN" b="0" dirty="0"/>
              <a:t>Let </a:t>
            </a:r>
            <a:r>
              <a:rPr lang="en-US" altLang="zh-CN" b="0" i="1" dirty="0"/>
              <a:t>r</a:t>
            </a:r>
            <a:r>
              <a:rPr lang="en-US" altLang="zh-CN" b="0" dirty="0"/>
              <a:t> and </a:t>
            </a:r>
            <a:r>
              <a:rPr lang="en-US" altLang="zh-CN" b="0" i="1" dirty="0"/>
              <a:t>s</a:t>
            </a:r>
            <a:r>
              <a:rPr lang="en-US" altLang="zh-CN" b="0" dirty="0"/>
              <a:t> be relations on schemas R and S respectively where</a:t>
            </a:r>
          </a:p>
          <a:p>
            <a:pPr lvl="2" eaLnBrk="1" hangingPunct="1"/>
            <a:r>
              <a:rPr lang="en-US" altLang="zh-CN" b="0" i="1" dirty="0"/>
              <a:t>R</a:t>
            </a:r>
            <a:r>
              <a:rPr lang="en-US" altLang="zh-CN" b="0" dirty="0"/>
              <a:t> = (</a:t>
            </a:r>
            <a:r>
              <a:rPr lang="en-US" altLang="zh-CN" b="0" i="1" dirty="0"/>
              <a:t>A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</a:t>
            </a:r>
            <a:r>
              <a:rPr lang="en-US" altLang="zh-CN" b="0" i="1" dirty="0"/>
              <a:t>A</a:t>
            </a:r>
            <a:r>
              <a:rPr lang="en-US" altLang="zh-CN" b="0" i="1" baseline="-25000" dirty="0"/>
              <a:t>m</a:t>
            </a:r>
            <a:r>
              <a:rPr lang="en-US" altLang="zh-CN" b="0" dirty="0"/>
              <a:t>, </a:t>
            </a:r>
            <a:r>
              <a:rPr lang="en-US" altLang="zh-CN" b="0" i="1" dirty="0"/>
              <a:t>B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</a:t>
            </a:r>
            <a:r>
              <a:rPr lang="en-US" altLang="zh-CN" b="0" i="1" dirty="0" err="1"/>
              <a:t>B</a:t>
            </a:r>
            <a:r>
              <a:rPr lang="en-US" altLang="zh-CN" b="0" i="1" baseline="-25000" dirty="0" err="1"/>
              <a:t>n</a:t>
            </a:r>
            <a:r>
              <a:rPr lang="en-US" altLang="zh-CN" b="0" dirty="0"/>
              <a:t>)</a:t>
            </a:r>
          </a:p>
          <a:p>
            <a:pPr lvl="2" eaLnBrk="1" hangingPunct="1"/>
            <a:r>
              <a:rPr lang="en-US" altLang="zh-CN" b="0" i="1" dirty="0"/>
              <a:t>S</a:t>
            </a:r>
            <a:r>
              <a:rPr lang="en-US" altLang="zh-CN" b="0" dirty="0"/>
              <a:t> = (</a:t>
            </a:r>
            <a:r>
              <a:rPr lang="en-US" altLang="zh-CN" b="0" i="1" dirty="0"/>
              <a:t>B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</a:t>
            </a:r>
            <a:r>
              <a:rPr lang="en-US" altLang="zh-CN" b="0" i="1" dirty="0" err="1"/>
              <a:t>B</a:t>
            </a:r>
            <a:r>
              <a:rPr lang="en-US" altLang="zh-CN" b="0" i="1" baseline="-25000" dirty="0" err="1"/>
              <a:t>n</a:t>
            </a:r>
            <a:r>
              <a:rPr lang="en-US" altLang="zh-CN" b="0" dirty="0"/>
              <a:t>)</a:t>
            </a:r>
          </a:p>
          <a:p>
            <a:pPr lvl="2" eaLnBrk="1" hangingPunct="1">
              <a:buNone/>
            </a:pPr>
            <a:r>
              <a:rPr lang="en-US" altLang="zh-CN" b="0" dirty="0"/>
              <a:t>The result of  r </a:t>
            </a:r>
            <a:r>
              <a:rPr lang="en-US" altLang="zh-CN" b="0" dirty="0">
                <a:sym typeface="Symbol" panose="05050102010706020507" pitchFamily="18" charset="2"/>
              </a:rPr>
              <a:t> s is a relation on schema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 b="0" i="1" dirty="0">
                <a:sym typeface="Symbol" panose="05050102010706020507" pitchFamily="18" charset="2"/>
              </a:rPr>
              <a:t>		R</a:t>
            </a:r>
            <a:r>
              <a:rPr lang="en-US" altLang="zh-CN" sz="2400" b="0" dirty="0">
                <a:sym typeface="Symbol" panose="05050102010706020507" pitchFamily="18" charset="2"/>
              </a:rPr>
              <a:t>  </a:t>
            </a:r>
            <a:r>
              <a:rPr lang="en-US" altLang="zh-CN" sz="2400" b="0" i="1" dirty="0">
                <a:sym typeface="Symbol" panose="05050102010706020507" pitchFamily="18" charset="2"/>
              </a:rPr>
              <a:t>S </a:t>
            </a:r>
            <a:r>
              <a:rPr lang="en-US" altLang="zh-CN" sz="2400" b="0" dirty="0">
                <a:sym typeface="Symbol" panose="05050102010706020507" pitchFamily="18" charset="2"/>
              </a:rPr>
              <a:t>= (</a:t>
            </a:r>
            <a:r>
              <a:rPr lang="en-US" altLang="zh-CN" sz="2400" b="0" i="1" dirty="0">
                <a:sym typeface="Symbol" panose="05050102010706020507" pitchFamily="18" charset="2"/>
              </a:rPr>
              <a:t>A</a:t>
            </a:r>
            <a:r>
              <a:rPr lang="en-US" altLang="zh-CN" sz="2400" b="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0" dirty="0">
                <a:sym typeface="Symbol" panose="05050102010706020507" pitchFamily="18" charset="2"/>
              </a:rPr>
              <a:t>, …, </a:t>
            </a:r>
            <a:r>
              <a:rPr lang="en-US" altLang="zh-CN" sz="2400" b="0" i="1" dirty="0">
                <a:sym typeface="Symbol" panose="05050102010706020507" pitchFamily="18" charset="2"/>
              </a:rPr>
              <a:t>A</a:t>
            </a:r>
            <a:r>
              <a:rPr lang="en-US" altLang="zh-CN" sz="2400" b="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2400" b="0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Defined as:</a:t>
            </a:r>
            <a:endParaRPr lang="en-US" altLang="zh-CN" sz="2800" b="0" dirty="0">
              <a:sym typeface="Symbol" panose="05050102010706020507" pitchFamily="18" charset="2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 b="0" i="1" dirty="0">
                <a:sym typeface="Symbol" panose="05050102010706020507" pitchFamily="18" charset="2"/>
              </a:rPr>
              <a:t>r </a:t>
            </a:r>
            <a:r>
              <a:rPr lang="en-US" altLang="zh-CN" sz="2400" b="0" dirty="0">
                <a:sym typeface="Symbol" panose="05050102010706020507" pitchFamily="18" charset="2"/>
              </a:rPr>
              <a:t> </a:t>
            </a:r>
            <a:r>
              <a:rPr lang="en-US" altLang="zh-CN" sz="2400" b="0" i="1" dirty="0">
                <a:sym typeface="Symbol" panose="05050102010706020507" pitchFamily="18" charset="2"/>
              </a:rPr>
              <a:t>s</a:t>
            </a:r>
            <a:r>
              <a:rPr lang="en-US" altLang="zh-CN" sz="2400" b="0" dirty="0">
                <a:sym typeface="Symbol" panose="05050102010706020507" pitchFamily="18" charset="2"/>
              </a:rPr>
              <a:t> = { </a:t>
            </a:r>
            <a:r>
              <a:rPr lang="en-US" altLang="zh-CN" sz="2400" b="0" i="1" dirty="0">
                <a:sym typeface="Symbol" panose="05050102010706020507" pitchFamily="18" charset="2"/>
              </a:rPr>
              <a:t>t</a:t>
            </a:r>
            <a:r>
              <a:rPr lang="en-US" altLang="zh-CN" sz="2400" b="0" dirty="0">
                <a:sym typeface="Symbol" panose="05050102010706020507" pitchFamily="18" charset="2"/>
              </a:rPr>
              <a:t>  |  </a:t>
            </a:r>
            <a:r>
              <a:rPr lang="en-US" altLang="zh-CN" sz="2400" b="0" i="1" dirty="0">
                <a:sym typeface="Symbol" panose="05050102010706020507" pitchFamily="18" charset="2"/>
              </a:rPr>
              <a:t>t </a:t>
            </a:r>
            <a:r>
              <a:rPr lang="en-US" altLang="zh-CN" sz="2400" b="0" dirty="0">
                <a:sym typeface="Symbol" panose="05050102010706020507" pitchFamily="18" charset="2"/>
              </a:rPr>
              <a:t> </a:t>
            </a:r>
            <a:r>
              <a:rPr lang="en-US" altLang="zh-CN" b="0" dirty="0"/>
              <a:t>π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baseline="-25000" dirty="0">
                <a:sym typeface="Symbol" panose="05050102010706020507" pitchFamily="18" charset="2"/>
              </a:rPr>
              <a:t>R-S</a:t>
            </a:r>
            <a:r>
              <a:rPr lang="en-US" altLang="zh-CN" sz="2400" b="0" dirty="0">
                <a:sym typeface="Symbol" panose="05050102010706020507" pitchFamily="18" charset="2"/>
              </a:rPr>
              <a:t>(</a:t>
            </a:r>
            <a:r>
              <a:rPr lang="en-US" altLang="zh-CN" sz="2400" b="0" i="1" dirty="0">
                <a:sym typeface="Symbol" panose="05050102010706020507" pitchFamily="18" charset="2"/>
              </a:rPr>
              <a:t>r</a:t>
            </a:r>
            <a:r>
              <a:rPr lang="en-US" altLang="zh-CN" sz="2400" b="0" dirty="0">
                <a:sym typeface="Symbol" panose="05050102010706020507" pitchFamily="18" charset="2"/>
              </a:rPr>
              <a:t>)   </a:t>
            </a:r>
            <a:r>
              <a:rPr lang="en-US" altLang="zh-CN" sz="2400" b="0" i="1" dirty="0">
                <a:sym typeface="Symbol" panose="05050102010706020507" pitchFamily="18" charset="2"/>
              </a:rPr>
              <a:t>u </a:t>
            </a:r>
            <a:r>
              <a:rPr lang="en-US" altLang="zh-CN" sz="2400" b="0" dirty="0">
                <a:sym typeface="Symbol" panose="05050102010706020507" pitchFamily="18" charset="2"/>
              </a:rPr>
              <a:t> </a:t>
            </a:r>
            <a:r>
              <a:rPr lang="en-US" altLang="zh-CN" sz="2400" b="0" i="1" dirty="0">
                <a:sym typeface="Symbol" panose="05050102010706020507" pitchFamily="18" charset="2"/>
              </a:rPr>
              <a:t>s </a:t>
            </a:r>
            <a:r>
              <a:rPr lang="en-US" altLang="en-US" b="0" dirty="0">
                <a:sym typeface="Symbol" panose="05050102010706020507" pitchFamily="18" charset="2"/>
              </a:rPr>
              <a:t>→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 err="1">
                <a:sym typeface="Symbol" panose="05050102010706020507" pitchFamily="18" charset="2"/>
              </a:rPr>
              <a:t>tu</a:t>
            </a:r>
            <a:r>
              <a:rPr lang="en-US" altLang="zh-CN" sz="2400" b="0" dirty="0">
                <a:sym typeface="Symbol" panose="05050102010706020507" pitchFamily="18" charset="2"/>
              </a:rPr>
              <a:t> </a:t>
            </a:r>
            <a:r>
              <a:rPr lang="en-US" altLang="zh-CN" sz="2400" b="0" i="1" dirty="0">
                <a:sym typeface="Symbol" panose="05050102010706020507" pitchFamily="18" charset="2"/>
              </a:rPr>
              <a:t> r </a:t>
            </a:r>
            <a:r>
              <a:rPr lang="en-US" altLang="zh-CN" sz="2400" b="0" dirty="0">
                <a:sym typeface="Symbol" panose="05050102010706020507" pitchFamily="18" charset="2"/>
              </a:rPr>
              <a:t>) } </a:t>
            </a:r>
            <a:endParaRPr lang="zh-CN" altLang="en-US" sz="2400" b="0" dirty="0">
              <a:sym typeface="Symbol" panose="05050102010706020507" pitchFamily="18" charset="2"/>
            </a:endParaRPr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1" y="4751585"/>
            <a:ext cx="7771428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4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Additional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5410835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Division Operation(</a:t>
            </a:r>
            <a:r>
              <a:rPr lang="zh-CN" altLang="en-US" dirty="0">
                <a:ea typeface="楷体_GB2312" pitchFamily="49" charset="-122"/>
              </a:rPr>
              <a:t>除</a:t>
            </a:r>
            <a:r>
              <a:rPr lang="zh-CN" altLang="en-US" dirty="0"/>
              <a:t>)</a:t>
            </a:r>
            <a:endParaRPr lang="en-US" altLang="zh-CN" b="0" dirty="0"/>
          </a:p>
          <a:p>
            <a:pPr marL="457200" lvl="1" indent="0" eaLnBrk="1" hangingPunct="1">
              <a:buNone/>
            </a:pPr>
            <a:r>
              <a:rPr lang="en-US" altLang="zh-CN" sz="1800" b="0" dirty="0"/>
              <a:t>1</a:t>
            </a:r>
            <a:r>
              <a:rPr lang="zh-CN" altLang="en-US" sz="1800" b="0" dirty="0"/>
              <a:t>：找出关系</a:t>
            </a:r>
            <a:r>
              <a:rPr lang="en-US" altLang="zh-CN" sz="1800" b="0" dirty="0"/>
              <a:t>R</a:t>
            </a:r>
            <a:r>
              <a:rPr lang="zh-CN" altLang="en-US" sz="1800" b="0" dirty="0"/>
              <a:t>和关系</a:t>
            </a:r>
            <a:r>
              <a:rPr lang="en-US" altLang="zh-CN" sz="1800" b="0" dirty="0"/>
              <a:t>S</a:t>
            </a:r>
            <a:r>
              <a:rPr lang="zh-CN" altLang="en-US" sz="1800" b="0" dirty="0"/>
              <a:t>中相同的属性，即</a:t>
            </a:r>
            <a:r>
              <a:rPr lang="en-US" altLang="zh-CN" sz="1800" b="0" dirty="0"/>
              <a:t>Y</a:t>
            </a:r>
            <a:r>
              <a:rPr lang="zh-CN" altLang="en-US" sz="1800" b="0" dirty="0"/>
              <a:t>属性。在关系</a:t>
            </a:r>
            <a:r>
              <a:rPr lang="en-US" altLang="zh-CN" sz="1800" b="0" dirty="0"/>
              <a:t>S</a:t>
            </a:r>
            <a:r>
              <a:rPr lang="zh-CN" altLang="en-US" sz="1800" b="0" dirty="0"/>
              <a:t>中对</a:t>
            </a:r>
            <a:r>
              <a:rPr lang="en-US" altLang="zh-CN" sz="1800" b="0" dirty="0"/>
              <a:t>Y</a:t>
            </a:r>
            <a:r>
              <a:rPr lang="zh-CN" altLang="en-US" sz="1800" b="0" dirty="0"/>
              <a:t>做投影（即将</a:t>
            </a:r>
            <a:r>
              <a:rPr lang="en-US" altLang="zh-CN" sz="1800" b="0" dirty="0"/>
              <a:t>Y</a:t>
            </a:r>
            <a:r>
              <a:rPr lang="zh-CN" altLang="en-US" sz="1800" b="0" dirty="0"/>
              <a:t>列取出）</a:t>
            </a:r>
            <a:endParaRPr lang="en-US" altLang="zh-CN" sz="1800" b="0" dirty="0"/>
          </a:p>
          <a:p>
            <a:pPr marL="457200" lvl="1" indent="0" eaLnBrk="1" hangingPunct="1">
              <a:buNone/>
            </a:pPr>
            <a:r>
              <a:rPr lang="en-US" altLang="zh-CN" sz="1800" b="0" dirty="0"/>
              <a:t>2</a:t>
            </a:r>
            <a:r>
              <a:rPr lang="zh-CN" altLang="en-US" sz="1800" b="0" dirty="0"/>
              <a:t>：被除关系</a:t>
            </a:r>
            <a:r>
              <a:rPr lang="en-US" altLang="zh-CN" sz="1800" b="0" dirty="0"/>
              <a:t>R</a:t>
            </a:r>
            <a:r>
              <a:rPr lang="zh-CN" altLang="en-US" sz="1800" b="0" dirty="0"/>
              <a:t>中与</a:t>
            </a:r>
            <a:r>
              <a:rPr lang="en-US" altLang="zh-CN" sz="1800" b="0" dirty="0"/>
              <a:t>S</a:t>
            </a:r>
            <a:r>
              <a:rPr lang="zh-CN" altLang="en-US" sz="1800" b="0" dirty="0"/>
              <a:t>中不相同的属性列是</a:t>
            </a:r>
            <a:r>
              <a:rPr lang="en-US" altLang="zh-CN" sz="1800" b="0" dirty="0"/>
              <a:t>X </a:t>
            </a:r>
            <a:r>
              <a:rPr lang="zh-CN" altLang="en-US" sz="1800" b="0" dirty="0"/>
              <a:t>，关系</a:t>
            </a:r>
            <a:r>
              <a:rPr lang="en-US" altLang="zh-CN" sz="1800" b="0" dirty="0"/>
              <a:t>R</a:t>
            </a:r>
            <a:r>
              <a:rPr lang="zh-CN" altLang="en-US" sz="1800" b="0" dirty="0"/>
              <a:t>在属性（</a:t>
            </a:r>
            <a:r>
              <a:rPr lang="en-US" altLang="zh-CN" sz="1800" b="0" dirty="0"/>
              <a:t>X</a:t>
            </a:r>
            <a:r>
              <a:rPr lang="zh-CN" altLang="en-US" sz="1800" b="0" dirty="0"/>
              <a:t>）上做取消重复值的投影为</a:t>
            </a:r>
            <a:r>
              <a:rPr lang="en-US" altLang="zh-CN" sz="1800" b="0" dirty="0"/>
              <a:t>{X1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X2}</a:t>
            </a:r>
            <a:r>
              <a:rPr lang="zh-CN" altLang="en-US" sz="1800" b="0" dirty="0"/>
              <a:t>；</a:t>
            </a:r>
            <a:endParaRPr lang="en-US" altLang="zh-CN" sz="1800" b="0" dirty="0"/>
          </a:p>
          <a:p>
            <a:pPr marL="457200" lvl="1" indent="0" eaLnBrk="1" hangingPunct="1">
              <a:buNone/>
            </a:pPr>
            <a:r>
              <a:rPr lang="en-US" altLang="zh-CN" sz="1800" b="0" dirty="0"/>
              <a:t>3</a:t>
            </a:r>
            <a:r>
              <a:rPr lang="zh-CN" altLang="en-US" sz="1800" b="0" dirty="0"/>
              <a:t>：求关系</a:t>
            </a:r>
            <a:r>
              <a:rPr lang="en-US" altLang="zh-CN" sz="1800" b="0" dirty="0"/>
              <a:t>R</a:t>
            </a:r>
            <a:r>
              <a:rPr lang="zh-CN" altLang="en-US" sz="1800" b="0" dirty="0"/>
              <a:t>中</a:t>
            </a:r>
            <a:r>
              <a:rPr lang="en-US" altLang="zh-CN" sz="1800" b="0" dirty="0"/>
              <a:t>X</a:t>
            </a:r>
            <a:r>
              <a:rPr lang="zh-CN" altLang="en-US" sz="1800" b="0" dirty="0"/>
              <a:t>属性对应的像集</a:t>
            </a:r>
            <a:r>
              <a:rPr lang="en-US" altLang="zh-CN" sz="1800" b="0" dirty="0"/>
              <a:t>Y</a:t>
            </a:r>
          </a:p>
          <a:p>
            <a:pPr marL="457200" lvl="1" indent="0" eaLnBrk="1" hangingPunct="1">
              <a:buNone/>
            </a:pPr>
            <a:r>
              <a:rPr lang="en-US" altLang="zh-CN" sz="1800" b="0" dirty="0"/>
              <a:t>4</a:t>
            </a:r>
            <a:r>
              <a:rPr lang="zh-CN" altLang="en-US" sz="1800" b="0" dirty="0"/>
              <a:t>：判断包含关系 。</a:t>
            </a:r>
            <a:endParaRPr lang="en-US" altLang="zh-CN" sz="1800" b="0" dirty="0"/>
          </a:p>
          <a:p>
            <a:pPr marL="457200" lvl="1" indent="0" eaLnBrk="1" hangingPunct="1">
              <a:buNone/>
            </a:pPr>
            <a:r>
              <a:rPr lang="en-US" altLang="zh-CN" b="0" dirty="0"/>
              <a:t>	</a:t>
            </a:r>
            <a:r>
              <a:rPr lang="en-US" altLang="zh-CN" sz="1600" b="0" dirty="0"/>
              <a:t>R÷S</a:t>
            </a:r>
            <a:r>
              <a:rPr lang="zh-CN" altLang="en-US" sz="1600" b="0" dirty="0"/>
              <a:t>其实就是判断关系</a:t>
            </a:r>
            <a:r>
              <a:rPr lang="en-US" altLang="zh-CN" sz="1600" b="0" dirty="0"/>
              <a:t>R</a:t>
            </a:r>
            <a:r>
              <a:rPr lang="zh-CN" altLang="en-US" sz="1600" b="0" dirty="0"/>
              <a:t>中</a:t>
            </a:r>
            <a:r>
              <a:rPr lang="en-US" altLang="zh-CN" sz="1600" b="0" dirty="0"/>
              <a:t>X</a:t>
            </a:r>
            <a:r>
              <a:rPr lang="zh-CN" altLang="en-US" sz="1600" b="0" dirty="0"/>
              <a:t>各个值的像集</a:t>
            </a:r>
            <a:r>
              <a:rPr lang="en-US" altLang="zh-CN" sz="1600" b="0" dirty="0"/>
              <a:t>Y</a:t>
            </a:r>
            <a:r>
              <a:rPr lang="zh-CN" altLang="en-US" sz="1600" b="0" dirty="0"/>
              <a:t>是否包含关系</a:t>
            </a:r>
            <a:r>
              <a:rPr lang="en-US" altLang="zh-CN" sz="1600" b="0" dirty="0"/>
              <a:t>S</a:t>
            </a:r>
            <a:r>
              <a:rPr lang="zh-CN" altLang="en-US" sz="1600" b="0" dirty="0"/>
              <a:t>中属性</a:t>
            </a:r>
            <a:r>
              <a:rPr lang="en-US" altLang="zh-CN" sz="1600" b="0" dirty="0"/>
              <a:t>Y</a:t>
            </a:r>
            <a:r>
              <a:rPr lang="zh-CN" altLang="en-US" sz="1600" b="0" dirty="0"/>
              <a:t>的所有值。对比即可发现： </a:t>
            </a:r>
            <a:br>
              <a:rPr lang="zh-CN" altLang="en-US" sz="1600" dirty="0"/>
            </a:br>
            <a:r>
              <a:rPr lang="en-US" altLang="zh-CN" sz="1600" dirty="0"/>
              <a:t>	</a:t>
            </a:r>
            <a:r>
              <a:rPr lang="en-US" altLang="zh-CN" sz="1600" b="0" dirty="0"/>
              <a:t>X1</a:t>
            </a:r>
            <a:r>
              <a:rPr lang="zh-CN" altLang="en-US" sz="1600" b="0" dirty="0"/>
              <a:t>的像集只有</a:t>
            </a:r>
            <a:r>
              <a:rPr lang="en-US" altLang="zh-CN" sz="1600" b="0" dirty="0"/>
              <a:t>Y1</a:t>
            </a:r>
            <a:r>
              <a:rPr lang="zh-CN" altLang="en-US" sz="1600" b="0" dirty="0"/>
              <a:t>，不能包含关系</a:t>
            </a:r>
            <a:r>
              <a:rPr lang="en-US" altLang="zh-CN" sz="1600" b="0" dirty="0"/>
              <a:t>S</a:t>
            </a:r>
            <a:r>
              <a:rPr lang="zh-CN" altLang="en-US" sz="1600" b="0" dirty="0"/>
              <a:t>中属性</a:t>
            </a:r>
            <a:r>
              <a:rPr lang="en-US" altLang="zh-CN" sz="1600" b="0" dirty="0"/>
              <a:t>Y</a:t>
            </a:r>
            <a:r>
              <a:rPr lang="zh-CN" altLang="en-US" sz="1600" b="0" dirty="0"/>
              <a:t>的所有值，所以排除掉</a:t>
            </a:r>
            <a:r>
              <a:rPr lang="en-US" altLang="zh-CN" sz="1600" b="0" dirty="0"/>
              <a:t>X1</a:t>
            </a:r>
            <a:r>
              <a:rPr lang="zh-CN" altLang="en-US" sz="1600" b="0" dirty="0"/>
              <a:t>； </a:t>
            </a:r>
            <a:br>
              <a:rPr lang="zh-CN" altLang="en-US" sz="1600" dirty="0"/>
            </a:br>
            <a:r>
              <a:rPr lang="en-US" altLang="zh-CN" sz="1600" dirty="0"/>
              <a:t>	</a:t>
            </a:r>
            <a:r>
              <a:rPr lang="zh-CN" altLang="en-US" sz="1600" b="0" dirty="0"/>
              <a:t>而</a:t>
            </a:r>
            <a:r>
              <a:rPr lang="en-US" altLang="zh-CN" sz="1600" b="0" dirty="0"/>
              <a:t>X2</a:t>
            </a:r>
            <a:r>
              <a:rPr lang="zh-CN" altLang="en-US" sz="1600" b="0" dirty="0"/>
              <a:t>的像集包含了关系</a:t>
            </a:r>
            <a:r>
              <a:rPr lang="en-US" altLang="zh-CN" sz="1600" b="0" dirty="0"/>
              <a:t>S</a:t>
            </a:r>
            <a:r>
              <a:rPr lang="zh-CN" altLang="en-US" sz="1600" b="0" dirty="0"/>
              <a:t>中属性</a:t>
            </a:r>
            <a:r>
              <a:rPr lang="en-US" altLang="zh-CN" sz="1600" b="0" dirty="0"/>
              <a:t>Y</a:t>
            </a:r>
            <a:r>
              <a:rPr lang="zh-CN" altLang="en-US" sz="1600" b="0" dirty="0"/>
              <a:t>的所有值，所以</a:t>
            </a:r>
            <a:r>
              <a:rPr lang="en-US" altLang="zh-CN" sz="1600" b="0" dirty="0"/>
              <a:t>R÷S</a:t>
            </a:r>
            <a:r>
              <a:rPr lang="zh-CN" altLang="en-US" sz="1600" b="0" dirty="0"/>
              <a:t>的最终结果就是</a:t>
            </a:r>
            <a:r>
              <a:rPr lang="en-US" altLang="zh-CN" sz="1600" b="0" dirty="0"/>
              <a:t>X2 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57" y="1143000"/>
            <a:ext cx="2342943" cy="1380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611438"/>
            <a:ext cx="687929" cy="121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57" y="4248352"/>
            <a:ext cx="2524281" cy="10714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001" y="5319809"/>
            <a:ext cx="1571429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4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Ch3: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Basic Query Structure</a:t>
            </a:r>
            <a:endParaRPr lang="en-US" altLang="en-US" b="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Null Values</a:t>
            </a:r>
            <a:endParaRPr lang="en-US" altLang="en-US" b="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Aggregate Functions</a:t>
            </a:r>
            <a:endParaRPr lang="en-US" altLang="en-US" b="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Nested Subqueries</a:t>
            </a:r>
            <a:endParaRPr lang="en-US" altLang="en-US" b="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281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sz="3200" dirty="0">
                <a:latin typeface="+mn-lt"/>
                <a:cs typeface="+mn-lt"/>
                <a:sym typeface="+mn-ea"/>
              </a:rPr>
              <a:t>Basic Query Structure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0">
              <a:tabLst>
                <a:tab pos="2056130" algn="l"/>
              </a:tabLst>
            </a:pPr>
            <a:r>
              <a:rPr lang="en-US" altLang="en-US" b="0" dirty="0">
                <a:sym typeface="+mn-ea"/>
              </a:rPr>
              <a:t>Executing Orders of Query Clauses</a:t>
            </a:r>
          </a:p>
          <a:p>
            <a:pPr lvl="1" eaLnBrk="1" hangingPunct="1"/>
            <a:endParaRPr lang="zh-CN" altLang="en-US" b="0" dirty="0">
              <a:ea typeface="宋体" panose="02010600030101010101" pitchFamily="2" charset="-122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04365"/>
            <a:ext cx="7444105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9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sz="3200" dirty="0">
                <a:latin typeface="+mn-lt"/>
                <a:cs typeface="+mn-lt"/>
                <a:sym typeface="+mn-ea"/>
              </a:rPr>
              <a:t>NULL Values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06323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0">
              <a:tabLst>
                <a:tab pos="2056130" algn="l"/>
              </a:tabLst>
            </a:pPr>
            <a:r>
              <a:rPr lang="en-US" altLang="en-US" b="0" dirty="0">
                <a:sym typeface="+mn-ea"/>
              </a:rPr>
              <a:t>Null Values and Three Valued Logic</a:t>
            </a:r>
            <a:endParaRPr lang="en-US" altLang="en-US" sz="2400" b="0" dirty="0"/>
          </a:p>
          <a:p>
            <a:pPr lvl="1" defTabSz="0">
              <a:tabLst>
                <a:tab pos="906780" algn="l"/>
              </a:tabLst>
            </a:pPr>
            <a:r>
              <a:rPr lang="en-US" altLang="en-US" b="0" dirty="0">
                <a:sym typeface="+mn-ea"/>
              </a:rPr>
              <a:t>Three values – </a:t>
            </a:r>
            <a:r>
              <a:rPr lang="en-US" altLang="en-US" b="0" i="1" dirty="0">
                <a:sym typeface="+mn-ea"/>
              </a:rPr>
              <a:t>true</a:t>
            </a:r>
            <a:r>
              <a:rPr lang="en-US" altLang="en-US" b="0" dirty="0">
                <a:sym typeface="+mn-ea"/>
              </a:rPr>
              <a:t>, </a:t>
            </a:r>
            <a:r>
              <a:rPr lang="en-US" altLang="en-US" b="0" i="1" dirty="0">
                <a:sym typeface="+mn-ea"/>
              </a:rPr>
              <a:t>false</a:t>
            </a:r>
            <a:r>
              <a:rPr lang="en-US" altLang="en-US" b="0" dirty="0">
                <a:sym typeface="+mn-ea"/>
              </a:rPr>
              <a:t>, </a:t>
            </a:r>
            <a:r>
              <a:rPr lang="en-US" altLang="en-US" b="0" i="1" dirty="0">
                <a:sym typeface="+mn-ea"/>
              </a:rPr>
              <a:t>unknown</a:t>
            </a:r>
            <a:endParaRPr lang="en-US" altLang="en-US" b="0" i="1" dirty="0"/>
          </a:p>
          <a:p>
            <a:pPr lvl="1" defTabSz="0">
              <a:tabLst>
                <a:tab pos="906780" algn="l"/>
              </a:tabLst>
            </a:pPr>
            <a:r>
              <a:rPr lang="en-US" altLang="en-US" b="0" dirty="0">
                <a:sym typeface="+mn-ea"/>
              </a:rPr>
              <a:t>Any comparison with </a:t>
            </a:r>
            <a:r>
              <a:rPr lang="en-US" altLang="en-US" b="0" i="1" dirty="0">
                <a:sym typeface="+mn-ea"/>
              </a:rPr>
              <a:t>null</a:t>
            </a:r>
            <a:r>
              <a:rPr lang="en-US" altLang="en-US" b="0" dirty="0">
                <a:sym typeface="+mn-ea"/>
              </a:rPr>
              <a:t> returns </a:t>
            </a:r>
            <a:r>
              <a:rPr lang="en-US" altLang="en-US" b="0" i="1" dirty="0">
                <a:sym typeface="+mn-ea"/>
              </a:rPr>
              <a:t>unknown</a:t>
            </a:r>
            <a:endParaRPr lang="en-US" altLang="en-US" b="0" i="1" dirty="0"/>
          </a:p>
          <a:p>
            <a:pPr lvl="2"/>
            <a:r>
              <a:rPr lang="en-US" altLang="en-US" sz="1800" b="0" dirty="0">
                <a:sym typeface="+mn-ea"/>
              </a:rPr>
              <a:t>Example</a:t>
            </a:r>
            <a:r>
              <a:rPr lang="en-US" altLang="en-US" sz="1800" b="0" i="1" dirty="0">
                <a:sym typeface="+mn-ea"/>
              </a:rPr>
              <a:t>: 5 &lt; null   or   null &lt;&gt; null    or    null = null</a:t>
            </a:r>
            <a:endParaRPr lang="en-US" altLang="en-US" sz="1800" b="0" i="1" dirty="0"/>
          </a:p>
          <a:p>
            <a:pPr lvl="1" defTabSz="0">
              <a:tabLst>
                <a:tab pos="906780" algn="l"/>
              </a:tabLst>
            </a:pPr>
            <a:r>
              <a:rPr lang="en-US" altLang="en-US" b="0" dirty="0">
                <a:sym typeface="+mn-ea"/>
              </a:rPr>
              <a:t>Three-valued logic using the value </a:t>
            </a:r>
            <a:r>
              <a:rPr lang="en-US" altLang="en-US" b="0" i="1" dirty="0">
                <a:sym typeface="+mn-ea"/>
              </a:rPr>
              <a:t>unknown</a:t>
            </a:r>
            <a:r>
              <a:rPr lang="en-US" altLang="en-US" b="0" dirty="0">
                <a:sym typeface="+mn-ea"/>
              </a:rPr>
              <a:t>:</a:t>
            </a:r>
            <a:endParaRPr lang="en-US" altLang="en-US" b="0" dirty="0"/>
          </a:p>
          <a:p>
            <a:pPr lvl="2"/>
            <a:r>
              <a:rPr lang="en-US" altLang="en-US" sz="1800" b="0" dirty="0">
                <a:sym typeface="+mn-ea"/>
              </a:rPr>
              <a:t>OR: (</a:t>
            </a:r>
            <a:r>
              <a:rPr lang="en-US" altLang="en-US" sz="1800" b="0" i="1" dirty="0">
                <a:sym typeface="+mn-ea"/>
              </a:rPr>
              <a:t>unknown</a:t>
            </a:r>
            <a:r>
              <a:rPr lang="en-US" altLang="en-US" sz="1800" b="0" dirty="0">
                <a:sym typeface="+mn-ea"/>
              </a:rPr>
              <a:t> </a:t>
            </a:r>
            <a:r>
              <a:rPr lang="en-US" altLang="en-US" sz="1800" dirty="0">
                <a:sym typeface="+mn-ea"/>
              </a:rPr>
              <a:t>or </a:t>
            </a:r>
            <a:r>
              <a:rPr lang="en-US" altLang="en-US" sz="1800" b="0" i="1" dirty="0">
                <a:sym typeface="+mn-ea"/>
              </a:rPr>
              <a:t>true</a:t>
            </a:r>
            <a:r>
              <a:rPr lang="en-US" altLang="en-US" sz="1800" b="0" dirty="0">
                <a:sym typeface="+mn-ea"/>
              </a:rPr>
              <a:t>)   = </a:t>
            </a:r>
            <a:r>
              <a:rPr lang="en-US" altLang="en-US" sz="1800" b="0" i="1" dirty="0">
                <a:sym typeface="+mn-ea"/>
              </a:rPr>
              <a:t>true</a:t>
            </a:r>
            <a:r>
              <a:rPr lang="en-US" altLang="en-US" sz="1800" b="0" dirty="0">
                <a:sym typeface="+mn-ea"/>
              </a:rPr>
              <a:t>,</a:t>
            </a:r>
            <a:br>
              <a:rPr lang="en-US" altLang="en-US" sz="1800" b="0" dirty="0">
                <a:sym typeface="+mn-ea"/>
              </a:rPr>
            </a:br>
            <a:r>
              <a:rPr lang="en-US" altLang="en-US" sz="1800" b="0" dirty="0">
                <a:sym typeface="+mn-ea"/>
              </a:rPr>
              <a:t>       (</a:t>
            </a:r>
            <a:r>
              <a:rPr lang="en-US" altLang="en-US" sz="1800" b="0" i="1" dirty="0">
                <a:sym typeface="+mn-ea"/>
              </a:rPr>
              <a:t>unknown</a:t>
            </a:r>
            <a:r>
              <a:rPr lang="en-US" altLang="en-US" sz="1800" b="0" dirty="0">
                <a:sym typeface="+mn-ea"/>
              </a:rPr>
              <a:t> </a:t>
            </a:r>
            <a:r>
              <a:rPr lang="en-US" altLang="en-US" sz="1800" dirty="0">
                <a:sym typeface="+mn-ea"/>
              </a:rPr>
              <a:t>or </a:t>
            </a:r>
            <a:r>
              <a:rPr lang="en-US" altLang="en-US" sz="1800" b="0" i="1" dirty="0">
                <a:sym typeface="+mn-ea"/>
              </a:rPr>
              <a:t>false</a:t>
            </a:r>
            <a:r>
              <a:rPr lang="en-US" altLang="en-US" sz="1800" b="0" dirty="0">
                <a:sym typeface="+mn-ea"/>
              </a:rPr>
              <a:t>)  = </a:t>
            </a:r>
            <a:r>
              <a:rPr lang="en-US" altLang="en-US" sz="1800" b="0" i="1" dirty="0">
                <a:sym typeface="+mn-ea"/>
              </a:rPr>
              <a:t>unknown</a:t>
            </a:r>
            <a:br>
              <a:rPr lang="en-US" altLang="en-US" sz="1800" b="0" dirty="0">
                <a:sym typeface="+mn-ea"/>
              </a:rPr>
            </a:br>
            <a:r>
              <a:rPr lang="en-US" altLang="en-US" sz="1800" b="0" dirty="0">
                <a:sym typeface="+mn-ea"/>
              </a:rPr>
              <a:t>       (</a:t>
            </a:r>
            <a:r>
              <a:rPr lang="en-US" altLang="en-US" sz="1800" b="0" i="1" dirty="0">
                <a:sym typeface="+mn-ea"/>
              </a:rPr>
              <a:t>unknown </a:t>
            </a:r>
            <a:r>
              <a:rPr lang="en-US" altLang="en-US" sz="1800" dirty="0">
                <a:sym typeface="+mn-ea"/>
              </a:rPr>
              <a:t>or</a:t>
            </a:r>
            <a:r>
              <a:rPr lang="en-US" altLang="en-US" sz="1800" i="1" dirty="0">
                <a:sym typeface="+mn-ea"/>
              </a:rPr>
              <a:t> </a:t>
            </a:r>
            <a:r>
              <a:rPr lang="en-US" altLang="en-US" sz="1800" b="0" i="1" dirty="0">
                <a:sym typeface="+mn-ea"/>
              </a:rPr>
              <a:t>unknown) = unknown</a:t>
            </a:r>
            <a:endParaRPr lang="en-US" altLang="en-US" sz="1800" b="0" i="1" dirty="0"/>
          </a:p>
          <a:p>
            <a:pPr lvl="2"/>
            <a:r>
              <a:rPr lang="en-US" altLang="en-US" sz="1800" b="0" dirty="0">
                <a:sym typeface="+mn-ea"/>
              </a:rPr>
              <a:t>AND:</a:t>
            </a:r>
            <a:r>
              <a:rPr lang="en-US" altLang="en-US" sz="1800" b="0" i="1" dirty="0">
                <a:sym typeface="+mn-ea"/>
              </a:rPr>
              <a:t> (true</a:t>
            </a:r>
            <a:r>
              <a:rPr lang="en-US" altLang="en-US" sz="1800" b="0" dirty="0">
                <a:sym typeface="+mn-ea"/>
              </a:rPr>
              <a:t> </a:t>
            </a:r>
            <a:r>
              <a:rPr lang="en-US" altLang="en-US" sz="1800" dirty="0">
                <a:sym typeface="+mn-ea"/>
              </a:rPr>
              <a:t>and </a:t>
            </a:r>
            <a:r>
              <a:rPr lang="en-US" altLang="en-US" sz="1800" b="0" i="1" dirty="0">
                <a:sym typeface="+mn-ea"/>
              </a:rPr>
              <a:t>unknown)  = unknown,    </a:t>
            </a:r>
            <a:br>
              <a:rPr lang="en-US" altLang="en-US" sz="1800" b="0" i="1" dirty="0">
                <a:sym typeface="+mn-ea"/>
              </a:rPr>
            </a:br>
            <a:r>
              <a:rPr lang="en-US" altLang="en-US" sz="1800" b="0" i="1" dirty="0">
                <a:sym typeface="+mn-ea"/>
              </a:rPr>
              <a:t>         (false</a:t>
            </a:r>
            <a:r>
              <a:rPr lang="en-US" altLang="en-US" sz="1800" b="0" dirty="0">
                <a:sym typeface="+mn-ea"/>
              </a:rPr>
              <a:t> </a:t>
            </a:r>
            <a:r>
              <a:rPr lang="en-US" altLang="en-US" sz="1800" dirty="0">
                <a:sym typeface="+mn-ea"/>
              </a:rPr>
              <a:t>and </a:t>
            </a:r>
            <a:r>
              <a:rPr lang="en-US" altLang="en-US" sz="1800" b="0" i="1" dirty="0">
                <a:sym typeface="+mn-ea"/>
              </a:rPr>
              <a:t>unknown) = false,</a:t>
            </a:r>
            <a:br>
              <a:rPr lang="en-US" altLang="en-US" sz="1800" b="0" i="1" dirty="0">
                <a:sym typeface="+mn-ea"/>
              </a:rPr>
            </a:br>
            <a:r>
              <a:rPr lang="en-US" altLang="en-US" sz="1800" b="0" i="1" dirty="0">
                <a:sym typeface="+mn-ea"/>
              </a:rPr>
              <a:t>         (unknown </a:t>
            </a:r>
            <a:r>
              <a:rPr lang="en-US" altLang="en-US" sz="1800" dirty="0">
                <a:sym typeface="+mn-ea"/>
              </a:rPr>
              <a:t>and</a:t>
            </a:r>
            <a:r>
              <a:rPr lang="en-US" altLang="en-US" sz="1800" i="1" dirty="0">
                <a:sym typeface="+mn-ea"/>
              </a:rPr>
              <a:t> </a:t>
            </a:r>
            <a:r>
              <a:rPr lang="en-US" altLang="en-US" sz="1800" b="0" i="1" dirty="0">
                <a:sym typeface="+mn-ea"/>
              </a:rPr>
              <a:t>unknown) = unknown</a:t>
            </a:r>
            <a:endParaRPr lang="en-US" altLang="en-US" sz="1800" b="0" i="1" dirty="0"/>
          </a:p>
          <a:p>
            <a:pPr lvl="2"/>
            <a:r>
              <a:rPr lang="en-US" altLang="en-US" sz="1800" b="0" dirty="0">
                <a:sym typeface="+mn-ea"/>
              </a:rPr>
              <a:t>NOT</a:t>
            </a:r>
            <a:r>
              <a:rPr lang="en-US" altLang="en-US" sz="1800" b="0" i="1" dirty="0">
                <a:sym typeface="+mn-ea"/>
              </a:rPr>
              <a:t>:  (</a:t>
            </a:r>
            <a:r>
              <a:rPr lang="en-US" altLang="en-US" sz="1800" dirty="0">
                <a:sym typeface="+mn-ea"/>
              </a:rPr>
              <a:t>not</a:t>
            </a:r>
            <a:r>
              <a:rPr lang="en-US" altLang="en-US" sz="1800" i="1" dirty="0">
                <a:sym typeface="+mn-ea"/>
              </a:rPr>
              <a:t> </a:t>
            </a:r>
            <a:r>
              <a:rPr lang="en-US" altLang="en-US" sz="1800" b="0" i="1" dirty="0">
                <a:sym typeface="+mn-ea"/>
              </a:rPr>
              <a:t>unknown) = unknown</a:t>
            </a:r>
            <a:endParaRPr lang="en-US" altLang="en-US" sz="1800" b="0" i="1" dirty="0"/>
          </a:p>
          <a:p>
            <a:pPr lvl="2"/>
            <a:r>
              <a:rPr lang="en-US" altLang="en-US" sz="1800" b="0" dirty="0">
                <a:sym typeface="+mn-ea"/>
              </a:rPr>
              <a:t>“</a:t>
            </a:r>
            <a:r>
              <a:rPr lang="en-US" altLang="en-US" sz="1800" b="0" i="1" dirty="0">
                <a:sym typeface="+mn-ea"/>
              </a:rPr>
              <a:t>P</a:t>
            </a:r>
            <a:r>
              <a:rPr lang="en-US" altLang="en-US" sz="1800" b="0" dirty="0">
                <a:sym typeface="+mn-ea"/>
              </a:rPr>
              <a:t>  </a:t>
            </a:r>
            <a:r>
              <a:rPr lang="en-US" altLang="en-US" sz="1800" dirty="0">
                <a:sym typeface="+mn-ea"/>
              </a:rPr>
              <a:t>is unknown</a:t>
            </a:r>
            <a:r>
              <a:rPr lang="en-US" altLang="en-US" sz="1800" b="0" dirty="0">
                <a:sym typeface="+mn-ea"/>
              </a:rPr>
              <a:t>” evaluates to true if predicate </a:t>
            </a:r>
            <a:r>
              <a:rPr lang="en-US" altLang="en-US" sz="1800" b="0" i="1" dirty="0">
                <a:sym typeface="+mn-ea"/>
              </a:rPr>
              <a:t>P</a:t>
            </a:r>
            <a:r>
              <a:rPr lang="en-US" altLang="en-US" sz="1800" b="0" dirty="0">
                <a:sym typeface="+mn-ea"/>
              </a:rPr>
              <a:t> evaluates to </a:t>
            </a:r>
            <a:r>
              <a:rPr lang="en-US" altLang="en-US" sz="1800" b="0" i="1" dirty="0">
                <a:sym typeface="+mn-ea"/>
              </a:rPr>
              <a:t>unknown</a:t>
            </a:r>
            <a:endParaRPr lang="en-US" altLang="en-US" b="0" i="1" dirty="0"/>
          </a:p>
          <a:p>
            <a:pPr lvl="1" defTabSz="0">
              <a:tabLst>
                <a:tab pos="906780" algn="l"/>
              </a:tabLst>
            </a:pPr>
            <a:r>
              <a:rPr lang="en-US" altLang="en-US" b="0" dirty="0">
                <a:sym typeface="+mn-ea"/>
              </a:rPr>
              <a:t>Result of </a:t>
            </a:r>
            <a:r>
              <a:rPr lang="en-US" altLang="en-US" dirty="0">
                <a:sym typeface="+mn-ea"/>
              </a:rPr>
              <a:t>where </a:t>
            </a:r>
            <a:r>
              <a:rPr lang="en-US" altLang="en-US" b="0" dirty="0">
                <a:sym typeface="+mn-ea"/>
              </a:rPr>
              <a:t>clause predicate is treated as </a:t>
            </a:r>
            <a:r>
              <a:rPr lang="en-US" altLang="en-US" b="0" i="1" dirty="0">
                <a:sym typeface="+mn-ea"/>
              </a:rPr>
              <a:t>false </a:t>
            </a:r>
            <a:r>
              <a:rPr lang="en-US" altLang="en-US" b="0" dirty="0">
                <a:sym typeface="+mn-ea"/>
              </a:rPr>
              <a:t>if it evaluates to </a:t>
            </a:r>
            <a:r>
              <a:rPr lang="en-US" altLang="en-US" b="0" i="1" dirty="0">
                <a:sym typeface="+mn-ea"/>
              </a:rPr>
              <a:t>unknown</a:t>
            </a:r>
            <a:endParaRPr lang="en-US" altLang="en-US" b="0" dirty="0"/>
          </a:p>
          <a:p>
            <a:pPr lvl="1" defTabSz="0">
              <a:tabLst>
                <a:tab pos="906780" algn="l"/>
              </a:tabLst>
            </a:pPr>
            <a:endParaRPr lang="en-US" altLang="en-US" b="0" i="1" baseline="-25000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84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sz="3200" dirty="0">
                <a:latin typeface="+mn-lt"/>
                <a:cs typeface="+mn-lt"/>
                <a:sym typeface="+mn-ea"/>
              </a:rPr>
              <a:t>Aggregate Functions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06323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222500" algn="l"/>
              </a:tabLst>
              <a:defRPr/>
            </a:pPr>
            <a:r>
              <a:rPr lang="en-US" altLang="en-US" b="0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These functions operate on the multiset of values of a column of a relation, and return a value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222500" algn="l"/>
              </a:tabLst>
              <a:defRPr/>
            </a:pPr>
            <a:r>
              <a:rPr lang="en-US" altLang="en-US" kern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cs typeface="+mn-cs"/>
                <a:sym typeface="+mn-ea"/>
              </a:rPr>
              <a:t>avg</a:t>
            </a:r>
            <a:r>
              <a:rPr lang="en-US" altLang="en-US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: </a:t>
            </a:r>
            <a:r>
              <a:rPr lang="en-US" altLang="en-US" b="0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average value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222500" algn="l"/>
              </a:tabLst>
              <a:defRPr/>
            </a:pPr>
            <a:r>
              <a:rPr lang="en-US" altLang="en-US" kern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cs typeface="+mn-cs"/>
                <a:sym typeface="+mn-ea"/>
              </a:rPr>
              <a:t>min</a:t>
            </a:r>
            <a:r>
              <a:rPr lang="en-US" altLang="en-US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:  </a:t>
            </a:r>
            <a:r>
              <a:rPr lang="en-US" altLang="en-US" b="0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minimum value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222500" algn="l"/>
              </a:tabLst>
              <a:defRPr/>
            </a:pPr>
            <a:r>
              <a:rPr lang="en-US" altLang="en-US" kern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cs typeface="+mn-cs"/>
                <a:sym typeface="+mn-ea"/>
              </a:rPr>
              <a:t>max</a:t>
            </a:r>
            <a:r>
              <a:rPr lang="en-US" altLang="en-US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:  </a:t>
            </a:r>
            <a:r>
              <a:rPr lang="en-US" altLang="en-US" b="0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maximum value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222500" algn="l"/>
              </a:tabLst>
              <a:defRPr/>
            </a:pPr>
            <a:r>
              <a:rPr lang="en-US" altLang="en-US" kern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cs typeface="+mn-cs"/>
                <a:sym typeface="+mn-ea"/>
              </a:rPr>
              <a:t>sum</a:t>
            </a:r>
            <a:r>
              <a:rPr lang="en-US" altLang="en-US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:  </a:t>
            </a:r>
            <a:r>
              <a:rPr lang="en-US" altLang="en-US" b="0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sum of values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222500" algn="l"/>
              </a:tabLst>
              <a:defRPr/>
            </a:pPr>
            <a:r>
              <a:rPr lang="en-US" altLang="en-US" kern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cs typeface="+mn-cs"/>
                <a:sym typeface="+mn-ea"/>
              </a:rPr>
              <a:t>count</a:t>
            </a:r>
            <a:r>
              <a:rPr lang="en-US" altLang="en-US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:  </a:t>
            </a:r>
            <a:r>
              <a:rPr lang="en-US" altLang="en-US" b="0" kern="0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number of values</a:t>
            </a:r>
            <a:endParaRPr kumimoji="1" lang="en-US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defTabSz="0">
              <a:tabLst>
                <a:tab pos="906780" algn="l"/>
              </a:tabLst>
            </a:pPr>
            <a:endParaRPr lang="en-US" altLang="en-US" b="0" i="1" baseline="-25000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20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sz="3200" dirty="0">
                <a:latin typeface="+mn-lt"/>
                <a:cs typeface="+mn-lt"/>
                <a:sym typeface="+mn-ea"/>
              </a:rPr>
              <a:t>Nested Subqueries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06323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0">
              <a:tabLst>
                <a:tab pos="625475" algn="l"/>
              </a:tabLst>
            </a:pPr>
            <a:r>
              <a:rPr lang="en-US" altLang="en-US" sz="2400" b="0" dirty="0">
                <a:sym typeface="+mn-ea"/>
              </a:rPr>
              <a:t>SQL provides a mechanism for the nesting of subqueries. A </a:t>
            </a:r>
            <a:r>
              <a:rPr lang="en-US" altLang="en-US" sz="2400" b="0" dirty="0">
                <a:solidFill>
                  <a:srgbClr val="000099"/>
                </a:solidFill>
                <a:sym typeface="+mn-ea"/>
              </a:rPr>
              <a:t>subquery</a:t>
            </a:r>
            <a:r>
              <a:rPr lang="en-US" altLang="en-US" sz="2400" b="0" dirty="0">
                <a:sym typeface="+mn-ea"/>
              </a:rPr>
              <a:t> is a select-from-where expression that is nested within another query.</a:t>
            </a:r>
            <a:endParaRPr lang="en-US" altLang="en-US" sz="2400" b="0" dirty="0"/>
          </a:p>
          <a:p>
            <a:pPr defTabSz="0">
              <a:tabLst>
                <a:tab pos="625475" algn="l"/>
              </a:tabLst>
            </a:pPr>
            <a:r>
              <a:rPr lang="en-US" altLang="en-US" sz="2400" b="0" dirty="0">
                <a:sym typeface="+mn-ea"/>
              </a:rPr>
              <a:t>The nesting can be done in the following SQL query</a:t>
            </a:r>
            <a:br>
              <a:rPr lang="en-US" altLang="en-US" sz="2400" b="0" dirty="0">
                <a:sym typeface="+mn-ea"/>
              </a:rPr>
            </a:br>
            <a:r>
              <a:rPr lang="en-US" altLang="en-US" sz="2400" b="0" dirty="0">
                <a:sym typeface="+mn-ea"/>
              </a:rPr>
              <a:t>	</a:t>
            </a:r>
            <a:r>
              <a:rPr lang="en-US" altLang="en-US" sz="2000" b="0" dirty="0">
                <a:sym typeface="+mn-ea"/>
              </a:rPr>
              <a:t>select </a:t>
            </a:r>
            <a:r>
              <a:rPr lang="en-US" altLang="en-US" sz="2000" b="0" i="1" dirty="0">
                <a:sym typeface="+mn-ea"/>
              </a:rPr>
              <a:t>A</a:t>
            </a:r>
            <a:r>
              <a:rPr lang="en-US" altLang="en-US" sz="2000" b="0" baseline="-25000" dirty="0">
                <a:sym typeface="+mn-ea"/>
              </a:rPr>
              <a:t>1</a:t>
            </a:r>
            <a:r>
              <a:rPr lang="en-US" altLang="en-US" sz="2000" b="0" dirty="0">
                <a:sym typeface="+mn-ea"/>
              </a:rPr>
              <a:t>, </a:t>
            </a:r>
            <a:r>
              <a:rPr lang="en-US" altLang="en-US" sz="2000" b="0" i="1" dirty="0">
                <a:sym typeface="+mn-ea"/>
              </a:rPr>
              <a:t>A</a:t>
            </a:r>
            <a:r>
              <a:rPr lang="en-US" altLang="en-US" sz="2000" b="0" baseline="-25000" dirty="0">
                <a:sym typeface="+mn-ea"/>
              </a:rPr>
              <a:t>2</a:t>
            </a:r>
            <a:r>
              <a:rPr lang="en-US" altLang="en-US" sz="2000" b="0" dirty="0">
                <a:sym typeface="+mn-ea"/>
              </a:rPr>
              <a:t>, ..., </a:t>
            </a:r>
            <a:r>
              <a:rPr lang="en-US" altLang="en-US" sz="2000" b="0" i="1" dirty="0">
                <a:sym typeface="+mn-ea"/>
              </a:rPr>
              <a:t>A</a:t>
            </a:r>
            <a:r>
              <a:rPr lang="en-US" altLang="en-US" sz="2000" b="0" i="1" baseline="-25000" dirty="0">
                <a:sym typeface="+mn-ea"/>
              </a:rPr>
              <a:t>n</a:t>
            </a:r>
            <a:br>
              <a:rPr lang="en-US" altLang="en-US" sz="2000" b="0" dirty="0">
                <a:sym typeface="+mn-ea"/>
              </a:rPr>
            </a:br>
            <a:r>
              <a:rPr lang="en-US" altLang="en-US" sz="2000" b="0" dirty="0">
                <a:sym typeface="+mn-ea"/>
              </a:rPr>
              <a:t>	from </a:t>
            </a:r>
            <a:r>
              <a:rPr lang="en-US" altLang="en-US" sz="2000" b="0" i="1" dirty="0">
                <a:sym typeface="+mn-ea"/>
              </a:rPr>
              <a:t>r</a:t>
            </a:r>
            <a:r>
              <a:rPr lang="en-US" altLang="en-US" sz="2000" b="0" baseline="-25000" dirty="0">
                <a:sym typeface="+mn-ea"/>
              </a:rPr>
              <a:t>1</a:t>
            </a:r>
            <a:r>
              <a:rPr lang="en-US" altLang="en-US" sz="2000" b="0" dirty="0">
                <a:sym typeface="+mn-ea"/>
              </a:rPr>
              <a:t>, </a:t>
            </a:r>
            <a:r>
              <a:rPr lang="en-US" altLang="en-US" sz="2000" b="0" i="1" dirty="0">
                <a:sym typeface="+mn-ea"/>
              </a:rPr>
              <a:t>r</a:t>
            </a:r>
            <a:r>
              <a:rPr lang="en-US" altLang="en-US" sz="2000" b="0" baseline="-25000" dirty="0">
                <a:sym typeface="+mn-ea"/>
              </a:rPr>
              <a:t>2</a:t>
            </a:r>
            <a:r>
              <a:rPr lang="en-US" altLang="en-US" sz="2000" b="0" dirty="0">
                <a:sym typeface="+mn-ea"/>
              </a:rPr>
              <a:t>, ..., </a:t>
            </a:r>
            <a:r>
              <a:rPr lang="en-US" altLang="en-US" sz="2000" b="0" i="1" dirty="0">
                <a:sym typeface="+mn-ea"/>
              </a:rPr>
              <a:t>r</a:t>
            </a:r>
            <a:r>
              <a:rPr lang="en-US" altLang="en-US" sz="2000" b="0" i="1" baseline="-25000" dirty="0">
                <a:sym typeface="+mn-ea"/>
              </a:rPr>
              <a:t>m</a:t>
            </a:r>
            <a:br>
              <a:rPr lang="en-US" altLang="en-US" sz="2000" b="0" dirty="0">
                <a:sym typeface="+mn-ea"/>
              </a:rPr>
            </a:br>
            <a:r>
              <a:rPr lang="en-US" altLang="en-US" sz="2000" b="0" dirty="0">
                <a:sym typeface="+mn-ea"/>
              </a:rPr>
              <a:t>	where </a:t>
            </a:r>
            <a:r>
              <a:rPr lang="en-US" altLang="en-US" sz="2000" b="0" i="1" dirty="0">
                <a:sym typeface="+mn-ea"/>
              </a:rPr>
              <a:t>P</a:t>
            </a:r>
            <a:br>
              <a:rPr lang="en-US" altLang="en-US" sz="2000" b="0" i="1" dirty="0">
                <a:sym typeface="+mn-ea"/>
              </a:rPr>
            </a:br>
            <a:r>
              <a:rPr lang="en-US" altLang="en-US" sz="2000" b="0" dirty="0">
                <a:sym typeface="+mn-ea"/>
              </a:rPr>
              <a:t>as follows:</a:t>
            </a:r>
            <a:endParaRPr lang="en-US" altLang="en-US" sz="2000" b="0" dirty="0"/>
          </a:p>
          <a:p>
            <a:pPr lvl="1"/>
            <a:r>
              <a:rPr lang="en-US" altLang="en-US" b="0" i="1" dirty="0">
                <a:sym typeface="+mn-ea"/>
              </a:rPr>
              <a:t>A</a:t>
            </a:r>
            <a:r>
              <a:rPr lang="en-US" altLang="en-US" b="0" i="1" baseline="-25000" dirty="0">
                <a:sym typeface="+mn-ea"/>
              </a:rPr>
              <a:t>i   </a:t>
            </a:r>
            <a:r>
              <a:rPr lang="en-US" altLang="en-US" b="0" dirty="0">
                <a:sym typeface="+mn-ea"/>
              </a:rPr>
              <a:t>can be replaced be a subquery that generates a single value.</a:t>
            </a:r>
            <a:endParaRPr lang="en-US" altLang="en-US" b="0" dirty="0"/>
          </a:p>
          <a:p>
            <a:pPr lvl="1"/>
            <a:r>
              <a:rPr lang="en-US" altLang="en-US" b="0" i="1" dirty="0">
                <a:sym typeface="+mn-ea"/>
              </a:rPr>
              <a:t>r</a:t>
            </a:r>
            <a:r>
              <a:rPr lang="en-US" altLang="en-US" b="0" i="1" baseline="-25000" dirty="0">
                <a:sym typeface="+mn-ea"/>
              </a:rPr>
              <a:t>i </a:t>
            </a:r>
            <a:r>
              <a:rPr lang="en-US" altLang="en-US" b="0" dirty="0">
                <a:sym typeface="+mn-ea"/>
              </a:rPr>
              <a:t> can be replaced by any valid subquery</a:t>
            </a:r>
            <a:endParaRPr lang="en-US" altLang="en-US" b="0" dirty="0"/>
          </a:p>
          <a:p>
            <a:pPr lvl="1"/>
            <a:r>
              <a:rPr lang="en-US" altLang="en-US" b="0" i="1" dirty="0">
                <a:sym typeface="+mn-ea"/>
              </a:rPr>
              <a:t>P</a:t>
            </a:r>
            <a:r>
              <a:rPr lang="en-US" altLang="en-US" b="0" dirty="0">
                <a:sym typeface="+mn-ea"/>
              </a:rPr>
              <a:t> can be replaced with an expression of the form:</a:t>
            </a:r>
            <a:endParaRPr lang="en-US" altLang="en-US" b="0" dirty="0"/>
          </a:p>
          <a:p>
            <a:pPr lvl="1">
              <a:buNone/>
            </a:pPr>
            <a:r>
              <a:rPr lang="en-US" altLang="en-US" b="0" dirty="0">
                <a:sym typeface="+mn-ea"/>
              </a:rPr>
              <a:t>                </a:t>
            </a:r>
            <a:r>
              <a:rPr lang="en-US" altLang="en-US" b="0" i="1" dirty="0">
                <a:sym typeface="+mn-ea"/>
              </a:rPr>
              <a:t>B</a:t>
            </a:r>
            <a:r>
              <a:rPr lang="en-US" altLang="en-US" b="0" dirty="0">
                <a:sym typeface="+mn-ea"/>
              </a:rPr>
              <a:t> &lt;operation&gt; (subquery)</a:t>
            </a:r>
            <a:endParaRPr lang="en-US" altLang="en-US" b="0" dirty="0"/>
          </a:p>
          <a:p>
            <a:pPr lvl="1">
              <a:buNone/>
            </a:pPr>
            <a:r>
              <a:rPr lang="en-US" altLang="en-US" b="0" dirty="0">
                <a:sym typeface="+mn-ea"/>
              </a:rPr>
              <a:t>     Where </a:t>
            </a:r>
            <a:r>
              <a:rPr lang="en-US" altLang="en-US" b="0" i="1" dirty="0">
                <a:sym typeface="+mn-ea"/>
              </a:rPr>
              <a:t>B</a:t>
            </a:r>
            <a:r>
              <a:rPr lang="en-US" altLang="en-US" b="0" dirty="0">
                <a:sym typeface="+mn-ea"/>
              </a:rPr>
              <a:t> is an attribute and &lt;operation&gt; to be defined later.</a:t>
            </a:r>
            <a:endParaRPr lang="en-US" altLang="en-US" b="0" i="1" baseline="-25000" dirty="0">
              <a:cs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7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sz="3200" dirty="0">
                <a:latin typeface="+mn-lt"/>
                <a:cs typeface="+mn-lt"/>
                <a:sym typeface="+mn-ea"/>
              </a:rPr>
              <a:t>Nested Subqueries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06323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0">
              <a:tabLst>
                <a:tab pos="625475" algn="l"/>
              </a:tabLst>
            </a:pPr>
            <a:r>
              <a:rPr lang="en-US" altLang="en-US" b="0" dirty="0">
                <a:sym typeface="+mn-ea"/>
              </a:rPr>
              <a:t>Subqueries in the Where Clause</a:t>
            </a:r>
          </a:p>
          <a:p>
            <a:pPr lvl="1" defTabSz="0">
              <a:tabLst>
                <a:tab pos="625475" algn="l"/>
              </a:tabLst>
            </a:pPr>
            <a:r>
              <a:rPr lang="en-US" altLang="en-US" sz="2000" b="0" dirty="0">
                <a:sym typeface="+mn-ea"/>
              </a:rPr>
              <a:t>A common use of subqueries is to perform tests:</a:t>
            </a:r>
            <a:endParaRPr lang="en-US" altLang="en-US" sz="2000" b="0" dirty="0"/>
          </a:p>
          <a:p>
            <a:pPr lvl="2"/>
            <a:r>
              <a:rPr lang="en-US" altLang="en-US" b="0" dirty="0">
                <a:sym typeface="+mn-ea"/>
              </a:rPr>
              <a:t> For set membership</a:t>
            </a:r>
            <a:endParaRPr lang="en-US" altLang="en-US" b="0" dirty="0"/>
          </a:p>
          <a:p>
            <a:pPr lvl="2"/>
            <a:r>
              <a:rPr lang="en-US" altLang="en-US" b="0" dirty="0">
                <a:sym typeface="+mn-ea"/>
              </a:rPr>
              <a:t> For set comparisons</a:t>
            </a:r>
            <a:endParaRPr lang="en-US" altLang="en-US" b="0" dirty="0"/>
          </a:p>
          <a:p>
            <a:pPr lvl="2"/>
            <a:r>
              <a:rPr lang="en-US" altLang="en-US" b="0" dirty="0">
                <a:sym typeface="+mn-ea"/>
              </a:rPr>
              <a:t> For set cardinality.</a:t>
            </a:r>
            <a:endParaRPr lang="en-US" altLang="en-US" b="0" dirty="0"/>
          </a:p>
          <a:p>
            <a:pPr lvl="1" defTabSz="0">
              <a:tabLst>
                <a:tab pos="625475" algn="l"/>
              </a:tabLst>
            </a:pPr>
            <a:endParaRPr lang="en-US" altLang="en-US" sz="2000" b="0" dirty="0"/>
          </a:p>
          <a:p>
            <a:pPr defTabSz="0">
              <a:tabLst>
                <a:tab pos="625475" algn="l"/>
              </a:tabLst>
            </a:pPr>
            <a:endParaRPr lang="en-US" altLang="en-US" b="0" dirty="0">
              <a:sym typeface="+mn-ea"/>
            </a:endParaRPr>
          </a:p>
          <a:p>
            <a:pPr defTabSz="0">
              <a:tabLst>
                <a:tab pos="625475" algn="l"/>
              </a:tabLst>
            </a:pPr>
            <a:endParaRPr lang="en-US" altLang="en-US" b="0" i="1" baseline="-25000" dirty="0">
              <a:cs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953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29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Ch4: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Views</a:t>
            </a:r>
          </a:p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Integrity Constraints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2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Ch1: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dirty="0"/>
              <a:t>Data models and databases</a:t>
            </a:r>
          </a:p>
          <a:p>
            <a:pPr eaLnBrk="1" hangingPunct="1"/>
            <a:r>
              <a:rPr lang="en-US" altLang="zh-CN" b="0" dirty="0"/>
              <a:t>Database Design</a:t>
            </a:r>
          </a:p>
          <a:p>
            <a:pPr eaLnBrk="1" hangingPunct="1"/>
            <a:r>
              <a:rPr lang="en-US" altLang="zh-CN" b="0" dirty="0"/>
              <a:t>Database Engine</a:t>
            </a:r>
          </a:p>
          <a:p>
            <a:pPr lvl="1" eaLnBrk="1" hangingPunct="1"/>
            <a:r>
              <a:rPr lang="en-US" altLang="zh-CN" b="0" dirty="0"/>
              <a:t>Storage Manager</a:t>
            </a:r>
          </a:p>
          <a:p>
            <a:pPr lvl="1" eaLnBrk="1" hangingPunct="1"/>
            <a:r>
              <a:rPr lang="en-US" altLang="zh-CN" b="0" dirty="0"/>
              <a:t>Query Processing</a:t>
            </a:r>
          </a:p>
          <a:p>
            <a:pPr lvl="1" eaLnBrk="1" hangingPunct="1"/>
            <a:r>
              <a:rPr lang="en-US" altLang="zh-CN" b="0" dirty="0"/>
              <a:t>Transaction Manager</a:t>
            </a:r>
          </a:p>
          <a:p>
            <a:pPr eaLnBrk="1" hangingPunct="1"/>
            <a:r>
              <a:rPr lang="en-US" altLang="zh-CN" b="0" dirty="0"/>
              <a:t>Database Architecture</a:t>
            </a:r>
          </a:p>
          <a:p>
            <a:pPr eaLnBrk="1" hangingPunct="1"/>
            <a:r>
              <a:rPr lang="zh-CN" altLang="en-US" dirty="0"/>
              <a:t>考察基本概念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68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dirty="0">
                <a:latin typeface="+mn-lt"/>
                <a:sym typeface="+mn-ea"/>
              </a:rPr>
              <a:t>Views</a:t>
            </a:r>
            <a:endParaRPr lang="en-US" altLang="zh-CN" dirty="0">
              <a:latin typeface="+mn-lt"/>
              <a:cs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3432175" algn="ctr"/>
              </a:tabLst>
            </a:pPr>
            <a:r>
              <a:rPr lang="en-US" altLang="zh-CN" b="0" dirty="0"/>
              <a:t>A view is defined using the create view statement which has the form</a:t>
            </a:r>
            <a:endParaRPr lang="en-US" altLang="zh-CN" sz="2800" b="0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zh-CN" sz="2800" b="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zh-CN" sz="2800" b="0" dirty="0"/>
              <a:t>		</a:t>
            </a:r>
            <a:r>
              <a:rPr lang="en-US" altLang="zh-CN" sz="2000" b="0" dirty="0"/>
              <a:t>create view </a:t>
            </a:r>
            <a:r>
              <a:rPr lang="en-US" altLang="zh-CN" sz="2000" b="0" i="1" dirty="0"/>
              <a:t>v </a:t>
            </a:r>
            <a:r>
              <a:rPr lang="en-US" altLang="zh-CN" sz="2000" b="0" dirty="0"/>
              <a:t>as </a:t>
            </a:r>
            <a:r>
              <a:rPr lang="en-US" altLang="zh-CN" sz="2000" b="0" i="1" dirty="0"/>
              <a:t>&lt; </a:t>
            </a:r>
            <a:r>
              <a:rPr lang="en-US" altLang="zh-CN" sz="2000" b="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zh-CN" sz="2000" b="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zh-CN" sz="2000" b="0" dirty="0"/>
              <a:t>	where &lt;query expression&gt; is any legal SQL expression.  The view name is represented by </a:t>
            </a:r>
            <a:r>
              <a:rPr lang="en-US" altLang="zh-CN" sz="2000" b="0" i="1" dirty="0"/>
              <a:t>v.</a:t>
            </a:r>
            <a:endParaRPr lang="en-US" altLang="zh-CN" sz="2000" b="0" dirty="0"/>
          </a:p>
          <a:p>
            <a:pPr>
              <a:tabLst>
                <a:tab pos="3432175" algn="ctr"/>
              </a:tabLst>
            </a:pPr>
            <a:r>
              <a:rPr lang="en-US" altLang="zh-CN" b="0" dirty="0"/>
              <a:t>Once a view is defined, the view name can be used to refer to the virtual relation that the view generates.</a:t>
            </a:r>
            <a:endParaRPr lang="en-US" altLang="zh-CN" sz="2800" b="0" dirty="0"/>
          </a:p>
          <a:p>
            <a:pPr>
              <a:tabLst>
                <a:tab pos="3432175" algn="ctr"/>
              </a:tabLst>
            </a:pPr>
            <a:r>
              <a:rPr lang="en-US" altLang="zh-CN" b="0" dirty="0"/>
              <a:t>View definition is not the same as creating a new relation by evaluating the query expression</a:t>
            </a:r>
            <a:r>
              <a:rPr lang="en-US" altLang="zh-CN" sz="2800" b="0" dirty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zh-CN" b="0" dirty="0"/>
              <a:t>Rather, a view definition causes the saving of an expression; the expression is substituted into queries using the view.</a:t>
            </a:r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96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dirty="0">
                <a:latin typeface="+mn-lt"/>
                <a:sym typeface="+mn-ea"/>
              </a:rPr>
              <a:t>Integrity Constraints</a:t>
            </a:r>
            <a:endParaRPr lang="en-US" altLang="zh-CN" dirty="0">
              <a:latin typeface="+mn-lt"/>
              <a:cs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/>
              <a:t>Integrity Constraints on a Single Relation</a:t>
            </a:r>
          </a:p>
          <a:p>
            <a:pPr lvl="1"/>
            <a:r>
              <a:rPr lang="en-US" altLang="zh-CN" b="0" dirty="0"/>
              <a:t>not null</a:t>
            </a:r>
          </a:p>
          <a:p>
            <a:pPr lvl="1"/>
            <a:r>
              <a:rPr lang="en-US" altLang="zh-CN" b="0" dirty="0"/>
              <a:t>primary key</a:t>
            </a:r>
          </a:p>
          <a:p>
            <a:pPr lvl="1"/>
            <a:r>
              <a:rPr lang="en-US" altLang="zh-CN" b="0" dirty="0"/>
              <a:t>unique</a:t>
            </a:r>
          </a:p>
          <a:p>
            <a:pPr lvl="1"/>
            <a:r>
              <a:rPr lang="en-US" altLang="zh-CN" b="0" dirty="0"/>
              <a:t>check (P), where P is a predicate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489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Ch5: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b="0" dirty="0">
                <a:sym typeface="+mn-ea"/>
              </a:rPr>
              <a:t>Accessing SQL From a Programming Language</a:t>
            </a:r>
          </a:p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Functions and Procedural Constructs</a:t>
            </a:r>
          </a:p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Triggers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74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Functions and Procedural Constructs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000" b="0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800" b="0" dirty="0"/>
              <a:t>             </a:t>
            </a:r>
            <a:r>
              <a:rPr lang="en-US" altLang="en-US" sz="2000" b="0" dirty="0"/>
              <a:t>create function </a:t>
            </a:r>
            <a:r>
              <a:rPr lang="en-US" altLang="en-US" sz="2000" b="0" i="1" dirty="0" err="1"/>
              <a:t>dept_count</a:t>
            </a:r>
            <a:r>
              <a:rPr lang="en-US" altLang="en-US" sz="2000" b="0" i="1" dirty="0"/>
              <a:t> </a:t>
            </a:r>
            <a:r>
              <a:rPr lang="en-US" altLang="en-US" sz="2000" b="0" dirty="0"/>
              <a:t>(</a:t>
            </a:r>
            <a:r>
              <a:rPr lang="en-US" altLang="en-US" sz="2000" b="0" i="1" dirty="0" err="1"/>
              <a:t>dept_name</a:t>
            </a:r>
            <a:r>
              <a:rPr lang="en-US" altLang="en-US" sz="2000" b="0" i="1" dirty="0"/>
              <a:t> </a:t>
            </a:r>
            <a:r>
              <a:rPr lang="en-US" altLang="en-US" sz="2000" b="0" dirty="0" err="1"/>
              <a:t>varchar</a:t>
            </a:r>
            <a:r>
              <a:rPr lang="en-US" altLang="en-US" sz="2000" b="0" dirty="0"/>
              <a:t>(20))</a:t>
            </a:r>
            <a:br>
              <a:rPr lang="en-US" altLang="en-US" sz="2000" b="0" dirty="0"/>
            </a:br>
            <a:r>
              <a:rPr lang="en-US" altLang="en-US" sz="1800" b="0" dirty="0"/>
              <a:t>                </a:t>
            </a:r>
            <a:r>
              <a:rPr lang="en-US" altLang="en-US" sz="2000" b="0" dirty="0"/>
              <a:t>returns integer</a:t>
            </a:r>
            <a:br>
              <a:rPr lang="en-US" altLang="en-US" sz="2000" b="0" dirty="0"/>
            </a:br>
            <a:r>
              <a:rPr lang="en-US" altLang="en-US" sz="2000" b="0" dirty="0"/>
              <a:t>               begin</a:t>
            </a:r>
            <a:br>
              <a:rPr lang="en-US" altLang="en-US" sz="2000" b="0" dirty="0"/>
            </a:br>
            <a:r>
              <a:rPr lang="en-US" altLang="en-US" sz="2000" b="0" dirty="0"/>
              <a:t>               declare </a:t>
            </a:r>
            <a:r>
              <a:rPr lang="en-US" altLang="en-US" sz="2000" b="0" i="1" dirty="0" err="1"/>
              <a:t>d_count</a:t>
            </a:r>
            <a:r>
              <a:rPr lang="en-US" altLang="en-US" sz="2000" b="0" i="1" dirty="0"/>
              <a:t>  </a:t>
            </a:r>
            <a:r>
              <a:rPr lang="en-US" altLang="en-US" sz="2000" b="0" dirty="0"/>
              <a:t>integer;</a:t>
            </a:r>
            <a:br>
              <a:rPr lang="en-US" altLang="en-US" sz="2000" b="0" dirty="0"/>
            </a:br>
            <a:r>
              <a:rPr lang="en-US" altLang="en-US" sz="2000" b="0" dirty="0"/>
              <a:t>                      select count (</a:t>
            </a:r>
            <a:r>
              <a:rPr lang="en-US" altLang="en-US" sz="2000" b="0" i="1" dirty="0"/>
              <a:t>* </a:t>
            </a:r>
            <a:r>
              <a:rPr lang="en-US" altLang="en-US" sz="2000" b="0" dirty="0"/>
              <a:t>) into </a:t>
            </a:r>
            <a:r>
              <a:rPr lang="en-US" altLang="en-US" sz="2000" b="0" i="1" dirty="0" err="1"/>
              <a:t>d_count</a:t>
            </a:r>
            <a:br>
              <a:rPr lang="en-US" altLang="en-US" sz="2000" b="0" i="1" dirty="0"/>
            </a:br>
            <a:r>
              <a:rPr lang="en-US" altLang="en-US" sz="2000" b="0" i="1" dirty="0"/>
              <a:t>                      </a:t>
            </a:r>
            <a:r>
              <a:rPr lang="en-US" altLang="en-US" sz="2000" b="0" dirty="0"/>
              <a:t>from </a:t>
            </a:r>
            <a:r>
              <a:rPr lang="en-US" altLang="en-US" sz="2000" b="0" i="1" dirty="0"/>
              <a:t>instructor</a:t>
            </a:r>
            <a:br>
              <a:rPr lang="en-US" altLang="en-US" sz="2000" b="0" i="1" dirty="0"/>
            </a:br>
            <a:r>
              <a:rPr lang="en-US" altLang="en-US" sz="2000" b="0" i="1" dirty="0"/>
              <a:t>                      </a:t>
            </a:r>
            <a:r>
              <a:rPr lang="en-US" altLang="en-US" sz="2000" b="0" dirty="0"/>
              <a:t>where </a:t>
            </a:r>
            <a:r>
              <a:rPr lang="en-US" altLang="en-US" sz="2000" b="0" i="1" dirty="0" err="1"/>
              <a:t>instructor.dept_name</a:t>
            </a:r>
            <a:r>
              <a:rPr lang="en-US" altLang="en-US" sz="2000" b="0" i="1" dirty="0"/>
              <a:t> = </a:t>
            </a:r>
            <a:r>
              <a:rPr lang="en-US" altLang="en-US" sz="2000" b="0" i="1" dirty="0" err="1"/>
              <a:t>dept_name</a:t>
            </a:r>
            <a:br>
              <a:rPr lang="en-US" altLang="en-US" sz="2000" b="0" i="1" dirty="0"/>
            </a:br>
            <a:r>
              <a:rPr lang="en-US" altLang="en-US" sz="2000" b="0" i="1" dirty="0"/>
              <a:t>               </a:t>
            </a:r>
            <a:r>
              <a:rPr lang="en-US" altLang="en-US" sz="2000" b="0" dirty="0"/>
              <a:t>return </a:t>
            </a:r>
            <a:r>
              <a:rPr lang="en-US" altLang="en-US" sz="2000" b="0" i="1" dirty="0" err="1"/>
              <a:t>d_count</a:t>
            </a:r>
            <a:r>
              <a:rPr lang="en-US" altLang="en-US" sz="2000" b="0" i="1" dirty="0"/>
              <a:t>;</a:t>
            </a:r>
            <a:br>
              <a:rPr lang="en-US" altLang="en-US" sz="2000" b="0" i="1" dirty="0"/>
            </a:br>
            <a:r>
              <a:rPr lang="en-US" altLang="en-US" sz="2000" b="0" i="1" dirty="0"/>
              <a:t>       </a:t>
            </a:r>
            <a:r>
              <a:rPr lang="en-US" altLang="en-US" sz="2000" b="0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000" b="0" dirty="0"/>
              <a:t>The function </a:t>
            </a:r>
            <a:r>
              <a:rPr lang="en-US" altLang="en-US" sz="2000" b="0" i="1" dirty="0" err="1"/>
              <a:t>dept_</a:t>
            </a:r>
            <a:r>
              <a:rPr lang="en-US" altLang="en-US" sz="2000" b="0" dirty="0" err="1"/>
              <a:t>count</a:t>
            </a:r>
            <a:r>
              <a:rPr lang="en-US" altLang="en-US" sz="2000" b="0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2000" b="0" dirty="0"/>
              <a:t>		select </a:t>
            </a:r>
            <a:r>
              <a:rPr lang="en-US" altLang="en-US" sz="2000" b="0" i="1" dirty="0" err="1"/>
              <a:t>dept_name</a:t>
            </a:r>
            <a:r>
              <a:rPr lang="en-US" altLang="en-US" sz="2000" b="0" i="1" dirty="0"/>
              <a:t>, budget</a:t>
            </a:r>
            <a:br>
              <a:rPr lang="en-US" altLang="en-US" sz="2000" b="0" i="1" dirty="0"/>
            </a:br>
            <a:r>
              <a:rPr lang="en-US" altLang="en-US" sz="2000" b="0" i="1" dirty="0"/>
              <a:t>	</a:t>
            </a:r>
            <a:r>
              <a:rPr lang="en-US" altLang="en-US" sz="2000" b="0" dirty="0"/>
              <a:t>from</a:t>
            </a:r>
            <a:r>
              <a:rPr lang="en-US" altLang="en-US" sz="2000" b="0" i="1" dirty="0"/>
              <a:t> department</a:t>
            </a:r>
            <a:br>
              <a:rPr lang="en-US" altLang="en-US" sz="2000" b="0" i="1" dirty="0"/>
            </a:br>
            <a:r>
              <a:rPr lang="en-US" altLang="en-US" sz="2000" b="0" i="1" dirty="0"/>
              <a:t>	</a:t>
            </a:r>
            <a:r>
              <a:rPr lang="en-US" altLang="en-US" sz="2000" b="0" dirty="0"/>
              <a:t>where </a:t>
            </a:r>
            <a:r>
              <a:rPr lang="en-US" altLang="en-US" sz="2000" b="0" i="1" dirty="0" err="1"/>
              <a:t>dept_</a:t>
            </a:r>
            <a:r>
              <a:rPr lang="en-US" altLang="en-US" sz="2000" b="0" dirty="0" err="1"/>
              <a:t>count</a:t>
            </a:r>
            <a:r>
              <a:rPr lang="en-US" altLang="en-US" sz="2000" b="0" dirty="0"/>
              <a:t> (</a:t>
            </a:r>
            <a:r>
              <a:rPr lang="en-US" altLang="en-US" sz="2000" b="0" i="1" dirty="0" err="1"/>
              <a:t>dept_name</a:t>
            </a:r>
            <a:r>
              <a:rPr lang="en-US" altLang="en-US" sz="2000" b="0" i="1" dirty="0"/>
              <a:t> </a:t>
            </a:r>
            <a:r>
              <a:rPr lang="en-US" altLang="en-US" sz="2000" b="0" dirty="0"/>
              <a:t>) &gt; 12</a:t>
            </a:r>
            <a:endParaRPr lang="en-US" altLang="en-US" sz="2000" b="0" i="1" dirty="0"/>
          </a:p>
          <a:p>
            <a:pPr lvl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05565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dirty="0">
                <a:latin typeface="+mn-lt"/>
                <a:sym typeface="+mn-ea"/>
              </a:rPr>
              <a:t>Triggers</a:t>
            </a:r>
            <a:endParaRPr lang="en-US" altLang="zh-CN" dirty="0">
              <a:latin typeface="+mn-lt"/>
              <a:cs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dirty="0"/>
              <a:t>Triggering </a:t>
            </a:r>
            <a:r>
              <a:rPr lang="en-US" altLang="en-US" dirty="0"/>
              <a:t>event</a:t>
            </a:r>
            <a:r>
              <a:rPr lang="en-US" altLang="en-US" b="0" dirty="0"/>
              <a:t> can be insert, delete or update</a:t>
            </a:r>
          </a:p>
          <a:p>
            <a:pPr>
              <a:lnSpc>
                <a:spcPct val="90000"/>
              </a:lnSpc>
            </a:pPr>
            <a:r>
              <a:rPr lang="en-US" altLang="en-US" b="0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For example,  after update of </a:t>
            </a:r>
            <a:r>
              <a:rPr lang="en-US" altLang="en-US" b="0" i="1" dirty="0"/>
              <a:t>takes </a:t>
            </a:r>
            <a:r>
              <a:rPr lang="en-US" altLang="en-US" b="0" dirty="0"/>
              <a:t>on</a:t>
            </a:r>
            <a:r>
              <a:rPr lang="en-US" altLang="en-US" b="0" i="1" dirty="0"/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b="0" dirty="0"/>
              <a:t>Values of attributes </a:t>
            </a:r>
            <a:r>
              <a:rPr lang="en-US" altLang="en-US" dirty="0"/>
              <a:t>before and after </a:t>
            </a:r>
            <a:r>
              <a:rPr lang="en-US" altLang="en-US" b="0" dirty="0"/>
              <a:t>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referencing </a:t>
            </a:r>
            <a:r>
              <a:rPr lang="en-US" altLang="en-US" dirty="0"/>
              <a:t>old</a:t>
            </a:r>
            <a:r>
              <a:rPr lang="en-US" altLang="en-US" b="0" dirty="0"/>
              <a:t> row as   : 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referencing </a:t>
            </a:r>
            <a:r>
              <a:rPr lang="en-US" altLang="en-US" dirty="0"/>
              <a:t>new</a:t>
            </a:r>
            <a:r>
              <a:rPr lang="en-US" altLang="en-US" b="0" dirty="0"/>
              <a:t> row as  : for inserts and updates</a:t>
            </a:r>
          </a:p>
          <a:p>
            <a:pPr>
              <a:lnSpc>
                <a:spcPct val="90000"/>
              </a:lnSpc>
            </a:pPr>
            <a:r>
              <a:rPr lang="en-US" altLang="en-US" b="0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0" dirty="0"/>
              <a:t>		</a:t>
            </a:r>
            <a:r>
              <a:rPr lang="en-US" altLang="en-US" sz="2000" b="0" dirty="0"/>
              <a:t>create trigger </a:t>
            </a:r>
            <a:r>
              <a:rPr lang="en-US" altLang="en-US" sz="2000" b="0" i="1" dirty="0" err="1"/>
              <a:t>setnull_trigger</a:t>
            </a:r>
            <a:r>
              <a:rPr lang="en-US" altLang="en-US" sz="2000" b="0" i="1" dirty="0"/>
              <a:t> </a:t>
            </a:r>
            <a:r>
              <a:rPr lang="en-US" altLang="en-US" sz="2000" b="0" dirty="0"/>
              <a:t>before update of </a:t>
            </a:r>
            <a:r>
              <a:rPr lang="en-US" altLang="en-US" sz="2000" b="0" i="1" dirty="0"/>
              <a:t>takes</a:t>
            </a:r>
            <a:br>
              <a:rPr lang="en-US" altLang="en-US" sz="2000" b="0" i="1" dirty="0"/>
            </a:br>
            <a:r>
              <a:rPr lang="en-US" altLang="en-US" sz="2000" b="0" dirty="0"/>
              <a:t>	referencing new row as </a:t>
            </a:r>
            <a:r>
              <a:rPr lang="en-US" altLang="en-US" sz="2000" b="0" i="1" dirty="0" err="1"/>
              <a:t>nrow</a:t>
            </a:r>
            <a:br>
              <a:rPr lang="en-US" altLang="en-US" sz="2000" b="0" i="1" dirty="0"/>
            </a:br>
            <a:r>
              <a:rPr lang="en-US" altLang="en-US" sz="2000" b="0" dirty="0"/>
              <a:t>	for each row</a:t>
            </a:r>
            <a:br>
              <a:rPr lang="en-US" altLang="en-US" sz="2000" b="0" dirty="0"/>
            </a:br>
            <a:r>
              <a:rPr lang="en-US" altLang="en-US" sz="2000" b="0" dirty="0"/>
              <a:t>	when (</a:t>
            </a:r>
            <a:r>
              <a:rPr lang="en-US" altLang="en-US" sz="2000" b="0" i="1" dirty="0" err="1"/>
              <a:t>nrow.grade</a:t>
            </a:r>
            <a:r>
              <a:rPr lang="en-US" altLang="en-US" sz="2000" b="0" dirty="0"/>
              <a:t> = </a:t>
            </a:r>
            <a:r>
              <a:rPr lang="ja-JP" altLang="en-US" sz="2000" b="0" dirty="0"/>
              <a:t>‘</a:t>
            </a:r>
            <a:r>
              <a:rPr lang="en-US" altLang="ja-JP" sz="2000" b="0" dirty="0"/>
              <a:t> </a:t>
            </a:r>
            <a:r>
              <a:rPr lang="ja-JP" altLang="en-US" sz="2000" b="0" dirty="0"/>
              <a:t>‘</a:t>
            </a:r>
            <a:r>
              <a:rPr lang="en-US" altLang="ja-JP" sz="2000" b="0" dirty="0"/>
              <a:t>)</a:t>
            </a:r>
            <a:br>
              <a:rPr lang="en-US" altLang="ja-JP" sz="2000" b="0" dirty="0"/>
            </a:br>
            <a:r>
              <a:rPr lang="en-US" altLang="ja-JP" sz="2000" b="0" dirty="0"/>
              <a:t>         begin atomic</a:t>
            </a:r>
            <a:br>
              <a:rPr lang="en-US" altLang="ja-JP" sz="2000" b="0" i="1" dirty="0"/>
            </a:br>
            <a:r>
              <a:rPr lang="en-US" altLang="ja-JP" sz="2000" b="0" dirty="0"/>
              <a:t>	          set </a:t>
            </a:r>
            <a:r>
              <a:rPr lang="en-US" altLang="ja-JP" sz="2000" b="0" i="1" dirty="0" err="1"/>
              <a:t>nrow.grade</a:t>
            </a:r>
            <a:r>
              <a:rPr lang="en-US" altLang="ja-JP" sz="2000" b="0" i="1" dirty="0"/>
              <a:t> </a:t>
            </a:r>
            <a:r>
              <a:rPr lang="en-US" altLang="ja-JP" sz="2000" b="0" dirty="0"/>
              <a:t>= null;</a:t>
            </a:r>
            <a:br>
              <a:rPr lang="en-US" altLang="ja-JP" sz="2000" b="0" dirty="0"/>
            </a:br>
            <a:r>
              <a:rPr lang="en-US" altLang="ja-JP" sz="2000" b="0" dirty="0"/>
              <a:t>         end;</a:t>
            </a:r>
          </a:p>
          <a:p>
            <a:pPr lvl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29769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dirty="0">
                <a:latin typeface="+mn-lt"/>
                <a:sym typeface="+mn-ea"/>
              </a:rPr>
              <a:t>Triggers</a:t>
            </a:r>
            <a:endParaRPr lang="en-US" altLang="zh-CN" dirty="0">
              <a:latin typeface="+mn-lt"/>
              <a:cs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dirty="0"/>
              <a:t>When Not To Use Triggers</a:t>
            </a:r>
          </a:p>
          <a:p>
            <a:pPr lvl="1"/>
            <a:r>
              <a:rPr lang="en-US" altLang="en-US" b="0" dirty="0"/>
              <a:t>Triggers were used earlier for tasks such as </a:t>
            </a:r>
          </a:p>
          <a:p>
            <a:pPr lvl="2"/>
            <a:r>
              <a:rPr lang="en-US" altLang="en-US" b="0" dirty="0"/>
              <a:t>Maintaining summary data (e.g., total salary of each department)</a:t>
            </a:r>
          </a:p>
          <a:p>
            <a:pPr lvl="2"/>
            <a:r>
              <a:rPr lang="en-US" altLang="en-US" b="0" dirty="0"/>
              <a:t>Replicating databases by recording changes to special relations (called </a:t>
            </a:r>
            <a:r>
              <a:rPr lang="en-US" altLang="en-US" b="0" dirty="0">
                <a:solidFill>
                  <a:srgbClr val="000099"/>
                </a:solidFill>
              </a:rPr>
              <a:t>change</a:t>
            </a:r>
            <a:r>
              <a:rPr lang="en-US" altLang="en-US" b="0" dirty="0"/>
              <a:t> or </a:t>
            </a:r>
            <a:r>
              <a:rPr lang="en-US" altLang="en-US" b="0" dirty="0">
                <a:solidFill>
                  <a:srgbClr val="000099"/>
                </a:solidFill>
              </a:rPr>
              <a:t>delta</a:t>
            </a:r>
            <a:r>
              <a:rPr lang="en-US" altLang="en-US" b="0" dirty="0"/>
              <a:t> relations) and having a separate process that applies the changes over to a replica </a:t>
            </a:r>
          </a:p>
          <a:p>
            <a:pPr lvl="1"/>
            <a:r>
              <a:rPr lang="en-US" altLang="en-US" b="0" dirty="0"/>
              <a:t>There are better ways of doing these now:</a:t>
            </a:r>
          </a:p>
          <a:p>
            <a:pPr lvl="2"/>
            <a:r>
              <a:rPr lang="en-US" altLang="en-US" b="0" dirty="0"/>
              <a:t>Databases today provide built in materialized view facilities to maintain summary data</a:t>
            </a:r>
          </a:p>
          <a:p>
            <a:pPr lvl="2"/>
            <a:r>
              <a:rPr lang="en-US" altLang="en-US" b="0" dirty="0"/>
              <a:t>Databases provide built-in support for replication</a:t>
            </a:r>
          </a:p>
          <a:p>
            <a:pPr lvl="1"/>
            <a:r>
              <a:rPr lang="en-US" altLang="en-US" b="0" dirty="0"/>
              <a:t>Encapsulation facilities can be used instead of triggers in many cases</a:t>
            </a:r>
          </a:p>
          <a:p>
            <a:pPr lvl="2"/>
            <a:r>
              <a:rPr lang="en-US" altLang="en-US" b="0" dirty="0"/>
              <a:t>Define methods to update fields</a:t>
            </a:r>
          </a:p>
          <a:p>
            <a:pPr lvl="2"/>
            <a:r>
              <a:rPr lang="en-US" altLang="en-US" b="0" dirty="0"/>
              <a:t>Carry out actions as part of the update methods instead of </a:t>
            </a:r>
            <a:br>
              <a:rPr lang="en-US" altLang="en-US" b="0" dirty="0"/>
            </a:br>
            <a:r>
              <a:rPr lang="en-US" altLang="en-US" b="0" dirty="0"/>
              <a:t>through a trigger </a:t>
            </a:r>
          </a:p>
          <a:p>
            <a:pPr>
              <a:lnSpc>
                <a:spcPct val="90000"/>
              </a:lnSpc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601560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US" dirty="0">
                <a:latin typeface="+mn-lt"/>
                <a:sym typeface="+mn-ea"/>
              </a:rPr>
              <a:t>Triggers</a:t>
            </a:r>
            <a:endParaRPr lang="en-US" altLang="zh-CN" dirty="0">
              <a:latin typeface="+mn-lt"/>
              <a:cs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dirty="0"/>
              <a:t>When Not To Use Triggers</a:t>
            </a:r>
          </a:p>
          <a:p>
            <a:pPr lvl="1"/>
            <a:r>
              <a:rPr lang="en-US" altLang="en-US" b="0" dirty="0"/>
              <a:t>Risk of unintended execution of triggers, for example, when</a:t>
            </a:r>
          </a:p>
          <a:p>
            <a:pPr lvl="2"/>
            <a:r>
              <a:rPr lang="en-US" altLang="en-US" b="0" dirty="0"/>
              <a:t>Loading data from a backup copy</a:t>
            </a:r>
          </a:p>
          <a:p>
            <a:pPr lvl="2"/>
            <a:r>
              <a:rPr lang="en-US" altLang="en-US" b="0" dirty="0"/>
              <a:t>Replicating updates at a remote site</a:t>
            </a:r>
          </a:p>
          <a:p>
            <a:pPr lvl="2"/>
            <a:r>
              <a:rPr lang="en-US" altLang="en-US" b="0" dirty="0"/>
              <a:t>Trigger execution can be disabled before such actions.</a:t>
            </a:r>
          </a:p>
          <a:p>
            <a:pPr lvl="1"/>
            <a:r>
              <a:rPr lang="en-US" altLang="en-US" b="0" dirty="0"/>
              <a:t>Other risks with triggers:</a:t>
            </a:r>
          </a:p>
          <a:p>
            <a:pPr lvl="2"/>
            <a:r>
              <a:rPr lang="en-US" altLang="en-US" b="0" dirty="0"/>
              <a:t>Error leading to failure of critical transactions that set off the trigger</a:t>
            </a:r>
          </a:p>
          <a:p>
            <a:pPr lvl="2"/>
            <a:r>
              <a:rPr lang="en-US" altLang="en-US" b="0" dirty="0"/>
              <a:t>Cascading execution</a:t>
            </a:r>
          </a:p>
          <a:p>
            <a:pPr>
              <a:lnSpc>
                <a:spcPct val="90000"/>
              </a:lnSpc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4185436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Ch7: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b="0" dirty="0">
                <a:sym typeface="+mn-ea"/>
              </a:rPr>
              <a:t>Design Process</a:t>
            </a:r>
          </a:p>
          <a:p>
            <a:pPr eaLnBrk="1" hangingPunct="1"/>
            <a:r>
              <a:rPr lang="en-US" altLang="en-US" b="0" dirty="0">
                <a:solidFill>
                  <a:srgbClr val="FF0000"/>
                </a:solidFill>
                <a:sym typeface="+mn-ea"/>
              </a:rPr>
              <a:t>Modeling </a:t>
            </a:r>
            <a:r>
              <a:rPr lang="en-US" altLang="zh-CN" b="0" dirty="0">
                <a:solidFill>
                  <a:srgbClr val="FF0000"/>
                </a:solidFill>
                <a:sym typeface="+mn-ea"/>
              </a:rPr>
              <a:t>- </a:t>
            </a:r>
            <a:r>
              <a:rPr lang="en-US" altLang="en-US" b="0" dirty="0">
                <a:solidFill>
                  <a:srgbClr val="FF0000"/>
                </a:solidFill>
                <a:sym typeface="+mn-ea"/>
              </a:rPr>
              <a:t>E-R Diagram 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7219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Design Process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b="0" dirty="0">
                <a:sym typeface="+mn-ea"/>
              </a:rPr>
              <a:t>Design Approaches</a:t>
            </a:r>
          </a:p>
          <a:p>
            <a:r>
              <a:rPr lang="en-US" altLang="en-US" b="0" dirty="0"/>
              <a:t>Entity Relationship Model (covered in this chapter)</a:t>
            </a:r>
          </a:p>
          <a:p>
            <a:pPr lvl="1"/>
            <a:r>
              <a:rPr lang="en-US" altLang="en-US" b="0" dirty="0"/>
              <a:t>Models an enterprise as a collection of </a:t>
            </a:r>
            <a:r>
              <a:rPr lang="en-US" altLang="en-US" b="0" i="1" dirty="0"/>
              <a:t>entities </a:t>
            </a:r>
            <a:r>
              <a:rPr lang="en-US" altLang="en-US" b="0" dirty="0"/>
              <a:t>and </a:t>
            </a:r>
            <a:r>
              <a:rPr lang="en-US" altLang="en-US" b="0" i="1" dirty="0"/>
              <a:t>relationships</a:t>
            </a:r>
          </a:p>
          <a:p>
            <a:pPr lvl="2"/>
            <a:r>
              <a:rPr lang="en-US" altLang="en-US" b="0" dirty="0"/>
              <a:t>Entity: a “thing” or “object” in the enterprise that is distinguishable from other objects</a:t>
            </a:r>
          </a:p>
          <a:p>
            <a:pPr lvl="3"/>
            <a:r>
              <a:rPr lang="en-US" altLang="en-US" b="0" dirty="0"/>
              <a:t>Described by a set of </a:t>
            </a:r>
            <a:r>
              <a:rPr lang="en-US" altLang="en-US" b="0" i="1" dirty="0"/>
              <a:t>attributes</a:t>
            </a:r>
            <a:endParaRPr lang="en-US" altLang="en-US" b="0" dirty="0"/>
          </a:p>
          <a:p>
            <a:pPr lvl="2"/>
            <a:r>
              <a:rPr lang="en-US" altLang="en-US" b="0" dirty="0"/>
              <a:t>Relationship: an association among several entities</a:t>
            </a:r>
          </a:p>
          <a:p>
            <a:pPr lvl="1"/>
            <a:r>
              <a:rPr lang="en-US" altLang="en-US" b="0" dirty="0"/>
              <a:t>Represented diagrammatically by an </a:t>
            </a:r>
            <a:r>
              <a:rPr lang="en-US" altLang="en-US" b="0" i="1" dirty="0"/>
              <a:t>entity-relationship diagram:</a:t>
            </a:r>
          </a:p>
          <a:p>
            <a:r>
              <a:rPr lang="en-US" altLang="en-US" b="0" dirty="0"/>
              <a:t>Normalization Theory (Chapter 8)</a:t>
            </a:r>
          </a:p>
          <a:p>
            <a:pPr lvl="1"/>
            <a:r>
              <a:rPr lang="en-US" altLang="en-US" b="0" dirty="0"/>
              <a:t>Formalize what designs are bad, and test for them</a:t>
            </a:r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324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Modeling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000" b="0" dirty="0"/>
              <a:t>The ER data mode was developed to facilitate database design by allowing specification of an </a:t>
            </a:r>
            <a:r>
              <a:rPr lang="en-US" altLang="en-US" sz="2000" b="0" dirty="0">
                <a:solidFill>
                  <a:srgbClr val="000099"/>
                </a:solidFill>
              </a:rPr>
              <a:t>enterprise schema </a:t>
            </a:r>
            <a:r>
              <a:rPr lang="en-US" altLang="en-US" sz="2000" b="0" dirty="0"/>
              <a:t>that represents the overall logical structure of a database.</a:t>
            </a:r>
          </a:p>
          <a:p>
            <a:r>
              <a:rPr lang="en-US" altLang="en-US" sz="2000" b="0" dirty="0"/>
              <a:t>The ER model is very useful in mapping the meanings and interactions of real-world enterprises onto a conceptual schema.  Because of this usefulness, many database-design tools draw on concepts from the ER model.</a:t>
            </a:r>
          </a:p>
          <a:p>
            <a:r>
              <a:rPr lang="en-US" altLang="en-US" sz="2000" b="0" dirty="0"/>
              <a:t>The ER data model employs three basic concepts: </a:t>
            </a:r>
          </a:p>
          <a:p>
            <a:pPr lvl="1"/>
            <a:r>
              <a:rPr lang="en-US" altLang="en-US" sz="1800" b="0" dirty="0"/>
              <a:t>entity sets,</a:t>
            </a:r>
          </a:p>
          <a:p>
            <a:pPr lvl="1"/>
            <a:r>
              <a:rPr lang="en-US" altLang="en-US" sz="1800" b="0" dirty="0"/>
              <a:t>relationship sets, </a:t>
            </a:r>
          </a:p>
          <a:p>
            <a:pPr lvl="1"/>
            <a:r>
              <a:rPr lang="en-US" altLang="en-US" sz="1800" b="0" dirty="0"/>
              <a:t>attributes.</a:t>
            </a:r>
          </a:p>
          <a:p>
            <a:r>
              <a:rPr lang="en-US" altLang="en-US" sz="2000" b="0" dirty="0"/>
              <a:t>The ER model also has an associated diagrammatic representation, the ER diagram, which can express the overall logical structure of a database graphically.</a:t>
            </a:r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366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Data Models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Levels of Abstraction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b="0" dirty="0">
                <a:solidFill>
                  <a:srgbClr val="000099"/>
                </a:solidFill>
              </a:rPr>
              <a:t>Physical level:</a:t>
            </a:r>
            <a:r>
              <a:rPr lang="en-US" altLang="zh-CN" b="0" dirty="0"/>
              <a:t> describes how a record (e.g., instructor) is stored.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b="0" dirty="0">
                <a:solidFill>
                  <a:srgbClr val="000099"/>
                </a:solidFill>
              </a:rPr>
              <a:t>Logical level:</a:t>
            </a:r>
            <a:r>
              <a:rPr lang="en-US" altLang="zh-CN" b="0" dirty="0"/>
              <a:t> describes data stored in database, and the relationships among the data.</a:t>
            </a:r>
          </a:p>
          <a:p>
            <a:pPr lvl="2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b="0" dirty="0"/>
              <a:t>	type </a:t>
            </a:r>
            <a:r>
              <a:rPr lang="en-US" altLang="zh-CN" b="0" i="1" dirty="0"/>
              <a:t>instructor</a:t>
            </a:r>
            <a:r>
              <a:rPr lang="en-US" altLang="zh-CN" b="0" dirty="0"/>
              <a:t> = record</a:t>
            </a:r>
          </a:p>
          <a:p>
            <a:pPr lvl="2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b="0" dirty="0"/>
              <a:t>		</a:t>
            </a:r>
            <a:r>
              <a:rPr lang="en-US" altLang="zh-CN" b="0" i="1" dirty="0"/>
              <a:t>ID</a:t>
            </a:r>
            <a:r>
              <a:rPr lang="en-US" altLang="zh-CN" b="0" dirty="0"/>
              <a:t> : string; </a:t>
            </a:r>
            <a:br>
              <a:rPr lang="en-US" altLang="zh-CN" b="0" dirty="0"/>
            </a:br>
            <a:r>
              <a:rPr lang="en-US" altLang="zh-CN" b="0" dirty="0"/>
              <a:t>	</a:t>
            </a:r>
            <a:r>
              <a:rPr lang="en-US" altLang="zh-CN" b="0" i="1" dirty="0"/>
              <a:t>name</a:t>
            </a:r>
            <a:r>
              <a:rPr lang="en-US" altLang="zh-CN" b="0" dirty="0"/>
              <a:t> : string;</a:t>
            </a:r>
            <a:br>
              <a:rPr lang="en-US" altLang="zh-CN" b="0" dirty="0"/>
            </a:br>
            <a:r>
              <a:rPr lang="en-US" altLang="zh-CN" b="0" dirty="0"/>
              <a:t>	</a:t>
            </a:r>
            <a:r>
              <a:rPr lang="en-US" altLang="zh-CN" b="0" i="1" dirty="0" err="1"/>
              <a:t>dept_name</a:t>
            </a:r>
            <a:r>
              <a:rPr lang="en-US" altLang="zh-CN" b="0" dirty="0"/>
              <a:t> : string;</a:t>
            </a:r>
            <a:br>
              <a:rPr lang="en-US" altLang="zh-CN" b="0" dirty="0"/>
            </a:br>
            <a:r>
              <a:rPr lang="en-US" altLang="zh-CN" b="0" dirty="0"/>
              <a:t>	</a:t>
            </a:r>
            <a:r>
              <a:rPr lang="en-US" altLang="zh-CN" b="0" i="1" dirty="0"/>
              <a:t>salary</a:t>
            </a:r>
            <a:r>
              <a:rPr lang="en-US" altLang="zh-CN" b="0" dirty="0"/>
              <a:t> : integer;</a:t>
            </a:r>
          </a:p>
          <a:p>
            <a:pPr lvl="2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b="0" dirty="0"/>
              <a:t>    end;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b="0" dirty="0">
                <a:solidFill>
                  <a:srgbClr val="000099"/>
                </a:solidFill>
              </a:rPr>
              <a:t>View level:</a:t>
            </a:r>
            <a:r>
              <a:rPr lang="en-US" altLang="zh-CN" b="0" dirty="0"/>
              <a:t> application programs hide details of data types.  Views can also hide information (such as an employee’s salary) for security purposes. </a:t>
            </a:r>
          </a:p>
          <a:p>
            <a:pPr marL="0" indent="0" eaLnBrk="1" hangingPunct="1">
              <a:buNone/>
              <a:defRPr/>
            </a:pPr>
            <a:endParaRPr lang="en-US" altLang="zh-CN" kern="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078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Modeling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Entity Sets</a:t>
            </a:r>
          </a:p>
          <a:p>
            <a:pPr lvl="1"/>
            <a:r>
              <a:rPr lang="en-US" altLang="en-US" b="0" dirty="0"/>
              <a:t>An </a:t>
            </a:r>
            <a:r>
              <a:rPr lang="en-US" altLang="en-US" b="0" dirty="0">
                <a:solidFill>
                  <a:srgbClr val="000099"/>
                </a:solidFill>
              </a:rPr>
              <a:t>entity</a:t>
            </a:r>
            <a:r>
              <a:rPr lang="en-US" altLang="en-US" b="0" dirty="0"/>
              <a:t> is an object that exists and is distinguishable from other objects.</a:t>
            </a:r>
          </a:p>
          <a:p>
            <a:pPr lvl="2"/>
            <a:r>
              <a:rPr lang="en-US" altLang="en-US" b="0" dirty="0"/>
              <a:t>Example:  specific person, company, event, plant</a:t>
            </a:r>
          </a:p>
          <a:p>
            <a:pPr lvl="1"/>
            <a:r>
              <a:rPr lang="en-US" altLang="en-US" b="0" dirty="0"/>
              <a:t>An </a:t>
            </a:r>
            <a:r>
              <a:rPr lang="en-US" altLang="en-US" b="0" dirty="0">
                <a:solidFill>
                  <a:srgbClr val="000099"/>
                </a:solidFill>
              </a:rPr>
              <a:t>entity set</a:t>
            </a:r>
            <a:r>
              <a:rPr lang="en-US" altLang="en-US" b="0" dirty="0"/>
              <a:t> is a set of entities of the same type that share the same properties.</a:t>
            </a:r>
          </a:p>
          <a:p>
            <a:pPr lvl="2"/>
            <a:r>
              <a:rPr lang="en-US" altLang="en-US" b="0" dirty="0"/>
              <a:t>Example: set of all persons, companies, trees, holidays</a:t>
            </a:r>
          </a:p>
          <a:p>
            <a:pPr lvl="1"/>
            <a:r>
              <a:rPr lang="en-US" altLang="zh-CN" b="0" dirty="0"/>
              <a:t>An entity is represented by a set of attributes; i.e., descriptive properties possessed by all members of an entity set.</a:t>
            </a:r>
          </a:p>
          <a:p>
            <a:pPr lvl="2"/>
            <a:r>
              <a:rPr lang="en-US" altLang="zh-CN" b="0" dirty="0"/>
              <a:t>Example: 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b="0" dirty="0"/>
              <a:t>     	</a:t>
            </a:r>
            <a:r>
              <a:rPr lang="en-US" altLang="zh-CN" b="0" i="1" dirty="0"/>
              <a:t>instructor = </a:t>
            </a:r>
            <a:r>
              <a:rPr lang="en-US" altLang="zh-CN" b="0" dirty="0"/>
              <a:t>(</a:t>
            </a:r>
            <a:r>
              <a:rPr lang="en-US" altLang="zh-CN" b="0" i="1" dirty="0"/>
              <a:t>ID, name, street, city, salary </a:t>
            </a:r>
            <a:r>
              <a:rPr lang="en-US" altLang="zh-CN" b="0" dirty="0"/>
              <a:t>)</a:t>
            </a:r>
            <a:br>
              <a:rPr lang="en-US" altLang="zh-CN" b="0" i="1" dirty="0"/>
            </a:br>
            <a:r>
              <a:rPr lang="en-US" altLang="zh-CN" b="0" i="1" dirty="0"/>
              <a:t>	course= </a:t>
            </a:r>
            <a:r>
              <a:rPr lang="en-US" altLang="zh-CN" b="0" dirty="0"/>
              <a:t>(</a:t>
            </a:r>
            <a:r>
              <a:rPr lang="en-US" altLang="zh-CN" b="0" i="1" dirty="0" err="1"/>
              <a:t>course_id</a:t>
            </a:r>
            <a:r>
              <a:rPr lang="en-US" altLang="zh-CN" b="0" i="1" dirty="0"/>
              <a:t>, title, credits</a:t>
            </a:r>
            <a:r>
              <a:rPr lang="en-US" altLang="zh-CN" b="0" dirty="0"/>
              <a:t>)</a:t>
            </a:r>
            <a:endParaRPr lang="en-US" altLang="zh-CN" b="0" i="1" dirty="0">
              <a:solidFill>
                <a:schemeClr val="tx2"/>
              </a:solidFill>
            </a:endParaRPr>
          </a:p>
          <a:p>
            <a:pPr lvl="1"/>
            <a:r>
              <a:rPr lang="en-US" altLang="zh-CN" b="0" dirty="0"/>
              <a:t>A subset of the attributes form a  </a:t>
            </a:r>
            <a:r>
              <a:rPr lang="en-US" altLang="en-US" b="0" dirty="0">
                <a:solidFill>
                  <a:srgbClr val="000099"/>
                </a:solidFill>
              </a:rPr>
              <a:t>primary key </a:t>
            </a:r>
            <a:r>
              <a:rPr lang="en-US" altLang="zh-CN" b="0" dirty="0"/>
              <a:t>of the entity set; i.e., uniquely </a:t>
            </a:r>
            <a:r>
              <a:rPr lang="en-US" altLang="zh-CN" b="0" dirty="0" err="1"/>
              <a:t>identifiying</a:t>
            </a:r>
            <a:r>
              <a:rPr lang="en-US" altLang="zh-CN" b="0" dirty="0"/>
              <a:t> each member of the set.</a:t>
            </a:r>
          </a:p>
          <a:p>
            <a:endParaRPr lang="en-US" altLang="zh-CN" sz="28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0206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Modeling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Relationship Sets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b="0" dirty="0"/>
              <a:t>A </a:t>
            </a:r>
            <a:r>
              <a:rPr lang="en-US" altLang="en-US" b="0" dirty="0">
                <a:solidFill>
                  <a:srgbClr val="000099"/>
                </a:solidFill>
              </a:rPr>
              <a:t>relationship</a:t>
            </a:r>
            <a:r>
              <a:rPr lang="en-US" altLang="en-US" b="0" dirty="0"/>
              <a:t> is an association among several entities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b="0" dirty="0"/>
              <a:t>	Example:</a:t>
            </a:r>
            <a:br>
              <a:rPr lang="en-US" altLang="en-US" b="0" dirty="0"/>
            </a:br>
            <a:r>
              <a:rPr lang="en-US" altLang="en-US" b="0" dirty="0"/>
              <a:t>	 44553 (</a:t>
            </a:r>
            <a:r>
              <a:rPr lang="en-US" altLang="en-US" b="0" dirty="0" err="1"/>
              <a:t>Peltier</a:t>
            </a:r>
            <a:r>
              <a:rPr lang="en-US" altLang="en-US" b="0" u="sng" dirty="0"/>
              <a:t>)</a:t>
            </a:r>
            <a:r>
              <a:rPr lang="en-US" altLang="en-US" b="0" dirty="0"/>
              <a:t> 	</a:t>
            </a:r>
            <a:r>
              <a:rPr lang="en-US" altLang="en-US" b="0" i="1" u="sng" dirty="0"/>
              <a:t>advisor</a:t>
            </a:r>
            <a:r>
              <a:rPr lang="en-US" altLang="en-US" b="0" dirty="0"/>
              <a:t>	 22222 (</a:t>
            </a:r>
            <a:r>
              <a:rPr lang="en-US" altLang="en-US" b="0" u="sng" dirty="0"/>
              <a:t>Einstein)</a:t>
            </a:r>
            <a:r>
              <a:rPr lang="en-US" altLang="en-US" b="0" dirty="0"/>
              <a:t> </a:t>
            </a:r>
            <a:br>
              <a:rPr lang="en-US" altLang="en-US" b="0" u="sng" dirty="0"/>
            </a:br>
            <a:r>
              <a:rPr lang="en-US" altLang="en-US" b="0" dirty="0"/>
              <a:t>	 </a:t>
            </a:r>
            <a:r>
              <a:rPr lang="en-US" altLang="en-US" b="0" i="1" dirty="0"/>
              <a:t>student</a:t>
            </a:r>
            <a:r>
              <a:rPr lang="en-US" altLang="en-US" b="0" dirty="0"/>
              <a:t> entity	relationship set	 </a:t>
            </a:r>
            <a:r>
              <a:rPr lang="en-US" altLang="en-US" b="0" i="1" dirty="0"/>
              <a:t>instructor</a:t>
            </a:r>
            <a:r>
              <a:rPr lang="en-US" altLang="en-US" b="0" dirty="0"/>
              <a:t> entity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b="0" dirty="0"/>
              <a:t>A </a:t>
            </a:r>
            <a:r>
              <a:rPr lang="en-US" altLang="en-US" b="0" dirty="0">
                <a:solidFill>
                  <a:srgbClr val="000099"/>
                </a:solidFill>
              </a:rPr>
              <a:t>relationship set</a:t>
            </a:r>
            <a:r>
              <a:rPr lang="en-US" altLang="en-US" b="0" dirty="0"/>
              <a:t> is a mathematical relation among </a:t>
            </a:r>
            <a:r>
              <a:rPr lang="en-US" altLang="en-US" b="0" i="1" dirty="0"/>
              <a:t>n</a:t>
            </a:r>
            <a:r>
              <a:rPr lang="en-US" altLang="en-US" b="0" dirty="0"/>
              <a:t> </a:t>
            </a:r>
            <a:r>
              <a:rPr lang="en-US" altLang="en-US" b="0" dirty="0">
                <a:sym typeface="Symbol" panose="05050102010706020507" pitchFamily="18" charset="2"/>
              </a:rPr>
              <a:t> 2 entities, each taken from entity sets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b="0" dirty="0">
                <a:sym typeface="Symbol" panose="05050102010706020507" pitchFamily="18" charset="2"/>
              </a:rPr>
              <a:t>			{(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baseline="-25000" dirty="0">
                <a:sym typeface="Symbol" panose="05050102010706020507" pitchFamily="18" charset="2"/>
              </a:rPr>
              <a:t>1</a:t>
            </a:r>
            <a:r>
              <a:rPr lang="en-US" altLang="en-US" b="0" dirty="0">
                <a:sym typeface="Symbol" panose="05050102010706020507" pitchFamily="18" charset="2"/>
              </a:rPr>
              <a:t>,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baseline="-25000" dirty="0">
                <a:sym typeface="Symbol" panose="05050102010706020507" pitchFamily="18" charset="2"/>
              </a:rPr>
              <a:t>2</a:t>
            </a:r>
            <a:r>
              <a:rPr lang="en-US" altLang="en-US" b="0" dirty="0">
                <a:sym typeface="Symbol" panose="05050102010706020507" pitchFamily="18" charset="2"/>
              </a:rPr>
              <a:t>, …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i="1" baseline="-25000" dirty="0">
                <a:sym typeface="Symbol" panose="05050102010706020507" pitchFamily="18" charset="2"/>
              </a:rPr>
              <a:t>n</a:t>
            </a:r>
            <a:r>
              <a:rPr lang="en-US" altLang="en-US" b="0" dirty="0">
                <a:sym typeface="Symbol" panose="05050102010706020507" pitchFamily="18" charset="2"/>
              </a:rPr>
              <a:t>) |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baseline="-25000" dirty="0">
                <a:sym typeface="Symbol" panose="05050102010706020507" pitchFamily="18" charset="2"/>
              </a:rPr>
              <a:t>1</a:t>
            </a:r>
            <a:r>
              <a:rPr lang="en-US" altLang="en-US" b="0" dirty="0">
                <a:sym typeface="Symbol" panose="05050102010706020507" pitchFamily="18" charset="2"/>
              </a:rPr>
              <a:t>  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baseline="-25000" dirty="0">
                <a:sym typeface="Symbol" panose="05050102010706020507" pitchFamily="18" charset="2"/>
              </a:rPr>
              <a:t>1</a:t>
            </a:r>
            <a:r>
              <a:rPr lang="en-US" altLang="en-US" b="0" dirty="0">
                <a:sym typeface="Symbol" panose="05050102010706020507" pitchFamily="18" charset="2"/>
              </a:rPr>
              <a:t>,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baseline="-25000" dirty="0">
                <a:sym typeface="Symbol" panose="05050102010706020507" pitchFamily="18" charset="2"/>
              </a:rPr>
              <a:t>2</a:t>
            </a:r>
            <a:r>
              <a:rPr lang="en-US" altLang="en-US" b="0" dirty="0">
                <a:sym typeface="Symbol" panose="05050102010706020507" pitchFamily="18" charset="2"/>
              </a:rPr>
              <a:t>  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baseline="-25000" dirty="0">
                <a:sym typeface="Symbol" panose="05050102010706020507" pitchFamily="18" charset="2"/>
              </a:rPr>
              <a:t>2</a:t>
            </a:r>
            <a:r>
              <a:rPr lang="en-US" altLang="en-US" b="0" dirty="0">
                <a:sym typeface="Symbol" panose="05050102010706020507" pitchFamily="18" charset="2"/>
              </a:rPr>
              <a:t>, …,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i="1" baseline="-25000" dirty="0">
                <a:sym typeface="Symbol" panose="05050102010706020507" pitchFamily="18" charset="2"/>
              </a:rPr>
              <a:t>n</a:t>
            </a:r>
            <a:r>
              <a:rPr lang="en-US" altLang="en-US" b="0" dirty="0">
                <a:sym typeface="Symbol" panose="05050102010706020507" pitchFamily="18" charset="2"/>
              </a:rPr>
              <a:t>  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i="1" baseline="-25000" dirty="0">
                <a:sym typeface="Symbol" panose="05050102010706020507" pitchFamily="18" charset="2"/>
              </a:rPr>
              <a:t>n</a:t>
            </a:r>
            <a:r>
              <a:rPr lang="en-US" altLang="en-US" b="0" dirty="0">
                <a:sym typeface="Symbol" panose="05050102010706020507" pitchFamily="18" charset="2"/>
              </a:rPr>
              <a:t>}</a:t>
            </a:r>
            <a:br>
              <a:rPr lang="en-US" altLang="en-US" b="0" dirty="0">
                <a:sym typeface="Symbol" panose="05050102010706020507" pitchFamily="18" charset="2"/>
              </a:rPr>
            </a:br>
            <a:br>
              <a:rPr lang="en-US" altLang="en-US" b="0" dirty="0">
                <a:sym typeface="Symbol" panose="05050102010706020507" pitchFamily="18" charset="2"/>
              </a:rPr>
            </a:br>
            <a:r>
              <a:rPr lang="en-US" altLang="en-US" b="0" dirty="0">
                <a:sym typeface="Symbol" panose="05050102010706020507" pitchFamily="18" charset="2"/>
              </a:rPr>
              <a:t>where (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baseline="-25000" dirty="0">
                <a:sym typeface="Symbol" panose="05050102010706020507" pitchFamily="18" charset="2"/>
              </a:rPr>
              <a:t>1</a:t>
            </a:r>
            <a:r>
              <a:rPr lang="en-US" altLang="en-US" b="0" dirty="0">
                <a:sym typeface="Symbol" panose="05050102010706020507" pitchFamily="18" charset="2"/>
              </a:rPr>
              <a:t>,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baseline="-25000" dirty="0">
                <a:sym typeface="Symbol" panose="05050102010706020507" pitchFamily="18" charset="2"/>
              </a:rPr>
              <a:t>2</a:t>
            </a:r>
            <a:r>
              <a:rPr lang="en-US" altLang="en-US" b="0" dirty="0">
                <a:sym typeface="Symbol" panose="05050102010706020507" pitchFamily="18" charset="2"/>
              </a:rPr>
              <a:t>, …, </a:t>
            </a:r>
            <a:r>
              <a:rPr lang="en-US" altLang="en-US" b="0" i="1" dirty="0">
                <a:sym typeface="Symbol" panose="05050102010706020507" pitchFamily="18" charset="2"/>
              </a:rPr>
              <a:t>e</a:t>
            </a:r>
            <a:r>
              <a:rPr lang="en-US" altLang="en-US" b="0" i="1" baseline="-25000" dirty="0">
                <a:sym typeface="Symbol" panose="05050102010706020507" pitchFamily="18" charset="2"/>
              </a:rPr>
              <a:t>n</a:t>
            </a:r>
            <a:r>
              <a:rPr lang="en-US" altLang="en-US" b="0" dirty="0">
                <a:sym typeface="Symbol" panose="05050102010706020507" pitchFamily="18" charset="2"/>
              </a:rPr>
              <a:t>) is a relationship</a:t>
            </a:r>
          </a:p>
          <a:p>
            <a:pPr lvl="2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b="0" dirty="0">
                <a:sym typeface="Symbol" panose="05050102010706020507" pitchFamily="18" charset="2"/>
              </a:rPr>
              <a:t>Example: </a:t>
            </a:r>
          </a:p>
          <a:p>
            <a:pPr lvl="2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b="0" dirty="0">
                <a:sym typeface="Symbol" panose="05050102010706020507" pitchFamily="18" charset="2"/>
              </a:rPr>
              <a:t>		        (44553,22222)  </a:t>
            </a:r>
            <a:r>
              <a:rPr lang="en-US" altLang="en-US" b="0" i="1" dirty="0">
                <a:sym typeface="Symbol" panose="05050102010706020507" pitchFamily="18" charset="2"/>
              </a:rPr>
              <a:t>advisor</a:t>
            </a:r>
          </a:p>
          <a:p>
            <a:endParaRPr lang="en-US" altLang="zh-CN" sz="28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105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Modeling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Degree of a Relationship Set</a:t>
            </a:r>
          </a:p>
          <a:p>
            <a:pPr lvl="1"/>
            <a:r>
              <a:rPr lang="en-US" altLang="en-US" b="0" dirty="0"/>
              <a:t>binary relationship</a:t>
            </a:r>
          </a:p>
          <a:p>
            <a:pPr lvl="2"/>
            <a:r>
              <a:rPr lang="en-US" altLang="en-US" b="0" dirty="0"/>
              <a:t>involve two entity sets (or degree two). </a:t>
            </a:r>
          </a:p>
          <a:p>
            <a:pPr lvl="2"/>
            <a:r>
              <a:rPr lang="en-US" altLang="en-US" b="0" dirty="0"/>
              <a:t>most relationship sets in a database system are binary.</a:t>
            </a:r>
          </a:p>
          <a:p>
            <a:pPr lvl="1"/>
            <a:r>
              <a:rPr lang="en-US" altLang="en-US" b="0" dirty="0"/>
              <a:t>Relationships between more than two entity sets are rare.  Most relationships are binary. (More on this later.)</a:t>
            </a:r>
          </a:p>
          <a:p>
            <a:pPr lvl="2">
              <a:buClr>
                <a:srgbClr val="CC6600"/>
              </a:buClr>
              <a:buSzPct val="105000"/>
              <a:buFont typeface="Webdings" panose="05030102010509060703" pitchFamily="18" charset="2"/>
              <a:buChar char="4"/>
            </a:pPr>
            <a:r>
              <a:rPr lang="en-US" altLang="en-US" b="0" dirty="0"/>
              <a:t>Example: </a:t>
            </a:r>
            <a:r>
              <a:rPr lang="en-US" altLang="en-US" b="0" i="1" dirty="0"/>
              <a:t>students</a:t>
            </a:r>
            <a:r>
              <a:rPr lang="en-US" altLang="en-US" b="0" dirty="0"/>
              <a:t> work on research </a:t>
            </a:r>
            <a:r>
              <a:rPr lang="en-US" altLang="en-US" b="0" i="1" dirty="0"/>
              <a:t>projects</a:t>
            </a:r>
            <a:r>
              <a:rPr lang="en-US" altLang="en-US" b="0" dirty="0"/>
              <a:t> under the guidance of an </a:t>
            </a:r>
            <a:r>
              <a:rPr lang="en-US" altLang="en-US" b="0" i="1" dirty="0"/>
              <a:t>instructor</a:t>
            </a:r>
            <a:r>
              <a:rPr lang="en-US" altLang="en-US" b="0" dirty="0"/>
              <a:t>. </a:t>
            </a:r>
          </a:p>
          <a:p>
            <a:pPr lvl="2">
              <a:buClr>
                <a:srgbClr val="CC6600"/>
              </a:buClr>
              <a:buSzPct val="105000"/>
              <a:buFont typeface="Webdings" panose="05030102010509060703" pitchFamily="18" charset="2"/>
              <a:buChar char="4"/>
            </a:pPr>
            <a:r>
              <a:rPr lang="en-US" altLang="en-US" b="0" dirty="0"/>
              <a:t>relationship </a:t>
            </a:r>
            <a:r>
              <a:rPr lang="en-US" altLang="en-US" b="0" i="1" dirty="0" err="1"/>
              <a:t>proj_guide</a:t>
            </a:r>
            <a:r>
              <a:rPr lang="en-US" altLang="en-US" b="0" dirty="0"/>
              <a:t> is a ternary relationship between </a:t>
            </a:r>
            <a:r>
              <a:rPr lang="en-US" altLang="en-US" b="0" i="1" dirty="0"/>
              <a:t>instructor, student, </a:t>
            </a:r>
            <a:r>
              <a:rPr lang="en-US" altLang="en-US" b="0" dirty="0"/>
              <a:t>and </a:t>
            </a:r>
            <a:r>
              <a:rPr lang="en-US" altLang="en-US" b="0" i="1" dirty="0"/>
              <a:t>project</a:t>
            </a:r>
            <a:endParaRPr kumimoji="0" lang="en-US" altLang="en-US" b="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9595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Modeling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Mapping Cardinality Constraints</a:t>
            </a:r>
          </a:p>
          <a:p>
            <a:pPr lvl="1"/>
            <a:r>
              <a:rPr lang="en-US" altLang="en-US" b="0" dirty="0"/>
              <a:t>Express the number of entities to which another entity can be associated via a relationship set.</a:t>
            </a:r>
          </a:p>
          <a:p>
            <a:pPr lvl="1"/>
            <a:r>
              <a:rPr lang="en-US" altLang="en-US" b="0" dirty="0"/>
              <a:t>Most useful in describing binary relationship sets.</a:t>
            </a:r>
          </a:p>
          <a:p>
            <a:pPr lvl="1"/>
            <a:r>
              <a:rPr lang="en-US" altLang="en-US" b="0" dirty="0"/>
              <a:t>For a binary relationship set the mapping cardinality must be one of the following types:</a:t>
            </a:r>
          </a:p>
          <a:p>
            <a:pPr lvl="2"/>
            <a:r>
              <a:rPr lang="en-US" altLang="en-US" b="0" dirty="0"/>
              <a:t>One to one</a:t>
            </a:r>
          </a:p>
          <a:p>
            <a:pPr lvl="2"/>
            <a:r>
              <a:rPr lang="en-US" altLang="en-US" b="0" dirty="0"/>
              <a:t>One to many</a:t>
            </a:r>
          </a:p>
          <a:p>
            <a:pPr lvl="2"/>
            <a:r>
              <a:rPr lang="en-US" altLang="en-US" b="0" dirty="0"/>
              <a:t>Many to one</a:t>
            </a:r>
          </a:p>
          <a:p>
            <a:pPr lvl="2"/>
            <a:r>
              <a:rPr lang="en-US" altLang="en-US" b="0" dirty="0"/>
              <a:t>Many to many 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775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+mn-lt"/>
                <a:cs typeface="+mn-lt"/>
              </a:rPr>
              <a:t>E-R Diagram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pt-BR" altLang="en-US" b="0" dirty="0"/>
              <a:t>E-R Diagram for a University Enterprise</a:t>
            </a:r>
            <a:endParaRPr lang="en-US" altLang="en-US" b="0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572820"/>
            <a:ext cx="5006975" cy="475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40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Ch8: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Normal Form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1NF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2NF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3NF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BCNF</a:t>
            </a:r>
          </a:p>
          <a:p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Functional Dependency Theory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496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Features of Good Relational Design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宋体" panose="02010600030101010101" pitchFamily="2" charset="-122"/>
              </a:rPr>
              <a:t>What About Smaller Schemas?</a:t>
            </a:r>
          </a:p>
          <a:p>
            <a:pPr lvl="1"/>
            <a:r>
              <a:rPr lang="en-US" altLang="zh-CN" sz="1800" b="0" dirty="0">
                <a:ea typeface="宋体" panose="02010600030101010101" pitchFamily="2" charset="-122"/>
              </a:rPr>
              <a:t>Suppose we had started with </a:t>
            </a:r>
            <a:r>
              <a:rPr lang="en-US" altLang="zh-CN" sz="1800" b="0" i="1" dirty="0" err="1">
                <a:ea typeface="宋体" panose="02010600030101010101" pitchFamily="2" charset="-122"/>
              </a:rPr>
              <a:t>inst_dept</a:t>
            </a:r>
            <a:r>
              <a:rPr lang="en-US" altLang="zh-CN" sz="1800" b="0" i="1" dirty="0">
                <a:ea typeface="宋体" panose="02010600030101010101" pitchFamily="2" charset="-122"/>
              </a:rPr>
              <a:t>.  </a:t>
            </a:r>
            <a:r>
              <a:rPr lang="en-US" altLang="zh-CN" sz="1800" b="0" dirty="0">
                <a:ea typeface="宋体" panose="02010600030101010101" pitchFamily="2" charset="-122"/>
              </a:rPr>
              <a:t>How would we know to split up (</a:t>
            </a:r>
            <a:r>
              <a:rPr lang="en-US" altLang="zh-CN" sz="1800" dirty="0">
                <a:solidFill>
                  <a:srgbClr val="000099"/>
                </a:solidFill>
                <a:ea typeface="宋体" panose="02010600030101010101" pitchFamily="2" charset="-122"/>
              </a:rPr>
              <a:t>decompose</a:t>
            </a:r>
            <a:r>
              <a:rPr lang="en-US" altLang="zh-CN" sz="1800" b="0" dirty="0">
                <a:ea typeface="宋体" panose="02010600030101010101" pitchFamily="2" charset="-122"/>
              </a:rPr>
              <a:t>) it into </a:t>
            </a:r>
            <a:r>
              <a:rPr lang="en-US" altLang="zh-CN" sz="1800" b="0" i="1" dirty="0">
                <a:ea typeface="宋体" panose="02010600030101010101" pitchFamily="2" charset="-122"/>
              </a:rPr>
              <a:t>instructor </a:t>
            </a:r>
            <a:r>
              <a:rPr lang="en-US" altLang="zh-CN" sz="1800" b="0" dirty="0">
                <a:ea typeface="宋体" panose="02010600030101010101" pitchFamily="2" charset="-122"/>
              </a:rPr>
              <a:t> and </a:t>
            </a:r>
            <a:r>
              <a:rPr lang="en-US" altLang="zh-CN" sz="1800" b="0" i="1" dirty="0">
                <a:ea typeface="宋体" panose="02010600030101010101" pitchFamily="2" charset="-122"/>
              </a:rPr>
              <a:t>department</a:t>
            </a:r>
            <a:r>
              <a:rPr lang="en-US" altLang="zh-CN" sz="1800" b="0" dirty="0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en-US" altLang="zh-CN" sz="1800" b="0" dirty="0">
                <a:ea typeface="宋体" panose="02010600030101010101" pitchFamily="2" charset="-122"/>
              </a:rPr>
              <a:t>Write a rule “if there were a schema (</a:t>
            </a:r>
            <a:r>
              <a:rPr lang="en-US" altLang="zh-CN" sz="1800" b="0" i="1" dirty="0" err="1">
                <a:ea typeface="宋体" panose="02010600030101010101" pitchFamily="2" charset="-122"/>
              </a:rPr>
              <a:t>dept_name</a:t>
            </a:r>
            <a:r>
              <a:rPr lang="en-US" altLang="zh-CN" sz="1800" b="0" i="1" dirty="0">
                <a:ea typeface="宋体" panose="02010600030101010101" pitchFamily="2" charset="-122"/>
              </a:rPr>
              <a:t>, building, budget</a:t>
            </a:r>
            <a:r>
              <a:rPr lang="en-US" altLang="zh-CN" sz="1800" b="0" dirty="0">
                <a:ea typeface="宋体" panose="02010600030101010101" pitchFamily="2" charset="-122"/>
              </a:rPr>
              <a:t>), then </a:t>
            </a:r>
            <a:r>
              <a:rPr lang="en-US" altLang="zh-CN" sz="1800" b="0" i="1" dirty="0" err="1">
                <a:ea typeface="宋体" panose="02010600030101010101" pitchFamily="2" charset="-122"/>
              </a:rPr>
              <a:t>dept_name</a:t>
            </a:r>
            <a:r>
              <a:rPr lang="en-US" altLang="zh-CN" sz="1800" b="0" i="1" dirty="0"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ea typeface="宋体" panose="02010600030101010101" pitchFamily="2" charset="-122"/>
              </a:rPr>
              <a:t>would be a candidate key”</a:t>
            </a:r>
          </a:p>
          <a:p>
            <a:pPr lvl="1"/>
            <a:r>
              <a:rPr lang="en-US" altLang="zh-CN" sz="1800" b="0" dirty="0">
                <a:ea typeface="宋体" panose="02010600030101010101" pitchFamily="2" charset="-122"/>
              </a:rPr>
              <a:t>Denote as a </a:t>
            </a:r>
            <a:r>
              <a:rPr lang="en-US" altLang="zh-CN" sz="1800" dirty="0">
                <a:solidFill>
                  <a:srgbClr val="000099"/>
                </a:solidFill>
                <a:ea typeface="宋体" panose="02010600030101010101" pitchFamily="2" charset="-122"/>
              </a:rPr>
              <a:t>functional dependency</a:t>
            </a:r>
            <a:r>
              <a:rPr lang="en-US" altLang="zh-CN" sz="1800" b="0" dirty="0">
                <a:ea typeface="宋体" panose="02010600030101010101" pitchFamily="2" charset="-122"/>
              </a:rPr>
              <a:t>: </a:t>
            </a:r>
          </a:p>
          <a:p>
            <a:pPr lvl="1">
              <a:buFont typeface="Monotype Sorts" charset="2"/>
              <a:buNone/>
            </a:pPr>
            <a:r>
              <a:rPr lang="en-US" altLang="zh-CN" sz="1800" b="0" i="1" dirty="0">
                <a:ea typeface="宋体" panose="02010600030101010101" pitchFamily="2" charset="-122"/>
              </a:rPr>
              <a:t>		</a:t>
            </a:r>
            <a:r>
              <a:rPr lang="en-US" altLang="zh-CN" sz="1800" b="0" i="1" dirty="0" err="1">
                <a:ea typeface="宋体" panose="02010600030101010101" pitchFamily="2" charset="-122"/>
              </a:rPr>
              <a:t>dept_name</a:t>
            </a:r>
            <a:r>
              <a:rPr lang="en-US" altLang="zh-CN" sz="1800" b="0" dirty="0"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b="0" i="1" dirty="0">
                <a:ea typeface="宋体" panose="02010600030101010101" pitchFamily="2" charset="-122"/>
              </a:rPr>
              <a:t>building, budget</a:t>
            </a:r>
            <a:endParaRPr lang="en-US" altLang="zh-CN" sz="1800" b="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b="0" dirty="0">
                <a:ea typeface="宋体" panose="02010600030101010101" pitchFamily="2" charset="-122"/>
              </a:rPr>
              <a:t>In </a:t>
            </a:r>
            <a:r>
              <a:rPr lang="en-US" altLang="zh-CN" sz="1800" b="0" i="1" dirty="0" err="1">
                <a:ea typeface="宋体" panose="02010600030101010101" pitchFamily="2" charset="-122"/>
              </a:rPr>
              <a:t>inst_dept</a:t>
            </a:r>
            <a:r>
              <a:rPr lang="en-US" altLang="zh-CN" sz="1800" b="0" dirty="0">
                <a:ea typeface="宋体" panose="02010600030101010101" pitchFamily="2" charset="-122"/>
              </a:rPr>
              <a:t>, because </a:t>
            </a:r>
            <a:r>
              <a:rPr lang="en-US" altLang="zh-CN" sz="1800" b="0" i="1" dirty="0" err="1">
                <a:ea typeface="宋体" panose="02010600030101010101" pitchFamily="2" charset="-122"/>
              </a:rPr>
              <a:t>dept_name</a:t>
            </a:r>
            <a:r>
              <a:rPr lang="en-US" altLang="zh-CN" sz="1800" b="0" dirty="0">
                <a:ea typeface="宋体" panose="02010600030101010101" pitchFamily="2" charset="-122"/>
              </a:rPr>
              <a:t> is not a candidate key, the building and budget of a department may have to be repeated.  </a:t>
            </a:r>
          </a:p>
          <a:p>
            <a:pPr lvl="2"/>
            <a:r>
              <a:rPr lang="en-US" altLang="zh-CN" sz="1800" b="0" dirty="0">
                <a:ea typeface="宋体" panose="02010600030101010101" pitchFamily="2" charset="-122"/>
              </a:rPr>
              <a:t>This indicates the need to decompose </a:t>
            </a:r>
            <a:r>
              <a:rPr lang="en-US" altLang="zh-CN" sz="1800" b="0" i="1" dirty="0" err="1">
                <a:ea typeface="宋体" panose="02010600030101010101" pitchFamily="2" charset="-122"/>
              </a:rPr>
              <a:t>inst_dept</a:t>
            </a:r>
            <a:endParaRPr lang="en-US" altLang="zh-CN" sz="1800" b="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b="0" dirty="0">
                <a:ea typeface="宋体" panose="02010600030101010101" pitchFamily="2" charset="-122"/>
              </a:rPr>
              <a:t>Not all decompositions are good.  Suppose we decompose</a:t>
            </a:r>
            <a:br>
              <a:rPr lang="en-US" altLang="zh-CN" sz="1800" b="0" dirty="0">
                <a:ea typeface="宋体" panose="02010600030101010101" pitchFamily="2" charset="-122"/>
              </a:rPr>
            </a:br>
            <a:r>
              <a:rPr lang="en-US" altLang="zh-CN" sz="1800" b="0" dirty="0">
                <a:ea typeface="宋体" panose="02010600030101010101" pitchFamily="2" charset="-122"/>
              </a:rPr>
              <a:t> </a:t>
            </a:r>
            <a:r>
              <a:rPr lang="en-US" altLang="zh-CN" sz="1800" b="0" i="1" dirty="0">
                <a:ea typeface="宋体" panose="02010600030101010101" pitchFamily="2" charset="-122"/>
              </a:rPr>
              <a:t>employee(ID, name, street, city, salary)</a:t>
            </a:r>
            <a:r>
              <a:rPr lang="en-US" altLang="zh-CN" sz="1800" b="0" dirty="0">
                <a:ea typeface="宋体" panose="02010600030101010101" pitchFamily="2" charset="-122"/>
              </a:rPr>
              <a:t> into</a:t>
            </a:r>
          </a:p>
          <a:p>
            <a:pPr lvl="1">
              <a:buFont typeface="Monotype Sorts" charset="2"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	</a:t>
            </a:r>
            <a:r>
              <a:rPr lang="en-US" altLang="zh-CN" sz="1800" b="0" i="1" dirty="0">
                <a:ea typeface="宋体" panose="02010600030101010101" pitchFamily="2" charset="-122"/>
              </a:rPr>
              <a:t>employee1</a:t>
            </a:r>
            <a:r>
              <a:rPr lang="en-US" altLang="zh-CN" sz="1800" b="0" dirty="0">
                <a:ea typeface="宋体" panose="02010600030101010101" pitchFamily="2" charset="-122"/>
              </a:rPr>
              <a:t> (</a:t>
            </a:r>
            <a:r>
              <a:rPr lang="en-US" altLang="zh-CN" sz="1800" b="0" i="1" dirty="0">
                <a:ea typeface="宋体" panose="02010600030101010101" pitchFamily="2" charset="-122"/>
              </a:rPr>
              <a:t>ID</a:t>
            </a:r>
            <a:r>
              <a:rPr lang="en-US" altLang="zh-CN" sz="1800" b="0" dirty="0">
                <a:ea typeface="宋体" panose="02010600030101010101" pitchFamily="2" charset="-122"/>
              </a:rPr>
              <a:t>, </a:t>
            </a:r>
            <a:r>
              <a:rPr lang="en-US" altLang="zh-CN" sz="1800" b="0" i="1" dirty="0">
                <a:ea typeface="宋体" panose="02010600030101010101" pitchFamily="2" charset="-122"/>
              </a:rPr>
              <a:t>name</a:t>
            </a:r>
            <a:r>
              <a:rPr lang="en-US" altLang="zh-CN" sz="1800" b="0" dirty="0">
                <a:ea typeface="宋体" panose="02010600030101010101" pitchFamily="2" charset="-122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	</a:t>
            </a:r>
            <a:r>
              <a:rPr lang="en-US" altLang="zh-CN" sz="1800" b="0" i="1" dirty="0">
                <a:ea typeface="宋体" panose="02010600030101010101" pitchFamily="2" charset="-122"/>
              </a:rPr>
              <a:t>employee2</a:t>
            </a:r>
            <a:r>
              <a:rPr lang="en-US" altLang="zh-CN" sz="1800" b="0" dirty="0">
                <a:ea typeface="宋体" panose="02010600030101010101" pitchFamily="2" charset="-122"/>
              </a:rPr>
              <a:t> (</a:t>
            </a:r>
            <a:r>
              <a:rPr lang="en-US" altLang="zh-CN" sz="1800" b="0" i="1" dirty="0">
                <a:ea typeface="宋体" panose="02010600030101010101" pitchFamily="2" charset="-122"/>
              </a:rPr>
              <a:t>name</a:t>
            </a:r>
            <a:r>
              <a:rPr lang="en-US" altLang="zh-CN" sz="1800" b="0" dirty="0">
                <a:ea typeface="宋体" panose="02010600030101010101" pitchFamily="2" charset="-122"/>
              </a:rPr>
              <a:t>, </a:t>
            </a:r>
            <a:r>
              <a:rPr lang="en-US" altLang="zh-CN" sz="1800" b="0" i="1" dirty="0">
                <a:ea typeface="宋体" panose="02010600030101010101" pitchFamily="2" charset="-122"/>
              </a:rPr>
              <a:t>street, city, salary</a:t>
            </a:r>
            <a:r>
              <a:rPr lang="en-US" altLang="zh-CN" sz="1800" b="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1800" b="0" dirty="0">
                <a:ea typeface="宋体" panose="02010600030101010101" pitchFamily="2" charset="-122"/>
              </a:rPr>
              <a:t>The next slide shows how we lose information -- we cannot reconstruct the original </a:t>
            </a:r>
            <a:r>
              <a:rPr lang="en-US" altLang="zh-CN" sz="1800" b="0" i="1" dirty="0">
                <a:ea typeface="宋体" panose="02010600030101010101" pitchFamily="2" charset="-122"/>
              </a:rPr>
              <a:t>employee</a:t>
            </a:r>
            <a:r>
              <a:rPr lang="en-US" altLang="zh-CN" sz="1800" b="0" dirty="0">
                <a:ea typeface="宋体" panose="02010600030101010101" pitchFamily="2" charset="-122"/>
              </a:rPr>
              <a:t> relation -- and so, this is a </a:t>
            </a:r>
            <a:r>
              <a:rPr lang="en-US" altLang="zh-CN" sz="1800" dirty="0" err="1">
                <a:solidFill>
                  <a:srgbClr val="000099"/>
                </a:solidFill>
                <a:ea typeface="宋体" panose="02010600030101010101" pitchFamily="2" charset="-122"/>
              </a:rPr>
              <a:t>lossy</a:t>
            </a:r>
            <a:r>
              <a:rPr lang="en-US" altLang="zh-CN" sz="1800" dirty="0">
                <a:solidFill>
                  <a:srgbClr val="000099"/>
                </a:solidFill>
                <a:ea typeface="宋体" panose="02010600030101010101" pitchFamily="2" charset="-122"/>
              </a:rPr>
              <a:t> decomposition</a:t>
            </a:r>
            <a:r>
              <a:rPr lang="en-US" altLang="zh-CN" sz="1800" b="0" dirty="0">
                <a:ea typeface="宋体" panose="02010600030101010101" pitchFamily="2" charset="-122"/>
              </a:rPr>
              <a:t>.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317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Atomic Domains and First Normal Form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宋体" panose="02010600030101010101" pitchFamily="2" charset="-122"/>
              </a:rPr>
              <a:t>Domain is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atomic</a:t>
            </a:r>
            <a:r>
              <a:rPr lang="en-US" altLang="zh-CN" b="0" dirty="0">
                <a:ea typeface="宋体" panose="02010600030101010101" pitchFamily="2" charset="-122"/>
              </a:rPr>
              <a:t> if its elements are considered to be indivisible units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Examples of non-atomic domains: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Set of names, composite attributes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Identification numbers like CS101  that can be broken up into parts.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b="0" dirty="0">
                <a:ea typeface="宋体" panose="02010600030101010101" pitchFamily="2" charset="-122"/>
              </a:rPr>
              <a:t>A relational schema R is in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first normal form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</a:rPr>
              <a:t>if the domains of all attributes of R are atomic</a:t>
            </a:r>
          </a:p>
          <a:p>
            <a:r>
              <a:rPr lang="en-US" altLang="zh-CN" b="0" dirty="0">
                <a:ea typeface="宋体" panose="02010600030101010101" pitchFamily="2" charset="-122"/>
              </a:rPr>
              <a:t>Non-atomic values complicate storage and encourage redundant (repeated) storage of data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Example:  Set of accounts stored with each customer, and set of owners stored with each account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We assume all relations are in first normal form.</a:t>
            </a:r>
          </a:p>
          <a:p>
            <a:pPr lvl="1"/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65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Atomic Domains and First Normal Form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宋体" panose="02010600030101010101" pitchFamily="2" charset="-122"/>
              </a:rPr>
              <a:t>Goal — Devise a Theory for the Following.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Decide whether a particular relation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is in “good” form.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In the case that a relation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is not in “good” form, decompose it into a set of relations {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baseline="-25000" dirty="0">
                <a:ea typeface="宋体" panose="02010600030101010101" pitchFamily="2" charset="-122"/>
              </a:rPr>
              <a:t>1</a:t>
            </a:r>
            <a:r>
              <a:rPr lang="en-US" altLang="zh-CN" b="0" i="1" dirty="0">
                <a:ea typeface="宋体" panose="02010600030101010101" pitchFamily="2" charset="-122"/>
              </a:rPr>
              <a:t>, R</a:t>
            </a:r>
            <a:r>
              <a:rPr lang="en-US" altLang="zh-CN" b="0" baseline="-25000" dirty="0">
                <a:ea typeface="宋体" panose="02010600030101010101" pitchFamily="2" charset="-122"/>
              </a:rPr>
              <a:t>2</a:t>
            </a:r>
            <a:r>
              <a:rPr lang="en-US" altLang="zh-CN" b="0" i="1" dirty="0">
                <a:ea typeface="宋体" panose="02010600030101010101" pitchFamily="2" charset="-122"/>
              </a:rPr>
              <a:t>, ..., R</a:t>
            </a:r>
            <a:r>
              <a:rPr lang="en-US" altLang="zh-CN" b="0" i="1" baseline="-25000" dirty="0">
                <a:ea typeface="宋体" panose="02010600030101010101" pitchFamily="2" charset="-122"/>
              </a:rPr>
              <a:t>n</a:t>
            </a:r>
            <a:r>
              <a:rPr lang="en-US" altLang="zh-CN" b="0" dirty="0">
                <a:ea typeface="宋体" panose="02010600030101010101" pitchFamily="2" charset="-122"/>
              </a:rPr>
              <a:t>} such that 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each relation is in good form 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the decomposition is a lossless-join decomposition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Our theory is based on: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functional dependencies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multivalued dependencies</a:t>
            </a:r>
          </a:p>
          <a:p>
            <a:pPr lvl="1"/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784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49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sz="2000" b="0" dirty="0">
                <a:ea typeface="宋体" panose="02010600030101010101" pitchFamily="2" charset="-122"/>
              </a:rPr>
              <a:t>Let </a:t>
            </a:r>
            <a:r>
              <a:rPr lang="en-US" altLang="zh-CN" sz="2000" b="0" i="1" dirty="0">
                <a:ea typeface="宋体" panose="02010600030101010101" pitchFamily="2" charset="-122"/>
              </a:rPr>
              <a:t>R</a:t>
            </a:r>
            <a:r>
              <a:rPr lang="en-US" altLang="zh-CN" sz="2000" b="0" dirty="0">
                <a:ea typeface="宋体" panose="02010600030101010101" pitchFamily="2" charset="-122"/>
              </a:rPr>
              <a:t> be a relation schema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CN" sz="2000" b="0" dirty="0"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 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R  and  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sz="2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		 </a:t>
            </a:r>
            <a:r>
              <a:rPr lang="en-US" altLang="zh-CN" sz="2000" b="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sz="2000" b="0" dirty="0">
                <a:solidFill>
                  <a:srgbClr val="000099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2000" b="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br>
              <a:rPr lang="en-US" altLang="zh-CN" sz="2000" b="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holds</a:t>
            </a:r>
            <a:r>
              <a:rPr lang="en-US" altLang="zh-CN" sz="2000" b="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on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 if and only if for any legal relations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(R), whenever any two tuples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="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="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.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		 t</a:t>
            </a:r>
            <a:r>
              <a:rPr lang="en-US" altLang="zh-CN" sz="2000" b="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[] =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="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[]     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="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]  = 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="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000" b="0" i="1" dirty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sz="2000" b="0" dirty="0">
                <a:ea typeface="宋体" panose="02010600030101010101" pitchFamily="2" charset="-122"/>
              </a:rPr>
              <a:t>Example:  Consider </a:t>
            </a:r>
            <a:r>
              <a:rPr lang="en-US" altLang="zh-CN" sz="2000" b="0" i="1" dirty="0">
                <a:ea typeface="宋体" panose="02010600030101010101" pitchFamily="2" charset="-122"/>
              </a:rPr>
              <a:t>r</a:t>
            </a:r>
            <a:r>
              <a:rPr lang="en-US" altLang="zh-CN" sz="2000" b="0" dirty="0">
                <a:ea typeface="宋体" panose="02010600030101010101" pitchFamily="2" charset="-122"/>
              </a:rPr>
              <a:t>(A</a:t>
            </a:r>
            <a:r>
              <a:rPr lang="en-US" altLang="zh-CN" sz="2000" b="0" i="1" dirty="0">
                <a:ea typeface="宋体" panose="02010600030101010101" pitchFamily="2" charset="-122"/>
              </a:rPr>
              <a:t>,B </a:t>
            </a:r>
            <a:r>
              <a:rPr lang="en-US" altLang="zh-CN" sz="2000" b="0" dirty="0">
                <a:ea typeface="宋体" panose="02010600030101010101" pitchFamily="2" charset="-122"/>
              </a:rPr>
              <a:t>) with the following instance of </a:t>
            </a:r>
            <a:r>
              <a:rPr lang="en-US" altLang="zh-CN" sz="2000" b="0" i="1" dirty="0">
                <a:ea typeface="宋体" panose="02010600030101010101" pitchFamily="2" charset="-122"/>
              </a:rPr>
              <a:t>r.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sz="2000" b="0" dirty="0">
                <a:ea typeface="宋体" panose="02010600030101010101" pitchFamily="2" charset="-122"/>
              </a:rPr>
              <a:t>On this instance, </a:t>
            </a:r>
            <a:r>
              <a:rPr lang="en-US" altLang="zh-CN" sz="2000" b="0" i="1" dirty="0">
                <a:ea typeface="宋体" panose="02010600030101010101" pitchFamily="2" charset="-122"/>
              </a:rPr>
              <a:t>A</a:t>
            </a: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2000" b="0" i="1" dirty="0">
                <a:ea typeface="宋体" panose="02010600030101010101" pitchFamily="2" charset="-122"/>
              </a:rPr>
              <a:t>B</a:t>
            </a:r>
            <a:r>
              <a:rPr lang="en-US" altLang="zh-CN" sz="2000" b="0" dirty="0">
                <a:ea typeface="宋体" panose="02010600030101010101" pitchFamily="2" charset="-122"/>
              </a:rPr>
              <a:t> does NOT hold, but  </a:t>
            </a:r>
            <a:r>
              <a:rPr lang="en-US" altLang="zh-CN" sz="2000" b="0" i="1" dirty="0">
                <a:ea typeface="宋体" panose="02010600030101010101" pitchFamily="2" charset="-122"/>
              </a:rPr>
              <a:t>B</a:t>
            </a: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i="1" dirty="0">
                <a:ea typeface="宋体" panose="02010600030101010101" pitchFamily="2" charset="-122"/>
              </a:rPr>
              <a:t>A</a:t>
            </a:r>
            <a:r>
              <a:rPr lang="en-US" altLang="zh-CN" sz="2000" b="0" dirty="0">
                <a:ea typeface="宋体" panose="02010600030101010101" pitchFamily="2" charset="-122"/>
              </a:rPr>
              <a:t> does hold. </a:t>
            </a:r>
          </a:p>
          <a:p>
            <a:pPr lvl="1"/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33800" y="4191000"/>
            <a:ext cx="777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9144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3716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8288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2860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Tx/>
              <a:buAutoNum type="arabicPlain"/>
            </a:pPr>
            <a:r>
              <a:rPr lang="en-US" altLang="zh-CN" sz="1800">
                <a:ea typeface="宋体" panose="02010600030101010101" pitchFamily="2" charset="-122"/>
              </a:rPr>
              <a:t>4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1     5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37553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4400" dirty="0">
                <a:latin typeface="+mn-lt"/>
              </a:rPr>
              <a:t>DBMS</a:t>
            </a:r>
            <a:r>
              <a:rPr kumimoji="1" lang="en-US" altLang="zh-CN" dirty="0">
                <a:latin typeface="+mn-lt"/>
              </a:rPr>
              <a:t> Architecture</a:t>
            </a:r>
            <a:endParaRPr kumimoji="1" lang="zh-CN" altLang="en-US" dirty="0">
              <a:latin typeface="+mn-lt"/>
            </a:endParaRPr>
          </a:p>
        </p:txBody>
      </p:sp>
      <p:graphicFrame>
        <p:nvGraphicFramePr>
          <p:cNvPr id="384003" name="Group 3"/>
          <p:cNvGraphicFramePr>
            <a:graphicFrameLocks noGrp="1"/>
          </p:cNvGraphicFramePr>
          <p:nvPr/>
        </p:nvGraphicFramePr>
        <p:xfrm>
          <a:off x="533400" y="3429000"/>
          <a:ext cx="38862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4017" name="Group 17"/>
          <p:cNvGraphicFramePr>
            <a:graphicFrameLocks noGrp="1"/>
          </p:cNvGraphicFramePr>
          <p:nvPr/>
        </p:nvGraphicFramePr>
        <p:xfrm>
          <a:off x="4876800" y="3429000"/>
          <a:ext cx="35814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4029" name="Group 29"/>
          <p:cNvGraphicFramePr>
            <a:graphicFrameLocks noGrp="1"/>
          </p:cNvGraphicFramePr>
          <p:nvPr/>
        </p:nvGraphicFramePr>
        <p:xfrm>
          <a:off x="2895600" y="4267200"/>
          <a:ext cx="2667000" cy="457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4039" name="Group 39"/>
          <p:cNvGraphicFramePr>
            <a:graphicFrameLocks noGrp="1"/>
          </p:cNvGraphicFramePr>
          <p:nvPr/>
        </p:nvGraphicFramePr>
        <p:xfrm>
          <a:off x="6172200" y="5321300"/>
          <a:ext cx="1111250" cy="1169988"/>
        </p:xfrm>
        <a:graphic>
          <a:graphicData uri="http://schemas.openxmlformats.org/drawingml/2006/table">
            <a:tbl>
              <a:tblPr/>
              <a:tblGrid>
                <a:gridCol w="20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059" name="Freeform 59"/>
          <p:cNvSpPr>
            <a:spLocks noChangeArrowheads="1"/>
          </p:cNvSpPr>
          <p:nvPr/>
        </p:nvSpPr>
        <p:spPr bwMode="auto">
          <a:xfrm>
            <a:off x="2514600" y="3048000"/>
            <a:ext cx="6324600" cy="2222500"/>
          </a:xfrm>
          <a:custGeom>
            <a:avLst/>
            <a:gdLst>
              <a:gd name="T0" fmla="*/ 2016 w 3984"/>
              <a:gd name="T1" fmla="*/ 96 h 1400"/>
              <a:gd name="T2" fmla="*/ 1728 w 3984"/>
              <a:gd name="T3" fmla="*/ 96 h 1400"/>
              <a:gd name="T4" fmla="*/ 1488 w 3984"/>
              <a:gd name="T5" fmla="*/ 144 h 1400"/>
              <a:gd name="T6" fmla="*/ 1344 w 3984"/>
              <a:gd name="T7" fmla="*/ 240 h 1400"/>
              <a:gd name="T8" fmla="*/ 1344 w 3984"/>
              <a:gd name="T9" fmla="*/ 432 h 1400"/>
              <a:gd name="T10" fmla="*/ 1344 w 3984"/>
              <a:gd name="T11" fmla="*/ 576 h 1400"/>
              <a:gd name="T12" fmla="*/ 1248 w 3984"/>
              <a:gd name="T13" fmla="*/ 624 h 1400"/>
              <a:gd name="T14" fmla="*/ 864 w 3984"/>
              <a:gd name="T15" fmla="*/ 672 h 1400"/>
              <a:gd name="T16" fmla="*/ 384 w 3984"/>
              <a:gd name="T17" fmla="*/ 720 h 1400"/>
              <a:gd name="T18" fmla="*/ 48 w 3984"/>
              <a:gd name="T19" fmla="*/ 816 h 1400"/>
              <a:gd name="T20" fmla="*/ 96 w 3984"/>
              <a:gd name="T21" fmla="*/ 1056 h 1400"/>
              <a:gd name="T22" fmla="*/ 432 w 3984"/>
              <a:gd name="T23" fmla="*/ 1104 h 1400"/>
              <a:gd name="T24" fmla="*/ 1392 w 3984"/>
              <a:gd name="T25" fmla="*/ 1152 h 1400"/>
              <a:gd name="T26" fmla="*/ 2064 w 3984"/>
              <a:gd name="T27" fmla="*/ 1104 h 1400"/>
              <a:gd name="T28" fmla="*/ 2256 w 3984"/>
              <a:gd name="T29" fmla="*/ 1200 h 1400"/>
              <a:gd name="T30" fmla="*/ 2352 w 3984"/>
              <a:gd name="T31" fmla="*/ 1392 h 1400"/>
              <a:gd name="T32" fmla="*/ 2352 w 3984"/>
              <a:gd name="T33" fmla="*/ 1152 h 1400"/>
              <a:gd name="T34" fmla="*/ 2448 w 3984"/>
              <a:gd name="T35" fmla="*/ 1056 h 1400"/>
              <a:gd name="T36" fmla="*/ 2640 w 3984"/>
              <a:gd name="T37" fmla="*/ 816 h 1400"/>
              <a:gd name="T38" fmla="*/ 2880 w 3984"/>
              <a:gd name="T39" fmla="*/ 720 h 1400"/>
              <a:gd name="T40" fmla="*/ 3120 w 3984"/>
              <a:gd name="T41" fmla="*/ 672 h 1400"/>
              <a:gd name="T42" fmla="*/ 3504 w 3984"/>
              <a:gd name="T43" fmla="*/ 672 h 1400"/>
              <a:gd name="T44" fmla="*/ 3792 w 3984"/>
              <a:gd name="T45" fmla="*/ 672 h 1400"/>
              <a:gd name="T46" fmla="*/ 3936 w 3984"/>
              <a:gd name="T47" fmla="*/ 528 h 1400"/>
              <a:gd name="T48" fmla="*/ 3984 w 3984"/>
              <a:gd name="T49" fmla="*/ 336 h 1400"/>
              <a:gd name="T50" fmla="*/ 3936 w 3984"/>
              <a:gd name="T51" fmla="*/ 192 h 1400"/>
              <a:gd name="T52" fmla="*/ 3744 w 3984"/>
              <a:gd name="T53" fmla="*/ 48 h 1400"/>
              <a:gd name="T54" fmla="*/ 3456 w 3984"/>
              <a:gd name="T55" fmla="*/ 48 h 1400"/>
              <a:gd name="T56" fmla="*/ 3168 w 3984"/>
              <a:gd name="T57" fmla="*/ 48 h 1400"/>
              <a:gd name="T58" fmla="*/ 2448 w 3984"/>
              <a:gd name="T59" fmla="*/ 0 h 1400"/>
              <a:gd name="T60" fmla="*/ 2208 w 3984"/>
              <a:gd name="T61" fmla="*/ 48 h 1400"/>
              <a:gd name="T62" fmla="*/ 2016 w 3984"/>
              <a:gd name="T63" fmla="*/ 96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84" h="1400">
                <a:moveTo>
                  <a:pt x="2016" y="96"/>
                </a:moveTo>
                <a:cubicBezTo>
                  <a:pt x="1936" y="104"/>
                  <a:pt x="1816" y="88"/>
                  <a:pt x="1728" y="96"/>
                </a:cubicBezTo>
                <a:cubicBezTo>
                  <a:pt x="1640" y="104"/>
                  <a:pt x="1552" y="120"/>
                  <a:pt x="1488" y="144"/>
                </a:cubicBezTo>
                <a:cubicBezTo>
                  <a:pt x="1424" y="168"/>
                  <a:pt x="1368" y="192"/>
                  <a:pt x="1344" y="240"/>
                </a:cubicBezTo>
                <a:cubicBezTo>
                  <a:pt x="1320" y="288"/>
                  <a:pt x="1344" y="376"/>
                  <a:pt x="1344" y="432"/>
                </a:cubicBezTo>
                <a:cubicBezTo>
                  <a:pt x="1344" y="488"/>
                  <a:pt x="1360" y="544"/>
                  <a:pt x="1344" y="576"/>
                </a:cubicBezTo>
                <a:cubicBezTo>
                  <a:pt x="1328" y="608"/>
                  <a:pt x="1328" y="608"/>
                  <a:pt x="1248" y="624"/>
                </a:cubicBezTo>
                <a:cubicBezTo>
                  <a:pt x="1168" y="640"/>
                  <a:pt x="1008" y="656"/>
                  <a:pt x="864" y="672"/>
                </a:cubicBezTo>
                <a:cubicBezTo>
                  <a:pt x="720" y="688"/>
                  <a:pt x="520" y="696"/>
                  <a:pt x="384" y="720"/>
                </a:cubicBezTo>
                <a:cubicBezTo>
                  <a:pt x="248" y="744"/>
                  <a:pt x="96" y="760"/>
                  <a:pt x="48" y="816"/>
                </a:cubicBezTo>
                <a:cubicBezTo>
                  <a:pt x="0" y="872"/>
                  <a:pt x="32" y="1008"/>
                  <a:pt x="96" y="1056"/>
                </a:cubicBezTo>
                <a:cubicBezTo>
                  <a:pt x="160" y="1104"/>
                  <a:pt x="216" y="1088"/>
                  <a:pt x="432" y="1104"/>
                </a:cubicBezTo>
                <a:cubicBezTo>
                  <a:pt x="648" y="1120"/>
                  <a:pt x="1120" y="1152"/>
                  <a:pt x="1392" y="1152"/>
                </a:cubicBezTo>
                <a:cubicBezTo>
                  <a:pt x="1664" y="1152"/>
                  <a:pt x="1920" y="1096"/>
                  <a:pt x="2064" y="1104"/>
                </a:cubicBezTo>
                <a:cubicBezTo>
                  <a:pt x="2208" y="1112"/>
                  <a:pt x="2208" y="1152"/>
                  <a:pt x="2256" y="1200"/>
                </a:cubicBezTo>
                <a:cubicBezTo>
                  <a:pt x="2304" y="1248"/>
                  <a:pt x="2336" y="1400"/>
                  <a:pt x="2352" y="1392"/>
                </a:cubicBezTo>
                <a:cubicBezTo>
                  <a:pt x="2368" y="1384"/>
                  <a:pt x="2336" y="1208"/>
                  <a:pt x="2352" y="1152"/>
                </a:cubicBezTo>
                <a:cubicBezTo>
                  <a:pt x="2368" y="1096"/>
                  <a:pt x="2400" y="1112"/>
                  <a:pt x="2448" y="1056"/>
                </a:cubicBezTo>
                <a:cubicBezTo>
                  <a:pt x="2496" y="1000"/>
                  <a:pt x="2568" y="872"/>
                  <a:pt x="2640" y="816"/>
                </a:cubicBezTo>
                <a:cubicBezTo>
                  <a:pt x="2712" y="760"/>
                  <a:pt x="2800" y="744"/>
                  <a:pt x="2880" y="720"/>
                </a:cubicBezTo>
                <a:cubicBezTo>
                  <a:pt x="2960" y="696"/>
                  <a:pt x="3016" y="680"/>
                  <a:pt x="3120" y="672"/>
                </a:cubicBezTo>
                <a:cubicBezTo>
                  <a:pt x="3224" y="664"/>
                  <a:pt x="3392" y="672"/>
                  <a:pt x="3504" y="672"/>
                </a:cubicBezTo>
                <a:cubicBezTo>
                  <a:pt x="3616" y="672"/>
                  <a:pt x="3720" y="696"/>
                  <a:pt x="3792" y="672"/>
                </a:cubicBezTo>
                <a:cubicBezTo>
                  <a:pt x="3864" y="648"/>
                  <a:pt x="3904" y="584"/>
                  <a:pt x="3936" y="528"/>
                </a:cubicBezTo>
                <a:cubicBezTo>
                  <a:pt x="3968" y="472"/>
                  <a:pt x="3984" y="392"/>
                  <a:pt x="3984" y="336"/>
                </a:cubicBezTo>
                <a:cubicBezTo>
                  <a:pt x="3984" y="280"/>
                  <a:pt x="3976" y="240"/>
                  <a:pt x="3936" y="192"/>
                </a:cubicBezTo>
                <a:cubicBezTo>
                  <a:pt x="3896" y="144"/>
                  <a:pt x="3824" y="72"/>
                  <a:pt x="3744" y="48"/>
                </a:cubicBezTo>
                <a:cubicBezTo>
                  <a:pt x="3664" y="24"/>
                  <a:pt x="3552" y="48"/>
                  <a:pt x="3456" y="48"/>
                </a:cubicBezTo>
                <a:cubicBezTo>
                  <a:pt x="3360" y="48"/>
                  <a:pt x="3336" y="56"/>
                  <a:pt x="3168" y="48"/>
                </a:cubicBezTo>
                <a:cubicBezTo>
                  <a:pt x="3000" y="40"/>
                  <a:pt x="2608" y="0"/>
                  <a:pt x="2448" y="0"/>
                </a:cubicBezTo>
                <a:cubicBezTo>
                  <a:pt x="2288" y="0"/>
                  <a:pt x="2280" y="32"/>
                  <a:pt x="2208" y="48"/>
                </a:cubicBezTo>
                <a:cubicBezTo>
                  <a:pt x="2136" y="64"/>
                  <a:pt x="2096" y="88"/>
                  <a:pt x="2016" y="96"/>
                </a:cubicBezTo>
                <a:close/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graphicFrame>
        <p:nvGraphicFramePr>
          <p:cNvPr id="384060" name="Group 60"/>
          <p:cNvGraphicFramePr>
            <a:graphicFrameLocks noGrp="1"/>
          </p:cNvGraphicFramePr>
          <p:nvPr/>
        </p:nvGraphicFramePr>
        <p:xfrm>
          <a:off x="2895600" y="5270500"/>
          <a:ext cx="1111250" cy="1169988"/>
        </p:xfrm>
        <a:graphic>
          <a:graphicData uri="http://schemas.openxmlformats.org/drawingml/2006/table">
            <a:tbl>
              <a:tblPr/>
              <a:tblGrid>
                <a:gridCol w="20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1386" marR="91386"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080" name="Freeform 80"/>
          <p:cNvSpPr>
            <a:spLocks noChangeArrowheads="1"/>
          </p:cNvSpPr>
          <p:nvPr/>
        </p:nvSpPr>
        <p:spPr bwMode="auto">
          <a:xfrm>
            <a:off x="292100" y="3124200"/>
            <a:ext cx="4305300" cy="2679700"/>
          </a:xfrm>
          <a:custGeom>
            <a:avLst/>
            <a:gdLst>
              <a:gd name="T0" fmla="*/ 536 w 2712"/>
              <a:gd name="T1" fmla="*/ 48 h 1688"/>
              <a:gd name="T2" fmla="*/ 104 w 2712"/>
              <a:gd name="T3" fmla="*/ 96 h 1688"/>
              <a:gd name="T4" fmla="*/ 8 w 2712"/>
              <a:gd name="T5" fmla="*/ 240 h 1688"/>
              <a:gd name="T6" fmla="*/ 56 w 2712"/>
              <a:gd name="T7" fmla="*/ 528 h 1688"/>
              <a:gd name="T8" fmla="*/ 344 w 2712"/>
              <a:gd name="T9" fmla="*/ 576 h 1688"/>
              <a:gd name="T10" fmla="*/ 536 w 2712"/>
              <a:gd name="T11" fmla="*/ 672 h 1688"/>
              <a:gd name="T12" fmla="*/ 1496 w 2712"/>
              <a:gd name="T13" fmla="*/ 1536 h 1688"/>
              <a:gd name="T14" fmla="*/ 1544 w 2712"/>
              <a:gd name="T15" fmla="*/ 1584 h 1688"/>
              <a:gd name="T16" fmla="*/ 1448 w 2712"/>
              <a:gd name="T17" fmla="*/ 1344 h 1688"/>
              <a:gd name="T18" fmla="*/ 1304 w 2712"/>
              <a:gd name="T19" fmla="*/ 1056 h 1688"/>
              <a:gd name="T20" fmla="*/ 1160 w 2712"/>
              <a:gd name="T21" fmla="*/ 864 h 1688"/>
              <a:gd name="T22" fmla="*/ 1208 w 2712"/>
              <a:gd name="T23" fmla="*/ 672 h 1688"/>
              <a:gd name="T24" fmla="*/ 1352 w 2712"/>
              <a:gd name="T25" fmla="*/ 576 h 1688"/>
              <a:gd name="T26" fmla="*/ 1640 w 2712"/>
              <a:gd name="T27" fmla="*/ 576 h 1688"/>
              <a:gd name="T28" fmla="*/ 2168 w 2712"/>
              <a:gd name="T29" fmla="*/ 528 h 1688"/>
              <a:gd name="T30" fmla="*/ 2552 w 2712"/>
              <a:gd name="T31" fmla="*/ 528 h 1688"/>
              <a:gd name="T32" fmla="*/ 2696 w 2712"/>
              <a:gd name="T33" fmla="*/ 432 h 1688"/>
              <a:gd name="T34" fmla="*/ 2648 w 2712"/>
              <a:gd name="T35" fmla="*/ 144 h 1688"/>
              <a:gd name="T36" fmla="*/ 2456 w 2712"/>
              <a:gd name="T37" fmla="*/ 48 h 1688"/>
              <a:gd name="T38" fmla="*/ 1880 w 2712"/>
              <a:gd name="T39" fmla="*/ 48 h 1688"/>
              <a:gd name="T40" fmla="*/ 1208 w 2712"/>
              <a:gd name="T41" fmla="*/ 0 h 1688"/>
              <a:gd name="T42" fmla="*/ 872 w 2712"/>
              <a:gd name="T43" fmla="*/ 48 h 1688"/>
              <a:gd name="T44" fmla="*/ 536 w 2712"/>
              <a:gd name="T45" fmla="*/ 4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12" h="1688">
                <a:moveTo>
                  <a:pt x="536" y="48"/>
                </a:moveTo>
                <a:cubicBezTo>
                  <a:pt x="408" y="56"/>
                  <a:pt x="192" y="64"/>
                  <a:pt x="104" y="96"/>
                </a:cubicBezTo>
                <a:cubicBezTo>
                  <a:pt x="16" y="128"/>
                  <a:pt x="16" y="168"/>
                  <a:pt x="8" y="240"/>
                </a:cubicBezTo>
                <a:cubicBezTo>
                  <a:pt x="0" y="312"/>
                  <a:pt x="0" y="472"/>
                  <a:pt x="56" y="528"/>
                </a:cubicBezTo>
                <a:cubicBezTo>
                  <a:pt x="112" y="584"/>
                  <a:pt x="264" y="552"/>
                  <a:pt x="344" y="576"/>
                </a:cubicBezTo>
                <a:cubicBezTo>
                  <a:pt x="424" y="600"/>
                  <a:pt x="344" y="512"/>
                  <a:pt x="536" y="672"/>
                </a:cubicBezTo>
                <a:cubicBezTo>
                  <a:pt x="728" y="832"/>
                  <a:pt x="1328" y="1384"/>
                  <a:pt x="1496" y="1536"/>
                </a:cubicBezTo>
                <a:cubicBezTo>
                  <a:pt x="1664" y="1688"/>
                  <a:pt x="1552" y="1616"/>
                  <a:pt x="1544" y="1584"/>
                </a:cubicBezTo>
                <a:cubicBezTo>
                  <a:pt x="1536" y="1552"/>
                  <a:pt x="1488" y="1432"/>
                  <a:pt x="1448" y="1344"/>
                </a:cubicBezTo>
                <a:cubicBezTo>
                  <a:pt x="1408" y="1256"/>
                  <a:pt x="1352" y="1136"/>
                  <a:pt x="1304" y="1056"/>
                </a:cubicBezTo>
                <a:cubicBezTo>
                  <a:pt x="1256" y="976"/>
                  <a:pt x="1176" y="928"/>
                  <a:pt x="1160" y="864"/>
                </a:cubicBezTo>
                <a:cubicBezTo>
                  <a:pt x="1144" y="800"/>
                  <a:pt x="1176" y="720"/>
                  <a:pt x="1208" y="672"/>
                </a:cubicBezTo>
                <a:cubicBezTo>
                  <a:pt x="1240" y="624"/>
                  <a:pt x="1280" y="592"/>
                  <a:pt x="1352" y="576"/>
                </a:cubicBezTo>
                <a:cubicBezTo>
                  <a:pt x="1424" y="560"/>
                  <a:pt x="1504" y="584"/>
                  <a:pt x="1640" y="576"/>
                </a:cubicBezTo>
                <a:cubicBezTo>
                  <a:pt x="1776" y="568"/>
                  <a:pt x="2016" y="536"/>
                  <a:pt x="2168" y="528"/>
                </a:cubicBezTo>
                <a:cubicBezTo>
                  <a:pt x="2320" y="520"/>
                  <a:pt x="2464" y="544"/>
                  <a:pt x="2552" y="528"/>
                </a:cubicBezTo>
                <a:cubicBezTo>
                  <a:pt x="2640" y="512"/>
                  <a:pt x="2680" y="496"/>
                  <a:pt x="2696" y="432"/>
                </a:cubicBezTo>
                <a:cubicBezTo>
                  <a:pt x="2712" y="368"/>
                  <a:pt x="2688" y="208"/>
                  <a:pt x="2648" y="144"/>
                </a:cubicBezTo>
                <a:cubicBezTo>
                  <a:pt x="2608" y="80"/>
                  <a:pt x="2584" y="64"/>
                  <a:pt x="2456" y="48"/>
                </a:cubicBezTo>
                <a:cubicBezTo>
                  <a:pt x="2328" y="32"/>
                  <a:pt x="2088" y="56"/>
                  <a:pt x="1880" y="48"/>
                </a:cubicBezTo>
                <a:cubicBezTo>
                  <a:pt x="1672" y="40"/>
                  <a:pt x="1376" y="0"/>
                  <a:pt x="1208" y="0"/>
                </a:cubicBezTo>
                <a:cubicBezTo>
                  <a:pt x="1040" y="0"/>
                  <a:pt x="984" y="40"/>
                  <a:pt x="872" y="48"/>
                </a:cubicBezTo>
                <a:cubicBezTo>
                  <a:pt x="760" y="56"/>
                  <a:pt x="664" y="40"/>
                  <a:pt x="536" y="48"/>
                </a:cubicBezTo>
                <a:close/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graphicFrame>
        <p:nvGraphicFramePr>
          <p:cNvPr id="38408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52331"/>
              </p:ext>
            </p:extLst>
          </p:nvPr>
        </p:nvGraphicFramePr>
        <p:xfrm>
          <a:off x="457200" y="990601"/>
          <a:ext cx="3886200" cy="194309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68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成绩单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学号：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xxxxx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姓名：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xxx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性别：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x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离散数据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数据库系统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4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105" name="Line 105"/>
          <p:cNvSpPr>
            <a:spLocks noChangeShapeType="1"/>
          </p:cNvSpPr>
          <p:nvPr/>
        </p:nvSpPr>
        <p:spPr bwMode="auto">
          <a:xfrm>
            <a:off x="228600" y="3048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106" name="Line 106"/>
          <p:cNvSpPr>
            <a:spLocks noChangeShapeType="1"/>
          </p:cNvSpPr>
          <p:nvPr/>
        </p:nvSpPr>
        <p:spPr bwMode="auto">
          <a:xfrm>
            <a:off x="228600" y="4953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107" name="AutoShape 107"/>
          <p:cNvSpPr>
            <a:spLocks noChangeArrowheads="1"/>
          </p:cNvSpPr>
          <p:nvPr/>
        </p:nvSpPr>
        <p:spPr bwMode="auto">
          <a:xfrm>
            <a:off x="304800" y="3136900"/>
            <a:ext cx="4267200" cy="1676400"/>
          </a:xfrm>
          <a:prstGeom prst="wedgeRoundRectCallout">
            <a:avLst>
              <a:gd name="adj1" fmla="val 68042"/>
              <a:gd name="adj2" fmla="val 416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模式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Logical Schema, Schema，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也称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逻辑模式）</a:t>
            </a:r>
          </a:p>
          <a:p>
            <a:pPr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　——数据库中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全体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数据的逻辑结构和特征（型）的描述</a:t>
            </a:r>
          </a:p>
        </p:txBody>
      </p:sp>
      <p:sp>
        <p:nvSpPr>
          <p:cNvPr id="384108" name="AutoShape 108"/>
          <p:cNvSpPr>
            <a:spLocks noChangeArrowheads="1"/>
          </p:cNvSpPr>
          <p:nvPr/>
        </p:nvSpPr>
        <p:spPr bwMode="auto">
          <a:xfrm>
            <a:off x="4500563" y="990600"/>
            <a:ext cx="4491037" cy="1752600"/>
          </a:xfrm>
          <a:prstGeom prst="wedgeRoundRectCallout">
            <a:avLst>
              <a:gd name="adj1" fmla="val -69935"/>
              <a:gd name="adj2" fmla="val 3623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外模式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External Schema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也称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子模式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或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用户模式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　——数据库用户使用的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局部数据</a:t>
            </a: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的逻辑结构和特征的描述</a:t>
            </a:r>
          </a:p>
        </p:txBody>
      </p:sp>
      <p:sp>
        <p:nvSpPr>
          <p:cNvPr id="384109" name="AutoShape 109"/>
          <p:cNvSpPr>
            <a:spLocks noChangeArrowheads="1"/>
          </p:cNvSpPr>
          <p:nvPr/>
        </p:nvSpPr>
        <p:spPr bwMode="auto">
          <a:xfrm>
            <a:off x="4572000" y="5029200"/>
            <a:ext cx="4419600" cy="1600200"/>
          </a:xfrm>
          <a:prstGeom prst="wedgeRoundRectCallout">
            <a:avLst>
              <a:gd name="adj1" fmla="val -67926"/>
              <a:gd name="adj2" fmla="val 833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10000"/>
              </a:spcBef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内模式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Physical Schema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也称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存储模式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</a:p>
          <a:p>
            <a:pPr algn="just">
              <a:spcBef>
                <a:spcPct val="1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　——数据物理结构和存储方式的描述</a:t>
            </a:r>
          </a:p>
        </p:txBody>
      </p:sp>
    </p:spTree>
    <p:extLst>
      <p:ext uri="{BB962C8B-B14F-4D97-AF65-F5344CB8AC3E}">
        <p14:creationId xmlns:p14="http://schemas.microsoft.com/office/powerpoint/2010/main" val="4468478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105" grpId="0" animBg="1"/>
      <p:bldP spid="384106" grpId="0" animBg="1"/>
      <p:bldP spid="384107" grpId="0" animBg="1"/>
      <p:bldP spid="384108" grpId="0" animBg="1"/>
      <p:bldP spid="38410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functional dependency is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Monotype Sorts" charset="2"/>
              </a:rPr>
              <a:t>trivial</a:t>
            </a:r>
            <a:r>
              <a:rPr lang="zh-CN" altLang="en-US" sz="1800" dirty="0">
                <a:solidFill>
                  <a:srgbClr val="000099"/>
                </a:solidFill>
                <a:ea typeface="宋体" panose="02010600030101010101" pitchFamily="2" charset="-122"/>
                <a:sym typeface="Monotype Sorts" charset="2"/>
              </a:rPr>
              <a:t>（平凡）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if it is satisfied by all instances of a relation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Example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:</a:t>
            </a:r>
          </a:p>
          <a:p>
            <a:pPr lvl="2"/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 ID, name</a:t>
            </a:r>
            <a:r>
              <a:rPr lang="en-US" altLang="zh-CN" b="0" i="1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ID</a:t>
            </a:r>
          </a:p>
          <a:p>
            <a:pPr lvl="2"/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 name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name</a:t>
            </a:r>
          </a:p>
          <a:p>
            <a:pPr lvl="1"/>
            <a:endParaRPr lang="en-US" altLang="zh-CN" b="0" dirty="0">
              <a:ea typeface="宋体" panose="02010600030101010101" pitchFamily="2" charset="-122"/>
              <a:sym typeface="Monotype Sorts" charset="2"/>
            </a:endParaRPr>
          </a:p>
          <a:p>
            <a:pPr lvl="1"/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In general,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is trivial if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 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  </a:t>
            </a:r>
            <a:b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613146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Closure of a Set of Functional Dependencies</a:t>
            </a:r>
          </a:p>
          <a:p>
            <a:r>
              <a:rPr lang="en-US" altLang="zh-CN" b="0" dirty="0">
                <a:ea typeface="宋体" panose="02010600030101010101" pitchFamily="2" charset="-122"/>
              </a:rPr>
              <a:t>Given a set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b="0" dirty="0">
                <a:ea typeface="宋体" panose="02010600030101010101" pitchFamily="2" charset="-122"/>
              </a:rPr>
              <a:t>  of functional dependencies, there are certain other functional dependencies that are logically implied by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b="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For example:  If  </a:t>
            </a:r>
            <a:r>
              <a:rPr lang="en-US" altLang="zh-CN" b="0" i="1" dirty="0">
                <a:ea typeface="宋体" panose="02010600030101010101" pitchFamily="2" charset="-122"/>
              </a:rPr>
              <a:t>A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B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and  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B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,  then we can infer that 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C</a:t>
            </a:r>
            <a:endParaRPr lang="en-US" altLang="zh-CN" b="0" dirty="0">
              <a:ea typeface="宋体" panose="02010600030101010101" pitchFamily="2" charset="-122"/>
            </a:endParaRPr>
          </a:p>
          <a:p>
            <a:r>
              <a:rPr lang="en-US" altLang="zh-CN" b="0" dirty="0">
                <a:ea typeface="宋体" panose="02010600030101010101" pitchFamily="2" charset="-122"/>
              </a:rPr>
              <a:t>The set of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all</a:t>
            </a:r>
            <a:r>
              <a:rPr lang="en-US" altLang="zh-CN" b="0" dirty="0">
                <a:ea typeface="宋体" panose="02010600030101010101" pitchFamily="2" charset="-122"/>
              </a:rPr>
              <a:t> functional dependencies logically implied by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b="0" dirty="0">
                <a:ea typeface="宋体" panose="02010600030101010101" pitchFamily="2" charset="-122"/>
              </a:rPr>
              <a:t> is the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closure</a:t>
            </a:r>
            <a:r>
              <a:rPr lang="en-US" altLang="zh-CN" b="0" dirty="0">
                <a:ea typeface="宋体" panose="02010600030101010101" pitchFamily="2" charset="-122"/>
              </a:rPr>
              <a:t> of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b="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b="0" dirty="0">
                <a:ea typeface="宋体" panose="02010600030101010101" pitchFamily="2" charset="-122"/>
              </a:rPr>
              <a:t>We denote the </a:t>
            </a:r>
            <a:r>
              <a:rPr lang="en-US" altLang="zh-CN" b="0" i="1" dirty="0">
                <a:ea typeface="宋体" panose="02010600030101010101" pitchFamily="2" charset="-122"/>
              </a:rPr>
              <a:t>closure </a:t>
            </a:r>
            <a:r>
              <a:rPr lang="en-US" altLang="zh-CN" b="0" dirty="0">
                <a:ea typeface="宋体" panose="02010600030101010101" pitchFamily="2" charset="-122"/>
              </a:rPr>
              <a:t>of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b="0" dirty="0">
                <a:ea typeface="宋体" panose="02010600030101010101" pitchFamily="2" charset="-122"/>
              </a:rPr>
              <a:t> by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F</a:t>
            </a:r>
            <a:r>
              <a:rPr lang="en-US" altLang="zh-CN" i="1" baseline="30000" dirty="0">
                <a:solidFill>
                  <a:srgbClr val="000099"/>
                </a:solidFill>
                <a:ea typeface="宋体" panose="02010600030101010101" pitchFamily="2" charset="-122"/>
              </a:rPr>
              <a:t>+</a:t>
            </a:r>
            <a:r>
              <a:rPr lang="en-US" altLang="zh-CN" b="0" i="1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b="0" dirty="0">
                <a:ea typeface="宋体" panose="02010600030101010101" pitchFamily="2" charset="-122"/>
              </a:rPr>
              <a:t>F</a:t>
            </a:r>
            <a:r>
              <a:rPr lang="en-US" altLang="zh-CN" b="0" baseline="30000" dirty="0">
                <a:ea typeface="宋体" panose="02010600030101010101" pitchFamily="2" charset="-122"/>
              </a:rPr>
              <a:t>+</a:t>
            </a:r>
            <a:r>
              <a:rPr lang="en-US" altLang="zh-CN" b="0" dirty="0">
                <a:ea typeface="宋体" panose="02010600030101010101" pitchFamily="2" charset="-122"/>
              </a:rPr>
              <a:t> is a superset</a:t>
            </a:r>
            <a:r>
              <a:rPr lang="zh-CN" altLang="en-US" sz="1800" b="0" dirty="0">
                <a:ea typeface="宋体" panose="02010600030101010101" pitchFamily="2" charset="-122"/>
              </a:rPr>
              <a:t>（超集）</a:t>
            </a:r>
            <a:r>
              <a:rPr lang="en-US" altLang="zh-CN" b="0" dirty="0">
                <a:ea typeface="宋体" panose="02010600030101010101" pitchFamily="2" charset="-122"/>
              </a:rPr>
              <a:t> of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b="0" dirty="0">
                <a:ea typeface="宋体" panose="02010600030101010101" pitchFamily="2" charset="-122"/>
              </a:rPr>
              <a:t>.</a:t>
            </a:r>
            <a:b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953808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Boyce-</a:t>
            </a:r>
            <a:r>
              <a:rPr lang="en-US" altLang="zh-CN" dirty="0" err="1">
                <a:ea typeface="宋体" panose="02010600030101010101" pitchFamily="2" charset="-122"/>
              </a:rPr>
              <a:t>Codd</a:t>
            </a:r>
            <a:r>
              <a:rPr lang="en-US" altLang="zh-CN" dirty="0">
                <a:ea typeface="宋体" panose="02010600030101010101" pitchFamily="2" charset="-122"/>
              </a:rPr>
              <a:t> Normal Form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A relation schema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is in BCNF with respect to a set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b="0" dirty="0">
                <a:ea typeface="宋体" panose="02010600030101010101" pitchFamily="2" charset="-122"/>
              </a:rPr>
              <a:t> of functional  dependencies if for all functional dependencies in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b="0" baseline="30000" dirty="0">
                <a:ea typeface="宋体" panose="02010600030101010101" pitchFamily="2" charset="-122"/>
              </a:rPr>
              <a:t>+</a:t>
            </a:r>
            <a:r>
              <a:rPr lang="en-US" altLang="zh-CN" b="0" dirty="0">
                <a:ea typeface="宋体" panose="02010600030101010101" pitchFamily="2" charset="-122"/>
              </a:rPr>
              <a:t> of the form </a:t>
            </a:r>
          </a:p>
          <a:p>
            <a:pPr marL="457200" lvl="1" indent="0">
              <a:buNone/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       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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 b="0" i="1" dirty="0">
              <a:ea typeface="宋体" panose="02010600030101010101" pitchFamily="2" charset="-122"/>
              <a:sym typeface="Greek Symbols" pitchFamily="18" charset="2"/>
            </a:endParaRPr>
          </a:p>
          <a:p>
            <a:pPr lvl="1"/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where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at least one of the following holds: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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 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is trivial (i.e.,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 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)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is a </a:t>
            </a:r>
            <a:r>
              <a:rPr lang="en-US" altLang="zh-CN" b="0" dirty="0" err="1">
                <a:ea typeface="宋体" panose="02010600030101010101" pitchFamily="2" charset="-122"/>
                <a:sym typeface="Greek Symbols" pitchFamily="18" charset="2"/>
              </a:rPr>
              <a:t>superkey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for 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R</a:t>
            </a: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Example schema not in BCNF:</a:t>
            </a:r>
          </a:p>
          <a:p>
            <a:pPr marL="457200" lvl="1" indent="0">
              <a:buNone/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   	 </a:t>
            </a:r>
            <a:r>
              <a:rPr lang="en-US" altLang="zh-CN" b="0" dirty="0" err="1">
                <a:ea typeface="宋体" panose="02010600030101010101" pitchFamily="2" charset="-122"/>
                <a:sym typeface="Symbol" panose="05050102010706020507" pitchFamily="18" charset="2"/>
              </a:rPr>
              <a:t>instr_dept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(ID, name, salary, </a:t>
            </a:r>
            <a:r>
              <a:rPr lang="en-US" altLang="zh-CN" b="0" dirty="0" err="1">
                <a:ea typeface="宋体" panose="02010600030101010101" pitchFamily="2" charset="-122"/>
                <a:sym typeface="Symbol" panose="05050102010706020507" pitchFamily="18" charset="2"/>
              </a:rPr>
              <a:t>dept_name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, building, budget )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because </a:t>
            </a:r>
            <a:r>
              <a:rPr lang="en-US" altLang="zh-CN" b="0" dirty="0" err="1">
                <a:ea typeface="宋体" panose="02010600030101010101" pitchFamily="2" charset="-122"/>
                <a:sym typeface="Symbol" panose="05050102010706020507" pitchFamily="18" charset="2"/>
              </a:rPr>
              <a:t>dept_name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 building, budget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holds on </a:t>
            </a:r>
            <a:r>
              <a:rPr lang="en-US" altLang="zh-CN" b="0" dirty="0" err="1">
                <a:ea typeface="宋体" panose="02010600030101010101" pitchFamily="2" charset="-122"/>
                <a:sym typeface="Symbol" panose="05050102010706020507" pitchFamily="18" charset="2"/>
              </a:rPr>
              <a:t>instr_dept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, but </a:t>
            </a:r>
            <a:r>
              <a:rPr lang="en-US" altLang="zh-CN" b="0" dirty="0" err="1">
                <a:ea typeface="宋体" panose="02010600030101010101" pitchFamily="2" charset="-122"/>
                <a:sym typeface="Symbol" panose="05050102010706020507" pitchFamily="18" charset="2"/>
              </a:rPr>
              <a:t>dept_name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is not a </a:t>
            </a:r>
            <a:r>
              <a:rPr lang="en-US" altLang="zh-CN" b="0" dirty="0" err="1">
                <a:ea typeface="宋体" panose="02010600030101010101" pitchFamily="2" charset="-122"/>
                <a:sym typeface="Symbol" panose="05050102010706020507" pitchFamily="18" charset="2"/>
              </a:rPr>
              <a:t>superkey</a:t>
            </a:r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b="0" dirty="0"/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989828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Decomposing a Schema into BCNF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Suppose we have a schema </a:t>
            </a:r>
            <a:r>
              <a:rPr lang="en-US" altLang="zh-CN" b="0" i="1" dirty="0">
                <a:ea typeface="宋体" panose="02010600030101010101" pitchFamily="2" charset="-122"/>
              </a:rPr>
              <a:t>R </a:t>
            </a:r>
            <a:r>
              <a:rPr lang="en-US" altLang="zh-CN" b="0" dirty="0">
                <a:ea typeface="宋体" panose="02010600030101010101" pitchFamily="2" charset="-122"/>
              </a:rPr>
              <a:t>and a non-trivial dependency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</a:t>
            </a:r>
            <a:r>
              <a:rPr kumimoji="0"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 </a:t>
            </a:r>
            <a:r>
              <a:rPr lang="en-US" altLang="zh-CN" b="0" dirty="0">
                <a:ea typeface="宋体" panose="02010600030101010101" pitchFamily="2" charset="-122"/>
              </a:rPr>
              <a:t>causes a violation of BCNF.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We decompose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into:</a:t>
            </a:r>
          </a:p>
          <a:p>
            <a:pPr lvl="2">
              <a:lnSpc>
                <a:spcPct val="90000"/>
              </a:lnSpc>
              <a:buSzPct val="200000"/>
              <a:buFont typeface="Times" panose="02020603050405020304" pitchFamily="18" charset="0"/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(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U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buSzPct val="200000"/>
              <a:buFont typeface="Times" panose="02020603050405020304" pitchFamily="18" charset="0"/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(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- (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 -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 ) )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In our example, </a:t>
            </a:r>
          </a:p>
          <a:p>
            <a:pPr lvl="2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 = </a:t>
            </a:r>
            <a:r>
              <a:rPr lang="en-US" altLang="zh-CN" b="0" i="1" dirty="0" err="1">
                <a:ea typeface="宋体" panose="02010600030101010101" pitchFamily="2" charset="-122"/>
                <a:sym typeface="Symbol" panose="05050102010706020507" pitchFamily="18" charset="2"/>
              </a:rPr>
              <a:t>dept_name</a:t>
            </a:r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 building, budget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and </a:t>
            </a:r>
            <a:r>
              <a:rPr lang="en-US" altLang="zh-CN" b="0" i="1" dirty="0" err="1">
                <a:ea typeface="宋体" panose="02010600030101010101" pitchFamily="2" charset="-122"/>
              </a:rPr>
              <a:t>inst_dept</a:t>
            </a:r>
            <a:r>
              <a:rPr lang="en-US" altLang="zh-CN" b="0" dirty="0">
                <a:ea typeface="宋体" panose="02010600030101010101" pitchFamily="2" charset="-122"/>
              </a:rPr>
              <a:t> is replaced by</a:t>
            </a:r>
          </a:p>
          <a:p>
            <a:pPr lvl="2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 (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U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) = ( </a:t>
            </a:r>
            <a:r>
              <a:rPr lang="en-US" altLang="zh-CN" b="0" i="1" dirty="0" err="1">
                <a:ea typeface="宋体" panose="02010600030101010101" pitchFamily="2" charset="-122"/>
                <a:sym typeface="Symbol" panose="05050102010706020507" pitchFamily="18" charset="2"/>
              </a:rPr>
              <a:t>dept_name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, building, budget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)</a:t>
            </a:r>
          </a:p>
          <a:p>
            <a:pPr lvl="2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(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- (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 -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 ) ) = (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ID, name, salary, </a:t>
            </a:r>
            <a:r>
              <a:rPr lang="en-US" altLang="zh-CN" b="0" i="1" dirty="0" err="1">
                <a:ea typeface="宋体" panose="02010600030101010101" pitchFamily="2" charset="-122"/>
                <a:sym typeface="Symbol" panose="05050102010706020507" pitchFamily="18" charset="2"/>
              </a:rPr>
              <a:t>dept_name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)</a:t>
            </a: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b="0" dirty="0"/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959472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2738438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A relation schema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is in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third normal form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3NF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b="0" dirty="0">
                <a:ea typeface="宋体" panose="02010600030101010101" pitchFamily="2" charset="-122"/>
              </a:rPr>
              <a:t>if for all:</a:t>
            </a:r>
          </a:p>
          <a:p>
            <a:pPr>
              <a:buFont typeface="Monotype Sorts" charset="2"/>
              <a:buNone/>
              <a:tabLst>
                <a:tab pos="2738438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		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in </a:t>
            </a:r>
            <a:r>
              <a:rPr lang="en-US" altLang="zh-CN" b="0" i="1" dirty="0">
                <a:ea typeface="宋体" panose="02010600030101010101" pitchFamily="2" charset="-122"/>
                <a:sym typeface="Monotype Sorts" charset="2"/>
              </a:rPr>
              <a:t>F</a:t>
            </a:r>
            <a:r>
              <a:rPr lang="en-US" altLang="zh-CN" b="0" baseline="30000" dirty="0">
                <a:ea typeface="宋体" panose="02010600030101010101" pitchFamily="2" charset="-122"/>
                <a:sym typeface="Monotype Sorts" charset="2"/>
              </a:rPr>
              <a:t>+</a:t>
            </a:r>
            <a:br>
              <a:rPr lang="en-US" altLang="zh-CN" b="0" dirty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is trivial (i.e.,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 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is a </a:t>
            </a:r>
            <a:r>
              <a:rPr lang="en-US" altLang="zh-CN" b="0" dirty="0" err="1">
                <a:ea typeface="宋体" panose="02010600030101010101" pitchFamily="2" charset="-122"/>
                <a:sym typeface="Greek Symbols" pitchFamily="18" charset="2"/>
              </a:rPr>
              <a:t>superkey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for 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R</a:t>
            </a:r>
            <a:endParaRPr lang="en-US" altLang="zh-CN" b="0" dirty="0">
              <a:ea typeface="宋体" panose="02010600030101010101" pitchFamily="2" charset="-122"/>
              <a:sym typeface="Greek Symbols" pitchFamily="18" charset="2"/>
            </a:endParaRPr>
          </a:p>
          <a:p>
            <a:pPr lvl="1">
              <a:tabLst>
                <a:tab pos="2738438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Each attribute 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in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–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is contained in a candidate key for 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R.</a:t>
            </a:r>
          </a:p>
          <a:p>
            <a:pPr lvl="1">
              <a:buFont typeface="Monotype Sorts" charset="2"/>
              <a:buNone/>
              <a:tabLst>
                <a:tab pos="2738438" algn="l"/>
              </a:tabLst>
            </a:pP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  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(NOTE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: 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each attribute may be in a different candidate key)</a:t>
            </a:r>
            <a:endParaRPr lang="en-US" altLang="zh-CN" b="0" i="1" dirty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tabLst>
                <a:tab pos="2738438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Third condition is a minimal relaxation of BCNF to ensure dependency preservation (will see why later).</a:t>
            </a: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b="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b="0" dirty="0"/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33875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Closure of Attribute Sets</a:t>
            </a:r>
          </a:p>
          <a:p>
            <a:pPr lvl="1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Given a set of attributes </a:t>
            </a:r>
            <a:r>
              <a:rPr lang="en-US" altLang="zh-CN" b="0" dirty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a,</a:t>
            </a:r>
            <a:r>
              <a:rPr lang="en-US" altLang="zh-CN" b="0" dirty="0">
                <a:ea typeface="宋体" panose="02010600030101010101" pitchFamily="2" charset="-122"/>
              </a:rPr>
              <a:t> define the </a:t>
            </a:r>
            <a:r>
              <a:rPr lang="en-US" altLang="zh-CN" b="0" i="1" dirty="0">
                <a:solidFill>
                  <a:srgbClr val="000099"/>
                </a:solidFill>
                <a:ea typeface="宋体" panose="02010600030101010101" pitchFamily="2" charset="-122"/>
              </a:rPr>
              <a:t>closure</a:t>
            </a:r>
            <a:r>
              <a:rPr lang="en-US" altLang="zh-CN" b="0" i="1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</a:rPr>
              <a:t>of </a:t>
            </a:r>
            <a:r>
              <a:rPr lang="en-US" altLang="zh-CN" b="0" dirty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under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(denoted by </a:t>
            </a:r>
            <a:r>
              <a:rPr lang="en-US" altLang="zh-CN" b="0" dirty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="0" baseline="30000" dirty="0">
                <a:ea typeface="宋体" panose="02010600030101010101" pitchFamily="2" charset="-122"/>
                <a:sym typeface="Greek Symbols" pitchFamily="18" charset="2"/>
              </a:rPr>
              <a:t>+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) as the set of attributes that are functionally determined by </a:t>
            </a:r>
            <a:r>
              <a:rPr lang="en-US" altLang="zh-CN" b="0" dirty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under 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F</a:t>
            </a:r>
          </a:p>
          <a:p>
            <a:pPr lvl="1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CN" b="0" i="1" dirty="0">
              <a:ea typeface="宋体" panose="02010600030101010101" pitchFamily="2" charset="-122"/>
              <a:sym typeface="Greek Symbols" pitchFamily="18" charset="2"/>
            </a:endParaRPr>
          </a:p>
          <a:p>
            <a:pPr lvl="1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Algorithm to compute </a:t>
            </a:r>
            <a:r>
              <a:rPr lang="en-US" altLang="zh-CN" b="0" dirty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="0" baseline="30000" dirty="0">
                <a:ea typeface="宋体" panose="02010600030101010101" pitchFamily="2" charset="-122"/>
                <a:sym typeface="Greek Symbols" pitchFamily="18" charset="2"/>
              </a:rPr>
              <a:t>+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, the closure of </a:t>
            </a:r>
            <a:r>
              <a:rPr lang="en-US" altLang="zh-CN" b="0" dirty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under 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F</a:t>
            </a:r>
            <a:b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</a:br>
            <a:endParaRPr lang="en-US" altLang="zh-CN" b="0" i="1" dirty="0">
              <a:ea typeface="宋体" panose="02010600030101010101" pitchFamily="2" charset="-122"/>
              <a:sym typeface="Greek Symbols" pitchFamily="18" charset="2"/>
            </a:endParaRPr>
          </a:p>
          <a:p>
            <a:pPr lvl="1"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     	result 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:= </a:t>
            </a:r>
            <a:r>
              <a:rPr lang="en-US" altLang="zh-CN" b="0" dirty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;</a:t>
            </a:r>
            <a:b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	while (changes to 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result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) do</a:t>
            </a:r>
            <a:b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		for each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in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F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do</a:t>
            </a:r>
            <a:b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			begin</a:t>
            </a:r>
            <a:b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				if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0" i="1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result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then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 result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:=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result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 </a:t>
            </a:r>
            <a:b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			end</a:t>
            </a:r>
          </a:p>
        </p:txBody>
      </p:sp>
    </p:spTree>
    <p:extLst>
      <p:ext uri="{BB962C8B-B14F-4D97-AF65-F5344CB8AC3E}">
        <p14:creationId xmlns:p14="http://schemas.microsoft.com/office/powerpoint/2010/main" val="354056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Example of Attribute Set Closure</a:t>
            </a:r>
          </a:p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i="1" dirty="0">
                <a:ea typeface="宋体" panose="02010600030101010101" pitchFamily="2" charset="-122"/>
              </a:rPr>
              <a:t>R = (A, B, C, G, H, I)</a:t>
            </a:r>
          </a:p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i="1" dirty="0">
                <a:ea typeface="宋体" panose="02010600030101010101" pitchFamily="2" charset="-122"/>
              </a:rPr>
              <a:t>F = 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en-US" altLang="zh-CN" i="1" dirty="0">
                <a:ea typeface="宋体" panose="02010600030101010101" pitchFamily="2" charset="-122"/>
                <a:sym typeface="Iconic Symbols Ext" pitchFamily="2" charset="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B, </a:t>
            </a:r>
            <a:r>
              <a:rPr lang="en-US" altLang="zh-CN" i="1" dirty="0">
                <a:ea typeface="宋体" panose="02010600030101010101" pitchFamily="2" charset="-122"/>
                <a:sym typeface="Iconic Symbols Ext" pitchFamily="2" charset="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C, </a:t>
            </a:r>
            <a:r>
              <a:rPr lang="en-US" altLang="zh-CN" i="1" dirty="0">
                <a:ea typeface="宋体" panose="02010600030101010101" pitchFamily="2" charset="-122"/>
                <a:sym typeface="Iconic Symbols Ext" pitchFamily="2" charset="2"/>
              </a:rPr>
              <a:t>CG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H, </a:t>
            </a:r>
            <a:r>
              <a:rPr lang="en-US" altLang="zh-CN" i="1" dirty="0">
                <a:ea typeface="宋体" panose="02010600030101010101" pitchFamily="2" charset="-122"/>
                <a:sym typeface="Iconic Symbols Ext" pitchFamily="2" charset="2"/>
              </a:rPr>
              <a:t>CG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I, </a:t>
            </a:r>
            <a:r>
              <a:rPr lang="en-US" altLang="zh-CN" i="1" dirty="0">
                <a:ea typeface="宋体" panose="02010600030101010101" pitchFamily="2" charset="-122"/>
                <a:sym typeface="Iconic Symbols Ext" pitchFamily="2" charset="2"/>
              </a:rPr>
              <a:t>B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H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}</a:t>
            </a:r>
            <a:endParaRPr lang="en-US" altLang="zh-CN" dirty="0">
              <a:ea typeface="宋体" panose="02010600030101010101" pitchFamily="2" charset="-122"/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MS LineDraw" pitchFamily="49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MS LineDraw" pitchFamily="49" charset="2"/>
              </a:rPr>
              <a:t>AG)</a:t>
            </a:r>
            <a:r>
              <a:rPr lang="en-US" altLang="zh-CN" baseline="30000" dirty="0">
                <a:ea typeface="宋体" panose="02010600030101010101" pitchFamily="2" charset="-122"/>
                <a:sym typeface="MS LineDraw" pitchFamily="49" charset="2"/>
              </a:rPr>
              <a:t>+</a:t>
            </a:r>
            <a:endParaRPr lang="en-US" altLang="zh-CN" dirty="0">
              <a:ea typeface="宋体" panose="02010600030101010101" pitchFamily="2" charset="-122"/>
              <a:sym typeface="MS LineDraw" pitchFamily="49" charset="2"/>
            </a:endParaRPr>
          </a:p>
          <a:p>
            <a:pPr marL="1162050" lvl="2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MS LineDraw" pitchFamily="49" charset="2"/>
              </a:rPr>
              <a:t>1.	</a:t>
            </a:r>
            <a:r>
              <a:rPr lang="en-US" altLang="zh-CN" i="1" dirty="0">
                <a:ea typeface="宋体" panose="02010600030101010101" pitchFamily="2" charset="-122"/>
                <a:sym typeface="MS LineDraw" pitchFamily="49" charset="2"/>
              </a:rPr>
              <a:t>result = AG</a:t>
            </a:r>
            <a:endParaRPr lang="en-US" altLang="zh-CN" dirty="0">
              <a:ea typeface="宋体" panose="02010600030101010101" pitchFamily="2" charset="-122"/>
              <a:sym typeface="MS LineDraw" pitchFamily="49" charset="2"/>
            </a:endParaRPr>
          </a:p>
          <a:p>
            <a:pPr marL="1162050" lvl="2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MS LineDraw" pitchFamily="49" charset="2"/>
              </a:rPr>
              <a:t>2.	</a:t>
            </a:r>
            <a:r>
              <a:rPr lang="en-US" altLang="zh-CN" i="1" dirty="0">
                <a:ea typeface="宋体" panose="02010600030101010101" pitchFamily="2" charset="-122"/>
                <a:sym typeface="MS LineDraw" pitchFamily="49" charset="2"/>
              </a:rPr>
              <a:t>result = ABCG	(A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C 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B)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62050" lvl="2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3.	</a:t>
            </a:r>
            <a:r>
              <a:rPr lang="en-US" altLang="zh-CN" i="1" dirty="0">
                <a:ea typeface="宋体" panose="02010600030101010101" pitchFamily="2" charset="-122"/>
                <a:sym typeface="MS LineDraw" pitchFamily="49" charset="2"/>
              </a:rPr>
              <a:t>result = ABCG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H	(CG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H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CG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AGBC)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4.	</a:t>
            </a:r>
            <a:r>
              <a:rPr lang="en-US" altLang="zh-CN" i="1" dirty="0">
                <a:ea typeface="宋体" panose="02010600030101010101" pitchFamily="2" charset="-122"/>
                <a:sym typeface="MS LineDraw" pitchFamily="49" charset="2"/>
              </a:rPr>
              <a:t>result = ABCG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HI	(CG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CG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AGBCH)</a:t>
            </a:r>
          </a:p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AG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 candidate key?  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 AG a super key?</a:t>
            </a:r>
          </a:p>
          <a:p>
            <a:pPr marL="1620838" lvl="3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Does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R? == 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Is (AG)</a:t>
            </a:r>
            <a:r>
              <a:rPr lang="en-US" altLang="zh-CN" baseline="30000" dirty="0">
                <a:ea typeface="宋体" panose="02010600030101010101" pitchFamily="2" charset="-122"/>
                <a:sym typeface="Monotype Sorts" charset="2"/>
              </a:rPr>
              <a:t>+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 R</a:t>
            </a:r>
            <a:endParaRPr lang="en-US" altLang="zh-CN" i="1" dirty="0">
              <a:ea typeface="宋体" panose="02010600030101010101" pitchFamily="2" charset="-122"/>
              <a:sym typeface="Monotype Sorts" charset="2"/>
            </a:endParaRP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Is any subset of AG a </a:t>
            </a:r>
            <a:r>
              <a:rPr lang="en-US" altLang="zh-CN" dirty="0" err="1">
                <a:ea typeface="宋体" panose="02010600030101010101" pitchFamily="2" charset="-122"/>
                <a:sym typeface="Monotype Sorts" charset="2"/>
              </a:rPr>
              <a:t>superkey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?</a:t>
            </a:r>
          </a:p>
          <a:p>
            <a:pPr marL="1620838" lvl="3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Does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?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== 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Is (A)</a:t>
            </a:r>
            <a:r>
              <a:rPr lang="en-US" altLang="zh-CN" baseline="30000" dirty="0">
                <a:ea typeface="宋体" panose="02010600030101010101" pitchFamily="2" charset="-122"/>
                <a:sym typeface="Monotype Sorts" charset="2"/>
              </a:rPr>
              <a:t>+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 R</a:t>
            </a:r>
            <a:endParaRPr lang="en-US" altLang="zh-CN" dirty="0">
              <a:ea typeface="宋体" panose="02010600030101010101" pitchFamily="2" charset="-122"/>
              <a:sym typeface="Monotype Sorts" charset="2"/>
            </a:endParaRPr>
          </a:p>
          <a:p>
            <a:pPr marL="1620838" lvl="3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Does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G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? == Is (G)</a:t>
            </a:r>
            <a:r>
              <a:rPr lang="en-US" altLang="zh-CN" baseline="30000" dirty="0">
                <a:ea typeface="宋体" panose="02010600030101010101" pitchFamily="2" charset="-122"/>
                <a:sym typeface="Monotype Sorts" charset="2"/>
              </a:rPr>
              <a:t>+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 R</a:t>
            </a:r>
          </a:p>
        </p:txBody>
      </p:sp>
    </p:spTree>
    <p:extLst>
      <p:ext uri="{BB962C8B-B14F-4D97-AF65-F5344CB8AC3E}">
        <p14:creationId xmlns:p14="http://schemas.microsoft.com/office/powerpoint/2010/main" val="395965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Uses of Attribute Closure</a:t>
            </a:r>
          </a:p>
          <a:p>
            <a:pPr lvl="1"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There are several uses of the attribute closure algorithm: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Testing for </a:t>
            </a:r>
            <a:r>
              <a:rPr lang="en-US" altLang="zh-CN" b="0" dirty="0" err="1">
                <a:ea typeface="宋体" panose="02010600030101010101" pitchFamily="2" charset="-122"/>
              </a:rPr>
              <a:t>superkey</a:t>
            </a:r>
            <a:r>
              <a:rPr lang="en-US" altLang="zh-CN" b="0" dirty="0">
                <a:ea typeface="宋体" panose="02010600030101010101" pitchFamily="2" charset="-122"/>
              </a:rPr>
              <a:t>: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To test if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 is a </a:t>
            </a:r>
            <a:r>
              <a:rPr lang="en-US" altLang="zh-CN" b="0" dirty="0" err="1">
                <a:ea typeface="宋体" panose="02010600030101010101" pitchFamily="2" charset="-122"/>
                <a:sym typeface="Symbol" panose="05050102010706020507" pitchFamily="18" charset="2"/>
              </a:rPr>
              <a:t>superkey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, we compute 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+,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and check if 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contains all attributes of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Testing functional dependencies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), just check if   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That is, we compute 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Is a simple and cheap test, and very useful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Computing closure of F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For each  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R,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we find the closure 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, and for each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 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, we output a functional dependency  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S.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173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Canonical Cover </a:t>
            </a:r>
            <a:r>
              <a:rPr lang="zh-CN" altLang="en-US" sz="1800" dirty="0">
                <a:ea typeface="宋体" panose="02010600030101010101" pitchFamily="2" charset="-122"/>
              </a:rPr>
              <a:t>（正则覆盖）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Sets of functional dependencies may have redundant dependencies that can be inferred from the others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For example:  </a:t>
            </a:r>
            <a:r>
              <a:rPr lang="en-US" altLang="zh-CN" b="0" i="1" dirty="0">
                <a:ea typeface="宋体" panose="02010600030101010101" pitchFamily="2" charset="-122"/>
              </a:rPr>
              <a:t>A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i="1" dirty="0">
                <a:ea typeface="宋体" panose="02010600030101010101" pitchFamily="2" charset="-122"/>
              </a:rPr>
              <a:t> C</a:t>
            </a:r>
            <a:r>
              <a:rPr lang="en-US" altLang="zh-CN" b="0" dirty="0">
                <a:ea typeface="宋体" panose="02010600030101010101" pitchFamily="2" charset="-122"/>
              </a:rPr>
              <a:t> is redundant in:   {</a:t>
            </a:r>
            <a:r>
              <a:rPr lang="en-US" altLang="zh-CN" b="0" i="1" dirty="0">
                <a:ea typeface="宋体" panose="02010600030101010101" pitchFamily="2" charset="-122"/>
              </a:rPr>
              <a:t>A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C, A</a:t>
            </a:r>
            <a:r>
              <a:rPr lang="en-US" altLang="zh-CN" b="0" i="1" dirty="0">
                <a:ea typeface="宋体" panose="02010600030101010101" pitchFamily="2" charset="-122"/>
                <a:sym typeface="Wingdings" panose="05000000000000000000" pitchFamily="2" charset="2"/>
              </a:rPr>
              <a:t> C</a:t>
            </a:r>
            <a:r>
              <a:rPr lang="en-US" altLang="zh-CN" b="0" dirty="0">
                <a:ea typeface="宋体" panose="02010600030101010101" pitchFamily="2" charset="-122"/>
              </a:rPr>
              <a:t>}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Parts of a functional dependency may be redundant</a:t>
            </a:r>
          </a:p>
          <a:p>
            <a:pPr lvl="3"/>
            <a:r>
              <a:rPr lang="en-US" altLang="zh-CN" b="0" dirty="0">
                <a:ea typeface="宋体" panose="02010600030101010101" pitchFamily="2" charset="-122"/>
              </a:rPr>
              <a:t>E.g.: on RHS:   {</a:t>
            </a:r>
            <a:r>
              <a:rPr lang="en-US" altLang="zh-CN" b="0" i="1" dirty="0">
                <a:ea typeface="宋体" panose="02010600030101010101" pitchFamily="2" charset="-122"/>
              </a:rPr>
              <a:t>A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C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A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CD</a:t>
            </a:r>
            <a:r>
              <a:rPr lang="en-US" altLang="zh-CN" b="0" dirty="0">
                <a:ea typeface="宋体" panose="02010600030101010101" pitchFamily="2" charset="-122"/>
              </a:rPr>
              <a:t>}  can be simplified to </a:t>
            </a:r>
            <a:br>
              <a:rPr lang="en-US" altLang="zh-CN" b="0" dirty="0">
                <a:ea typeface="宋体" panose="02010600030101010101" pitchFamily="2" charset="-122"/>
              </a:rPr>
            </a:br>
            <a:r>
              <a:rPr lang="en-US" altLang="zh-CN" b="0" dirty="0">
                <a:ea typeface="宋体" panose="02010600030101010101" pitchFamily="2" charset="-122"/>
              </a:rPr>
              <a:t>                         {</a:t>
            </a:r>
            <a:r>
              <a:rPr lang="en-US" altLang="zh-CN" b="0" i="1" dirty="0">
                <a:ea typeface="宋体" panose="02010600030101010101" pitchFamily="2" charset="-122"/>
              </a:rPr>
              <a:t>A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i="1" dirty="0">
                <a:ea typeface="宋体" panose="02010600030101010101" pitchFamily="2" charset="-122"/>
              </a:rPr>
              <a:t> B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C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A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D</a:t>
            </a:r>
            <a:r>
              <a:rPr lang="en-US" altLang="zh-CN" b="0" dirty="0">
                <a:ea typeface="宋体" panose="02010600030101010101" pitchFamily="2" charset="-122"/>
              </a:rPr>
              <a:t>} </a:t>
            </a:r>
          </a:p>
          <a:p>
            <a:pPr lvl="3"/>
            <a:r>
              <a:rPr lang="en-US" altLang="zh-CN" b="0" dirty="0">
                <a:ea typeface="宋体" panose="02010600030101010101" pitchFamily="2" charset="-122"/>
              </a:rPr>
              <a:t>E.g.: on LHS:    {A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C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AC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D</a:t>
            </a:r>
            <a:r>
              <a:rPr lang="en-US" altLang="zh-CN" b="0" dirty="0">
                <a:ea typeface="宋体" panose="02010600030101010101" pitchFamily="2" charset="-122"/>
              </a:rPr>
              <a:t>}  can be simplified to </a:t>
            </a:r>
            <a:br>
              <a:rPr lang="en-US" altLang="zh-CN" b="0" dirty="0">
                <a:ea typeface="宋体" panose="02010600030101010101" pitchFamily="2" charset="-122"/>
              </a:rPr>
            </a:br>
            <a:r>
              <a:rPr lang="en-US" altLang="zh-CN" b="0" dirty="0">
                <a:ea typeface="宋体" panose="02010600030101010101" pitchFamily="2" charset="-122"/>
              </a:rPr>
              <a:t>                         {A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B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C</a:t>
            </a:r>
            <a:r>
              <a:rPr lang="en-US" altLang="zh-CN" b="0" dirty="0">
                <a:ea typeface="宋体" panose="02010600030101010101" pitchFamily="2" charset="-122"/>
              </a:rPr>
              <a:t>,   </a:t>
            </a:r>
            <a:r>
              <a:rPr lang="en-US" altLang="zh-CN" b="0" i="1" dirty="0">
                <a:ea typeface="宋体" panose="02010600030101010101" pitchFamily="2" charset="-122"/>
              </a:rPr>
              <a:t>A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D</a:t>
            </a:r>
            <a:r>
              <a:rPr lang="en-US" altLang="zh-CN" b="0" dirty="0">
                <a:ea typeface="宋体" panose="02010600030101010101" pitchFamily="2" charset="-122"/>
              </a:rPr>
              <a:t>} 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Intuitively, a canonical cover of F is a “minimal” set of functional dependencies equivalent to F, having no redundant dependencies or redundant parts of dependencies </a:t>
            </a:r>
          </a:p>
        </p:txBody>
      </p:sp>
    </p:spTree>
    <p:extLst>
      <p:ext uri="{BB962C8B-B14F-4D97-AF65-F5344CB8AC3E}">
        <p14:creationId xmlns:p14="http://schemas.microsoft.com/office/powerpoint/2010/main" val="2097231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59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684213" algn="l"/>
                <a:tab pos="2917825" algn="l"/>
              </a:tabLst>
            </a:pPr>
            <a:r>
              <a:rPr lang="en-US" altLang="zh-CN" sz="1800" i="1" dirty="0">
                <a:ea typeface="宋体" panose="02010600030101010101" pitchFamily="2" charset="-122"/>
              </a:rPr>
              <a:t>R </a:t>
            </a:r>
            <a:r>
              <a:rPr lang="en-US" altLang="zh-CN" sz="1800" dirty="0">
                <a:ea typeface="宋体" panose="02010600030101010101" pitchFamily="2" charset="-122"/>
              </a:rPr>
              <a:t>= (</a:t>
            </a:r>
            <a:r>
              <a:rPr lang="en-US" altLang="zh-CN" sz="1800" i="1" dirty="0">
                <a:ea typeface="宋体" panose="02010600030101010101" pitchFamily="2" charset="-122"/>
              </a:rPr>
              <a:t>A, B, C)</a:t>
            </a:r>
            <a:br>
              <a:rPr lang="en-US" altLang="zh-CN" sz="1800" i="1" dirty="0">
                <a:ea typeface="宋体" panose="02010600030101010101" pitchFamily="2" charset="-122"/>
              </a:rPr>
            </a:br>
            <a:r>
              <a:rPr lang="en-US" altLang="zh-CN" sz="1800" i="1" dirty="0">
                <a:ea typeface="宋体" panose="02010600030101010101" pitchFamily="2" charset="-122"/>
              </a:rPr>
              <a:t>F = {A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BC, B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C,  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B, AB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Combine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BC 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into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Set is now </a:t>
            </a:r>
            <a:r>
              <a:rPr lang="en-US" altLang="zh-CN" sz="1800" i="1" dirty="0">
                <a:ea typeface="宋体" panose="02010600030101010101" pitchFamily="2" charset="-122"/>
              </a:rPr>
              <a:t>{A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BC, B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C, AB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is extraneous in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AB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Check if the result of deleting A from 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AB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  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Yes: in fact, 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 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Set is now </a:t>
            </a:r>
            <a:r>
              <a:rPr lang="en-US" altLang="zh-CN" sz="1800" i="1" dirty="0">
                <a:ea typeface="宋体" panose="02010600030101010101" pitchFamily="2" charset="-122"/>
              </a:rPr>
              <a:t>{A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BC, B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}</a:t>
            </a:r>
            <a:endParaRPr lang="en-US" altLang="zh-CN" sz="1800" i="1" dirty="0">
              <a:ea typeface="宋体" panose="02010600030101010101" pitchFamily="2" charset="-122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is extraneous in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BC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Check if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is logically implied by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Yes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: 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using transitivity on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  and B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Can use attribute closure of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The canonical cover is: 	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B</a:t>
            </a:r>
            <a:b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		B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  <a:sym typeface="Monotype Sorts" charset="2"/>
              </a:rPr>
              <a:t>C</a:t>
            </a:r>
            <a:endParaRPr lang="en-US" altLang="zh-CN" sz="1600" i="1" dirty="0">
              <a:ea typeface="宋体" panose="02010600030101010101" pitchFamily="2" charset="-122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714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Data Models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cs typeface="+mn-lt"/>
              </a:rPr>
              <a:t>Data Model</a:t>
            </a:r>
            <a:endParaRPr lang="en-US" altLang="zh-CN" kern="0" dirty="0">
              <a:sym typeface="+mn-ea"/>
            </a:endParaRPr>
          </a:p>
          <a:p>
            <a:pPr lvl="1">
              <a:defRPr/>
            </a:pPr>
            <a:r>
              <a:rPr lang="en-US" altLang="zh-CN" b="0" dirty="0"/>
              <a:t>A collection of tools for describing </a:t>
            </a:r>
          </a:p>
          <a:p>
            <a:pPr lvl="2">
              <a:defRPr/>
            </a:pPr>
            <a:r>
              <a:rPr lang="en-US" altLang="zh-CN" sz="1800" b="0" dirty="0">
                <a:solidFill>
                  <a:schemeClr val="tx1"/>
                </a:solidFill>
              </a:rPr>
              <a:t>Data </a:t>
            </a:r>
          </a:p>
          <a:p>
            <a:pPr lvl="2">
              <a:defRPr/>
            </a:pPr>
            <a:r>
              <a:rPr lang="en-US" altLang="zh-CN" sz="1800" b="0" dirty="0">
                <a:solidFill>
                  <a:schemeClr val="tx1"/>
                </a:solidFill>
              </a:rPr>
              <a:t>Data relationships</a:t>
            </a:r>
          </a:p>
          <a:p>
            <a:pPr lvl="2">
              <a:defRPr/>
            </a:pPr>
            <a:r>
              <a:rPr lang="en-US" altLang="zh-CN" sz="1800" b="0" dirty="0">
                <a:solidFill>
                  <a:schemeClr val="tx1"/>
                </a:solidFill>
              </a:rPr>
              <a:t>Data semantics</a:t>
            </a:r>
          </a:p>
          <a:p>
            <a:pPr lvl="2">
              <a:defRPr/>
            </a:pPr>
            <a:r>
              <a:rPr lang="en-US" altLang="zh-CN" sz="1800" b="0" dirty="0">
                <a:solidFill>
                  <a:schemeClr val="tx1"/>
                </a:solidFill>
              </a:rPr>
              <a:t>Data constraints</a:t>
            </a:r>
          </a:p>
          <a:p>
            <a:pPr lvl="1">
              <a:defRPr/>
            </a:pPr>
            <a:r>
              <a:rPr lang="en-US" altLang="zh-CN" b="0" dirty="0"/>
              <a:t>Relational model</a:t>
            </a:r>
          </a:p>
          <a:p>
            <a:pPr lvl="1">
              <a:defRPr/>
            </a:pPr>
            <a:r>
              <a:rPr lang="en-US" altLang="zh-CN" b="0" dirty="0"/>
              <a:t>Entity-Relationship data model (mainly for database design) </a:t>
            </a:r>
          </a:p>
          <a:p>
            <a:pPr lvl="1">
              <a:defRPr/>
            </a:pPr>
            <a:r>
              <a:rPr lang="en-US" altLang="zh-CN" b="0" dirty="0"/>
              <a:t>Object-based data models (Object-oriented and Object-relational)</a:t>
            </a:r>
          </a:p>
          <a:p>
            <a:pPr lvl="1">
              <a:defRPr/>
            </a:pPr>
            <a:r>
              <a:rPr lang="en-US" altLang="zh-CN" b="0" dirty="0"/>
              <a:t>……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Software Engineering Institute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D64F7-E8D4-4714-A726-197C856F7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5446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684213" algn="l"/>
                <a:tab pos="29178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Lossless-join Decomposition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For the case of</a:t>
            </a:r>
            <a:r>
              <a:rPr lang="en-US" altLang="zh-CN" b="0" i="1" dirty="0">
                <a:ea typeface="宋体" panose="02010600030101010101" pitchFamily="2" charset="-122"/>
              </a:rPr>
              <a:t> R</a:t>
            </a:r>
            <a:r>
              <a:rPr lang="en-US" altLang="zh-CN" b="0" dirty="0">
                <a:ea typeface="宋体" panose="02010600030101010101" pitchFamily="2" charset="-122"/>
              </a:rPr>
              <a:t> = (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baseline="-25000" dirty="0">
                <a:ea typeface="宋体" panose="02010600030101010101" pitchFamily="2" charset="-122"/>
              </a:rPr>
              <a:t>1</a:t>
            </a:r>
            <a:r>
              <a:rPr lang="en-US" altLang="zh-CN" b="0" i="1" dirty="0">
                <a:ea typeface="宋体" panose="02010600030101010101" pitchFamily="2" charset="-122"/>
              </a:rPr>
              <a:t>, R</a:t>
            </a:r>
            <a:r>
              <a:rPr lang="en-US" altLang="zh-CN" b="0" baseline="-25000" dirty="0">
                <a:ea typeface="宋体" panose="02010600030101010101" pitchFamily="2" charset="-122"/>
              </a:rPr>
              <a:t>2</a:t>
            </a:r>
            <a:r>
              <a:rPr lang="en-US" altLang="zh-CN" b="0" dirty="0">
                <a:ea typeface="宋体" panose="02010600030101010101" pitchFamily="2" charset="-122"/>
              </a:rPr>
              <a:t>)</a:t>
            </a:r>
            <a:r>
              <a:rPr lang="en-US" altLang="zh-CN" b="0" i="1" dirty="0">
                <a:ea typeface="宋体" panose="02010600030101010101" pitchFamily="2" charset="-122"/>
              </a:rPr>
              <a:t>,</a:t>
            </a:r>
            <a:r>
              <a:rPr lang="en-US" altLang="zh-CN" b="0" dirty="0">
                <a:ea typeface="宋体" panose="02010600030101010101" pitchFamily="2" charset="-122"/>
              </a:rPr>
              <a:t> we require that for all possible relations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on schema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</a:p>
          <a:p>
            <a:pPr lvl="1">
              <a:buFont typeface="Monotype Sorts" charset="2"/>
              <a:buNone/>
              <a:tabLst>
                <a:tab pos="2292350" algn="l"/>
                <a:tab pos="2976563" algn="l"/>
              </a:tabLst>
            </a:pPr>
            <a:r>
              <a:rPr lang="en-US" altLang="zh-CN" b="0" baseline="-25000" dirty="0">
                <a:ea typeface="宋体" panose="02010600030101010101" pitchFamily="2" charset="-122"/>
              </a:rPr>
              <a:t>		</a:t>
            </a:r>
            <a:r>
              <a:rPr lang="en-US" altLang="zh-CN" b="0" i="1" dirty="0">
                <a:ea typeface="宋体" panose="02010600030101010101" pitchFamily="2" charset="-122"/>
              </a:rPr>
              <a:t>r =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R1</a:t>
            </a:r>
            <a:r>
              <a:rPr lang="en-US" altLang="zh-CN" b="0" baseline="-25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R2</a:t>
            </a:r>
            <a:r>
              <a:rPr lang="en-US" altLang="zh-CN" b="0" baseline="-25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A decomposition of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dirty="0">
                <a:ea typeface="宋体" panose="02010600030101010101" pitchFamily="2" charset="-122"/>
              </a:rPr>
              <a:t> into </a:t>
            </a:r>
            <a:r>
              <a:rPr kumimoji="0" lang="en-US" altLang="zh-CN" b="0" i="1" dirty="0">
                <a:ea typeface="宋体" panose="02010600030101010101" pitchFamily="2" charset="-122"/>
              </a:rPr>
              <a:t>R</a:t>
            </a:r>
            <a:r>
              <a:rPr kumimoji="0" lang="en-US" altLang="zh-CN" b="0" baseline="-25000" dirty="0">
                <a:ea typeface="宋体" panose="02010600030101010101" pitchFamily="2" charset="-122"/>
              </a:rPr>
              <a:t>1</a:t>
            </a:r>
            <a:r>
              <a:rPr kumimoji="0" lang="en-US" altLang="zh-CN" b="0" dirty="0">
                <a:ea typeface="宋体" panose="02010600030101010101" pitchFamily="2" charset="-122"/>
              </a:rPr>
              <a:t> and </a:t>
            </a:r>
            <a:r>
              <a:rPr kumimoji="0" lang="en-US" altLang="zh-CN" b="0" i="1" dirty="0">
                <a:ea typeface="宋体" panose="02010600030101010101" pitchFamily="2" charset="-122"/>
              </a:rPr>
              <a:t>R</a:t>
            </a:r>
            <a:r>
              <a:rPr kumimoji="0" lang="en-US" altLang="zh-CN" b="0" baseline="-25000" dirty="0">
                <a:ea typeface="宋体" panose="02010600030101010101" pitchFamily="2" charset="-122"/>
              </a:rPr>
              <a:t>2</a:t>
            </a:r>
            <a:r>
              <a:rPr kumimoji="0" lang="en-US" altLang="zh-CN" b="0" dirty="0">
                <a:ea typeface="宋体" panose="02010600030101010101" pitchFamily="2" charset="-122"/>
              </a:rPr>
              <a:t> is lossless join if at</a:t>
            </a:r>
            <a:r>
              <a:rPr lang="en-US" altLang="zh-CN" b="0" dirty="0">
                <a:ea typeface="宋体" panose="02010600030101010101" pitchFamily="2" charset="-122"/>
              </a:rPr>
              <a:t> least one of the following dependencies is in </a:t>
            </a:r>
            <a:r>
              <a:rPr lang="en-US" altLang="zh-CN" b="0" i="1" dirty="0">
                <a:ea typeface="宋体" panose="02010600030101010101" pitchFamily="2" charset="-122"/>
              </a:rPr>
              <a:t>F</a:t>
            </a:r>
            <a:r>
              <a:rPr lang="en-US" altLang="zh-CN" sz="1600" b="0" baseline="30000" dirty="0">
                <a:ea typeface="宋体" panose="02010600030101010101" pitchFamily="2" charset="-122"/>
              </a:rPr>
              <a:t>+</a:t>
            </a:r>
            <a:r>
              <a:rPr lang="en-US" altLang="zh-CN" b="0" dirty="0">
                <a:ea typeface="宋体" panose="02010600030101010101" pitchFamily="2" charset="-122"/>
              </a:rPr>
              <a:t>:</a:t>
            </a:r>
          </a:p>
          <a:p>
            <a:pPr lvl="2">
              <a:tabLst>
                <a:tab pos="2292350" algn="l"/>
                <a:tab pos="2976563" algn="l"/>
              </a:tabLst>
            </a:pP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baseline="-25000" dirty="0">
                <a:ea typeface="宋体" panose="02010600030101010101" pitchFamily="2" charset="-122"/>
              </a:rPr>
              <a:t>1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baseline="-25000" dirty="0">
                <a:ea typeface="宋体" panose="02010600030101010101" pitchFamily="2" charset="-122"/>
              </a:rPr>
              <a:t>2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baseline="-25000" dirty="0">
                <a:ea typeface="宋体" panose="02010600030101010101" pitchFamily="2" charset="-122"/>
              </a:rPr>
              <a:t>1</a:t>
            </a:r>
          </a:p>
          <a:p>
            <a:pPr lvl="2">
              <a:tabLst>
                <a:tab pos="2292350" algn="l"/>
                <a:tab pos="2976563" algn="l"/>
              </a:tabLst>
            </a:pP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baseline="-25000" dirty="0">
                <a:ea typeface="宋体" panose="02010600030101010101" pitchFamily="2" charset="-122"/>
              </a:rPr>
              <a:t>1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baseline="-25000" dirty="0">
                <a:ea typeface="宋体" panose="02010600030101010101" pitchFamily="2" charset="-122"/>
              </a:rPr>
              <a:t>2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b="0" i="1" dirty="0">
                <a:ea typeface="宋体" panose="02010600030101010101" pitchFamily="2" charset="-122"/>
              </a:rPr>
              <a:t>R</a:t>
            </a:r>
            <a:r>
              <a:rPr lang="en-US" altLang="zh-CN" b="0" baseline="-25000" dirty="0">
                <a:ea typeface="宋体" panose="02010600030101010101" pitchFamily="2" charset="-122"/>
              </a:rPr>
              <a:t>2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  <a:p>
            <a:pPr>
              <a:tabLst>
                <a:tab pos="684213" algn="l"/>
                <a:tab pos="2917825" algn="l"/>
              </a:tabLst>
            </a:pPr>
            <a:endParaRPr lang="en-US" altLang="zh-CN" sz="2000" dirty="0">
              <a:ea typeface="宋体" panose="02010600030101010101" pitchFamily="2" charset="-122"/>
              <a:sym typeface="Monotype Sorts" charset="2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4139514" y="2378676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42875 h 182"/>
              <a:gd name="T4" fmla="*/ 142875 w 182"/>
              <a:gd name="T5" fmla="*/ 0 h 182"/>
              <a:gd name="T6" fmla="*/ 142875 w 182"/>
              <a:gd name="T7" fmla="*/ 142875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61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684213" algn="l"/>
                <a:tab pos="29178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Lossless-join Decomposition – Example</a:t>
            </a:r>
          </a:p>
          <a:p>
            <a:pPr lvl="1">
              <a:tabLst>
                <a:tab pos="2054225" algn="l"/>
              </a:tabLst>
            </a:pPr>
            <a:r>
              <a:rPr lang="en-US" altLang="zh-CN" i="1" dirty="0">
                <a:ea typeface="宋体" panose="02010600030101010101" pitchFamily="2" charset="-122"/>
              </a:rPr>
              <a:t>R = (A, B, C)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F = {A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B, B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C)</a:t>
            </a:r>
          </a:p>
          <a:p>
            <a:pPr lvl="2">
              <a:tabLst>
                <a:tab pos="205422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Can be decomposed in two different ways</a:t>
            </a:r>
          </a:p>
          <a:p>
            <a:pPr lvl="1">
              <a:tabLst>
                <a:tab pos="2054225" algn="l"/>
              </a:tabLst>
            </a:pP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Monotype Sorts" charset="2"/>
              </a:rPr>
              <a:t>1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 = (A, B),   R</a:t>
            </a:r>
            <a:r>
              <a:rPr lang="en-US" altLang="zh-CN" baseline="-25000" dirty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 = (B, C)</a:t>
            </a:r>
          </a:p>
          <a:p>
            <a:pPr lvl="2">
              <a:tabLst>
                <a:tab pos="205422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Lossless-join decomposition:</a:t>
            </a:r>
          </a:p>
          <a:p>
            <a:pPr lvl="2">
              <a:buFont typeface="Monotype Sorts" charset="2"/>
              <a:buNone/>
              <a:tabLst>
                <a:tab pos="205422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		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Monotype Sorts" charset="2"/>
              </a:rPr>
              <a:t>1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 = 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{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}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BC</a:t>
            </a:r>
          </a:p>
          <a:p>
            <a:pPr lvl="2">
              <a:tabLst>
                <a:tab pos="205422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Dependency preserving</a:t>
            </a:r>
          </a:p>
          <a:p>
            <a:pPr lvl="1">
              <a:tabLst>
                <a:tab pos="2054225" algn="l"/>
              </a:tabLst>
            </a:pP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i="1" baseline="-25000" dirty="0">
                <a:ea typeface="宋体" panose="02010600030101010101" pitchFamily="2" charset="-122"/>
                <a:sym typeface="Monotype Sorts" charset="2"/>
              </a:rPr>
              <a:t>1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= (A, B),   R</a:t>
            </a:r>
            <a:r>
              <a:rPr lang="en-US" altLang="zh-CN" baseline="-25000" dirty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 = (A, C)</a:t>
            </a:r>
          </a:p>
          <a:p>
            <a:pPr lvl="2">
              <a:tabLst>
                <a:tab pos="205422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Lossless-join decomposition:</a:t>
            </a:r>
          </a:p>
          <a:p>
            <a:pPr lvl="2">
              <a:buFont typeface="Monotype Sorts" charset="2"/>
              <a:buNone/>
              <a:tabLst>
                <a:tab pos="205422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		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Monotype Sorts" charset="2"/>
              </a:rPr>
              <a:t>1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 =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{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}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A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B</a:t>
            </a:r>
          </a:p>
          <a:p>
            <a:pPr lvl="2">
              <a:tabLst>
                <a:tab pos="2054225" algn="l"/>
              </a:tabLst>
            </a:pP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Not dependency preserving </a:t>
            </a:r>
            <a:br>
              <a:rPr lang="en-US" altLang="zh-CN" dirty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(cannot check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C 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without computing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i="1" baseline="-25000" dirty="0">
                <a:ea typeface="宋体" panose="02010600030101010101" pitchFamily="2" charset="-122"/>
                <a:sym typeface="Monotype Sorts" charset="2"/>
              </a:rPr>
              <a:t>1 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    </a:t>
            </a:r>
            <a:r>
              <a:rPr lang="en-US" altLang="zh-CN" i="1" dirty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Monotype Sorts" charset="2"/>
              </a:rPr>
              <a:t>)</a:t>
            </a:r>
          </a:p>
          <a:p>
            <a:pPr>
              <a:tabLst>
                <a:tab pos="684213" algn="l"/>
                <a:tab pos="2917825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684213" algn="l"/>
                <a:tab pos="2917825" algn="l"/>
              </a:tabLst>
            </a:pPr>
            <a:endParaRPr lang="en-US" altLang="zh-CN" sz="2000" dirty="0">
              <a:ea typeface="宋体" panose="02010600030101010101" pitchFamily="2" charset="-122"/>
              <a:sym typeface="Monotype Sorts" charset="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58" y="5556250"/>
            <a:ext cx="2349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082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684213" algn="l"/>
                <a:tab pos="29178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Third Normal Form: Motivation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There are some situations where 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BCNF is not dependency preserving, and 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efficient checking for FD violation on updates is important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Solution: define a weaker normal form, called Third                    Normal Form (3NF)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Allows some redundancy (with resultant problems; we </a:t>
            </a:r>
            <a:r>
              <a:rPr lang="en-US" altLang="zh-CN" b="0" dirty="0">
                <a:ea typeface="宋体" panose="02010600030101010101" pitchFamily="2" charset="-122"/>
                <a:sym typeface="Greek Symbols" pitchFamily="18" charset="2"/>
              </a:rPr>
              <a:t>will see examples later)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But functional dependencies can be checked on individual relations without computing a join.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There is always a lossless-join, dependency-preserving decomposition into 3NF.</a:t>
            </a:r>
          </a:p>
          <a:p>
            <a:pPr lvl="1"/>
            <a:endParaRPr lang="en-US" altLang="zh-CN" sz="1600" b="0" dirty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tabLst>
                <a:tab pos="684213" algn="l"/>
                <a:tab pos="2917825" algn="l"/>
              </a:tabLst>
            </a:pPr>
            <a:endParaRPr lang="en-US" altLang="zh-CN" sz="2000" dirty="0">
              <a:ea typeface="宋体" panose="02010600030101010101" pitchFamily="2" charset="-122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3740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4" y="1143000"/>
            <a:ext cx="8458835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684213" algn="l"/>
                <a:tab pos="29178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Comparison of BCNF and 3NF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It is always possible to decompose a relation into a set of  relations that are in 3NF such that: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the decomposition is lossless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the dependencies are preserved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It is always possible to decompose a relation into a set of relations that are in BCNF such that: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the decomposition is lossless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it may not be possible to preserve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204654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+mn-lt"/>
                <a:cs typeface="+mn-lt"/>
              </a:rPr>
              <a:t>Functional Dependency Theory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4" y="1143000"/>
            <a:ext cx="8458835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684213" algn="l"/>
                <a:tab pos="29178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Design Goals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Goal for a relational database design is: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BCNF.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Lossless join.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Dependency preservation.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If we cannot achieve this, we accept one of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Lack of dependency preservation </a:t>
            </a:r>
          </a:p>
          <a:p>
            <a:pPr lvl="2"/>
            <a:r>
              <a:rPr lang="en-US" altLang="zh-CN" b="0" dirty="0">
                <a:ea typeface="宋体" panose="02010600030101010101" pitchFamily="2" charset="-122"/>
              </a:rPr>
              <a:t>Redundancy due to use of 3NF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Interestingly, SQL does not provide a direct way of specifying functional dependencies other than </a:t>
            </a:r>
            <a:r>
              <a:rPr lang="en-US" altLang="zh-CN" b="0" dirty="0" err="1">
                <a:ea typeface="宋体" panose="02010600030101010101" pitchFamily="2" charset="-122"/>
              </a:rPr>
              <a:t>superkeys</a:t>
            </a:r>
            <a:r>
              <a:rPr lang="en-US" altLang="zh-CN" b="0" dirty="0">
                <a:ea typeface="宋体" panose="02010600030101010101" pitchFamily="2" charset="-122"/>
              </a:rPr>
              <a:t>.</a:t>
            </a:r>
          </a:p>
          <a:p>
            <a:pPr lvl="1">
              <a:buFont typeface="Monotype Sorts" charset="2"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Can specify FDs using assertions, but they are expensive to test, (and currently not supported by any of the widely used databases!)</a:t>
            </a:r>
          </a:p>
          <a:p>
            <a:pPr lvl="1"/>
            <a:r>
              <a:rPr lang="en-US" altLang="zh-CN" b="0" dirty="0">
                <a:ea typeface="宋体" panose="02010600030101010101" pitchFamily="2" charset="-122"/>
              </a:rPr>
              <a:t>Even if we had a dependency preserving decomposition, using SQL we would not be able to efficiently test a functional dependency whose left hand side is not a key.</a:t>
            </a:r>
          </a:p>
        </p:txBody>
      </p:sp>
    </p:spTree>
    <p:extLst>
      <p:ext uri="{BB962C8B-B14F-4D97-AF65-F5344CB8AC3E}">
        <p14:creationId xmlns:p14="http://schemas.microsoft.com/office/powerpoint/2010/main" val="2566743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Ch11: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宋体" panose="02010600030101010101" pitchFamily="2" charset="-122"/>
              </a:rPr>
              <a:t>Basic Concepts</a:t>
            </a:r>
          </a:p>
          <a:p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B+-Tree Index Files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1598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Basic Concepts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Indexing mechanisms used to speed up access to desired data.</a:t>
            </a:r>
          </a:p>
          <a:p>
            <a:pPr lvl="1"/>
            <a:r>
              <a:rPr lang="en-US" altLang="en-US" b="0" dirty="0">
                <a:ea typeface="ＭＳ Ｐゴシック" panose="020B0600070205080204" pitchFamily="34" charset="-128"/>
              </a:rPr>
              <a:t>E.g., author catalog in library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Search Key</a:t>
            </a:r>
            <a:r>
              <a:rPr lang="en-US" altLang="en-US" dirty="0"/>
              <a:t> </a:t>
            </a:r>
            <a:r>
              <a:rPr lang="en-US" altLang="en-US" b="0" dirty="0"/>
              <a:t>- attribute to set of attributes used to look up records in a file.</a:t>
            </a:r>
          </a:p>
          <a:p>
            <a:r>
              <a:rPr lang="en-US" altLang="en-US" b="0" dirty="0"/>
              <a:t>An </a:t>
            </a:r>
            <a:r>
              <a:rPr lang="en-US" altLang="en-US" dirty="0">
                <a:solidFill>
                  <a:srgbClr val="000099"/>
                </a:solidFill>
              </a:rPr>
              <a:t>index file</a:t>
            </a:r>
            <a:r>
              <a:rPr lang="en-US" altLang="en-US" dirty="0"/>
              <a:t> </a:t>
            </a:r>
            <a:r>
              <a:rPr lang="en-US" altLang="en-US" b="0" dirty="0"/>
              <a:t>consists of records (called </a:t>
            </a:r>
            <a:r>
              <a:rPr lang="en-US" altLang="en-US" b="0" dirty="0">
                <a:solidFill>
                  <a:srgbClr val="000099"/>
                </a:solidFill>
              </a:rPr>
              <a:t>index entries</a:t>
            </a:r>
            <a:r>
              <a:rPr lang="en-US" altLang="en-US" b="0" dirty="0"/>
              <a:t>) of the form</a:t>
            </a:r>
            <a:br>
              <a:rPr lang="en-US" altLang="en-US" b="0" dirty="0"/>
            </a:br>
            <a:endParaRPr lang="en-US" altLang="en-US" b="0" dirty="0"/>
          </a:p>
          <a:p>
            <a:r>
              <a:rPr lang="en-US" altLang="en-US" b="0" dirty="0"/>
              <a:t>Index files are typically much smaller than the original file </a:t>
            </a:r>
          </a:p>
          <a:p>
            <a:r>
              <a:rPr lang="en-US" altLang="en-US" b="0" dirty="0"/>
              <a:t>Two basic kinds of indices: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Ordered indices</a:t>
            </a:r>
            <a:r>
              <a:rPr lang="en-US" altLang="en-US" b="0" dirty="0">
                <a:ea typeface="ＭＳ Ｐゴシック" panose="020B0600070205080204" pitchFamily="34" charset="-128"/>
              </a:rPr>
              <a:t>:  search keys are stored in sorted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Hash indices</a:t>
            </a:r>
            <a:r>
              <a:rPr lang="en-US" altLang="en-US" b="0" dirty="0">
                <a:ea typeface="ＭＳ Ｐゴシック" panose="020B0600070205080204" pitchFamily="34" charset="-128"/>
              </a:rPr>
              <a:t>:  search keys are distributed uniformly across “buckets” using a “hash function”. </a:t>
            </a:r>
            <a:endParaRPr lang="en-US" altLang="zh-CN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45743"/>
            <a:ext cx="2676376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95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Basic Concepts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Index Evaluation Metrics</a:t>
            </a:r>
          </a:p>
          <a:p>
            <a:pPr lvl="1"/>
            <a:r>
              <a:rPr lang="en-US" altLang="en-US" b="0" dirty="0"/>
              <a:t>Access types supported efficiently.  E.g., </a:t>
            </a:r>
          </a:p>
          <a:p>
            <a:pPr lvl="2"/>
            <a:r>
              <a:rPr lang="en-US" altLang="en-US" b="0" dirty="0">
                <a:ea typeface="ＭＳ Ｐゴシック" panose="020B0600070205080204" pitchFamily="34" charset="-128"/>
              </a:rPr>
              <a:t>records with a specified value in the attribute</a:t>
            </a:r>
          </a:p>
          <a:p>
            <a:pPr lvl="2"/>
            <a:r>
              <a:rPr lang="en-US" altLang="en-US" b="0" dirty="0">
                <a:ea typeface="ＭＳ Ｐゴシック" panose="020B0600070205080204" pitchFamily="34" charset="-128"/>
              </a:rPr>
              <a:t>or records with an attribute value falling in a specified range of values.</a:t>
            </a:r>
          </a:p>
          <a:p>
            <a:pPr lvl="1"/>
            <a:r>
              <a:rPr lang="en-US" altLang="en-US" b="0" dirty="0"/>
              <a:t>Access time</a:t>
            </a:r>
          </a:p>
          <a:p>
            <a:pPr lvl="1"/>
            <a:r>
              <a:rPr lang="en-US" altLang="en-US" b="0" dirty="0"/>
              <a:t>Insertion time</a:t>
            </a:r>
          </a:p>
          <a:p>
            <a:pPr lvl="1"/>
            <a:r>
              <a:rPr lang="en-US" altLang="en-US" b="0" dirty="0"/>
              <a:t>Deletion time</a:t>
            </a:r>
          </a:p>
          <a:p>
            <a:pPr lvl="1"/>
            <a:r>
              <a:rPr lang="en-US" altLang="en-US" b="0" dirty="0"/>
              <a:t>Space overhead</a:t>
            </a:r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533663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Ordered Indices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In an </a:t>
            </a:r>
            <a:r>
              <a:rPr lang="en-US" altLang="en-US" dirty="0">
                <a:solidFill>
                  <a:srgbClr val="000099"/>
                </a:solidFill>
              </a:rPr>
              <a:t>ordered index</a:t>
            </a:r>
            <a:r>
              <a:rPr lang="en-US" altLang="en-US" b="0" dirty="0"/>
              <a:t>, index entries are stored sorted on the search key value.  E.g., author catalog in library.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Primary index</a:t>
            </a:r>
            <a:r>
              <a:rPr lang="en-US" altLang="en-US" b="0" dirty="0"/>
              <a:t>: in a sequentially ordered file, the index whose search key specifies the sequential order of the file.</a:t>
            </a:r>
          </a:p>
          <a:p>
            <a:pPr lvl="1"/>
            <a:r>
              <a:rPr lang="en-US" altLang="en-US" b="0" dirty="0">
                <a:ea typeface="ＭＳ Ｐゴシック" panose="020B0600070205080204" pitchFamily="34" charset="-128"/>
              </a:rPr>
              <a:t>Also called </a:t>
            </a:r>
            <a:r>
              <a:rPr lang="en-US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clustering index</a:t>
            </a:r>
          </a:p>
          <a:p>
            <a:pPr lvl="1"/>
            <a:r>
              <a:rPr lang="en-US" altLang="en-US" b="0" dirty="0">
                <a:ea typeface="ＭＳ Ｐゴシック" panose="020B0600070205080204" pitchFamily="34" charset="-128"/>
              </a:rPr>
              <a:t>The search key of a primary index is usually but not necessarily the primary key.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Secondary index</a:t>
            </a:r>
            <a:r>
              <a:rPr lang="en-US" altLang="en-US" b="0" dirty="0"/>
              <a:t>: an index whose search key specifies an order different from the sequential order of the file.  Also called </a:t>
            </a:r>
            <a:r>
              <a:rPr lang="en-US" altLang="en-US" dirty="0">
                <a:solidFill>
                  <a:srgbClr val="000099"/>
                </a:solidFill>
              </a:rPr>
              <a:t>non-clustering index</a:t>
            </a:r>
            <a:r>
              <a:rPr lang="en-US" altLang="en-US" b="0" dirty="0"/>
              <a:t>.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Index-sequential file</a:t>
            </a:r>
            <a:r>
              <a:rPr lang="en-US" altLang="en-US" b="0" dirty="0"/>
              <a:t>: ordered sequential file with a primary index.</a:t>
            </a:r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72355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69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B+-Tree Index Files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B+-tree indices are an alternative to indexed-sequential files.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Disadvantage of indexed-sequential files</a:t>
            </a:r>
          </a:p>
          <a:p>
            <a:pPr lvl="2">
              <a:lnSpc>
                <a:spcPct val="9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performance degrades as file grows, since many overflow blocks get created.  </a:t>
            </a:r>
          </a:p>
          <a:p>
            <a:pPr lvl="2">
              <a:lnSpc>
                <a:spcPct val="9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Periodic reorganization of entire file is required.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Advantage of B</a:t>
            </a:r>
            <a:r>
              <a:rPr lang="en-US" altLang="en-US" b="0" baseline="30000" dirty="0"/>
              <a:t>+</a:t>
            </a:r>
            <a:r>
              <a:rPr lang="en-US" altLang="en-US" b="0" dirty="0"/>
              <a:t>-tree</a:t>
            </a:r>
            <a:r>
              <a:rPr lang="en-US" altLang="en-US" sz="1400" b="0" dirty="0"/>
              <a:t> </a:t>
            </a:r>
            <a:r>
              <a:rPr lang="en-US" altLang="en-US" b="0" dirty="0"/>
              <a:t>index files:  </a:t>
            </a:r>
          </a:p>
          <a:p>
            <a:pPr lvl="2">
              <a:lnSpc>
                <a:spcPct val="9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automatically reorganizes itself with small, local, changes, in the face of insertions and deletions.  </a:t>
            </a:r>
          </a:p>
          <a:p>
            <a:pPr lvl="2">
              <a:lnSpc>
                <a:spcPct val="9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Reorganization of entire file is not required to maintain performance.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(Minor) disadvantage of B</a:t>
            </a:r>
            <a:r>
              <a:rPr lang="en-US" altLang="en-US" b="0" baseline="30000" dirty="0"/>
              <a:t>+</a:t>
            </a:r>
            <a:r>
              <a:rPr lang="en-US" altLang="en-US" b="0" dirty="0"/>
              <a:t>-trees: </a:t>
            </a:r>
          </a:p>
          <a:p>
            <a:pPr lvl="2">
              <a:lnSpc>
                <a:spcPct val="9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extra insertion and deletion overhead, space overhead.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Advantages of B</a:t>
            </a:r>
            <a:r>
              <a:rPr lang="en-US" altLang="en-US" b="0" baseline="30000" dirty="0"/>
              <a:t>+</a:t>
            </a:r>
            <a:r>
              <a:rPr lang="en-US" altLang="en-US" b="0" dirty="0"/>
              <a:t>-trees outweigh disadvantages</a:t>
            </a:r>
          </a:p>
          <a:p>
            <a:pPr lvl="2">
              <a:lnSpc>
                <a:spcPct val="90000"/>
              </a:lnSpc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b="0" baseline="30000" dirty="0">
                <a:ea typeface="ＭＳ Ｐゴシック" panose="020B0600070205080204" pitchFamily="34" charset="-128"/>
              </a:rPr>
              <a:t>+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-trees are used extensively</a:t>
            </a:r>
          </a:p>
          <a:p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93914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Ch2: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FF0000"/>
                </a:solidFill>
              </a:rPr>
              <a:t>Fundamental Relational-Algebra Operations</a:t>
            </a: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select(</a:t>
            </a:r>
            <a:r>
              <a:rPr lang="zh-CN" altLang="en-US" b="0" dirty="0">
                <a:ea typeface="宋体" panose="02010600030101010101" pitchFamily="2" charset="-122"/>
              </a:rPr>
              <a:t>选择</a:t>
            </a:r>
            <a:r>
              <a:rPr lang="en-US" altLang="zh-CN" b="0" dirty="0">
                <a:ea typeface="宋体" panose="02010600030101010101" pitchFamily="2" charset="-122"/>
              </a:rPr>
              <a:t>):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project(</a:t>
            </a:r>
            <a:r>
              <a:rPr lang="zh-CN" altLang="en-US" b="0" dirty="0">
                <a:ea typeface="宋体" panose="02010600030101010101" pitchFamily="2" charset="-122"/>
              </a:rPr>
              <a:t>投影</a:t>
            </a:r>
            <a:r>
              <a:rPr lang="en-US" altLang="zh-CN" b="0" dirty="0">
                <a:ea typeface="宋体" panose="02010600030101010101" pitchFamily="2" charset="-122"/>
              </a:rPr>
              <a:t>): </a:t>
            </a:r>
            <a:r>
              <a:rPr lang="en-US" altLang="zh-CN" b="0" dirty="0"/>
              <a:t>π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union(</a:t>
            </a:r>
            <a:r>
              <a:rPr lang="zh-CN" altLang="en-US" b="0" dirty="0">
                <a:ea typeface="宋体" panose="02010600030101010101" pitchFamily="2" charset="-122"/>
              </a:rPr>
              <a:t>并</a:t>
            </a:r>
            <a:r>
              <a:rPr lang="en-US" altLang="zh-CN" b="0" dirty="0">
                <a:ea typeface="宋体" panose="02010600030101010101" pitchFamily="2" charset="-122"/>
              </a:rPr>
              <a:t>): </a:t>
            </a:r>
            <a:r>
              <a:rPr lang="en-US" altLang="zh-CN" b="0" dirty="0"/>
              <a:t>∪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set difference(</a:t>
            </a:r>
            <a:r>
              <a:rPr lang="zh-CN" altLang="en-US" b="0" dirty="0">
                <a:ea typeface="宋体" panose="02010600030101010101" pitchFamily="2" charset="-122"/>
              </a:rPr>
              <a:t>集合差</a:t>
            </a:r>
            <a:r>
              <a:rPr lang="en-US" altLang="zh-CN" b="0" dirty="0">
                <a:ea typeface="宋体" panose="02010600030101010101" pitchFamily="2" charset="-122"/>
              </a:rPr>
              <a:t>): </a:t>
            </a:r>
            <a:r>
              <a:rPr lang="en-US" altLang="zh-CN" b="0" i="1" dirty="0">
                <a:ea typeface="宋体" panose="02010600030101010101" pitchFamily="2" charset="-122"/>
              </a:rPr>
              <a:t>–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Cartesian product(</a:t>
            </a:r>
            <a:r>
              <a:rPr lang="zh-CN" altLang="en-US" b="0" dirty="0">
                <a:ea typeface="宋体" panose="02010600030101010101" pitchFamily="2" charset="-122"/>
              </a:rPr>
              <a:t>笛卡尔积</a:t>
            </a:r>
            <a:r>
              <a:rPr lang="en-US" altLang="zh-CN" b="0" dirty="0">
                <a:ea typeface="宋体" panose="02010600030101010101" pitchFamily="2" charset="-122"/>
              </a:rPr>
              <a:t>): </a:t>
            </a:r>
            <a:r>
              <a:rPr lang="en-US" altLang="zh-CN" b="0" dirty="0"/>
              <a:t>×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rename: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endParaRPr lang="en-US" altLang="zh-CN" b="0" dirty="0"/>
          </a:p>
          <a:p>
            <a:pPr eaLnBrk="1" hangingPunct="1"/>
            <a:r>
              <a:rPr lang="en-US" altLang="zh-CN" b="0" dirty="0">
                <a:solidFill>
                  <a:srgbClr val="FF0000"/>
                </a:solidFill>
              </a:rPr>
              <a:t>Additional Relational-Algebra Operations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Set intersection(</a:t>
            </a:r>
            <a:r>
              <a:rPr lang="zh-CN" altLang="en-US" b="0" dirty="0">
                <a:ea typeface="宋体" panose="02010600030101010101" pitchFamily="2" charset="-122"/>
              </a:rPr>
              <a:t>集合交</a:t>
            </a:r>
            <a:r>
              <a:rPr lang="en-US" altLang="zh-CN" b="0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Natural join(</a:t>
            </a:r>
            <a:r>
              <a:rPr lang="zh-CN" altLang="en-US" b="0" dirty="0">
                <a:ea typeface="宋体" panose="02010600030101010101" pitchFamily="2" charset="-122"/>
              </a:rPr>
              <a:t>自然连接</a:t>
            </a:r>
            <a:r>
              <a:rPr lang="en-US" altLang="zh-CN" b="0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b="0" dirty="0">
                <a:ea typeface="宋体" panose="02010600030101010101" pitchFamily="2" charset="-122"/>
              </a:rPr>
              <a:t>Division(</a:t>
            </a:r>
            <a:r>
              <a:rPr lang="zh-CN" altLang="en-US" b="0" dirty="0">
                <a:ea typeface="宋体" panose="02010600030101010101" pitchFamily="2" charset="-122"/>
              </a:rPr>
              <a:t>除法</a:t>
            </a:r>
            <a:r>
              <a:rPr lang="en-US" altLang="zh-CN" b="0" dirty="0">
                <a:ea typeface="宋体" panose="02010600030101010101" pitchFamily="2" charset="-122"/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691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B+-Tree Index Files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dirty="0"/>
              <a:t>Example of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  <a:endParaRPr lang="en-US" altLang="en-US" b="0" dirty="0"/>
          </a:p>
          <a:p>
            <a:endParaRPr lang="en-US" altLang="en-US" b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" y="1700084"/>
            <a:ext cx="844391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472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B+-Tree Index Files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A B+-tree is a rooted tree satisfying the following properties:</a:t>
            </a:r>
          </a:p>
          <a:p>
            <a:pPr lvl="1"/>
            <a:r>
              <a:rPr lang="en-US" altLang="en-US" b="0" dirty="0"/>
              <a:t>All paths from root to leaf are of the same length</a:t>
            </a:r>
          </a:p>
          <a:p>
            <a:pPr lvl="1"/>
            <a:r>
              <a:rPr lang="en-US" altLang="en-US" b="0" dirty="0"/>
              <a:t>Each node that is not a root or a leaf has between </a:t>
            </a:r>
            <a:r>
              <a:rPr lang="en-US" altLang="en-US" b="0" dirty="0">
                <a:sym typeface="Symbol" panose="05050102010706020507" pitchFamily="18" charset="2"/>
              </a:rPr>
              <a:t></a:t>
            </a:r>
            <a:r>
              <a:rPr lang="en-US" altLang="en-US" b="0" i="1" dirty="0"/>
              <a:t>n</a:t>
            </a:r>
            <a:r>
              <a:rPr lang="en-US" altLang="en-US" b="0" dirty="0"/>
              <a:t>/2</a:t>
            </a:r>
            <a:r>
              <a:rPr lang="en-US" altLang="en-US" b="0" dirty="0">
                <a:sym typeface="Symbol" panose="05050102010706020507" pitchFamily="18" charset="2"/>
              </a:rPr>
              <a:t></a:t>
            </a:r>
            <a:r>
              <a:rPr lang="en-US" altLang="en-US" b="0" dirty="0"/>
              <a:t> and </a:t>
            </a:r>
            <a:r>
              <a:rPr lang="en-US" altLang="en-US" b="0" i="1" dirty="0"/>
              <a:t>n</a:t>
            </a:r>
            <a:r>
              <a:rPr lang="en-US" altLang="en-US" b="0" dirty="0"/>
              <a:t> children.</a:t>
            </a:r>
          </a:p>
          <a:p>
            <a:pPr lvl="1"/>
            <a:r>
              <a:rPr lang="en-US" altLang="en-US" b="0" dirty="0"/>
              <a:t>A leaf node has between </a:t>
            </a:r>
            <a:r>
              <a:rPr lang="en-US" altLang="en-US" b="0" dirty="0">
                <a:sym typeface="Symbol" panose="05050102010706020507" pitchFamily="18" charset="2"/>
              </a:rPr>
              <a:t></a:t>
            </a:r>
            <a:r>
              <a:rPr lang="en-US" altLang="en-US" b="0" dirty="0"/>
              <a:t>(</a:t>
            </a:r>
            <a:r>
              <a:rPr lang="en-US" altLang="en-US" b="0" i="1" dirty="0"/>
              <a:t>n</a:t>
            </a:r>
            <a:r>
              <a:rPr lang="en-US" altLang="en-US" b="0" dirty="0"/>
              <a:t>–1)/2</a:t>
            </a:r>
            <a:r>
              <a:rPr lang="en-US" altLang="en-US" b="0" dirty="0">
                <a:sym typeface="Symbol" panose="05050102010706020507" pitchFamily="18" charset="2"/>
              </a:rPr>
              <a:t></a:t>
            </a:r>
            <a:r>
              <a:rPr lang="en-US" altLang="en-US" b="0" dirty="0"/>
              <a:t> and </a:t>
            </a:r>
            <a:r>
              <a:rPr lang="en-US" altLang="en-US" b="0" i="1" dirty="0"/>
              <a:t>n</a:t>
            </a:r>
            <a:r>
              <a:rPr lang="en-US" altLang="en-US" b="0" dirty="0"/>
              <a:t>–1 values</a:t>
            </a:r>
          </a:p>
          <a:p>
            <a:pPr lvl="1"/>
            <a:r>
              <a:rPr lang="en-US" altLang="en-US" b="0" dirty="0"/>
              <a:t>Special cases: </a:t>
            </a:r>
          </a:p>
          <a:p>
            <a:pPr lvl="2"/>
            <a:r>
              <a:rPr lang="en-US" altLang="en-US" sz="1800" b="0" dirty="0">
                <a:ea typeface="ＭＳ Ｐゴシック" panose="020B0600070205080204" pitchFamily="34" charset="-128"/>
              </a:rPr>
              <a:t>If the root is not a leaf, it has at least 2 children.</a:t>
            </a:r>
          </a:p>
          <a:p>
            <a:pPr lvl="2"/>
            <a:r>
              <a:rPr lang="en-US" altLang="en-US" sz="1800" b="0" dirty="0">
                <a:ea typeface="ＭＳ Ｐゴシック" panose="020B0600070205080204" pitchFamily="34" charset="-128"/>
              </a:rPr>
              <a:t>If the root is a leaf (that is, there are no other nodes in the tree), it can have between 0 and (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–1) values.</a:t>
            </a:r>
          </a:p>
          <a:p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5776142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B+-Tree Index Files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A B+-tree is a rooted tree satisfying the following properties:</a:t>
            </a:r>
          </a:p>
          <a:p>
            <a:pPr lvl="1">
              <a:tabLst>
                <a:tab pos="1655763" algn="l"/>
              </a:tabLst>
            </a:pPr>
            <a:r>
              <a:rPr lang="en-US" altLang="en-US" b="0" dirty="0"/>
              <a:t>Typical node</a:t>
            </a:r>
            <a:br>
              <a:rPr lang="en-US" altLang="en-US" b="0" dirty="0"/>
            </a:br>
            <a:br>
              <a:rPr lang="en-US" altLang="en-US" b="0" dirty="0"/>
            </a:br>
            <a:endParaRPr lang="en-US" altLang="en-US" b="0" dirty="0"/>
          </a:p>
          <a:p>
            <a:pPr marL="457200" lvl="1" indent="0">
              <a:buNone/>
              <a:tabLst>
                <a:tab pos="1655763" algn="l"/>
              </a:tabLst>
            </a:pPr>
            <a:br>
              <a:rPr lang="en-US" altLang="en-US" b="0" dirty="0"/>
            </a:br>
            <a:endParaRPr lang="en-US" altLang="en-US" b="0" dirty="0"/>
          </a:p>
          <a:p>
            <a:pPr lvl="2">
              <a:tabLst>
                <a:tab pos="1655763" algn="l"/>
              </a:tabLst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K</a:t>
            </a:r>
            <a:r>
              <a:rPr lang="en-US" altLang="en-US" sz="1800" b="0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 are the search-key values </a:t>
            </a:r>
          </a:p>
          <a:p>
            <a:pPr lvl="2">
              <a:tabLst>
                <a:tab pos="1655763" algn="l"/>
              </a:tabLst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P</a:t>
            </a:r>
            <a:r>
              <a:rPr lang="en-US" altLang="en-US" sz="1800" b="0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 are pointers to children (for non-leaf nodes) or pointers to records or buckets of records (for leaf nodes).</a:t>
            </a:r>
          </a:p>
          <a:p>
            <a:pPr lvl="1">
              <a:tabLst>
                <a:tab pos="1655763" algn="l"/>
              </a:tabLst>
            </a:pPr>
            <a:r>
              <a:rPr lang="en-US" altLang="en-US" b="0" dirty="0"/>
              <a:t>The search-keys in a node are ordered </a:t>
            </a:r>
          </a:p>
          <a:p>
            <a:pPr lvl="1"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en-US" b="0" dirty="0"/>
              <a:t>		 </a:t>
            </a:r>
            <a:r>
              <a:rPr lang="en-US" altLang="en-US" b="0" i="1" dirty="0"/>
              <a:t>K</a:t>
            </a:r>
            <a:r>
              <a:rPr lang="en-US" altLang="en-US" b="0" baseline="-25000" dirty="0"/>
              <a:t>1 </a:t>
            </a:r>
            <a:r>
              <a:rPr lang="en-US" altLang="en-US" b="0" dirty="0">
                <a:sym typeface="Symbol" panose="05050102010706020507" pitchFamily="18" charset="2"/>
              </a:rPr>
              <a:t>&lt;</a:t>
            </a:r>
            <a:r>
              <a:rPr lang="en-US" altLang="en-US" b="0" dirty="0"/>
              <a:t> </a:t>
            </a:r>
            <a:r>
              <a:rPr lang="en-US" altLang="en-US" b="0" i="1" dirty="0"/>
              <a:t>K</a:t>
            </a:r>
            <a:r>
              <a:rPr lang="en-US" altLang="en-US" b="0" baseline="-25000" dirty="0"/>
              <a:t>2 </a:t>
            </a:r>
            <a:r>
              <a:rPr lang="en-US" altLang="en-US" b="0" dirty="0">
                <a:sym typeface="Symbol" panose="05050102010706020507" pitchFamily="18" charset="2"/>
              </a:rPr>
              <a:t>&lt;</a:t>
            </a:r>
            <a:r>
              <a:rPr lang="en-US" altLang="en-US" b="0" dirty="0"/>
              <a:t> </a:t>
            </a:r>
            <a:r>
              <a:rPr lang="en-US" altLang="en-US" b="0" i="1" dirty="0"/>
              <a:t>K</a:t>
            </a:r>
            <a:r>
              <a:rPr lang="en-US" altLang="en-US" b="0" baseline="-25000" dirty="0"/>
              <a:t>3 </a:t>
            </a:r>
            <a:r>
              <a:rPr lang="en-US" altLang="en-US" b="0" dirty="0">
                <a:sym typeface="Symbol" panose="05050102010706020507" pitchFamily="18" charset="2"/>
              </a:rPr>
              <a:t>&lt;</a:t>
            </a:r>
            <a:r>
              <a:rPr lang="en-US" altLang="en-US" b="0" dirty="0"/>
              <a:t> </a:t>
            </a:r>
            <a:r>
              <a:rPr lang="en-US" altLang="en-US" b="0" i="1" dirty="0"/>
              <a:t>. . .</a:t>
            </a:r>
            <a:r>
              <a:rPr lang="en-US" altLang="en-US" b="0" baseline="-25000" dirty="0"/>
              <a:t> </a:t>
            </a:r>
            <a:r>
              <a:rPr lang="en-US" altLang="en-US" b="0" dirty="0">
                <a:sym typeface="Symbol" panose="05050102010706020507" pitchFamily="18" charset="2"/>
              </a:rPr>
              <a:t>&lt;</a:t>
            </a:r>
            <a:r>
              <a:rPr lang="en-US" altLang="en-US" b="0" dirty="0"/>
              <a:t> </a:t>
            </a:r>
            <a:r>
              <a:rPr lang="en-US" altLang="en-US" b="0" i="1" dirty="0" err="1"/>
              <a:t>K</a:t>
            </a:r>
            <a:r>
              <a:rPr lang="en-US" altLang="en-US" b="0" i="1" baseline="-25000" dirty="0" err="1"/>
              <a:t>n</a:t>
            </a:r>
            <a:r>
              <a:rPr lang="en-US" altLang="en-US" b="0" i="1" baseline="-25000" dirty="0"/>
              <a:t>–</a:t>
            </a:r>
            <a:r>
              <a:rPr lang="en-US" altLang="en-US" b="0" baseline="-25000" dirty="0"/>
              <a:t>1</a:t>
            </a:r>
          </a:p>
          <a:p>
            <a:pPr lvl="1"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en-US" b="0" baseline="-25000" dirty="0"/>
              <a:t>        </a:t>
            </a:r>
            <a:r>
              <a:rPr lang="en-US" altLang="en-US" b="0" dirty="0"/>
              <a:t>(Initially assume no duplicate keys, address duplicates later)</a:t>
            </a:r>
            <a:endParaRPr lang="en-US" altLang="en-US" sz="1600" b="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286000"/>
            <a:ext cx="6840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807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B+-Tree Index Files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Properties of a leaf node:</a:t>
            </a:r>
          </a:p>
          <a:p>
            <a:pPr lvl="1"/>
            <a:r>
              <a:rPr lang="en-US" altLang="en-US" b="0" dirty="0"/>
              <a:t>For </a:t>
            </a:r>
            <a:r>
              <a:rPr lang="en-US" altLang="en-US" b="0" i="1" dirty="0" err="1"/>
              <a:t>i</a:t>
            </a:r>
            <a:r>
              <a:rPr lang="en-US" altLang="en-US" b="0" dirty="0"/>
              <a:t> = 1, 2, . . ., </a:t>
            </a:r>
            <a:r>
              <a:rPr lang="en-US" altLang="en-US" b="0" i="1" dirty="0"/>
              <a:t>n–</a:t>
            </a:r>
            <a:r>
              <a:rPr lang="en-US" altLang="en-US" b="0" dirty="0"/>
              <a:t>1, pointer </a:t>
            </a:r>
            <a:r>
              <a:rPr lang="en-US" altLang="en-US" b="0" i="1" dirty="0"/>
              <a:t>P</a:t>
            </a:r>
            <a:r>
              <a:rPr lang="en-US" altLang="en-US" b="0" i="1" baseline="-25000" dirty="0"/>
              <a:t>i</a:t>
            </a:r>
            <a:r>
              <a:rPr lang="en-US" altLang="en-US" b="0" dirty="0"/>
              <a:t> points to a file record with search-key value </a:t>
            </a:r>
            <a:r>
              <a:rPr lang="en-US" altLang="en-US" b="0" i="1" dirty="0"/>
              <a:t>K</a:t>
            </a:r>
            <a:r>
              <a:rPr lang="en-US" altLang="en-US" b="0" i="1" baseline="-25000" dirty="0"/>
              <a:t>i</a:t>
            </a:r>
            <a:r>
              <a:rPr lang="en-US" altLang="en-US" b="0" dirty="0"/>
              <a:t>, </a:t>
            </a:r>
          </a:p>
          <a:p>
            <a:pPr lvl="1"/>
            <a:r>
              <a:rPr lang="en-US" altLang="en-US" b="0" dirty="0"/>
              <a:t>If </a:t>
            </a:r>
            <a:r>
              <a:rPr lang="en-US" altLang="en-US" b="0" i="1" dirty="0"/>
              <a:t>L</a:t>
            </a:r>
            <a:r>
              <a:rPr lang="en-US" altLang="en-US" b="0" i="1" baseline="-25000" dirty="0"/>
              <a:t>i</a:t>
            </a:r>
            <a:r>
              <a:rPr lang="en-US" altLang="en-US" b="0" i="1" dirty="0"/>
              <a:t>, </a:t>
            </a:r>
            <a:r>
              <a:rPr lang="en-US" altLang="en-US" b="0" i="1" dirty="0" err="1"/>
              <a:t>L</a:t>
            </a:r>
            <a:r>
              <a:rPr lang="en-US" altLang="en-US" b="0" i="1" baseline="-25000" dirty="0" err="1"/>
              <a:t>j</a:t>
            </a:r>
            <a:r>
              <a:rPr lang="en-US" altLang="en-US" b="0" dirty="0"/>
              <a:t> are leaf nodes and </a:t>
            </a:r>
            <a:r>
              <a:rPr lang="en-US" altLang="en-US" b="0" i="1" dirty="0" err="1"/>
              <a:t>i</a:t>
            </a:r>
            <a:r>
              <a:rPr lang="en-US" altLang="en-US" b="0" i="1" dirty="0"/>
              <a:t> </a:t>
            </a:r>
            <a:r>
              <a:rPr lang="en-US" altLang="en-US" b="0" dirty="0"/>
              <a:t>&lt; </a:t>
            </a:r>
            <a:r>
              <a:rPr lang="en-US" altLang="en-US" b="0" i="1" dirty="0"/>
              <a:t>j, L</a:t>
            </a:r>
            <a:r>
              <a:rPr lang="en-US" altLang="en-US" b="0" i="1" baseline="-25000" dirty="0"/>
              <a:t>i</a:t>
            </a:r>
            <a:r>
              <a:rPr lang="en-US" altLang="en-US" b="0" dirty="0"/>
              <a:t>’s search-key values are less than or equal to </a:t>
            </a:r>
            <a:r>
              <a:rPr lang="en-US" altLang="en-US" b="0" i="1" dirty="0" err="1"/>
              <a:t>L</a:t>
            </a:r>
            <a:r>
              <a:rPr lang="en-US" altLang="en-US" b="0" i="1" baseline="-25000" dirty="0" err="1"/>
              <a:t>j</a:t>
            </a:r>
            <a:r>
              <a:rPr lang="en-US" altLang="en-US" b="0" dirty="0" err="1"/>
              <a:t>’s</a:t>
            </a:r>
            <a:r>
              <a:rPr lang="en-US" altLang="en-US" b="0" dirty="0"/>
              <a:t> search-key values</a:t>
            </a:r>
          </a:p>
          <a:p>
            <a:pPr lvl="1"/>
            <a:r>
              <a:rPr lang="en-US" altLang="en-US" b="0" i="1" dirty="0" err="1"/>
              <a:t>P</a:t>
            </a:r>
            <a:r>
              <a:rPr lang="en-US" altLang="en-US" b="0" i="1" baseline="-25000" dirty="0" err="1"/>
              <a:t>n</a:t>
            </a:r>
            <a:r>
              <a:rPr lang="en-US" altLang="en-US" b="0" dirty="0"/>
              <a:t> points to next leaf node in search-key order</a:t>
            </a:r>
          </a:p>
          <a:p>
            <a:endParaRPr lang="en-US" altLang="en-US" b="0" dirty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990600" y="3276600"/>
            <a:ext cx="7505700" cy="3295650"/>
            <a:chOff x="961" y="2239"/>
            <a:chExt cx="4527" cy="1961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48838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B+-Tree Index Files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Non leaf nodes form a multi-level sparse index on the leaf nodes.  For a non-leaf node with </a:t>
            </a:r>
            <a:r>
              <a:rPr lang="en-US" altLang="en-US" b="0" i="1" dirty="0"/>
              <a:t>m</a:t>
            </a:r>
            <a:r>
              <a:rPr lang="en-US" altLang="en-US" b="0" dirty="0"/>
              <a:t> pointers:</a:t>
            </a:r>
          </a:p>
          <a:p>
            <a:pPr lvl="1"/>
            <a:r>
              <a:rPr lang="en-US" altLang="en-US" b="0" dirty="0">
                <a:ea typeface="ＭＳ Ｐゴシック" panose="020B0600070205080204" pitchFamily="34" charset="-128"/>
              </a:rPr>
              <a:t>All the search-keys in the </a:t>
            </a:r>
            <a:r>
              <a:rPr lang="en-US" altLang="en-US" b="0" dirty="0" err="1">
                <a:ea typeface="ＭＳ Ｐゴシック" panose="020B0600070205080204" pitchFamily="34" charset="-128"/>
              </a:rPr>
              <a:t>subtree</a:t>
            </a:r>
            <a:r>
              <a:rPr lang="en-US" altLang="en-US" b="0" dirty="0">
                <a:ea typeface="ＭＳ Ｐゴシック" panose="020B0600070205080204" pitchFamily="34" charset="-128"/>
              </a:rPr>
              <a:t> to which </a:t>
            </a:r>
            <a:r>
              <a:rPr lang="en-US" altLang="en-US" b="0" i="1" dirty="0">
                <a:ea typeface="ＭＳ Ｐゴシック" panose="020B0600070205080204" pitchFamily="34" charset="-128"/>
              </a:rPr>
              <a:t>P</a:t>
            </a:r>
            <a:r>
              <a:rPr lang="en-US" altLang="en-US" b="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b="0" dirty="0">
                <a:ea typeface="ＭＳ Ｐゴシック" panose="020B0600070205080204" pitchFamily="34" charset="-128"/>
              </a:rPr>
              <a:t> points are less than </a:t>
            </a:r>
            <a:r>
              <a:rPr lang="en-US" altLang="en-US" b="0" i="1" dirty="0">
                <a:ea typeface="ＭＳ Ｐゴシック" panose="020B0600070205080204" pitchFamily="34" charset="-128"/>
              </a:rPr>
              <a:t>K</a:t>
            </a:r>
            <a:r>
              <a:rPr lang="en-US" altLang="en-US" b="0" baseline="-25000" dirty="0">
                <a:ea typeface="ＭＳ Ｐゴシック" panose="020B0600070205080204" pitchFamily="34" charset="-128"/>
              </a:rPr>
              <a:t>1 </a:t>
            </a:r>
            <a:endParaRPr lang="en-US" altLang="en-US" b="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0" dirty="0">
                <a:ea typeface="ＭＳ Ｐゴシック" panose="020B0600070205080204" pitchFamily="34" charset="-128"/>
              </a:rPr>
              <a:t>For 2 </a:t>
            </a:r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b="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b="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 </a:t>
            </a:r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– 1, all the search-keys in the </a:t>
            </a:r>
            <a:r>
              <a:rPr lang="en-US" altLang="en-US" b="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subtree</a:t>
            </a:r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which </a:t>
            </a:r>
            <a:r>
              <a:rPr lang="en-US" altLang="en-US" b="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b="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b="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b="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and less than </a:t>
            </a:r>
            <a:r>
              <a:rPr lang="en-US" altLang="en-US" b="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b="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All the search-keys in the </a:t>
            </a:r>
            <a:r>
              <a:rPr lang="en-US" altLang="en-US" b="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subtree</a:t>
            </a:r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which </a:t>
            </a:r>
            <a:r>
              <a:rPr lang="en-US" altLang="en-US" b="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b="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b="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b="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b="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–1</a:t>
            </a:r>
          </a:p>
          <a:p>
            <a:endParaRPr lang="en-US" altLang="en-US" b="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96" y="4495800"/>
            <a:ext cx="68405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4463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B+-Tree Index Files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Queries on B+-Trees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b="0" dirty="0"/>
              <a:t>Find record with search-key value </a:t>
            </a:r>
            <a:r>
              <a:rPr lang="en-US" altLang="en-US" b="0" i="1" dirty="0"/>
              <a:t>V.</a:t>
            </a:r>
          </a:p>
          <a:p>
            <a:pPr marL="1200150" lvl="2" indent="-3429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1800" b="0" i="1" dirty="0">
                <a:ea typeface="ＭＳ Ｐゴシック" panose="020B0600070205080204" pitchFamily="34" charset="-128"/>
              </a:rPr>
              <a:t>C=root</a:t>
            </a:r>
          </a:p>
          <a:p>
            <a:pPr marL="1200150" lvl="2" indent="-3429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While C is not a leaf node {</a:t>
            </a:r>
          </a:p>
          <a:p>
            <a:pPr marL="1657350" lvl="3" indent="-3429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Let </a:t>
            </a:r>
            <a:r>
              <a:rPr lang="en-US" altLang="en-US" sz="1600" b="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be least value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s.t.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V </a:t>
            </a:r>
            <a:r>
              <a:rPr lang="en-US" altLang="en-US" sz="1600" b="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6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.</a:t>
            </a:r>
            <a:endParaRPr lang="en-US" altLang="en-US" sz="1600" b="0" dirty="0">
              <a:ea typeface="ＭＳ Ｐゴシック" panose="020B0600070205080204" pitchFamily="34" charset="-128"/>
            </a:endParaRPr>
          </a:p>
          <a:p>
            <a:pPr marL="1657350" lvl="3" indent="-3429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If no such exists, set 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C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last non-null pointer in C</a:t>
            </a:r>
            <a:r>
              <a:rPr lang="en-US" altLang="en-US" sz="1600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1657350" lvl="3" indent="-3429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Else { if (V= 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6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) Set C = 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600" b="0" i="1" baseline="-25000" dirty="0">
                <a:ea typeface="ＭＳ Ｐゴシック" panose="020B0600070205080204" pitchFamily="34" charset="-128"/>
              </a:rPr>
              <a:t>i +1  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else </a:t>
            </a:r>
            <a:r>
              <a:rPr lang="en-US" altLang="en-US" sz="1600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set </a:t>
            </a:r>
            <a:r>
              <a:rPr lang="en-US" altLang="en-US" sz="1600" b="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1600" b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sz="1600" b="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6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}</a:t>
            </a:r>
            <a:endParaRPr lang="en-US" altLang="en-US" sz="1600" b="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1657350" lvl="3" indent="-3429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}</a:t>
            </a:r>
          </a:p>
          <a:p>
            <a:pPr marL="1200150" lvl="2" indent="-3429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Let </a:t>
            </a:r>
            <a:r>
              <a:rPr lang="en-US" altLang="en-US" sz="1800" b="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be least value </a:t>
            </a:r>
            <a:r>
              <a:rPr lang="en-US" altLang="en-US" sz="1800" b="0" dirty="0" err="1">
                <a:ea typeface="ＭＳ Ｐゴシック" panose="020B0600070205080204" pitchFamily="34" charset="-128"/>
              </a:rPr>
              <a:t>s.t.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 = V</a:t>
            </a:r>
          </a:p>
          <a:p>
            <a:pPr marL="1200150" lvl="2" indent="-3429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If there is such a value </a:t>
            </a:r>
            <a:r>
              <a:rPr lang="en-US" altLang="en-US" sz="1800" b="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 follow pointer 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  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to the desired record.</a:t>
            </a:r>
          </a:p>
          <a:p>
            <a:pPr marL="1200150" lvl="2" indent="-3429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Else no record with search-key value </a:t>
            </a:r>
            <a:r>
              <a:rPr lang="en-US" altLang="en-US" sz="1800" b="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 exists.</a:t>
            </a:r>
          </a:p>
          <a:p>
            <a:endParaRPr lang="en-US" alt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4275137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1602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B+-Tree Index Files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0" dirty="0"/>
              <a:t>Updates on B+-Trees:  Insertion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b="0" dirty="0"/>
              <a:t>Find the leaf node in which the search-key value would appear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b="0" dirty="0"/>
              <a:t>If the search-key value is already present in the leaf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Add record to the file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If necessary add a pointer to the bucket.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b="0" dirty="0"/>
              <a:t>If the search-key value is not present, then 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add the record to the main file (and create a bucket if necessary)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If there is room in the leaf node, insert (key-value, pointer) pair in the leaf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Otherwise, split the node (along with the new (key-value, pointer) entry) as discussed in the next slide.</a:t>
            </a:r>
            <a:endParaRPr lang="en-US" altLang="en-US" sz="1600" b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633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Ch4: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/>
              <a:t>Transaction Concept</a:t>
            </a:r>
          </a:p>
          <a:p>
            <a:r>
              <a:rPr lang="en-US" altLang="zh-CN" b="0" dirty="0">
                <a:solidFill>
                  <a:srgbClr val="FF0000"/>
                </a:solidFill>
              </a:rPr>
              <a:t>Concurrent Executions</a:t>
            </a:r>
          </a:p>
          <a:p>
            <a:r>
              <a:rPr lang="en-US" altLang="zh-CN" b="0" dirty="0" err="1">
                <a:solidFill>
                  <a:srgbClr val="FF0000"/>
                </a:solidFill>
              </a:rPr>
              <a:t>Serializability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en-US" altLang="zh-CN" b="0" dirty="0">
                <a:solidFill>
                  <a:srgbClr val="FF0000"/>
                </a:solidFill>
              </a:rPr>
              <a:t>Recoverability</a:t>
            </a:r>
          </a:p>
          <a:p>
            <a:r>
              <a:rPr lang="en-US" altLang="zh-CN" b="0" dirty="0"/>
              <a:t>Implementation of Isolation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4865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Transaction Concept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transaction</a:t>
            </a:r>
            <a:r>
              <a:rPr lang="en-US" altLang="zh-CN" b="0" i="1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</a:rPr>
              <a:t>is a </a:t>
            </a:r>
            <a:r>
              <a:rPr lang="en-US" altLang="zh-CN" b="0" i="1" dirty="0">
                <a:ea typeface="宋体" panose="02010600030101010101" pitchFamily="2" charset="-122"/>
              </a:rPr>
              <a:t>unit </a:t>
            </a:r>
            <a:r>
              <a:rPr lang="en-US" altLang="zh-CN" b="0" dirty="0">
                <a:ea typeface="宋体" panose="02010600030101010101" pitchFamily="2" charset="-122"/>
              </a:rPr>
              <a:t>of program execution that accesses and possibly updates various data items.</a:t>
            </a:r>
          </a:p>
          <a:p>
            <a:pPr eaLnBrk="1" hangingPunct="1">
              <a:lnSpc>
                <a:spcPct val="80000"/>
              </a:lnSpc>
            </a:pPr>
            <a:endParaRPr lang="en-US" altLang="zh-CN" b="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Can be defined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A set of SQL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Stored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Initiated by high level programming languages (Java, C++ etc.)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Delimited by </a:t>
            </a:r>
            <a:r>
              <a:rPr lang="en-US" altLang="zh-CN" b="0" i="1" dirty="0">
                <a:solidFill>
                  <a:srgbClr val="3366FF"/>
                </a:solidFill>
                <a:ea typeface="宋体" panose="02010600030101010101" pitchFamily="2" charset="-122"/>
              </a:rPr>
              <a:t>begin transaction</a:t>
            </a:r>
            <a:r>
              <a:rPr lang="en-US" altLang="zh-CN" b="0" dirty="0">
                <a:solidFill>
                  <a:srgbClr val="3366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</a:rPr>
              <a:t>&amp; </a:t>
            </a:r>
            <a:r>
              <a:rPr lang="en-US" altLang="zh-CN" b="0" i="1" dirty="0">
                <a:solidFill>
                  <a:srgbClr val="3366FF"/>
                </a:solidFill>
                <a:ea typeface="宋体" panose="02010600030101010101" pitchFamily="2" charset="-122"/>
              </a:rPr>
              <a:t>end transaction</a:t>
            </a:r>
          </a:p>
          <a:p>
            <a:pPr eaLnBrk="1" hangingPunct="1">
              <a:lnSpc>
                <a:spcPct val="80000"/>
              </a:lnSpc>
            </a:pPr>
            <a:endParaRPr lang="en-US" altLang="zh-CN" b="0" i="1" dirty="0">
              <a:solidFill>
                <a:srgbClr val="3366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0" dirty="0">
                <a:solidFill>
                  <a:srgbClr val="3366FF"/>
                </a:solidFill>
                <a:ea typeface="宋体" panose="02010600030101010101" pitchFamily="2" charset="-122"/>
              </a:rPr>
              <a:t>Begin transaction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x = select salary from person where name = “Gao H…”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update person set salary = x * 10 where name = “Gao H…”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0" dirty="0">
                <a:solidFill>
                  <a:srgbClr val="3366FF"/>
                </a:solidFill>
                <a:ea typeface="宋体" panose="02010600030101010101" pitchFamily="2" charset="-122"/>
              </a:rPr>
              <a:t>End transaction</a:t>
            </a:r>
            <a:endParaRPr lang="zh-CN" altLang="en-US" b="0" dirty="0">
              <a:solidFill>
                <a:srgbClr val="3366FF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88825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79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ACID Properties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en-US" altLang="zh-CN" sz="2000" b="0" dirty="0"/>
              <a:t>A  </a:t>
            </a:r>
            <a:r>
              <a:rPr lang="en-US" altLang="zh-CN" sz="2000" b="0" dirty="0">
                <a:solidFill>
                  <a:srgbClr val="000099"/>
                </a:solidFill>
              </a:rPr>
              <a:t>transaction</a:t>
            </a:r>
            <a:r>
              <a:rPr kumimoji="0" lang="en-US" altLang="zh-CN" sz="2000" b="0" dirty="0"/>
              <a:t>  is a unit of program execution that accesses and possibly updates various data items. To preserve the integrity of data the database system must ensure:</a:t>
            </a:r>
          </a:p>
          <a:p>
            <a:pPr lvl="1"/>
            <a:r>
              <a:rPr lang="en-US" altLang="zh-CN" sz="18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Atomicity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.  Either all operations of the transaction are properly reflected in the database or none are.</a:t>
            </a:r>
          </a:p>
          <a:p>
            <a:pPr lvl="1"/>
            <a:r>
              <a:rPr lang="en-US" altLang="zh-CN" sz="18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Consistency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.  Execution of a transaction in isolation preserves the consistency of the database.</a:t>
            </a:r>
          </a:p>
          <a:p>
            <a:pPr lvl="1"/>
            <a:r>
              <a:rPr lang="en-US" altLang="zh-CN" sz="18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Isolation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.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2"/>
            <a:r>
              <a:rPr lang="en-US" altLang="zh-CN" sz="1600" b="0" dirty="0">
                <a:ea typeface="ＭＳ Ｐゴシック" panose="020B0600070205080204" pitchFamily="34" charset="-128"/>
              </a:rPr>
              <a:t>That is, for every pair of transactions </a:t>
            </a:r>
            <a:r>
              <a:rPr lang="en-US" altLang="zh-CN" sz="16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6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600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1600" b="0" dirty="0">
                <a:ea typeface="ＭＳ Ｐゴシック" panose="020B0600070205080204" pitchFamily="34" charset="-128"/>
              </a:rPr>
              <a:t>and </a:t>
            </a:r>
            <a:r>
              <a:rPr lang="en-US" altLang="zh-CN" sz="1600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sz="1600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sz="1600" b="0" i="1" dirty="0">
                <a:ea typeface="ＭＳ Ｐゴシック" panose="020B0600070205080204" pitchFamily="34" charset="-128"/>
              </a:rPr>
              <a:t>, </a:t>
            </a:r>
            <a:r>
              <a:rPr lang="en-US" altLang="zh-CN" sz="1600" b="0" dirty="0">
                <a:ea typeface="ＭＳ Ｐゴシック" panose="020B0600070205080204" pitchFamily="34" charset="-128"/>
              </a:rPr>
              <a:t>it appears to </a:t>
            </a:r>
            <a:r>
              <a:rPr lang="en-US" altLang="zh-CN" sz="16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6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600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1600" b="0" dirty="0">
                <a:ea typeface="ＭＳ Ｐゴシック" panose="020B0600070205080204" pitchFamily="34" charset="-128"/>
              </a:rPr>
              <a:t>that either </a:t>
            </a:r>
            <a:r>
              <a:rPr lang="en-US" altLang="zh-CN" sz="1600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sz="1600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sz="1600" b="0" i="1" dirty="0">
                <a:ea typeface="ＭＳ Ｐゴシック" panose="020B0600070205080204" pitchFamily="34" charset="-128"/>
              </a:rPr>
              <a:t>, </a:t>
            </a:r>
            <a:r>
              <a:rPr lang="en-US" altLang="zh-CN" sz="1600" b="0" dirty="0">
                <a:ea typeface="ＭＳ Ｐゴシック" panose="020B0600070205080204" pitchFamily="34" charset="-128"/>
              </a:rPr>
              <a:t>finished execution before </a:t>
            </a:r>
            <a:r>
              <a:rPr lang="en-US" altLang="zh-CN" sz="16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6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600" b="0" dirty="0">
                <a:ea typeface="ＭＳ Ｐゴシック" panose="020B0600070205080204" pitchFamily="34" charset="-128"/>
              </a:rPr>
              <a:t> started, or </a:t>
            </a:r>
            <a:r>
              <a:rPr lang="en-US" altLang="zh-CN" sz="1600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sz="1600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sz="1600" b="0" dirty="0">
                <a:ea typeface="ＭＳ Ｐゴシック" panose="020B0600070205080204" pitchFamily="34" charset="-128"/>
              </a:rPr>
              <a:t> started execution after </a:t>
            </a:r>
            <a:r>
              <a:rPr lang="en-US" altLang="zh-CN" sz="16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6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600" b="0" dirty="0">
                <a:ea typeface="ＭＳ Ｐゴシック" panose="020B0600070205080204" pitchFamily="34" charset="-128"/>
              </a:rPr>
              <a:t> finished.</a:t>
            </a:r>
          </a:p>
          <a:p>
            <a:pPr lvl="1"/>
            <a:r>
              <a:rPr lang="en-US" altLang="zh-CN" sz="18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Durability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.  After a transaction completes successfully, the changes it has made to the database persist, even if there are system failures. </a:t>
            </a:r>
            <a:endParaRPr lang="en-US" altLang="zh-CN" sz="1800" b="0" i="1" dirty="0">
              <a:ea typeface="ＭＳ Ｐゴシック" panose="020B0600070205080204" pitchFamily="34" charset="-128"/>
            </a:endParaRPr>
          </a:p>
          <a:p>
            <a:pPr lvl="1"/>
            <a:endParaRPr lang="en-US" altLang="zh-CN" b="0" dirty="0">
              <a:ea typeface="ＭＳ Ｐゴシック" panose="020B0600070205080204" pitchFamily="34" charset="-128"/>
            </a:endParaRP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607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Structure of Relational Database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dirty="0"/>
              <a:t>Keys(</a:t>
            </a:r>
            <a:r>
              <a:rPr lang="zh-CN" altLang="en-US" b="0" dirty="0"/>
              <a:t>键</a:t>
            </a:r>
            <a:r>
              <a:rPr lang="en-US" altLang="zh-CN" b="0" dirty="0"/>
              <a:t>/</a:t>
            </a:r>
            <a:r>
              <a:rPr lang="zh-CN" altLang="en-US" b="0" dirty="0"/>
              <a:t>码</a:t>
            </a:r>
            <a:r>
              <a:rPr lang="en-US" altLang="zh-CN" b="0" dirty="0"/>
              <a:t>)</a:t>
            </a:r>
          </a:p>
          <a:p>
            <a:pPr lvl="1"/>
            <a:r>
              <a:rPr lang="en-US" altLang="en-US" b="0" dirty="0"/>
              <a:t>Let K </a:t>
            </a:r>
            <a:r>
              <a:rPr lang="en-US" altLang="en-US" b="0" dirty="0">
                <a:sym typeface="Symbol" panose="05050102010706020507" pitchFamily="18" charset="2"/>
              </a:rPr>
              <a:t> R</a:t>
            </a:r>
          </a:p>
          <a:p>
            <a:pPr lvl="1"/>
            <a:r>
              <a:rPr lang="en-US" altLang="en-US" b="0" i="1" dirty="0">
                <a:sym typeface="Symbol" panose="05050102010706020507" pitchFamily="18" charset="2"/>
              </a:rPr>
              <a:t>K </a:t>
            </a:r>
            <a:r>
              <a:rPr lang="en-US" altLang="en-US" b="0" dirty="0">
                <a:sym typeface="Symbol" panose="05050102010706020507" pitchFamily="18" charset="2"/>
              </a:rPr>
              <a:t>is a </a:t>
            </a:r>
            <a:r>
              <a:rPr lang="en-US" altLang="en-US" b="0" dirty="0" err="1">
                <a:solidFill>
                  <a:srgbClr val="000099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b="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b="0" dirty="0">
                <a:sym typeface="Symbol" panose="05050102010706020507" pitchFamily="18" charset="2"/>
              </a:rPr>
              <a:t>of </a:t>
            </a:r>
            <a:r>
              <a:rPr lang="en-US" altLang="en-US" b="0" i="1" dirty="0">
                <a:sym typeface="Symbol" panose="05050102010706020507" pitchFamily="18" charset="2"/>
              </a:rPr>
              <a:t>R</a:t>
            </a:r>
            <a:r>
              <a:rPr lang="en-US" altLang="en-US" b="0" dirty="0">
                <a:sym typeface="Symbol" panose="05050102010706020507" pitchFamily="18" charset="2"/>
              </a:rPr>
              <a:t> if values for </a:t>
            </a:r>
            <a:r>
              <a:rPr lang="en-US" altLang="en-US" b="0" i="1" dirty="0">
                <a:sym typeface="Symbol" panose="05050102010706020507" pitchFamily="18" charset="2"/>
              </a:rPr>
              <a:t>K</a:t>
            </a:r>
            <a:r>
              <a:rPr lang="en-US" altLang="en-US" b="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b="0" i="1" dirty="0">
                <a:sym typeface="Symbol" panose="05050102010706020507" pitchFamily="18" charset="2"/>
              </a:rPr>
              <a:t>r(R)</a:t>
            </a:r>
            <a:r>
              <a:rPr lang="en-US" altLang="en-US" b="0" dirty="0">
                <a:sym typeface="Symbol" panose="05050102010706020507" pitchFamily="18" charset="2"/>
              </a:rPr>
              <a:t> </a:t>
            </a:r>
          </a:p>
          <a:p>
            <a:pPr lvl="2">
              <a:lnSpc>
                <a:spcPct val="130000"/>
              </a:lnSpc>
            </a:pPr>
            <a:r>
              <a:rPr lang="en-US" altLang="en-US" b="0" dirty="0">
                <a:sym typeface="Symbol" panose="05050102010706020507" pitchFamily="18" charset="2"/>
              </a:rPr>
              <a:t>Example:  {</a:t>
            </a:r>
            <a:r>
              <a:rPr lang="en-US" altLang="en-US" b="0" i="1" dirty="0">
                <a:sym typeface="Symbol" panose="05050102010706020507" pitchFamily="18" charset="2"/>
              </a:rPr>
              <a:t>ID</a:t>
            </a:r>
            <a:r>
              <a:rPr lang="en-US" altLang="en-US" b="0" dirty="0">
                <a:sym typeface="Symbol" panose="05050102010706020507" pitchFamily="18" charset="2"/>
              </a:rPr>
              <a:t>} and {</a:t>
            </a:r>
            <a:r>
              <a:rPr lang="en-US" altLang="en-US" b="0" dirty="0" err="1">
                <a:sym typeface="Symbol" panose="05050102010706020507" pitchFamily="18" charset="2"/>
              </a:rPr>
              <a:t>ID,name</a:t>
            </a:r>
            <a:r>
              <a:rPr lang="en-US" altLang="en-US" b="0" dirty="0">
                <a:sym typeface="Symbol" panose="05050102010706020507" pitchFamily="18" charset="2"/>
              </a:rPr>
              <a:t>} are both </a:t>
            </a:r>
            <a:r>
              <a:rPr lang="en-US" altLang="en-US" b="0" dirty="0" err="1">
                <a:sym typeface="Symbol" panose="05050102010706020507" pitchFamily="18" charset="2"/>
              </a:rPr>
              <a:t>superkeys</a:t>
            </a:r>
            <a:r>
              <a:rPr lang="en-US" altLang="en-US" b="0" dirty="0">
                <a:sym typeface="Symbol" panose="05050102010706020507" pitchFamily="18" charset="2"/>
              </a:rPr>
              <a:t> of </a:t>
            </a:r>
            <a:r>
              <a:rPr lang="en-US" altLang="en-US" b="0" i="1" dirty="0">
                <a:sym typeface="Symbol" panose="05050102010706020507" pitchFamily="18" charset="2"/>
              </a:rPr>
              <a:t>instructor.</a:t>
            </a:r>
            <a:endParaRPr lang="en-US" altLang="en-US" b="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b="0" dirty="0" err="1">
                <a:sym typeface="Symbol" panose="05050102010706020507" pitchFamily="18" charset="2"/>
              </a:rPr>
              <a:t>Superkey</a:t>
            </a:r>
            <a:r>
              <a:rPr lang="en-US" altLang="en-US" b="0" dirty="0">
                <a:sym typeface="Symbol" panose="05050102010706020507" pitchFamily="18" charset="2"/>
              </a:rPr>
              <a:t> </a:t>
            </a:r>
            <a:r>
              <a:rPr lang="en-US" altLang="en-US" b="0" i="1" dirty="0">
                <a:sym typeface="Symbol" panose="05050102010706020507" pitchFamily="18" charset="2"/>
              </a:rPr>
              <a:t>K</a:t>
            </a:r>
            <a:r>
              <a:rPr lang="en-US" altLang="en-US" b="0" dirty="0">
                <a:sym typeface="Symbol" panose="05050102010706020507" pitchFamily="18" charset="2"/>
              </a:rPr>
              <a:t> is a </a:t>
            </a:r>
            <a:r>
              <a:rPr lang="en-US" altLang="en-US" b="0" dirty="0">
                <a:solidFill>
                  <a:srgbClr val="000099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b="0" dirty="0">
                <a:sym typeface="Symbol" panose="05050102010706020507" pitchFamily="18" charset="2"/>
              </a:rPr>
              <a:t> if </a:t>
            </a:r>
            <a:r>
              <a:rPr lang="en-US" altLang="en-US" b="0" i="1" dirty="0">
                <a:sym typeface="Symbol" panose="05050102010706020507" pitchFamily="18" charset="2"/>
              </a:rPr>
              <a:t>K</a:t>
            </a:r>
            <a:r>
              <a:rPr lang="en-US" altLang="en-US" b="0" dirty="0">
                <a:sym typeface="Symbol" panose="05050102010706020507" pitchFamily="18" charset="2"/>
              </a:rPr>
              <a:t> is minimal</a:t>
            </a:r>
            <a:br>
              <a:rPr lang="en-US" altLang="en-US" b="0" dirty="0">
                <a:sym typeface="Symbol" panose="05050102010706020507" pitchFamily="18" charset="2"/>
              </a:rPr>
            </a:br>
            <a:r>
              <a:rPr lang="en-US" altLang="en-US" b="0" dirty="0">
                <a:sym typeface="Symbol" panose="05050102010706020507" pitchFamily="18" charset="2"/>
              </a:rPr>
              <a:t>Example:  {</a:t>
            </a:r>
            <a:r>
              <a:rPr lang="en-US" altLang="en-US" b="0" i="1" dirty="0">
                <a:sym typeface="Symbol" panose="05050102010706020507" pitchFamily="18" charset="2"/>
              </a:rPr>
              <a:t>ID</a:t>
            </a:r>
            <a:r>
              <a:rPr lang="en-US" altLang="en-US" b="0" dirty="0">
                <a:sym typeface="Symbol" panose="05050102010706020507" pitchFamily="18" charset="2"/>
              </a:rPr>
              <a:t>} is a candidate key for </a:t>
            </a:r>
            <a:r>
              <a:rPr lang="en-US" altLang="en-US" b="0" i="1" dirty="0">
                <a:sym typeface="Symbol" panose="05050102010706020507" pitchFamily="18" charset="2"/>
              </a:rPr>
              <a:t>Instructor</a:t>
            </a:r>
            <a:endParaRPr lang="en-US" altLang="en-US" b="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b="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b="0" dirty="0">
                <a:solidFill>
                  <a:srgbClr val="000099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b="0" dirty="0">
                <a:sym typeface="Symbol" panose="05050102010706020507" pitchFamily="18" charset="2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en-US" b="0" dirty="0">
                <a:sym typeface="Symbol" panose="05050102010706020507" pitchFamily="18" charset="2"/>
              </a:rPr>
              <a:t>which one?</a:t>
            </a:r>
          </a:p>
          <a:p>
            <a:pPr lvl="1"/>
            <a:r>
              <a:rPr lang="en-US" altLang="en-US" b="0" dirty="0">
                <a:solidFill>
                  <a:srgbClr val="000099"/>
                </a:solidFill>
              </a:rPr>
              <a:t>Foreign key</a:t>
            </a:r>
            <a:r>
              <a:rPr lang="en-US" altLang="en-US" b="0" dirty="0"/>
              <a:t> constraint: Value in one relation must appear in another</a:t>
            </a:r>
          </a:p>
          <a:p>
            <a:pPr lvl="2"/>
            <a:r>
              <a:rPr lang="en-US" altLang="en-US" b="0" dirty="0">
                <a:solidFill>
                  <a:srgbClr val="000099"/>
                </a:solidFill>
              </a:rPr>
              <a:t>Referencing</a:t>
            </a:r>
            <a:r>
              <a:rPr lang="en-US" altLang="en-US" b="0" dirty="0"/>
              <a:t> relation</a:t>
            </a:r>
          </a:p>
          <a:p>
            <a:pPr lvl="2"/>
            <a:r>
              <a:rPr lang="en-US" altLang="en-US" b="0" dirty="0">
                <a:solidFill>
                  <a:srgbClr val="000099"/>
                </a:solidFill>
              </a:rPr>
              <a:t>Referenced</a:t>
            </a:r>
            <a:r>
              <a:rPr lang="en-US" altLang="en-US" b="0" dirty="0"/>
              <a:t> relation</a:t>
            </a:r>
          </a:p>
          <a:p>
            <a:pPr lvl="2"/>
            <a:r>
              <a:rPr lang="en-US" altLang="en-US" b="0" dirty="0">
                <a:sym typeface="Symbol" panose="05050102010706020507" pitchFamily="18" charset="2"/>
              </a:rPr>
              <a:t>Example – </a:t>
            </a:r>
            <a:r>
              <a:rPr lang="en-US" altLang="en-US" b="0" i="1" dirty="0" err="1">
                <a:sym typeface="Symbol" panose="05050102010706020507" pitchFamily="18" charset="2"/>
              </a:rPr>
              <a:t>dept_name</a:t>
            </a:r>
            <a:r>
              <a:rPr lang="en-US" altLang="en-US" b="0" dirty="0">
                <a:sym typeface="Symbol" panose="05050102010706020507" pitchFamily="18" charset="2"/>
              </a:rPr>
              <a:t> in i</a:t>
            </a:r>
            <a:r>
              <a:rPr lang="en-US" altLang="en-US" b="0" i="1" dirty="0">
                <a:sym typeface="Symbol" panose="05050102010706020507" pitchFamily="18" charset="2"/>
              </a:rPr>
              <a:t>nstructor</a:t>
            </a:r>
            <a:r>
              <a:rPr lang="en-US" altLang="en-US" b="0" dirty="0">
                <a:sym typeface="Symbol" panose="05050102010706020507" pitchFamily="18" charset="2"/>
              </a:rPr>
              <a:t> is a foreign key from </a:t>
            </a:r>
            <a:r>
              <a:rPr lang="en-US" altLang="en-US" b="0" i="1" dirty="0">
                <a:sym typeface="Symbol" panose="05050102010706020507" pitchFamily="18" charset="2"/>
              </a:rPr>
              <a:t>instructor</a:t>
            </a:r>
            <a:r>
              <a:rPr lang="en-US" altLang="en-US" b="0" dirty="0">
                <a:sym typeface="Symbol" panose="05050102010706020507" pitchFamily="18" charset="2"/>
              </a:rPr>
              <a:t> referencing </a:t>
            </a:r>
            <a:r>
              <a:rPr lang="en-US" altLang="en-US" b="0" i="1" dirty="0">
                <a:sym typeface="Symbol" panose="05050102010706020507" pitchFamily="18" charset="2"/>
              </a:rPr>
              <a:t>department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09351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Concurrent Executions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Multiple transactions are allowed to run concurrently in the system.  Advantages are: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Increased processor and disk utilization, leading to better transaction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throughput</a:t>
            </a:r>
          </a:p>
          <a:p>
            <a:pPr lvl="2"/>
            <a:r>
              <a:rPr lang="en-US" altLang="zh-CN" b="0" dirty="0">
                <a:ea typeface="ＭＳ Ｐゴシック" panose="020B0600070205080204" pitchFamily="34" charset="-128"/>
              </a:rPr>
              <a:t>E.g. one transaction can be using the CPU while another is reading from or writing to the disk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Reduced average response time for transactions: short transactions need not wait behind long ones.</a:t>
            </a:r>
          </a:p>
          <a:p>
            <a:r>
              <a:rPr lang="en-US" altLang="zh-CN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Concurrency control schemes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– mechanisms  to achieve isolation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zh-CN" b="0" dirty="0">
                <a:ea typeface="ＭＳ Ｐゴシック" panose="020B0600070205080204" pitchFamily="34" charset="-128"/>
              </a:rPr>
              <a:t>Will study in Chapter 15, after studying notion of correctness of concurrent executions.</a:t>
            </a:r>
          </a:p>
          <a:p>
            <a:pPr lvl="1"/>
            <a:endParaRPr lang="en-US" altLang="zh-CN" b="0" dirty="0">
              <a:ea typeface="ＭＳ Ｐゴシック" panose="020B0600070205080204" pitchFamily="34" charset="-128"/>
            </a:endParaRP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9731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Schedules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Schedule</a:t>
            </a:r>
            <a:r>
              <a:rPr lang="en-US" altLang="zh-CN" b="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A schedule for a set of transactions must consist of all instructions of those transactions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Must preserve the order in which the instructions appear in each individual transaction.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By default transaction assumed to execute commit instruction as its last step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A transaction that fails to successfully complete its execution will have an abort instruction as the last statement 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8633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latin typeface="+mn-lt"/>
                <a:cs typeface="+mn-lt"/>
              </a:rPr>
              <a:t>Serializable</a:t>
            </a:r>
            <a:r>
              <a:rPr lang="en-US" altLang="zh-CN" dirty="0">
                <a:latin typeface="+mn-lt"/>
                <a:cs typeface="+mn-lt"/>
              </a:rPr>
              <a:t> schedule – example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 b="0" dirty="0">
                <a:ea typeface="宋体" panose="02010600030101010101" pitchFamily="2" charset="-122"/>
              </a:rPr>
              <a:t>Suppose x has $100, y has $200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0" dirty="0">
                <a:ea typeface="宋体" panose="02010600030101010101" pitchFamily="2" charset="-122"/>
              </a:rPr>
              <a:t>Consider two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x transfer $50 to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Dividend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0" dirty="0">
                <a:ea typeface="宋体" panose="02010600030101010101" pitchFamily="2" charset="-122"/>
              </a:rPr>
              <a:t>For 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serial schedules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If transfer comes before dividend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X : 100 -&gt; 50 -&gt; 50.5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Y : 200 -&gt; 250 -&gt; 252.5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If dividend comes before transfer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X : 100 -&gt; 101 -&gt; 51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Y : 200 -&gt; 202 -&gt; 252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0" dirty="0">
                <a:ea typeface="宋体" panose="02010600030101010101" pitchFamily="2" charset="-122"/>
              </a:rPr>
              <a:t>In both case, X + Y = 303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59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latin typeface="+mn-lt"/>
                <a:cs typeface="+mn-lt"/>
              </a:rPr>
              <a:t>Serializable</a:t>
            </a:r>
            <a:r>
              <a:rPr lang="en-US" altLang="zh-CN" dirty="0">
                <a:latin typeface="+mn-lt"/>
                <a:cs typeface="+mn-lt"/>
              </a:rPr>
              <a:t> schedule – example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What’s going on here?</a:t>
            </a:r>
          </a:p>
          <a:p>
            <a:pPr lvl="1" eaLnBrk="1" hangingPunct="1"/>
            <a:r>
              <a:rPr lang="en-US" altLang="zh-CN" sz="2400" b="0" dirty="0">
                <a:ea typeface="宋体" panose="02010600030101010101" pitchFamily="2" charset="-122"/>
              </a:rPr>
              <a:t>Interleaving can be very bad.</a:t>
            </a:r>
          </a:p>
          <a:p>
            <a:pPr lvl="1" eaLnBrk="1" hangingPunct="1"/>
            <a:r>
              <a:rPr lang="en-US" altLang="zh-CN" sz="2400" b="0" dirty="0">
                <a:ea typeface="宋体" panose="02010600030101010101" pitchFamily="2" charset="-122"/>
              </a:rPr>
              <a:t>However, some interleaving does not cause problems.</a:t>
            </a:r>
          </a:p>
          <a:p>
            <a:pPr lvl="1" eaLnBrk="1" hangingPunct="1"/>
            <a:r>
              <a:rPr lang="en-US" altLang="zh-CN" sz="2400" b="0" dirty="0">
                <a:ea typeface="宋体" panose="02010600030101010101" pitchFamily="2" charset="-122"/>
              </a:rPr>
              <a:t>How can we determine what kind of interleaving is “nice”?</a:t>
            </a:r>
          </a:p>
          <a:p>
            <a:pPr eaLnBrk="1" hangingPunct="1"/>
            <a:endParaRPr lang="en-US" altLang="zh-CN" b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176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Conflicting Instructions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Let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and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  be two Instructions of transactions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and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 respectively.  Instructions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and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conflict</a:t>
            </a:r>
            <a:r>
              <a:rPr lang="en-US" altLang="zh-CN" b="0" dirty="0">
                <a:ea typeface="ＭＳ Ｐゴシック" panose="020B0600070205080204" pitchFamily="34" charset="-128"/>
              </a:rPr>
              <a:t> if and only if there exists some item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 accessed by both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and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, and at least one of these instructions wrote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Q.</a:t>
            </a:r>
            <a:endParaRPr lang="en-US" altLang="zh-CN" b="0" dirty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0" dirty="0">
                <a:ea typeface="ＭＳ Ｐゴシック" panose="020B0600070205080204" pitchFamily="34" charset="-128"/>
              </a:rPr>
              <a:t>	   1.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= read(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Q),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= </a:t>
            </a:r>
            <a:r>
              <a:rPr lang="en-US" altLang="zh-CN" b="0" dirty="0">
                <a:ea typeface="ＭＳ Ｐゴシック" panose="020B0600070205080204" pitchFamily="34" charset="-128"/>
              </a:rPr>
              <a:t>read(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).  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and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don’t conflict.</a:t>
            </a:r>
            <a:br>
              <a:rPr lang="en-US" altLang="zh-CN" b="0" dirty="0">
                <a:ea typeface="ＭＳ Ｐゴシック" panose="020B0600070205080204" pitchFamily="34" charset="-128"/>
              </a:rPr>
            </a:br>
            <a:r>
              <a:rPr lang="en-US" altLang="zh-CN" b="0" dirty="0">
                <a:ea typeface="ＭＳ Ｐゴシック" panose="020B0600070205080204" pitchFamily="34" charset="-128"/>
              </a:rPr>
              <a:t>   2.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= read(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Q), 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= </a:t>
            </a:r>
            <a:r>
              <a:rPr lang="en-US" altLang="zh-CN" b="0" dirty="0">
                <a:ea typeface="ＭＳ Ｐゴシック" panose="020B0600070205080204" pitchFamily="34" charset="-128"/>
              </a:rPr>
              <a:t>write(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).  They conflict.</a:t>
            </a:r>
            <a:br>
              <a:rPr lang="en-US" altLang="zh-CN" b="0" dirty="0">
                <a:ea typeface="ＭＳ Ｐゴシック" panose="020B0600070205080204" pitchFamily="34" charset="-128"/>
              </a:rPr>
            </a:br>
            <a:r>
              <a:rPr lang="en-US" altLang="zh-CN" b="0" dirty="0">
                <a:ea typeface="ＭＳ Ｐゴシック" panose="020B0600070205080204" pitchFamily="34" charset="-128"/>
              </a:rPr>
              <a:t>   3.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= write(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Q),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= </a:t>
            </a:r>
            <a:r>
              <a:rPr lang="en-US" altLang="zh-CN" b="0" dirty="0">
                <a:ea typeface="ＭＳ Ｐゴシック" panose="020B0600070205080204" pitchFamily="34" charset="-128"/>
              </a:rPr>
              <a:t>read(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).   They conflict</a:t>
            </a:r>
            <a:br>
              <a:rPr lang="en-US" altLang="zh-CN" b="0" dirty="0">
                <a:ea typeface="ＭＳ Ｐゴシック" panose="020B0600070205080204" pitchFamily="34" charset="-128"/>
              </a:rPr>
            </a:br>
            <a:r>
              <a:rPr lang="en-US" altLang="zh-CN" b="0" dirty="0">
                <a:ea typeface="ＭＳ Ｐゴシック" panose="020B0600070205080204" pitchFamily="34" charset="-128"/>
              </a:rPr>
              <a:t>   4.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= write(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Q),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= </a:t>
            </a:r>
            <a:r>
              <a:rPr lang="en-US" altLang="zh-CN" b="0" dirty="0">
                <a:ea typeface="ＭＳ Ｐゴシック" panose="020B0600070205080204" pitchFamily="34" charset="-128"/>
              </a:rPr>
              <a:t>write(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).  They conflict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Intuitively, a conflict between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and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 forces a (logical) temporal order between them.  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If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 and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 are consecutive in a schedule and they do not conflict, their results would remain the same even if they had been interchanged in the schedule.</a:t>
            </a:r>
          </a:p>
        </p:txBody>
      </p:sp>
    </p:spTree>
    <p:extLst>
      <p:ext uri="{BB962C8B-B14F-4D97-AF65-F5344CB8AC3E}">
        <p14:creationId xmlns:p14="http://schemas.microsoft.com/office/powerpoint/2010/main" val="26869180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Conflicting </a:t>
            </a:r>
            <a:r>
              <a:rPr lang="en-US" altLang="zh-CN" dirty="0" err="1">
                <a:latin typeface="+mn-lt"/>
                <a:cs typeface="+mn-lt"/>
              </a:rPr>
              <a:t>Serializability</a:t>
            </a:r>
            <a:endParaRPr lang="en-US" altLang="zh-CN" dirty="0">
              <a:latin typeface="+mn-lt"/>
              <a:cs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b="0" dirty="0">
                <a:ea typeface="ＭＳ Ｐゴシック" panose="020B0600070205080204" pitchFamily="34" charset="-128"/>
              </a:rPr>
              <a:t>If a schedule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S</a:t>
            </a:r>
            <a:r>
              <a:rPr lang="en-US" altLang="zh-CN" b="0" dirty="0">
                <a:ea typeface="ＭＳ Ｐゴシック" panose="020B0600070205080204" pitchFamily="34" charset="-128"/>
              </a:rPr>
              <a:t> can be transformed into a schedule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S´  </a:t>
            </a:r>
            <a:r>
              <a:rPr lang="en-US" altLang="zh-CN" b="0" dirty="0">
                <a:ea typeface="ＭＳ Ｐゴシック" panose="020B0600070205080204" pitchFamily="34" charset="-128"/>
              </a:rPr>
              <a:t>by a series of swaps of non-conflicting instructions, we say that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S</a:t>
            </a:r>
            <a:r>
              <a:rPr lang="en-US" altLang="zh-CN" b="0" dirty="0">
                <a:ea typeface="ＭＳ Ｐゴシック" panose="020B0600070205080204" pitchFamily="34" charset="-128"/>
              </a:rPr>
              <a:t> and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S´ </a:t>
            </a:r>
            <a:r>
              <a:rPr lang="en-US" altLang="zh-CN" b="0" dirty="0">
                <a:ea typeface="ＭＳ Ｐゴシック" panose="020B0600070205080204" pitchFamily="34" charset="-128"/>
              </a:rPr>
              <a:t>are </a:t>
            </a:r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conflict equivalent</a:t>
            </a:r>
            <a:r>
              <a:rPr lang="en-US" altLang="zh-CN" b="0" i="1" dirty="0">
                <a:ea typeface="ＭＳ Ｐゴシック" panose="020B0600070205080204" pitchFamily="34" charset="-128"/>
              </a:rPr>
              <a:t>.</a:t>
            </a:r>
            <a:endParaRPr lang="en-US" altLang="zh-CN" b="0" dirty="0">
              <a:ea typeface="ＭＳ Ｐゴシック" panose="020B0600070205080204" pitchFamily="34" charset="-128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b="0" dirty="0">
                <a:ea typeface="ＭＳ Ｐゴシック" panose="020B0600070205080204" pitchFamily="34" charset="-128"/>
              </a:rPr>
              <a:t>We say that a schedule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S</a:t>
            </a:r>
            <a:r>
              <a:rPr lang="en-US" altLang="zh-CN" b="0" dirty="0">
                <a:ea typeface="ＭＳ Ｐゴシック" panose="020B0600070205080204" pitchFamily="34" charset="-128"/>
              </a:rPr>
              <a:t> is </a:t>
            </a:r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conflict </a:t>
            </a:r>
            <a:r>
              <a:rPr lang="en-US" altLang="zh-CN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serializable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if it is conflict 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103864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Recoverable Schedules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Recoverable schedule 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— if a transaction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Tj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reads a data item previously written by a transaction Ti , then the commit operation of Ti  </a:t>
            </a:r>
            <a:r>
              <a:rPr lang="en-US" altLang="zh-CN" sz="2000" dirty="0">
                <a:ea typeface="ＭＳ Ｐゴシック" panose="020B0600070205080204" pitchFamily="34" charset="-128"/>
              </a:rPr>
              <a:t>must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appear before the commit operation of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Tj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.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sz="2000" b="0" dirty="0">
                <a:ea typeface="ＭＳ Ｐゴシック" panose="020B0600070205080204" pitchFamily="34" charset="-128"/>
              </a:rPr>
              <a:t>The following schedule is not recoverable if T9 commits immediately after the read(A) operation.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sz="2000" b="0" dirty="0">
                <a:ea typeface="ＭＳ Ｐゴシック" panose="020B0600070205080204" pitchFamily="34" charset="-128"/>
              </a:rPr>
              <a:t>If T8 should abort, T9 would have read (and possibly shown to the user) an inconsistent database state.  Hence, database must ensure that schedules are recoverable.</a:t>
            </a:r>
            <a:endParaRPr lang="en-US" altLang="zh-CN" b="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08300"/>
            <a:ext cx="30321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9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Cascading Rollbacks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2000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Cascading rollback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br>
              <a:rPr lang="en-US" altLang="zh-CN" sz="2000" b="0" dirty="0">
                <a:ea typeface="ＭＳ Ｐゴシック" panose="020B0600070205080204" pitchFamily="34" charset="-128"/>
              </a:rPr>
            </a:br>
            <a:r>
              <a:rPr lang="en-US" altLang="zh-CN" sz="2000" b="0" dirty="0">
                <a:ea typeface="ＭＳ Ｐゴシック" panose="020B0600070205080204" pitchFamily="34" charset="-128"/>
              </a:rPr>
              <a:t>If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baseline="-25000" dirty="0">
                <a:ea typeface="ＭＳ Ｐゴシック" panose="020B0600070205080204" pitchFamily="34" charset="-128"/>
              </a:rPr>
              <a:t>10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fails,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baseline="-25000" dirty="0">
                <a:ea typeface="ＭＳ Ｐゴシック" panose="020B0600070205080204" pitchFamily="34" charset="-128"/>
              </a:rPr>
              <a:t>11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and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baseline="-25000" dirty="0">
                <a:ea typeface="ＭＳ Ｐゴシック" panose="020B0600070205080204" pitchFamily="34" charset="-128"/>
              </a:rPr>
              <a:t>12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2000" b="0" dirty="0">
                <a:ea typeface="ＭＳ Ｐゴシック" panose="020B0600070205080204" pitchFamily="34" charset="-128"/>
              </a:rPr>
              <a:t>Can lead to the undoing of a significant amount of work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425700"/>
            <a:ext cx="380682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7106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latin typeface="+mn-lt"/>
                <a:cs typeface="+mn-lt"/>
              </a:rPr>
              <a:t>Cascadeless</a:t>
            </a:r>
            <a:r>
              <a:rPr lang="en-US" altLang="zh-CN" dirty="0">
                <a:latin typeface="+mn-lt"/>
                <a:cs typeface="+mn-lt"/>
              </a:rPr>
              <a:t> Schedules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Cascadeless</a:t>
            </a:r>
            <a:r>
              <a:rPr lang="en-US" altLang="zh-CN" sz="2000" b="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000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schedules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— for each pair of transactions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and </a:t>
            </a:r>
            <a:r>
              <a:rPr lang="en-US" altLang="zh-CN" sz="2000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such that </a:t>
            </a:r>
            <a:r>
              <a:rPr lang="en-US" altLang="zh-CN" sz="2000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 reads a data item previously written by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, the commit operation of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appears before the read operation of </a:t>
            </a:r>
            <a:r>
              <a:rPr lang="en-US" altLang="zh-CN" sz="2000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Every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cascadeless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schedule is also recoverable</a:t>
            </a: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It is desirable to restrict the schedules to those that are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cascadeless</a:t>
            </a:r>
            <a:endParaRPr lang="en-US" altLang="zh-CN" sz="2000" b="0" dirty="0">
              <a:ea typeface="ＭＳ Ｐゴシック" panose="020B0600070205080204" pitchFamily="34" charset="-128"/>
            </a:endParaRP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Example of  a schedule that is NOT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cascadeless</a:t>
            </a:r>
            <a:endParaRPr lang="en-US" altLang="zh-CN" sz="2000" b="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380682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177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89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Concurrency Control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dirty="0">
                <a:ea typeface="ＭＳ Ｐゴシック" panose="020B0600070205080204" pitchFamily="34" charset="-128"/>
              </a:rPr>
              <a:t>A database must provide a mechanism that will ensure that all possible schedules are both:</a:t>
            </a:r>
          </a:p>
          <a:p>
            <a:pPr lvl="1"/>
            <a:r>
              <a:rPr lang="en-US" altLang="zh-CN" sz="1800" b="0" dirty="0">
                <a:ea typeface="ＭＳ Ｐゴシック" panose="020B0600070205080204" pitchFamily="34" charset="-128"/>
              </a:rPr>
              <a:t>Conflict </a:t>
            </a:r>
            <a:r>
              <a:rPr lang="en-US" altLang="zh-CN" sz="1800" b="0" dirty="0" err="1">
                <a:ea typeface="ＭＳ Ｐゴシック" panose="020B0600070205080204" pitchFamily="34" charset="-128"/>
              </a:rPr>
              <a:t>serializable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en-US" altLang="zh-CN" sz="1800" b="0" dirty="0">
                <a:ea typeface="ＭＳ Ｐゴシック" panose="020B0600070205080204" pitchFamily="34" charset="-128"/>
              </a:rPr>
              <a:t>Recoverable and preferably </a:t>
            </a:r>
            <a:r>
              <a:rPr lang="en-US" altLang="zh-CN" sz="1800" b="0" dirty="0" err="1">
                <a:ea typeface="ＭＳ Ｐゴシック" panose="020B0600070205080204" pitchFamily="34" charset="-128"/>
              </a:rPr>
              <a:t>cascadeless</a:t>
            </a:r>
            <a:endParaRPr lang="en-US" altLang="zh-CN" sz="1800" b="0" dirty="0">
              <a:ea typeface="ＭＳ Ｐゴシック" panose="020B0600070205080204" pitchFamily="34" charset="-128"/>
            </a:endParaRP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A policy in which only one transaction can execute at a time generates serial schedules, but provides a poor degree of concurrency</a:t>
            </a: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Concurrency-control schemes tradeoff between the amount of concurrency they allow and the amount of overhead that they incur</a:t>
            </a: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Testing a schedule for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serializability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after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it has executed is a little too late! </a:t>
            </a:r>
          </a:p>
          <a:p>
            <a:pPr lvl="1"/>
            <a:r>
              <a:rPr lang="en-US" altLang="zh-CN" sz="1800" b="0" dirty="0">
                <a:ea typeface="ＭＳ Ｐゴシック" panose="020B0600070205080204" pitchFamily="34" charset="-128"/>
              </a:rPr>
              <a:t>Tests for </a:t>
            </a:r>
            <a:r>
              <a:rPr lang="en-US" altLang="zh-CN" sz="1800" b="0" dirty="0" err="1">
                <a:ea typeface="ＭＳ Ｐゴシック" panose="020B0600070205080204" pitchFamily="34" charset="-128"/>
              </a:rPr>
              <a:t>serializability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help us understand why a concurrency control protocol is correct</a:t>
            </a:r>
          </a:p>
          <a:p>
            <a:r>
              <a:rPr lang="en-US" altLang="zh-CN" sz="20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– to develop concurrency control protocols that will assure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serializability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.</a:t>
            </a:r>
            <a:endParaRPr lang="en-US" altLang="zh-CN" b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5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Relational-Algebra Operations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Select Operation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Notation: 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is called the </a:t>
            </a:r>
            <a:r>
              <a:rPr lang="en-US" altLang="zh-CN" b="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selection predicate</a:t>
            </a:r>
            <a:endParaRPr lang="en-US" altLang="zh-CN" b="0" i="1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Defined as:</a:t>
            </a:r>
            <a:br>
              <a:rPr lang="en-US" altLang="zh-CN" b="0" dirty="0">
                <a:ea typeface="宋体" panose="02010600030101010101" pitchFamily="2" charset="-122"/>
              </a:rPr>
            </a:br>
            <a:r>
              <a:rPr lang="en-US" altLang="zh-CN" b="0" dirty="0">
                <a:ea typeface="宋体" panose="02010600030101010101" pitchFamily="2" charset="-122"/>
              </a:rPr>
              <a:t>	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) = {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p(t)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	Where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CN" b="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terms 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connected by :  (and),  (or),  (not)</a:t>
            </a:r>
            <a:b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Each </a:t>
            </a:r>
            <a:r>
              <a:rPr lang="en-US" altLang="zh-CN" b="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is one of:</a:t>
            </a:r>
          </a:p>
          <a:p>
            <a:pPr lvl="1">
              <a:lnSpc>
                <a:spcPct val="11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		&lt;attribute&gt;	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	&lt;attribute&gt; or &lt;constant&gt;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    where </a:t>
            </a:r>
            <a:r>
              <a:rPr lang="en-US" altLang="zh-CN" b="0" i="1" dirty="0"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is one of:  =, , &gt;, . &lt;. 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Example of selection:</a:t>
            </a:r>
            <a:b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0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b="0" i="1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0" i="1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dept_name</a:t>
            </a:r>
            <a:r>
              <a:rPr lang="en-US" altLang="zh-CN" sz="3200" b="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=“Physics”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0" i="1" dirty="0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lang="en-US" altLang="zh-CN" sz="2800" b="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54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90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Levels of Consistency in SQL-92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Serializable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— default</a:t>
            </a:r>
          </a:p>
          <a:p>
            <a:r>
              <a:rPr lang="en-US" altLang="zh-CN" sz="20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Repeatable read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— only committed records to be read, repeated reads of same record must return same value.  However, a transaction may not be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serializable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– it may find some records inserted by a transaction but not find others.</a:t>
            </a:r>
          </a:p>
          <a:p>
            <a:r>
              <a:rPr lang="en-US" altLang="zh-CN" sz="20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Read committed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— only committed records can be read, but successive reads of record may return different (but committed) values.</a:t>
            </a:r>
          </a:p>
          <a:p>
            <a:r>
              <a:rPr lang="en-US" altLang="zh-CN" sz="20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Read uncommitted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— even uncommitted records may be read. </a:t>
            </a:r>
          </a:p>
          <a:p>
            <a:r>
              <a:rPr kumimoji="0" lang="en-US" altLang="zh-CN" sz="2000" b="0" dirty="0"/>
              <a:t>Lower degrees of consistency useful for gathering approximate</a:t>
            </a:r>
            <a:br>
              <a:rPr kumimoji="0" lang="en-US" altLang="zh-CN" sz="2000" b="0" dirty="0"/>
            </a:br>
            <a:r>
              <a:rPr kumimoji="0" lang="en-US" altLang="zh-CN" sz="2000" b="0" dirty="0"/>
              <a:t>information about the database </a:t>
            </a:r>
          </a:p>
          <a:p>
            <a:r>
              <a:rPr kumimoji="0" lang="en-US" altLang="zh-CN" sz="2000" b="0" dirty="0"/>
              <a:t>Warning: some database systems do not ensure </a:t>
            </a:r>
            <a:r>
              <a:rPr kumimoji="0" lang="en-US" altLang="zh-CN" sz="2000" b="0" dirty="0" err="1"/>
              <a:t>serializable</a:t>
            </a:r>
            <a:r>
              <a:rPr kumimoji="0" lang="en-US" altLang="zh-CN" sz="2000" b="0" dirty="0"/>
              <a:t> schedules by default</a:t>
            </a:r>
          </a:p>
          <a:p>
            <a:pPr lvl="1"/>
            <a:r>
              <a:rPr kumimoji="0" lang="en-US" altLang="zh-CN" sz="1800" b="0" dirty="0"/>
              <a:t>E.g., Oracle and </a:t>
            </a:r>
            <a:r>
              <a:rPr kumimoji="0" lang="en-US" altLang="zh-CN" sz="1800" b="0" dirty="0" err="1"/>
              <a:t>PostgreSQL</a:t>
            </a:r>
            <a:r>
              <a:rPr kumimoji="0" lang="en-US" altLang="zh-CN" sz="1800" b="0" dirty="0"/>
              <a:t> by default support a level of consistency called snapshot isolation (not part of the SQL standard)</a:t>
            </a:r>
          </a:p>
          <a:p>
            <a:endParaRPr lang="en-US" altLang="zh-CN" b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2567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91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en-GB" sz="3200" dirty="0">
                <a:latin typeface="+mn-lt"/>
                <a:cs typeface="+mn-lt"/>
                <a:sym typeface="+mn-ea"/>
              </a:rPr>
              <a:t>Ch15: Key Points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130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solidFill>
                  <a:srgbClr val="FF0000"/>
                </a:solidFill>
              </a:rPr>
              <a:t>Lock-Based Protocols</a:t>
            </a:r>
          </a:p>
          <a:p>
            <a:r>
              <a:rPr lang="en-US" altLang="zh-CN" b="0" dirty="0" err="1">
                <a:solidFill>
                  <a:srgbClr val="FF0000"/>
                </a:solidFill>
              </a:rPr>
              <a:t>Multiversion</a:t>
            </a:r>
            <a:r>
              <a:rPr lang="en-US" altLang="zh-CN" b="0" dirty="0">
                <a:solidFill>
                  <a:srgbClr val="FF0000"/>
                </a:solidFill>
              </a:rPr>
              <a:t> Schemes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2095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92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Lock-Based Protocols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A lock is a mechanism to control concurrent access to a data item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Data items can be locked in two modes :</a:t>
            </a:r>
          </a:p>
          <a:p>
            <a:pPr>
              <a:buFont typeface="Monotype Sorts" pitchFamily="2" charset="2"/>
              <a:buNone/>
            </a:pPr>
            <a:r>
              <a:rPr lang="en-US" altLang="zh-CN" b="0" i="1" dirty="0">
                <a:ea typeface="ＭＳ Ｐゴシック" panose="020B0600070205080204" pitchFamily="34" charset="-128"/>
              </a:rPr>
              <a:t>    </a:t>
            </a:r>
            <a:r>
              <a:rPr lang="en-US" altLang="zh-CN" b="0" dirty="0">
                <a:ea typeface="ＭＳ Ｐゴシック" panose="020B0600070205080204" pitchFamily="34" charset="-128"/>
              </a:rPr>
              <a:t>1</a:t>
            </a:r>
            <a:r>
              <a:rPr lang="en-US" altLang="zh-CN" b="0" i="1" dirty="0">
                <a:ea typeface="ＭＳ Ｐゴシック" panose="020B0600070205080204" pitchFamily="34" charset="-128"/>
              </a:rPr>
              <a:t>.  </a:t>
            </a:r>
            <a:r>
              <a:rPr lang="en-US" altLang="zh-CN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exclusive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(X) mode</a:t>
            </a:r>
            <a:r>
              <a:rPr lang="en-US" altLang="zh-CN" b="0" dirty="0">
                <a:ea typeface="ＭＳ Ｐゴシック" panose="020B0600070205080204" pitchFamily="34" charset="-128"/>
              </a:rPr>
              <a:t>. Data item can be both read as well as  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b="0" dirty="0">
                <a:ea typeface="ＭＳ Ｐゴシック" panose="020B0600070205080204" pitchFamily="34" charset="-128"/>
              </a:rPr>
              <a:t>         written. X-lock is requested using  lock-X instruction.</a:t>
            </a:r>
          </a:p>
          <a:p>
            <a:pPr>
              <a:buFont typeface="Monotype Sorts" pitchFamily="2" charset="2"/>
              <a:buNone/>
            </a:pPr>
            <a:r>
              <a:rPr lang="en-US" altLang="zh-CN" b="0" i="1" dirty="0">
                <a:ea typeface="ＭＳ Ｐゴシック" panose="020B0600070205080204" pitchFamily="34" charset="-128"/>
              </a:rPr>
              <a:t>    </a:t>
            </a:r>
            <a:r>
              <a:rPr lang="en-US" altLang="zh-CN" b="0" dirty="0">
                <a:ea typeface="ＭＳ Ｐゴシック" panose="020B0600070205080204" pitchFamily="34" charset="-128"/>
              </a:rPr>
              <a:t>2</a:t>
            </a:r>
            <a:r>
              <a:rPr lang="en-US" altLang="zh-CN" b="0" i="1" dirty="0">
                <a:ea typeface="ＭＳ Ｐゴシック" panose="020B0600070205080204" pitchFamily="34" charset="-128"/>
              </a:rPr>
              <a:t>.  </a:t>
            </a:r>
            <a:r>
              <a:rPr lang="en-US" altLang="zh-CN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shared</a:t>
            </a:r>
            <a:r>
              <a:rPr lang="en-US" altLang="zh-CN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(S) mode</a:t>
            </a:r>
            <a:r>
              <a:rPr lang="en-US" altLang="zh-CN" b="0" dirty="0">
                <a:ea typeface="ＭＳ Ｐゴシック" panose="020B0600070205080204" pitchFamily="34" charset="-128"/>
              </a:rPr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b="0" dirty="0">
                <a:ea typeface="ＭＳ Ｐゴシック" panose="020B0600070205080204" pitchFamily="34" charset="-128"/>
              </a:rPr>
              <a:t>         requested using  lock-S instruction.</a:t>
            </a:r>
          </a:p>
          <a:p>
            <a:pPr>
              <a:lnSpc>
                <a:spcPct val="110000"/>
              </a:lnSpc>
            </a:pPr>
            <a:r>
              <a:rPr lang="en-US" altLang="zh-CN" b="0" dirty="0">
                <a:ea typeface="ＭＳ Ｐゴシック" panose="020B0600070205080204" pitchFamily="34" charset="-128"/>
              </a:rPr>
              <a:t>Lock requests are made to the concurrency-control manager by the programmer. Transaction can proceed only after request is granted.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16290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93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Lock-Based Protocols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Lock-compatibility matrix</a:t>
            </a:r>
          </a:p>
          <a:p>
            <a:endParaRPr lang="en-US" altLang="zh-CN" sz="2000" b="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endParaRPr lang="en-US" altLang="zh-CN" sz="2000" b="0" dirty="0">
              <a:ea typeface="ＭＳ Ｐゴシック" panose="020B0600070205080204" pitchFamily="34" charset="-128"/>
            </a:endParaRPr>
          </a:p>
          <a:p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Any number of transactions can hold shared locks on an item, </a:t>
            </a:r>
          </a:p>
          <a:p>
            <a:pPr lvl="1"/>
            <a:r>
              <a:rPr lang="en-US" altLang="zh-CN" sz="1800" b="0" dirty="0">
                <a:ea typeface="ＭＳ Ｐゴシック" panose="020B0600070205080204" pitchFamily="34" charset="-128"/>
              </a:rPr>
              <a:t>But if any transaction holds an exclusive on the item no other transaction may hold any lock on the item.</a:t>
            </a: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112962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7872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94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The Two-Phase Locking Protocol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This protocol ensures conflict-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serializable</a:t>
            </a:r>
            <a:r>
              <a:rPr lang="en-US" altLang="zh-CN" b="0" dirty="0">
                <a:ea typeface="ＭＳ Ｐゴシック" panose="020B0600070205080204" pitchFamily="34" charset="-128"/>
              </a:rPr>
              <a:t> schedules.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Phase 1: Growing Phase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Transaction may obtain locks 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Transaction may not release locks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Phase 2: Shrinking Phase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Transaction may release locks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a typeface="ＭＳ Ｐゴシック" panose="020B0600070205080204" pitchFamily="34" charset="-128"/>
              </a:rPr>
              <a:t>The protocol assures 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serializability</a:t>
            </a:r>
            <a:r>
              <a:rPr lang="en-US" altLang="zh-CN" b="0" dirty="0">
                <a:ea typeface="ＭＳ Ｐゴシック" panose="020B0600070205080204" pitchFamily="34" charset="-128"/>
              </a:rPr>
              <a:t>. It can be proved that the transactions can be serialized in the order of their </a:t>
            </a:r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 points</a:t>
            </a:r>
            <a:r>
              <a:rPr lang="en-US" altLang="zh-CN" i="1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(i.e., the point where a transaction acquired its final lock). 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74510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Deadlocks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0" dirty="0">
                <a:ea typeface="ＭＳ Ｐゴシック" panose="020B0600070205080204" pitchFamily="34" charset="-128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br>
              <a:rPr lang="en-US" altLang="zh-CN" sz="2000" b="0" dirty="0">
                <a:ea typeface="ＭＳ Ｐゴシック" panose="020B0600070205080204" pitchFamily="34" charset="-128"/>
              </a:rPr>
            </a:b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br>
              <a:rPr lang="en-US" altLang="zh-CN" sz="2000" b="0" dirty="0">
                <a:ea typeface="ＭＳ Ｐゴシック" panose="020B0600070205080204" pitchFamily="34" charset="-128"/>
              </a:rPr>
            </a:br>
            <a:endParaRPr lang="en-US" altLang="zh-CN" sz="20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000" b="0" dirty="0">
                <a:ea typeface="ＭＳ Ｐゴシック" panose="020B0600070205080204" pitchFamily="34" charset="-128"/>
              </a:rPr>
              <a:t>Neither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nor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can make progress — executing  lock-S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(B)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causes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to wait for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to release its lock on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, while executing  lock-X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(A)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causes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to wait for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to release its lock on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b="0" dirty="0">
                <a:ea typeface="ＭＳ Ｐゴシック" panose="020B0600070205080204" pitchFamily="34" charset="-128"/>
              </a:rPr>
              <a:t>Such a situation is called a </a:t>
            </a:r>
            <a:r>
              <a:rPr lang="en-US" altLang="zh-CN" sz="2000" b="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deadlock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 sz="1800" b="0" dirty="0">
                <a:ea typeface="ＭＳ Ｐゴシック" panose="020B0600070205080204" pitchFamily="34" charset="-128"/>
              </a:rPr>
              <a:t>To handle a deadlock one of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or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must be rolled back </a:t>
            </a:r>
            <a:br>
              <a:rPr lang="en-US" altLang="zh-CN" sz="1800" b="0" dirty="0">
                <a:ea typeface="ＭＳ Ｐゴシック" panose="020B0600070205080204" pitchFamily="34" charset="-128"/>
              </a:rPr>
            </a:br>
            <a:r>
              <a:rPr lang="en-US" altLang="zh-CN" sz="1800" b="0" dirty="0">
                <a:ea typeface="ＭＳ Ｐゴシック" panose="020B0600070205080204" pitchFamily="34" charset="-128"/>
              </a:rPr>
              <a:t>and its locks released.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6" name="Picture 14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283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+mn-lt"/>
                <a:cs typeface="+mn-lt"/>
              </a:rPr>
              <a:t>Deadlocks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The potential for deadlock exists in most locking protocols. Deadlocks are a necessary evil.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When a deadlock occurs there is a possibility of cascading roll-backs. </a:t>
            </a:r>
          </a:p>
          <a:p>
            <a:pPr>
              <a:lnSpc>
                <a:spcPct val="110000"/>
              </a:lnSpc>
            </a:pPr>
            <a:r>
              <a:rPr lang="en-US" altLang="zh-CN" b="0" dirty="0">
                <a:ea typeface="ＭＳ Ｐゴシック" panose="020B0600070205080204" pitchFamily="34" charset="-128"/>
              </a:rPr>
              <a:t>Cascading roll-back is possible under two-phase locking. To avoid this, follow a modified protocol called </a:t>
            </a:r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strict two-phase locking</a:t>
            </a:r>
            <a:r>
              <a:rPr lang="en-US" altLang="zh-CN" b="0" dirty="0">
                <a:ea typeface="ＭＳ Ｐゴシック" panose="020B0600070205080204" pitchFamily="34" charset="-128"/>
              </a:rPr>
              <a:t> -- a transaction must hold all its exclusive locks till it commits/aborts.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Rigorous two-phase locking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is even stricter. Here,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all </a:t>
            </a:r>
            <a:r>
              <a:rPr lang="en-US" altLang="zh-CN" b="0" dirty="0">
                <a:ea typeface="ＭＳ Ｐゴシック" panose="020B0600070205080204" pitchFamily="34" charset="-128"/>
              </a:rPr>
              <a:t>locks are held till commit/abort. In this protocol transactions can be serialized in the order in which they commit.</a:t>
            </a:r>
          </a:p>
          <a:p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5960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 err="1">
                <a:latin typeface="+mn-lt"/>
                <a:cs typeface="+mn-lt"/>
              </a:rPr>
              <a:t>Multiversion</a:t>
            </a:r>
            <a:r>
              <a:rPr lang="en-US" altLang="zh-CN" sz="2800" dirty="0">
                <a:latin typeface="+mn-lt"/>
                <a:cs typeface="+mn-lt"/>
              </a:rPr>
              <a:t> Schemes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 err="1">
                <a:ea typeface="ＭＳ Ｐゴシック" panose="020B0600070205080204" pitchFamily="34" charset="-128"/>
              </a:rPr>
              <a:t>Multiversion</a:t>
            </a:r>
            <a:r>
              <a:rPr lang="en-US" altLang="zh-CN" b="0" dirty="0">
                <a:ea typeface="ＭＳ Ｐゴシック" panose="020B0600070205080204" pitchFamily="34" charset="-128"/>
              </a:rPr>
              <a:t> schemes keep old versions of data item to increase concurrency.</a:t>
            </a:r>
          </a:p>
          <a:p>
            <a:pPr lvl="1"/>
            <a:r>
              <a:rPr lang="en-US" altLang="zh-CN" b="0" dirty="0" err="1">
                <a:ea typeface="ＭＳ Ｐゴシック" panose="020B0600070205080204" pitchFamily="34" charset="-128"/>
              </a:rPr>
              <a:t>Multiversion</a:t>
            </a:r>
            <a:r>
              <a:rPr lang="en-US" altLang="zh-CN" b="0" dirty="0">
                <a:ea typeface="ＭＳ Ｐゴシック" panose="020B0600070205080204" pitchFamily="34" charset="-128"/>
              </a:rPr>
              <a:t> Timestamp Ordering</a:t>
            </a:r>
          </a:p>
          <a:p>
            <a:pPr lvl="1"/>
            <a:r>
              <a:rPr lang="en-US" altLang="zh-CN" b="0" dirty="0" err="1">
                <a:ea typeface="ＭＳ Ｐゴシック" panose="020B0600070205080204" pitchFamily="34" charset="-128"/>
              </a:rPr>
              <a:t>Multiversion</a:t>
            </a:r>
            <a:r>
              <a:rPr lang="en-US" altLang="zh-CN" b="0" dirty="0">
                <a:ea typeface="ＭＳ Ｐゴシック" panose="020B0600070205080204" pitchFamily="34" charset="-128"/>
              </a:rPr>
              <a:t> Two-Phase Locking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Each successful write results in the creation of a new version of the data item written.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Use timestamps to label versions.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When a read(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) operation is issued, select an appropriate version of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 based on the timestamp of the transaction, and return the value of the selected version.  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reads never have to wait as an appropriate version is returned immediately.</a:t>
            </a:r>
          </a:p>
        </p:txBody>
      </p:sp>
    </p:spTree>
    <p:extLst>
      <p:ext uri="{BB962C8B-B14F-4D97-AF65-F5344CB8AC3E}">
        <p14:creationId xmlns:p14="http://schemas.microsoft.com/office/powerpoint/2010/main" val="15765342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 err="1">
                <a:latin typeface="+mn-lt"/>
                <a:cs typeface="+mn-lt"/>
              </a:rPr>
              <a:t>Multiversion</a:t>
            </a:r>
            <a:r>
              <a:rPr lang="en-US" altLang="zh-CN" sz="2800" dirty="0">
                <a:latin typeface="+mn-lt"/>
                <a:cs typeface="+mn-lt"/>
              </a:rPr>
              <a:t> Timestamp Ordering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>
                <a:ea typeface="ＭＳ Ｐゴシック" panose="020B0600070205080204" pitchFamily="34" charset="-128"/>
              </a:rPr>
              <a:t>Each data item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 has a sequence of versions &lt;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 Q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b="0" i="1" dirty="0">
                <a:ea typeface="ＭＳ Ｐゴシック" panose="020B0600070205080204" pitchFamily="34" charset="-128"/>
              </a:rPr>
              <a:t>,....,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m</a:t>
            </a:r>
            <a:r>
              <a:rPr lang="en-US" altLang="zh-CN" b="0" dirty="0">
                <a:ea typeface="ＭＳ Ｐゴシック" panose="020B0600070205080204" pitchFamily="34" charset="-128"/>
              </a:rPr>
              <a:t>&gt;. Each version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dirty="0">
                <a:ea typeface="ＭＳ Ｐゴシック" panose="020B0600070205080204" pitchFamily="34" charset="-128"/>
              </a:rPr>
              <a:t> contains three data fields:</a:t>
            </a: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Content -- the value of version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i="1" dirty="0">
                <a:ea typeface="ＭＳ Ｐゴシック" panose="020B0600070205080204" pitchFamily="34" charset="-128"/>
              </a:rPr>
              <a:t>.</a:t>
            </a:r>
            <a:endParaRPr lang="en-US" altLang="zh-CN" b="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W-timestamp(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dirty="0">
                <a:ea typeface="ＭＳ Ｐゴシック" panose="020B0600070205080204" pitchFamily="34" charset="-128"/>
              </a:rPr>
              <a:t>) -- timestamp of the transaction that created (wrote) version 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baseline="-25000" dirty="0" err="1">
                <a:ea typeface="ＭＳ Ｐゴシック" panose="020B0600070205080204" pitchFamily="34" charset="-128"/>
              </a:rPr>
              <a:t>k</a:t>
            </a:r>
            <a:endParaRPr lang="en-US" altLang="zh-CN" b="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b="0" dirty="0">
                <a:ea typeface="ＭＳ Ｐゴシック" panose="020B0600070205080204" pitchFamily="34" charset="-128"/>
              </a:rPr>
              <a:t>R-timestamp(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dirty="0">
                <a:ea typeface="ＭＳ Ｐゴシック" panose="020B0600070205080204" pitchFamily="34" charset="-128"/>
              </a:rPr>
              <a:t>) -- largest timestamp of a transaction that successfully read version 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baseline="-25000" dirty="0" err="1">
                <a:ea typeface="ＭＳ Ｐゴシック" panose="020B0600070205080204" pitchFamily="34" charset="-128"/>
              </a:rPr>
              <a:t>k</a:t>
            </a:r>
            <a:endParaRPr lang="en-US" altLang="zh-CN" b="0" dirty="0">
              <a:ea typeface="ＭＳ Ｐゴシック" panose="020B0600070205080204" pitchFamily="34" charset="-128"/>
            </a:endParaRP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When a transaction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b="0" dirty="0">
                <a:ea typeface="ＭＳ Ｐゴシック" panose="020B0600070205080204" pitchFamily="34" charset="-128"/>
              </a:rPr>
              <a:t>creates a new version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dirty="0">
                <a:ea typeface="ＭＳ Ｐゴシック" panose="020B0600070205080204" pitchFamily="34" charset="-128"/>
              </a:rPr>
              <a:t> of </a:t>
            </a:r>
            <a:r>
              <a:rPr lang="en-US" altLang="zh-CN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b="0" dirty="0">
                <a:ea typeface="ＭＳ Ｐゴシック" panose="020B0600070205080204" pitchFamily="34" charset="-128"/>
              </a:rPr>
              <a:t>, 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dirty="0" err="1">
                <a:ea typeface="ＭＳ Ｐゴシック" panose="020B0600070205080204" pitchFamily="34" charset="-128"/>
              </a:rPr>
              <a:t>'s</a:t>
            </a:r>
            <a:r>
              <a:rPr lang="en-US" altLang="zh-CN" b="0" dirty="0">
                <a:ea typeface="ＭＳ Ｐゴシック" panose="020B0600070205080204" pitchFamily="34" charset="-128"/>
              </a:rPr>
              <a:t> W-timestamp and R-timestamp are initialized to TS(</a:t>
            </a:r>
            <a:r>
              <a:rPr lang="en-US" altLang="zh-CN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b="0" dirty="0">
                <a:ea typeface="ＭＳ Ｐゴシック" panose="020B0600070205080204" pitchFamily="34" charset="-128"/>
              </a:rPr>
              <a:t>). </a:t>
            </a:r>
          </a:p>
          <a:p>
            <a:r>
              <a:rPr lang="en-US" altLang="zh-CN" b="0" dirty="0">
                <a:ea typeface="ＭＳ Ｐゴシック" panose="020B0600070205080204" pitchFamily="34" charset="-128"/>
              </a:rPr>
              <a:t>R-timestamp of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dirty="0">
                <a:ea typeface="ＭＳ Ｐゴシック" panose="020B0600070205080204" pitchFamily="34" charset="-128"/>
              </a:rPr>
              <a:t> is updated whenever a transaction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 reads 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dirty="0">
                <a:ea typeface="ＭＳ Ｐゴシック" panose="020B0600070205080204" pitchFamily="34" charset="-128"/>
              </a:rPr>
              <a:t>, and TS(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b="0" dirty="0">
                <a:ea typeface="ＭＳ Ｐゴシック" panose="020B0600070205080204" pitchFamily="34" charset="-128"/>
              </a:rPr>
              <a:t>) &gt; R-timestamp(</a:t>
            </a:r>
            <a:r>
              <a:rPr lang="en-US" altLang="zh-CN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b="0" dirty="0">
                <a:ea typeface="ＭＳ Ｐゴシック" panose="020B0600070205080204" pitchFamily="34" charset="-128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040021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99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 err="1">
                <a:latin typeface="+mn-lt"/>
                <a:cs typeface="+mn-lt"/>
              </a:rPr>
              <a:t>Multiversion</a:t>
            </a:r>
            <a:r>
              <a:rPr lang="en-US" altLang="zh-CN" sz="2800" dirty="0">
                <a:latin typeface="+mn-lt"/>
                <a:cs typeface="+mn-lt"/>
              </a:rPr>
              <a:t> Timestamp Ordering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32765" y="6248400"/>
            <a:ext cx="6249035" cy="45720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lt"/>
              </a:rPr>
              <a:t>Software Engineering Institute</a:t>
            </a: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32765" y="11430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umimoji="1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dirty="0">
                <a:ea typeface="ＭＳ Ｐゴシック" panose="020B0600070205080204" pitchFamily="34" charset="-128"/>
              </a:rPr>
              <a:t>Suppose that transaction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issues a read(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) or write(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) operation.  Let </a:t>
            </a:r>
            <a:r>
              <a:rPr lang="en-US" altLang="zh-CN" sz="2000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sz="2000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denote the version of 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 whose write timestamp is the largest write timestamp less than or equal to TS(</a:t>
            </a:r>
            <a:r>
              <a:rPr lang="en-US" altLang="zh-CN" sz="20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2000" b="0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2000" b="0" dirty="0">
                <a:ea typeface="ＭＳ Ｐゴシック" panose="020B0600070205080204" pitchFamily="34" charset="-128"/>
              </a:rPr>
              <a:t>).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800" b="0" dirty="0">
                <a:ea typeface="ＭＳ Ｐゴシック" panose="020B0600070205080204" pitchFamily="34" charset="-128"/>
              </a:rPr>
              <a:t>If transaction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issues a read(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), then the value returned is the content of version </a:t>
            </a:r>
            <a:r>
              <a:rPr lang="en-US" altLang="zh-CN" sz="1800" b="0" dirty="0" err="1">
                <a:ea typeface="ＭＳ Ｐゴシック" panose="020B0600070205080204" pitchFamily="34" charset="-128"/>
              </a:rPr>
              <a:t>Q</a:t>
            </a:r>
            <a:r>
              <a:rPr lang="en-US" altLang="zh-CN" sz="1800" b="0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800" b="0" dirty="0">
                <a:ea typeface="ＭＳ Ｐゴシック" panose="020B0600070205080204" pitchFamily="34" charset="-128"/>
              </a:rPr>
              <a:t>If transaction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issues a  write(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)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sz="1800" b="0" dirty="0">
                <a:ea typeface="ＭＳ Ｐゴシック" panose="020B0600070205080204" pitchFamily="34" charset="-128"/>
              </a:rPr>
              <a:t>if TS(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)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&lt;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R-timestamp(</a:t>
            </a:r>
            <a:r>
              <a:rPr lang="en-US" altLang="zh-CN" sz="1800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sz="1800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), then transaction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is rolled back. 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sz="1800" b="0" dirty="0">
                <a:ea typeface="ＭＳ Ｐゴシック" panose="020B0600070205080204" pitchFamily="34" charset="-128"/>
              </a:rPr>
              <a:t>if TS(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)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=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W-timestamp(</a:t>
            </a:r>
            <a:r>
              <a:rPr lang="en-US" altLang="zh-CN" sz="1800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sz="1800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), the contents of </a:t>
            </a:r>
            <a:r>
              <a:rPr lang="en-US" altLang="zh-CN" sz="1800" b="0" i="1" dirty="0" err="1">
                <a:ea typeface="ＭＳ Ｐゴシック" panose="020B0600070205080204" pitchFamily="34" charset="-128"/>
              </a:rPr>
              <a:t>Q</a:t>
            </a:r>
            <a:r>
              <a:rPr lang="en-US" altLang="zh-CN" sz="1800" b="0" i="1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are overwritten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sz="1800" b="0" dirty="0">
                <a:ea typeface="ＭＳ Ｐゴシック" panose="020B0600070205080204" pitchFamily="34" charset="-128"/>
              </a:rPr>
              <a:t>else a new version of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Q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is created.</a:t>
            </a: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Observe that</a:t>
            </a:r>
          </a:p>
          <a:p>
            <a:pPr marL="800100" lvl="1" indent="-342900"/>
            <a:r>
              <a:rPr lang="en-US" altLang="zh-CN" sz="1800" b="0" dirty="0">
                <a:ea typeface="ＭＳ Ｐゴシック" panose="020B0600070205080204" pitchFamily="34" charset="-128"/>
              </a:rPr>
              <a:t>Reads always succeed</a:t>
            </a:r>
          </a:p>
          <a:p>
            <a:pPr marL="800100" lvl="1" indent="-342900"/>
            <a:r>
              <a:rPr lang="en-US" altLang="zh-CN" sz="1800" b="0" dirty="0">
                <a:ea typeface="ＭＳ Ｐゴシック" panose="020B0600070205080204" pitchFamily="34" charset="-128"/>
              </a:rPr>
              <a:t>A write by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is rejected if some other transaction </a:t>
            </a:r>
            <a:r>
              <a:rPr lang="en-US" altLang="zh-CN" sz="1800" b="0" i="1" dirty="0" err="1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 that (in the serialization order defined by the timestamp values) should read </a:t>
            </a:r>
            <a:br>
              <a:rPr lang="en-US" altLang="zh-CN" sz="1800" b="0" dirty="0">
                <a:ea typeface="ＭＳ Ｐゴシック" panose="020B0600070205080204" pitchFamily="34" charset="-128"/>
              </a:rPr>
            </a:b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's write, has already read a version created by a transaction older than </a:t>
            </a:r>
            <a:r>
              <a:rPr lang="en-US" altLang="zh-CN" sz="1800" b="0" i="1" dirty="0">
                <a:ea typeface="ＭＳ Ｐゴシック" panose="020B0600070205080204" pitchFamily="34" charset="-128"/>
              </a:rPr>
              <a:t>T</a:t>
            </a:r>
            <a:r>
              <a:rPr lang="en-US" altLang="zh-CN" sz="18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1800" b="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CN" sz="2000" b="0" dirty="0">
                <a:ea typeface="ＭＳ Ｐゴシック" panose="020B0600070205080204" pitchFamily="34" charset="-128"/>
              </a:rPr>
              <a:t>Protocol guarantees </a:t>
            </a:r>
            <a:r>
              <a:rPr lang="en-US" altLang="zh-CN" sz="2000" b="0" dirty="0" err="1">
                <a:ea typeface="ＭＳ Ｐゴシック" panose="020B0600070205080204" pitchFamily="34" charset="-128"/>
              </a:rPr>
              <a:t>serializability</a:t>
            </a:r>
            <a:endParaRPr lang="en-US" altLang="zh-CN" b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074581"/>
      </p:ext>
    </p:extLst>
  </p:cSld>
  <p:clrMapOvr>
    <a:masterClrMapping/>
  </p:clrMapOvr>
</p:sld>
</file>

<file path=ppt/theme/theme1.xml><?xml version="1.0" encoding="utf-8"?>
<a:theme xmlns:a="http://schemas.openxmlformats.org/drawingml/2006/main" name="1_算法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FF9900"/>
      </a:accent1>
      <a:accent2>
        <a:srgbClr val="FFCF01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BB01"/>
      </a:accent6>
      <a:hlink>
        <a:srgbClr val="FF0000"/>
      </a:hlink>
      <a:folHlink>
        <a:srgbClr val="3333CC"/>
      </a:folHlink>
    </a:clrScheme>
    <a:fontScheme name="1_算法">
      <a:majorFont>
        <a:latin typeface="Tahom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算法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算法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算法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算法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算法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算法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算法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XiDianSoftwareSchool_English</Template>
  <TotalTime>274</TotalTime>
  <Words>9533</Words>
  <Application>Microsoft Office PowerPoint</Application>
  <PresentationFormat>全屏显示(4:3)</PresentationFormat>
  <Paragraphs>1240</Paragraphs>
  <Slides>107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107</vt:i4>
      </vt:variant>
    </vt:vector>
  </HeadingPairs>
  <TitlesOfParts>
    <vt:vector size="120" baseType="lpstr">
      <vt:lpstr>Arial</vt:lpstr>
      <vt:lpstr>Cambria Math</vt:lpstr>
      <vt:lpstr>Helvetica</vt:lpstr>
      <vt:lpstr>Monotype Sorts</vt:lpstr>
      <vt:lpstr>Symbol</vt:lpstr>
      <vt:lpstr>Tahoma</vt:lpstr>
      <vt:lpstr>Times</vt:lpstr>
      <vt:lpstr>Times New Roman</vt:lpstr>
      <vt:lpstr>Webdings</vt:lpstr>
      <vt:lpstr>Wingdings</vt:lpstr>
      <vt:lpstr>1_算法</vt:lpstr>
      <vt:lpstr>Bitmap Image</vt:lpstr>
      <vt:lpstr>Equation</vt:lpstr>
      <vt:lpstr>Database System Concepts Overview</vt:lpstr>
      <vt:lpstr>考试覆盖内容</vt:lpstr>
      <vt:lpstr>Ch1: Key Points</vt:lpstr>
      <vt:lpstr>Data Models</vt:lpstr>
      <vt:lpstr>DBMS Architecture</vt:lpstr>
      <vt:lpstr>Data Models</vt:lpstr>
      <vt:lpstr>Ch2: Key Points</vt:lpstr>
      <vt:lpstr>Structure of Relational Database</vt:lpstr>
      <vt:lpstr>Relational-Algebra Operations</vt:lpstr>
      <vt:lpstr>Relational-Algebra Operations</vt:lpstr>
      <vt:lpstr>Relational-Algebra Operations</vt:lpstr>
      <vt:lpstr>Relational-Algebra Operations</vt:lpstr>
      <vt:lpstr>Relational-Algebra Operations</vt:lpstr>
      <vt:lpstr>Relational-Algebra Operations</vt:lpstr>
      <vt:lpstr>Additional Operations</vt:lpstr>
      <vt:lpstr>Additional Operations</vt:lpstr>
      <vt:lpstr>Additional Operations</vt:lpstr>
      <vt:lpstr>Additional Operations</vt:lpstr>
      <vt:lpstr>Additional Operations</vt:lpstr>
      <vt:lpstr>Additional Operations</vt:lpstr>
      <vt:lpstr>Additional Operations</vt:lpstr>
      <vt:lpstr>Additional Operations</vt:lpstr>
      <vt:lpstr>Ch3: Key Points</vt:lpstr>
      <vt:lpstr>Basic Query Structure</vt:lpstr>
      <vt:lpstr>NULL Values</vt:lpstr>
      <vt:lpstr>Aggregate Functions</vt:lpstr>
      <vt:lpstr>Nested Subqueries</vt:lpstr>
      <vt:lpstr>Nested Subqueries</vt:lpstr>
      <vt:lpstr>Ch4: Key Points</vt:lpstr>
      <vt:lpstr>Views</vt:lpstr>
      <vt:lpstr>Integrity Constraints</vt:lpstr>
      <vt:lpstr>Ch5: Key Points</vt:lpstr>
      <vt:lpstr>Functions and Procedural Constructs</vt:lpstr>
      <vt:lpstr>Triggers</vt:lpstr>
      <vt:lpstr>Triggers</vt:lpstr>
      <vt:lpstr>Triggers</vt:lpstr>
      <vt:lpstr>Ch7: Key Points</vt:lpstr>
      <vt:lpstr>Design Process</vt:lpstr>
      <vt:lpstr>Modeling</vt:lpstr>
      <vt:lpstr>Modeling</vt:lpstr>
      <vt:lpstr>Modeling</vt:lpstr>
      <vt:lpstr>Modeling</vt:lpstr>
      <vt:lpstr>Modeling</vt:lpstr>
      <vt:lpstr>E-R Diagram</vt:lpstr>
      <vt:lpstr>Ch8: Key Points</vt:lpstr>
      <vt:lpstr>Features of Good Relational Design</vt:lpstr>
      <vt:lpstr>Atomic Domains and First Normal Form</vt:lpstr>
      <vt:lpstr>Atomic Domains and First Normal Form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Functional Dependency Theory</vt:lpstr>
      <vt:lpstr>Ch11: Key Points</vt:lpstr>
      <vt:lpstr>Basic Concepts</vt:lpstr>
      <vt:lpstr>Basic Concepts</vt:lpstr>
      <vt:lpstr>Ordered Indices</vt:lpstr>
      <vt:lpstr>B+-Tree Index Files</vt:lpstr>
      <vt:lpstr>B+-Tree Index Files</vt:lpstr>
      <vt:lpstr>B+-Tree Index Files</vt:lpstr>
      <vt:lpstr>B+-Tree Index Files</vt:lpstr>
      <vt:lpstr>B+-Tree Index Files</vt:lpstr>
      <vt:lpstr>B+-Tree Index Files</vt:lpstr>
      <vt:lpstr>B+-Tree Index Files</vt:lpstr>
      <vt:lpstr>B+-Tree Index Files</vt:lpstr>
      <vt:lpstr>Ch4: Key Points</vt:lpstr>
      <vt:lpstr>Transaction Concept</vt:lpstr>
      <vt:lpstr>ACID Properties</vt:lpstr>
      <vt:lpstr>Concurrent Executions</vt:lpstr>
      <vt:lpstr>Schedules</vt:lpstr>
      <vt:lpstr>Serializable schedule – example</vt:lpstr>
      <vt:lpstr>Serializable schedule – example</vt:lpstr>
      <vt:lpstr>Conflicting Instructions</vt:lpstr>
      <vt:lpstr>Conflicting Serializability</vt:lpstr>
      <vt:lpstr>Recoverable Schedules</vt:lpstr>
      <vt:lpstr>Cascading Rollbacks</vt:lpstr>
      <vt:lpstr>Cascadeless Schedules</vt:lpstr>
      <vt:lpstr>Concurrency Control</vt:lpstr>
      <vt:lpstr>Levels of Consistency in SQL-92</vt:lpstr>
      <vt:lpstr>Ch15: Key Points</vt:lpstr>
      <vt:lpstr>Lock-Based Protocols</vt:lpstr>
      <vt:lpstr>Lock-Based Protocols</vt:lpstr>
      <vt:lpstr>The Two-Phase Locking Protocol</vt:lpstr>
      <vt:lpstr>Deadlocks</vt:lpstr>
      <vt:lpstr>Deadlocks</vt:lpstr>
      <vt:lpstr>Multiversion Schemes</vt:lpstr>
      <vt:lpstr>Multiversion Timestamp Ordering</vt:lpstr>
      <vt:lpstr>Multiversion Timestamp Ordering</vt:lpstr>
      <vt:lpstr>Multiversion Two-Phase Locking</vt:lpstr>
      <vt:lpstr>MVCC: Implementation Issues</vt:lpstr>
      <vt:lpstr>Ch16: Key Points</vt:lpstr>
      <vt:lpstr>Recovery Algorithm</vt:lpstr>
      <vt:lpstr>Recovery Algorithm</vt:lpstr>
      <vt:lpstr>Recovery Algorithm</vt:lpstr>
      <vt:lpstr>Example of Recovery</vt:lpstr>
      <vt:lpstr>试题说明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高 海昌</cp:lastModifiedBy>
  <cp:revision>411</cp:revision>
  <dcterms:created xsi:type="dcterms:W3CDTF">2016-12-24T04:17:00Z</dcterms:created>
  <dcterms:modified xsi:type="dcterms:W3CDTF">2021-12-19T10:44:30Z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2052-10.1.0.7469</vt:lpwstr>
  </property>
</Properties>
</file>