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4" r:id="rId2"/>
  </p:sldMasterIdLst>
  <p:notesMasterIdLst>
    <p:notesMasterId r:id="rId39"/>
  </p:notesMasterIdLst>
  <p:sldIdLst>
    <p:sldId id="287" r:id="rId3"/>
    <p:sldId id="290" r:id="rId4"/>
    <p:sldId id="291" r:id="rId5"/>
    <p:sldId id="292" r:id="rId6"/>
    <p:sldId id="293" r:id="rId7"/>
    <p:sldId id="294" r:id="rId8"/>
    <p:sldId id="256" r:id="rId9"/>
    <p:sldId id="257" r:id="rId10"/>
    <p:sldId id="268" r:id="rId11"/>
    <p:sldId id="275" r:id="rId12"/>
    <p:sldId id="274" r:id="rId13"/>
    <p:sldId id="258" r:id="rId14"/>
    <p:sldId id="267" r:id="rId15"/>
    <p:sldId id="270" r:id="rId16"/>
    <p:sldId id="269" r:id="rId17"/>
    <p:sldId id="259" r:id="rId18"/>
    <p:sldId id="260" r:id="rId19"/>
    <p:sldId id="261" r:id="rId20"/>
    <p:sldId id="271" r:id="rId21"/>
    <p:sldId id="263" r:id="rId22"/>
    <p:sldId id="273" r:id="rId23"/>
    <p:sldId id="278" r:id="rId24"/>
    <p:sldId id="272" r:id="rId25"/>
    <p:sldId id="276" r:id="rId26"/>
    <p:sldId id="264" r:id="rId27"/>
    <p:sldId id="279" r:id="rId28"/>
    <p:sldId id="265" r:id="rId29"/>
    <p:sldId id="280" r:id="rId30"/>
    <p:sldId id="283" r:id="rId31"/>
    <p:sldId id="281" r:id="rId32"/>
    <p:sldId id="282" r:id="rId33"/>
    <p:sldId id="284" r:id="rId34"/>
    <p:sldId id="285" r:id="rId35"/>
    <p:sldId id="286" r:id="rId36"/>
    <p:sldId id="266" r:id="rId37"/>
    <p:sldId id="262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89747" autoAdjust="0"/>
  </p:normalViewPr>
  <p:slideViewPr>
    <p:cSldViewPr snapToGrid="0">
      <p:cViewPr varScale="1">
        <p:scale>
          <a:sx n="101" d="100"/>
          <a:sy n="101" d="100"/>
        </p:scale>
        <p:origin x="21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8B86E23-FA8F-45D0-A148-93AC198F82FD}" type="datetimeFigureOut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66B085A-AFB4-43BB-90E6-4C07DDBF0E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0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6EE18D-66D2-465E-A4B9-E78834F9B1E1}" type="slidenum">
              <a:rPr lang="en-US" altLang="zh-CN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92444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自己测试一下 这个例子！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动态绑定的两个前提条件：通过对象的指针（或引用）调用类的成员函数；且 被调用的函数时 </a:t>
            </a:r>
            <a:r>
              <a:rPr lang="en-US" altLang="zh-CN" dirty="0" smtClean="0"/>
              <a:t>virtual </a:t>
            </a:r>
            <a:r>
              <a:rPr lang="zh-CN" altLang="en-US" dirty="0" smtClean="0"/>
              <a:t>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286A24-B594-4DAD-BFF2-CB7125AAB66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4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2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通常，程序中的错误前后关联</a:t>
            </a:r>
            <a:r>
              <a:rPr lang="en-US" altLang="zh-CN" dirty="0" smtClean="0"/>
              <a:t>.</a:t>
            </a:r>
            <a:r>
              <a:rPr lang="zh-CN" altLang="en-US" dirty="0" smtClean="0"/>
              <a:t>考试时，应指出后面的错误（即认为前面代码是正确的）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8BD55C-7AFC-4FC8-961E-7EE83F05F3A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16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通常，程序中的错误前后关联，考试时，应指出后面的错误（即认为前面代码是正确的）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811666-8FBA-464C-AA2F-E7CEAA05E52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69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将名字为 </a:t>
            </a:r>
            <a:r>
              <a:rPr lang="en-US" altLang="zh-CN" smtClean="0"/>
              <a:t>cvt </a:t>
            </a:r>
            <a:r>
              <a:rPr lang="zh-CN" altLang="en-US" smtClean="0"/>
              <a:t>的 所有函数看作候选集，然后依次使用下面规则进行参数类型匹配：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）精确匹配：实参类型和形参类型一致（不考虑形参中的 </a:t>
            </a:r>
            <a:r>
              <a:rPr lang="en-US" altLang="zh-CN" smtClean="0"/>
              <a:t>const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）提升匹配：如：将 </a:t>
            </a:r>
            <a:r>
              <a:rPr lang="en-US" altLang="zh-CN" smtClean="0"/>
              <a:t>bool/char/short </a:t>
            </a:r>
            <a:r>
              <a:rPr lang="zh-CN" altLang="en-US" smtClean="0"/>
              <a:t>类型的实参</a:t>
            </a:r>
            <a:r>
              <a:rPr lang="en-US" altLang="zh-CN" smtClean="0"/>
              <a:t> </a:t>
            </a:r>
            <a:r>
              <a:rPr lang="zh-CN" altLang="en-US" smtClean="0"/>
              <a:t>向 </a:t>
            </a:r>
            <a:r>
              <a:rPr lang="en-US" altLang="zh-CN" smtClean="0"/>
              <a:t>int </a:t>
            </a:r>
            <a:r>
              <a:rPr lang="zh-CN" altLang="en-US" smtClean="0"/>
              <a:t>类型的形参</a:t>
            </a:r>
            <a:r>
              <a:rPr lang="en-US" altLang="zh-CN" smtClean="0"/>
              <a:t> </a:t>
            </a:r>
            <a:r>
              <a:rPr lang="zh-CN" altLang="en-US" smtClean="0"/>
              <a:t>转换；将 </a:t>
            </a:r>
            <a:r>
              <a:rPr lang="en-US" altLang="zh-CN" smtClean="0"/>
              <a:t>float </a:t>
            </a:r>
            <a:r>
              <a:rPr lang="zh-CN" altLang="en-US" smtClean="0"/>
              <a:t>实参 向 </a:t>
            </a:r>
            <a:r>
              <a:rPr lang="en-US" altLang="zh-CN" smtClean="0"/>
              <a:t>double </a:t>
            </a:r>
            <a:r>
              <a:rPr lang="zh-CN" altLang="en-US" smtClean="0"/>
              <a:t>形参转换；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）标准转换：如：</a:t>
            </a:r>
            <a:r>
              <a:rPr lang="en-US" altLang="zh-CN" smtClean="0"/>
              <a:t>int </a:t>
            </a:r>
            <a:r>
              <a:rPr lang="en-US" altLang="zh-CN" smtClean="0">
                <a:sym typeface="Wingdings" panose="05000000000000000000" pitchFamily="2" charset="2"/>
              </a:rPr>
              <a:t> double </a:t>
            </a:r>
            <a:r>
              <a:rPr lang="zh-CN" altLang="en-US" smtClean="0">
                <a:sym typeface="Wingdings" panose="05000000000000000000" pitchFamily="2" charset="2"/>
              </a:rPr>
              <a:t>等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）其他，参见第</a:t>
            </a:r>
            <a:r>
              <a:rPr lang="en-US" altLang="zh-CN" smtClean="0"/>
              <a:t>7</a:t>
            </a:r>
            <a:r>
              <a:rPr lang="zh-CN" altLang="en-US" smtClean="0"/>
              <a:t>章的函数重载解析规则。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F8C916-5FB9-4D79-825C-F64F0701CA2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20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Step1 </a:t>
            </a:r>
            <a:r>
              <a:rPr lang="zh-CN" altLang="en-US" dirty="0" smtClean="0"/>
              <a:t>根据 </a:t>
            </a:r>
            <a:r>
              <a:rPr lang="en-US" altLang="zh-CN" dirty="0" smtClean="0"/>
              <a:t>p </a:t>
            </a:r>
            <a:r>
              <a:rPr lang="zh-CN" altLang="en-US" dirty="0" smtClean="0"/>
              <a:t>定义，在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中找 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Step2 B::m </a:t>
            </a:r>
            <a:r>
              <a:rPr lang="zh-CN" altLang="en-US" dirty="0" smtClean="0"/>
              <a:t>不是虚函数，所以此处调用的一定是 </a:t>
            </a:r>
            <a:r>
              <a:rPr lang="en-US" altLang="zh-CN" dirty="0" smtClean="0"/>
              <a:t>B::m</a:t>
            </a:r>
            <a:r>
              <a:rPr lang="zh-CN" altLang="en-US" dirty="0" smtClean="0"/>
              <a:t>。但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virtual</a:t>
            </a:r>
            <a:r>
              <a:rPr lang="zh-CN" altLang="en-US" baseline="0" dirty="0" smtClean="0"/>
              <a:t>，则需要根据“运行时指针指向的对象之”具体“类型确定”。</a:t>
            </a:r>
            <a:endParaRPr lang="en-US" altLang="zh-CN" baseline="0" dirty="0" smtClean="0"/>
          </a:p>
          <a:p>
            <a:pPr>
              <a:spcBef>
                <a:spcPct val="0"/>
              </a:spcBef>
            </a:pPr>
            <a:r>
              <a:rPr lang="en-US" altLang="zh-CN" baseline="0" dirty="0" smtClean="0"/>
              <a:t>P[0] </a:t>
            </a:r>
            <a:r>
              <a:rPr lang="zh-CN" altLang="en-US" baseline="0" dirty="0" smtClean="0"/>
              <a:t>指向类 </a:t>
            </a:r>
            <a:r>
              <a:rPr lang="en-US" altLang="zh-CN" baseline="0" dirty="0" smtClean="0"/>
              <a:t>Sub </a:t>
            </a:r>
            <a:r>
              <a:rPr lang="zh-CN" altLang="en-US" baseline="0" dirty="0" smtClean="0"/>
              <a:t>的对象，所以 </a:t>
            </a:r>
            <a:r>
              <a:rPr lang="en-US" altLang="zh-CN" baseline="0" dirty="0" smtClean="0"/>
              <a:t>p[0]-&gt;f </a:t>
            </a:r>
            <a:r>
              <a:rPr lang="zh-CN" altLang="en-US" baseline="0" dirty="0" smtClean="0"/>
              <a:t>将调用 </a:t>
            </a:r>
            <a:r>
              <a:rPr lang="en-US" altLang="zh-CN" baseline="0" dirty="0" smtClean="0"/>
              <a:t>Sub::f</a:t>
            </a:r>
            <a:r>
              <a:rPr lang="zh-CN" altLang="en-US" baseline="0" dirty="0" smtClean="0"/>
              <a:t>，而 </a:t>
            </a:r>
            <a:r>
              <a:rPr lang="en-US" altLang="zh-CN" baseline="0" dirty="0" smtClean="0"/>
              <a:t>p[1]-&gt;f </a:t>
            </a:r>
            <a:r>
              <a:rPr lang="zh-CN" altLang="en-US" baseline="0" dirty="0" smtClean="0"/>
              <a:t>将调用 </a:t>
            </a:r>
            <a:r>
              <a:rPr lang="en-US" altLang="zh-CN" baseline="0" dirty="0" smtClean="0"/>
              <a:t>B::f</a:t>
            </a:r>
            <a:r>
              <a:rPr lang="zh-CN" altLang="en-US" baseline="0" dirty="0" smtClean="0"/>
              <a:t>。</a:t>
            </a: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3A57A2-4028-404D-81A6-6CA1EC83FA3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09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如果题中给出了类名、方法名、数据成员名，则必须使用题中的词汇！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例子的两种解答方式，用类图最简单， 类层次应至少三层！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5CB720-7C72-40F3-9D31-D494CFE14C0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146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如果题中给出了类名、方法名、数据成员名，则必须使用题中的词汇！</a:t>
            </a:r>
            <a:endParaRPr lang="en-US" altLang="zh-CN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例子的两种解答方式，用类图最简单， 类层次应至少三层！</a:t>
            </a: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5CB720-7C72-40F3-9D31-D494CFE14C0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041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5CB720-7C72-40F3-9D31-D494CFE14C0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142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2EB4EA-E89A-488A-996C-BF5758BFEF9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基类声明的虚函数，派生类进行重置。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派生类对象构造时，如何调用初始化基类成员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526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DCD839-2D94-4967-B68C-88C84C70A785}" type="slidenum">
              <a:rPr lang="en-US" altLang="zh-CN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0566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2EB4EA-E89A-488A-996C-BF5758BFEF9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基类声明的虚函数，派生类进行重置。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派生类对象构造时，如何调用初始化基类成员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064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9558EC-957D-47C0-AC30-BE51A25ABA3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对于 </a:t>
            </a:r>
            <a:r>
              <a:rPr lang="en-US" altLang="zh-CN" smtClean="0"/>
              <a:t>Bull::Speak(), </a:t>
            </a:r>
            <a:r>
              <a:rPr lang="zh-CN" altLang="en-US" smtClean="0"/>
              <a:t>按题目要求，蓝色代码是不需要的，但对比</a:t>
            </a:r>
            <a:r>
              <a:rPr lang="en-US" altLang="zh-CN" smtClean="0"/>
              <a:t>Dog::Speak()</a:t>
            </a:r>
            <a:r>
              <a:rPr lang="zh-CN" altLang="en-US" smtClean="0"/>
              <a:t>可知，最好有名字时输出</a:t>
            </a:r>
            <a:r>
              <a:rPr lang="en-US" altLang="zh-CN" smtClean="0"/>
              <a:t>bull</a:t>
            </a:r>
            <a:r>
              <a:rPr lang="zh-CN" altLang="en-US" smtClean="0"/>
              <a:t>的名字。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1841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便于任务分解、任务分派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便于将该原则落地：</a:t>
            </a:r>
            <a:r>
              <a:rPr lang="en-US" altLang="zh-CN" dirty="0" smtClean="0"/>
              <a:t>User only depends on interface, not the implementation!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48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必然手段：隐蔽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89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抽取出来得到一个特定的、可被反复使用的程序结构。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18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来自实验</a:t>
            </a:r>
            <a:r>
              <a:rPr lang="en-US" altLang="zh-CN" dirty="0" smtClean="0"/>
              <a:t>5</a:t>
            </a:r>
            <a:r>
              <a:rPr lang="zh-CN" altLang="en-US" dirty="0" smtClean="0"/>
              <a:t>学生代码：这四个函数体都出现了这段代码，重复了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59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这四个函数体都出现了这段代码，重复了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38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完全</a:t>
            </a:r>
            <a:r>
              <a:rPr lang="en-US" altLang="zh-CN" dirty="0" smtClean="0"/>
              <a:t>OO</a:t>
            </a:r>
            <a:r>
              <a:rPr lang="zh-CN" altLang="en-US" dirty="0" smtClean="0"/>
              <a:t>版的算术表达式类实现中，按数据性质划分类别，需要语法树</a:t>
            </a:r>
            <a:r>
              <a:rPr lang="en-US" altLang="zh-CN" dirty="0" smtClean="0"/>
              <a:t>(AST)</a:t>
            </a:r>
          </a:p>
          <a:p>
            <a:r>
              <a:rPr lang="zh-CN" altLang="en-US" dirty="0" smtClean="0"/>
              <a:t>确定这些类之后，如何组织他们（的关系）呢？ 肯定不能用继承的！！！</a:t>
            </a:r>
            <a:endParaRPr lang="en-US" altLang="zh-CN" dirty="0" smtClean="0"/>
          </a:p>
          <a:p>
            <a:r>
              <a:rPr lang="en-US" altLang="zh-CN" dirty="0" smtClean="0"/>
              <a:t>Expr </a:t>
            </a:r>
            <a:r>
              <a:rPr lang="zh-CN" altLang="en-US" dirty="0" smtClean="0"/>
              <a:t>是唯一暴露给用户的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39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085A-AFB4-43BB-90E6-4C07DDBF0EA5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81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DDAE9E-8B12-4F41-9FE8-E70BFF29DB5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055AB8-2B4B-4B7B-A8F0-8B2B21785C88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6810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E5F103-B0CC-43E7-A3F7-FE7738986CAB}" type="slidenum">
              <a:rPr lang="en-US" altLang="zh-CN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4226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9FFA55-5502-406B-94B1-FE0D8C729AFE}" type="slidenum">
              <a:rPr lang="en-US" altLang="zh-CN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16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B19B81-E2E2-48CC-B22C-4FA245C12C19}" type="slidenum">
              <a:rPr lang="en-US" altLang="zh-CN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7535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父类的成员在子类中的外部能见度，是指父类成员被子类继承后，作为子类成员的（外部）访问控制程度，也分为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三种。</a:t>
            </a:r>
          </a:p>
          <a:p>
            <a:r>
              <a:rPr lang="zh-CN" altLang="en-US" dirty="0" smtClean="0"/>
              <a:t>父类的成员在子类中的内部能见度，是指父类成员被子类继承后，在子类所定义的方法中的（内部）访问控制程度，分为可访问（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）和不可访问（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）两种。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A9C57-A623-40A8-A85A-941439F69DE8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9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338D5F-6414-4758-8284-76EFA75F867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这里有备注，看看吧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583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通常，只要定义了 </a:t>
            </a:r>
            <a:r>
              <a:rPr lang="en-US" altLang="zh-CN" smtClean="0"/>
              <a:t>copy ctor, operator=()</a:t>
            </a:r>
            <a:r>
              <a:rPr lang="zh-CN" altLang="en-US" smtClean="0"/>
              <a:t>，则需要定义析构函数 </a:t>
            </a:r>
            <a:r>
              <a:rPr lang="en-US" altLang="zh-CN" smtClean="0"/>
              <a:t>~C()</a:t>
            </a: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A8F0A8-C331-40EC-916E-B7CC283E5D8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9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7A8B4C-E456-42C6-93E7-2FAD198CCAE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D84AA-11F5-4605-817A-6E485E64154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614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15350" y="6407150"/>
            <a:ext cx="55668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A47C-FA35-45C8-A0D3-AD864FE79B8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38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A192C-2224-4436-BD2C-9C6092FD49A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9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2417234" y="349251"/>
            <a:ext cx="4309533" cy="53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44" b="1" smtClean="0">
                <a:solidFill>
                  <a:srgbClr val="FFFF00"/>
                </a:solidFill>
                <a:ea typeface="仿宋" panose="02010609060101010101" pitchFamily="49" charset="-122"/>
              </a:rPr>
              <a:t>《</a:t>
            </a:r>
            <a:r>
              <a:rPr lang="zh-CN" altLang="en-US" sz="2844" b="1" smtClean="0">
                <a:solidFill>
                  <a:srgbClr val="FFFF00"/>
                </a:solidFill>
                <a:ea typeface="仿宋" panose="02010609060101010101" pitchFamily="49" charset="-122"/>
              </a:rPr>
              <a:t>面向对象程序设计</a:t>
            </a:r>
            <a:r>
              <a:rPr lang="en-US" altLang="zh-CN" sz="2844" b="1" smtClean="0">
                <a:solidFill>
                  <a:srgbClr val="FFFF00"/>
                </a:solidFill>
                <a:ea typeface="仿宋" panose="02010609060101010101" pitchFamily="49" charset="-122"/>
              </a:rPr>
              <a:t>》</a:t>
            </a:r>
            <a:endParaRPr lang="zh-CN" altLang="en-US" sz="2844" b="1" smtClean="0">
              <a:solidFill>
                <a:srgbClr val="FFFF00"/>
              </a:solidFill>
              <a:ea typeface="仿宋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911" baseline="0">
                <a:solidFill>
                  <a:srgbClr val="C00000"/>
                </a:solidFill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89">
                <a:solidFill>
                  <a:srgbClr val="FFC000"/>
                </a:solidFill>
              </a:defRPr>
            </a:lvl1pPr>
            <a:lvl2pPr marL="406405" indent="0" algn="ctr">
              <a:buNone/>
              <a:defRPr sz="1778"/>
            </a:lvl2pPr>
            <a:lvl3pPr marL="812810" indent="0" algn="ctr">
              <a:buNone/>
              <a:defRPr sz="1600"/>
            </a:lvl3pPr>
            <a:lvl4pPr marL="1219215" indent="0" algn="ctr">
              <a:buNone/>
              <a:defRPr sz="1422"/>
            </a:lvl4pPr>
            <a:lvl5pPr marL="1625620" indent="0" algn="ctr">
              <a:buNone/>
              <a:defRPr sz="1422"/>
            </a:lvl5pPr>
            <a:lvl6pPr marL="2032025" indent="0" algn="ctr">
              <a:buNone/>
              <a:defRPr sz="1422"/>
            </a:lvl6pPr>
            <a:lvl7pPr marL="2438430" indent="0" algn="ctr">
              <a:buNone/>
              <a:defRPr sz="1422"/>
            </a:lvl7pPr>
            <a:lvl8pPr marL="2844836" indent="0" algn="ctr">
              <a:buNone/>
              <a:defRPr sz="1422"/>
            </a:lvl8pPr>
            <a:lvl9pPr marL="3251241" indent="0" algn="ctr">
              <a:buNone/>
              <a:defRPr sz="142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6FCC-5D5C-451A-B69C-842B52BD9E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7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745-0C92-411F-90DE-56F12591A8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0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196850"/>
            <a:ext cx="7886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887413"/>
            <a:ext cx="78867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49" y="6473825"/>
            <a:ext cx="524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932381-0B62-4E37-B882-D1D973C0076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7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0000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133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133">
              <a:solidFill>
                <a:prstClr val="black"/>
              </a:solidFill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278" y="1123950"/>
            <a:ext cx="8517467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7879" y="64801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44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6B41C3-BE83-4A0A-9ED2-8B0A2FEC329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31"/>
          <p:cNvSpPr>
            <a:spLocks noChangeArrowheads="1"/>
          </p:cNvSpPr>
          <p:nvPr userDrawn="1"/>
        </p:nvSpPr>
        <p:spPr bwMode="auto">
          <a:xfrm>
            <a:off x="203200" y="14079"/>
            <a:ext cx="20997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dirty="0" smtClean="0">
                <a:solidFill>
                  <a:srgbClr val="0099FF"/>
                </a:solidFill>
                <a:latin typeface="Arial" panose="020B0604020202020204" pitchFamily="34" charset="0"/>
              </a:rPr>
              <a:t>OOP-C++</a:t>
            </a:r>
          </a:p>
        </p:txBody>
      </p:sp>
      <p:pic>
        <p:nvPicPr>
          <p:cNvPr id="1030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012" y="47625"/>
            <a:ext cx="7874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280812" y="257175"/>
            <a:ext cx="80757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69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44" b="1" kern="1200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06405" algn="l" rtl="0" fontAlgn="base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812810" algn="l" rtl="0" fontAlgn="base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219215" algn="l" rtl="0" fontAlgn="base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625620" algn="l" rtl="0" fontAlgn="base">
        <a:lnSpc>
          <a:spcPct val="90000"/>
        </a:lnSpc>
        <a:spcBef>
          <a:spcPct val="0"/>
        </a:spcBef>
        <a:spcAft>
          <a:spcPct val="0"/>
        </a:spcAft>
        <a:defRPr sz="2844" b="1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203203" indent="-203203" algn="l" rtl="0" eaLnBrk="0" fontAlgn="base" hangingPunct="0">
        <a:lnSpc>
          <a:spcPct val="120000"/>
        </a:lnSpc>
        <a:spcBef>
          <a:spcPts val="889"/>
        </a:spcBef>
        <a:spcAft>
          <a:spcPct val="0"/>
        </a:spcAft>
        <a:buFont typeface="Arial" panose="020B0604020202020204" pitchFamily="34" charset="0"/>
        <a:buChar char="•"/>
        <a:defRPr sz="2133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09608" indent="-203203" algn="l" rtl="0" eaLnBrk="0" fontAlgn="base" hangingPunct="0">
        <a:lnSpc>
          <a:spcPct val="120000"/>
        </a:lnSpc>
        <a:spcBef>
          <a:spcPts val="444"/>
        </a:spcBef>
        <a:spcAft>
          <a:spcPct val="0"/>
        </a:spcAft>
        <a:buFont typeface="Arial" panose="020B0604020202020204" pitchFamily="34" charset="0"/>
        <a:buChar char="•"/>
        <a:defRPr sz="2133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016013" indent="-203203" algn="l" rtl="0" eaLnBrk="0" fontAlgn="base" hangingPunct="0">
        <a:lnSpc>
          <a:spcPct val="120000"/>
        </a:lnSpc>
        <a:spcBef>
          <a:spcPts val="444"/>
        </a:spcBef>
        <a:spcAft>
          <a:spcPct val="0"/>
        </a:spcAft>
        <a:buFont typeface="Arial" panose="020B0604020202020204" pitchFamily="34" charset="0"/>
        <a:buChar char="•"/>
        <a:defRPr sz="1778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422418" indent="-203203" algn="l" rtl="0" eaLnBrk="0" fontAlgn="base" hangingPunct="0">
        <a:lnSpc>
          <a:spcPct val="120000"/>
        </a:lnSpc>
        <a:spcBef>
          <a:spcPts val="444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23" indent="-203203" algn="l" rtl="0" eaLnBrk="0" fontAlgn="base" hangingPunct="0">
        <a:lnSpc>
          <a:spcPct val="120000"/>
        </a:lnSpc>
        <a:spcBef>
          <a:spcPts val="444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3522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19968;&#20123;&#24120;&#35265;&#38169;&#35823;.rt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74712"/>
            <a:ext cx="7772400" cy="1306689"/>
          </a:xfrm>
        </p:spPr>
        <p:txBody>
          <a:bodyPr anchor="ctr"/>
          <a:lstStyle/>
          <a:p>
            <a:pPr eaLnBrk="1" hangingPunct="1"/>
            <a:r>
              <a:rPr lang="en-US" altLang="zh-CN" dirty="0" smtClean="0">
                <a:solidFill>
                  <a:srgbClr val="CC3300"/>
                </a:solidFill>
              </a:rPr>
              <a:t>§15  Class Hierarchies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7411"/>
            <a:ext cx="6400800" cy="1557867"/>
          </a:xfrm>
        </p:spPr>
        <p:txBody>
          <a:bodyPr/>
          <a:lstStyle/>
          <a:p>
            <a:pPr eaLnBrk="1" hangingPunct="1"/>
            <a:r>
              <a:rPr lang="zh-CN" altLang="en-US" sz="3556">
                <a:solidFill>
                  <a:schemeClr val="tx1"/>
                </a:solidFill>
              </a:rPr>
              <a:t>（类层次结构）</a:t>
            </a:r>
          </a:p>
        </p:txBody>
      </p:sp>
    </p:spTree>
    <p:extLst>
      <p:ext uri="{BB962C8B-B14F-4D97-AF65-F5344CB8AC3E}">
        <p14:creationId xmlns:p14="http://schemas.microsoft.com/office/powerpoint/2010/main" val="38318309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5092" y="2368698"/>
            <a:ext cx="8448675" cy="32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ea typeface="楷体" panose="02010609060101010101" pitchFamily="49" charset="-122"/>
              </a:rPr>
              <a:t>参数传递方式：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    pass by value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（形参是实参的</a:t>
            </a:r>
            <a:r>
              <a:rPr lang="zh-CN" altLang="en-US" sz="20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副本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），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    pass by reference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（形参是实参的</a:t>
            </a:r>
            <a:r>
              <a:rPr lang="zh-CN" altLang="en-US" sz="20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引用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）。</a:t>
            </a: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ea typeface="楷体" panose="02010609060101010101" pitchFamily="49" charset="-122"/>
              </a:rPr>
              <a:t>返回值方式： 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by value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（数据的副本），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		by reference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（被引用者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不能是非静态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局部量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）。</a:t>
            </a: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函数重载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overload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ing)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重载解析规则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(also: C++Primer E5 §9)</a:t>
            </a:r>
            <a:endParaRPr lang="zh-CN" altLang="en-US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形参的缺省值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: </a:t>
            </a:r>
            <a:r>
              <a:rPr lang="zh-CN" altLang="en-US" sz="2000" b="1" u="sng" dirty="0" smtClean="0">
                <a:solidFill>
                  <a:srgbClr val="0000FF"/>
                </a:solidFill>
                <a:ea typeface="楷体" panose="02010609060101010101" pitchFamily="49" charset="-122"/>
              </a:rPr>
              <a:t>只要一个形参有缺省值，其后面所有形参都必须有缺省值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。</a:t>
            </a:r>
            <a:endParaRPr lang="zh-CN" altLang="en-US" sz="2000" b="1" dirty="0">
              <a:ea typeface="楷体" panose="02010609060101010101" pitchFamily="49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563563"/>
            <a:ext cx="8448675" cy="1839395"/>
          </a:xfrm>
        </p:spPr>
        <p:txBody>
          <a:bodyPr rtlCol="0">
            <a:normAutofit/>
          </a:bodyPr>
          <a:lstStyle/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动态创建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&amp;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销毁（内存中的）对象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  <a:sym typeface="Wingdings" panose="05000000000000000000" pitchFamily="2" charset="2"/>
              </a:rPr>
              <a:t>( </a:t>
            </a: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应成对</a:t>
            </a:r>
            <a:r>
              <a:rPr lang="zh-CN" altLang="en-US" sz="2200" b="1" u="sng" dirty="0">
                <a:ea typeface="楷体" panose="02010609060101010101" pitchFamily="49" charset="-122"/>
                <a:sym typeface="Wingdings" panose="05000000000000000000" pitchFamily="2" charset="2"/>
              </a:rPr>
              <a:t>使用 </a:t>
            </a:r>
            <a:r>
              <a:rPr lang="en-US" altLang="zh-CN" sz="2200" b="1" dirty="0">
                <a:ea typeface="楷体" panose="02010609060101010101" pitchFamily="49" charset="-122"/>
                <a:sym typeface="Wingdings" panose="05000000000000000000" pitchFamily="2" charset="2"/>
              </a:rPr>
              <a:t> )</a:t>
            </a:r>
            <a:endParaRPr lang="zh-CN" altLang="en-US" sz="2200" b="1" dirty="0"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</a:rPr>
              <a:t>单个</a:t>
            </a:r>
            <a:r>
              <a:rPr lang="zh-CN" altLang="en-US" sz="2200" b="1" dirty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>
                <a:ea typeface="楷体" panose="02010609060101010101" pitchFamily="49" charset="-122"/>
              </a:rPr>
              <a:t>对象： </a:t>
            </a:r>
            <a:r>
              <a:rPr lang="en-US" altLang="zh-CN" sz="2200" b="1" dirty="0">
                <a:ea typeface="楷体" panose="02010609060101010101" pitchFamily="49" charset="-122"/>
              </a:rPr>
              <a:t>new,     delete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对象</a:t>
            </a: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</a:rPr>
              <a:t>数组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： </a:t>
            </a:r>
            <a:r>
              <a:rPr lang="en-US" altLang="zh-CN" sz="2200" b="1" dirty="0">
                <a:ea typeface="楷体" panose="02010609060101010101" pitchFamily="49" charset="-122"/>
              </a:rPr>
              <a:t>new</a:t>
            </a:r>
            <a:r>
              <a:rPr lang="en-US" altLang="zh-CN" sz="2200" dirty="0">
                <a:ea typeface="楷体" panose="02010609060101010101" pitchFamily="49" charset="-122"/>
              </a:rPr>
              <a:t>[ ]</a:t>
            </a:r>
            <a:r>
              <a:rPr lang="en-US" altLang="zh-CN" sz="2200" b="1" dirty="0">
                <a:ea typeface="楷体" panose="02010609060101010101" pitchFamily="49" charset="-122"/>
              </a:rPr>
              <a:t>,  delete</a:t>
            </a:r>
            <a:r>
              <a:rPr lang="en-US" altLang="zh-CN" sz="2200" dirty="0">
                <a:ea typeface="楷体" panose="02010609060101010101" pitchFamily="49" charset="-122"/>
              </a:rPr>
              <a:t>[ </a:t>
            </a:r>
            <a:r>
              <a:rPr lang="en-US" altLang="zh-CN" sz="2200" dirty="0" smtClean="0">
                <a:ea typeface="楷体" panose="02010609060101010101" pitchFamily="49" charset="-122"/>
              </a:rPr>
              <a:t>]</a:t>
            </a:r>
            <a:endParaRPr lang="en-US" altLang="zh-CN" sz="2200" dirty="0">
              <a:ea typeface="楷体" panose="02010609060101010101" pitchFamily="49" charset="-122"/>
            </a:endParaRPr>
          </a:p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xfrm>
            <a:off x="5203825" y="71438"/>
            <a:ext cx="3740150" cy="482600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1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4~8)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86463" y="2798763"/>
            <a:ext cx="2632075" cy="1042987"/>
          </a:xfrm>
          <a:prstGeom prst="rect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rgbClr val="C00000"/>
                </a:solidFill>
              </a:rPr>
              <a:t>§7/10: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静态变量 </a:t>
            </a:r>
            <a:r>
              <a:rPr lang="en-US" altLang="zh-CN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非静态变量：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生命周期、实例化顺序</a:t>
            </a:r>
            <a:endParaRPr lang="zh-CN" altLang="en-US" sz="2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73763" y="1046163"/>
            <a:ext cx="2644775" cy="1752600"/>
          </a:xfrm>
          <a:prstGeom prst="rect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C00000"/>
                </a:solidFill>
              </a:rPr>
              <a:t>§6:  </a:t>
            </a:r>
            <a:r>
              <a:rPr lang="en-US" altLang="zh-CN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if(),  while(), switch() </a:t>
            </a:r>
            <a:r>
              <a:rPr lang="zh-CN" altLang="en-US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的括弧中可定义局部量。</a:t>
            </a:r>
            <a:r>
              <a:rPr lang="en-US" altLang="zh-CN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for()</a:t>
            </a:r>
            <a:r>
              <a:rPr lang="zh-CN" altLang="en-US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的初始化表达式也可如此。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03374" y="5652656"/>
            <a:ext cx="6189807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ts val="2800"/>
              </a:lnSpc>
            </a:pPr>
            <a:r>
              <a:rPr lang="en-US" altLang="zh-CN" sz="2800" b="1" dirty="0" smtClean="0">
                <a:ea typeface="楷体" panose="02010609060101010101" pitchFamily="49" charset="-122"/>
              </a:rPr>
              <a:t> T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 func4( T2 </a:t>
            </a:r>
            <a:r>
              <a:rPr lang="en-US" altLang="zh-CN" sz="2800" b="1" dirty="0" err="1" smtClean="0">
                <a:ea typeface="楷体" panose="02010609060101010101" pitchFamily="49" charset="-122"/>
              </a:rPr>
              <a:t>arg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=expr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)</a:t>
            </a:r>
            <a:endParaRPr lang="en-US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8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5092" y="2368698"/>
            <a:ext cx="8448675" cy="32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ea typeface="楷体" panose="02010609060101010101" pitchFamily="49" charset="-122"/>
              </a:rPr>
              <a:t>参数传递方式：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    pass by value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（形参是实参的</a:t>
            </a:r>
            <a:r>
              <a:rPr lang="zh-CN" altLang="en-US" sz="20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副本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），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    pass by reference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（形参是实参的</a:t>
            </a:r>
            <a:r>
              <a:rPr lang="zh-CN" altLang="en-US" sz="20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引用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）。</a:t>
            </a: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ea typeface="楷体" panose="02010609060101010101" pitchFamily="49" charset="-122"/>
              </a:rPr>
              <a:t>返回值方式： 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by value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（数据的副本），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		by reference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（被引用者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不能是非静态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局部量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）。</a:t>
            </a: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函数重载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overload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ing)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重载解析规则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(also: C++Primer E5 §9)</a:t>
            </a:r>
            <a:endParaRPr lang="zh-CN" altLang="en-US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形参的缺省值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: </a:t>
            </a:r>
            <a:r>
              <a:rPr lang="zh-CN" altLang="en-US" sz="2000" b="1" u="sng" dirty="0" smtClean="0">
                <a:solidFill>
                  <a:srgbClr val="0000FF"/>
                </a:solidFill>
                <a:ea typeface="楷体" panose="02010609060101010101" pitchFamily="49" charset="-122"/>
              </a:rPr>
              <a:t>只要一个形参有缺省值，其后面所有形参都必须有缺省值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。</a:t>
            </a:r>
            <a:endParaRPr lang="zh-CN" altLang="en-US" sz="2000" b="1" dirty="0">
              <a:ea typeface="楷体" panose="02010609060101010101" pitchFamily="49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563563"/>
            <a:ext cx="8448675" cy="1839395"/>
          </a:xfrm>
        </p:spPr>
        <p:txBody>
          <a:bodyPr rtlCol="0">
            <a:normAutofit/>
          </a:bodyPr>
          <a:lstStyle/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动态创建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&amp;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销毁（内存中的）对象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  <a:sym typeface="Wingdings" panose="05000000000000000000" pitchFamily="2" charset="2"/>
              </a:rPr>
              <a:t>( </a:t>
            </a: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应成对</a:t>
            </a:r>
            <a:r>
              <a:rPr lang="zh-CN" altLang="en-US" sz="2200" b="1" u="sng" dirty="0">
                <a:ea typeface="楷体" panose="02010609060101010101" pitchFamily="49" charset="-122"/>
                <a:sym typeface="Wingdings" panose="05000000000000000000" pitchFamily="2" charset="2"/>
              </a:rPr>
              <a:t>使用 </a:t>
            </a:r>
            <a:r>
              <a:rPr lang="en-US" altLang="zh-CN" sz="2200" b="1" dirty="0">
                <a:ea typeface="楷体" panose="02010609060101010101" pitchFamily="49" charset="-122"/>
                <a:sym typeface="Wingdings" panose="05000000000000000000" pitchFamily="2" charset="2"/>
              </a:rPr>
              <a:t> )</a:t>
            </a:r>
            <a:endParaRPr lang="zh-CN" altLang="en-US" sz="2200" b="1" dirty="0"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</a:rPr>
              <a:t>单个</a:t>
            </a:r>
            <a:r>
              <a:rPr lang="zh-CN" altLang="en-US" sz="2200" b="1" dirty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>
                <a:ea typeface="楷体" panose="02010609060101010101" pitchFamily="49" charset="-122"/>
              </a:rPr>
              <a:t>对象： </a:t>
            </a:r>
            <a:r>
              <a:rPr lang="en-US" altLang="zh-CN" sz="2200" b="1" dirty="0">
                <a:ea typeface="楷体" panose="02010609060101010101" pitchFamily="49" charset="-122"/>
              </a:rPr>
              <a:t>new,     delete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对象</a:t>
            </a: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</a:rPr>
              <a:t>数组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： </a:t>
            </a:r>
            <a:r>
              <a:rPr lang="en-US" altLang="zh-CN" sz="2200" b="1" dirty="0">
                <a:ea typeface="楷体" panose="02010609060101010101" pitchFamily="49" charset="-122"/>
              </a:rPr>
              <a:t>new</a:t>
            </a:r>
            <a:r>
              <a:rPr lang="en-US" altLang="zh-CN" sz="2200" dirty="0">
                <a:ea typeface="楷体" panose="02010609060101010101" pitchFamily="49" charset="-122"/>
              </a:rPr>
              <a:t>[ ]</a:t>
            </a:r>
            <a:r>
              <a:rPr lang="en-US" altLang="zh-CN" sz="2200" b="1" dirty="0">
                <a:ea typeface="楷体" panose="02010609060101010101" pitchFamily="49" charset="-122"/>
              </a:rPr>
              <a:t>,  delete</a:t>
            </a:r>
            <a:r>
              <a:rPr lang="en-US" altLang="zh-CN" sz="2200" dirty="0">
                <a:ea typeface="楷体" panose="02010609060101010101" pitchFamily="49" charset="-122"/>
              </a:rPr>
              <a:t>[ </a:t>
            </a:r>
            <a:r>
              <a:rPr lang="en-US" altLang="zh-CN" sz="2200" dirty="0" smtClean="0">
                <a:ea typeface="楷体" panose="02010609060101010101" pitchFamily="49" charset="-122"/>
              </a:rPr>
              <a:t>]</a:t>
            </a:r>
            <a:endParaRPr lang="en-US" altLang="zh-CN" sz="2200" dirty="0">
              <a:ea typeface="楷体" panose="02010609060101010101" pitchFamily="49" charset="-122"/>
            </a:endParaRPr>
          </a:p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xfrm>
            <a:off x="5203825" y="71438"/>
            <a:ext cx="3740150" cy="482600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1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4~8)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73763" y="1046163"/>
            <a:ext cx="2644775" cy="1752600"/>
          </a:xfrm>
          <a:prstGeom prst="rect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C00000"/>
                </a:solidFill>
              </a:rPr>
              <a:t>§6:  </a:t>
            </a:r>
            <a:r>
              <a:rPr lang="en-US" altLang="zh-CN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if(),  while(), switch() </a:t>
            </a:r>
            <a:r>
              <a:rPr lang="zh-CN" altLang="en-US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的括弧中可定义局部量。</a:t>
            </a:r>
            <a:r>
              <a:rPr lang="en-US" altLang="zh-CN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for()</a:t>
            </a:r>
            <a:r>
              <a:rPr lang="zh-CN" altLang="en-US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的初始化表达式也可如此。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71450" y="5595938"/>
            <a:ext cx="89058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>
                <a:ea typeface="楷体" panose="02010609060101010101" pitchFamily="49" charset="-122"/>
              </a:rPr>
              <a:t>NameSpace</a:t>
            </a:r>
            <a:r>
              <a:rPr lang="en-US" altLang="zh-CN" sz="2200" dirty="0">
                <a:ea typeface="楷体" panose="02010609060101010101" pitchFamily="49" charset="-122"/>
              </a:rPr>
              <a:t>:  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</a:rPr>
              <a:t>namespace NS{</a:t>
            </a:r>
            <a:r>
              <a:rPr lang="en-US" altLang="zh-CN" sz="2200" dirty="0">
                <a:ea typeface="楷体" panose="02010609060101010101" pitchFamily="49" charset="-122"/>
              </a:rPr>
              <a:t>……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</a:rPr>
              <a:t>}</a:t>
            </a:r>
            <a:r>
              <a:rPr lang="en-US" altLang="zh-CN" sz="2200" dirty="0">
                <a:ea typeface="楷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楷体" panose="02010609060101010101" pitchFamily="49" charset="-122"/>
              </a:rPr>
              <a:t>using namespace </a:t>
            </a:r>
            <a:r>
              <a:rPr lang="en-US" altLang="zh-CN" sz="2200" dirty="0">
                <a:solidFill>
                  <a:srgbClr val="FF0000"/>
                </a:solidFill>
                <a:ea typeface="楷体" panose="02010609060101010101" pitchFamily="49" charset="-122"/>
              </a:rPr>
              <a:t>NS</a:t>
            </a:r>
            <a:r>
              <a:rPr lang="en-US" altLang="zh-CN" sz="2200" dirty="0">
                <a:ea typeface="楷体" panose="02010609060101010101" pitchFamily="49" charset="-122"/>
              </a:rPr>
              <a:t>;    </a:t>
            </a:r>
            <a:r>
              <a:rPr lang="en-US" altLang="zh-CN" sz="2200" dirty="0">
                <a:solidFill>
                  <a:srgbClr val="C00000"/>
                </a:solidFill>
                <a:ea typeface="楷体" panose="02010609060101010101" pitchFamily="49" charset="-122"/>
              </a:rPr>
              <a:t>using </a:t>
            </a:r>
            <a:r>
              <a:rPr lang="en-US" altLang="zh-CN" sz="2200" dirty="0">
                <a:ea typeface="楷体" panose="02010609060101010101" pitchFamily="49" charset="-122"/>
              </a:rPr>
              <a:t>NS::</a:t>
            </a:r>
            <a:r>
              <a:rPr lang="en-US" altLang="zh-CN" sz="2200" dirty="0">
                <a:solidFill>
                  <a:srgbClr val="FF0000"/>
                </a:solidFill>
                <a:ea typeface="楷体" panose="02010609060101010101" pitchFamily="49" charset="-122"/>
              </a:rPr>
              <a:t>name;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b="1" dirty="0">
                <a:ea typeface="楷体" panose="02010609060101010101" pitchFamily="49" charset="-122"/>
              </a:rPr>
              <a:t>NS: </a:t>
            </a:r>
            <a:r>
              <a:rPr lang="zh-CN" altLang="en-US" b="1" dirty="0">
                <a:ea typeface="楷体" panose="02010609060101010101" pitchFamily="49" charset="-122"/>
              </a:rPr>
              <a:t>名字空间的名字； </a:t>
            </a:r>
            <a:r>
              <a:rPr lang="en-US" altLang="zh-CN" b="1" dirty="0">
                <a:ea typeface="楷体" panose="02010609060101010101" pitchFamily="49" charset="-122"/>
              </a:rPr>
              <a:t>name</a:t>
            </a:r>
            <a:r>
              <a:rPr lang="zh-CN" altLang="en-US" b="1" dirty="0">
                <a:ea typeface="楷体" panose="02010609060101010101" pitchFamily="49" charset="-122"/>
              </a:rPr>
              <a:t>：</a:t>
            </a:r>
            <a:r>
              <a:rPr lang="en-US" altLang="zh-CN" b="1" dirty="0">
                <a:ea typeface="楷体" panose="02010609060101010101" pitchFamily="49" charset="-122"/>
              </a:rPr>
              <a:t>NS</a:t>
            </a:r>
            <a:r>
              <a:rPr lang="zh-CN" altLang="en-US" b="1" dirty="0">
                <a:ea typeface="楷体" panose="02010609060101010101" pitchFamily="49" charset="-122"/>
              </a:rPr>
              <a:t>的成员名（函数、变量、类型）</a:t>
            </a:r>
            <a:endParaRPr lang="en-US" altLang="zh-CN" b="1" dirty="0">
              <a:ea typeface="楷体" panose="02010609060101010101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986463" y="2798763"/>
            <a:ext cx="2632075" cy="1042987"/>
          </a:xfrm>
          <a:prstGeom prst="rect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>
                <a:solidFill>
                  <a:srgbClr val="C00000"/>
                </a:solidFill>
              </a:rPr>
              <a:t>§7/10: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静态变量 </a:t>
            </a:r>
            <a:r>
              <a:rPr lang="en-US" altLang="zh-CN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非静态变量：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生命周期、实例化顺序</a:t>
            </a:r>
            <a:endParaRPr lang="zh-CN" altLang="en-US" sz="2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97706" y="3000375"/>
            <a:ext cx="1408039" cy="39860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685218" y="2970933"/>
            <a:ext cx="1967995" cy="398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011055" y="5300452"/>
            <a:ext cx="1380547" cy="39860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217488"/>
            <a:ext cx="8448675" cy="6465887"/>
          </a:xfrm>
        </p:spPr>
        <p:txBody>
          <a:bodyPr rtlCol="0">
            <a:noAutofit/>
          </a:bodyPr>
          <a:lstStyle/>
          <a:p>
            <a:pPr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(class)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、对象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(Object)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Members: </a:t>
            </a: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  <a:r>
              <a:rPr lang="en-US" altLang="zh-CN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member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member </a:t>
            </a: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function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member</a:t>
            </a:r>
            <a:r>
              <a:rPr lang="en-US" altLang="zh-CN" sz="2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type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Static/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NonStatic</a:t>
            </a: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member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（包括数据、函数两类）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访问控制（能见度）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: public, protected, private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对象自身引用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*this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，只能在非静态成员函数体中使用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构造函数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default constructor, copy constructor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对象创建时被自动调用，完成对象初始化。</a:t>
            </a:r>
            <a:endParaRPr lang="en-US" altLang="zh-CN" sz="22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可定义 </a:t>
            </a:r>
            <a:r>
              <a:rPr lang="en-US" altLang="zh-CN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0~N</a:t>
            </a:r>
            <a:r>
              <a:rPr lang="zh-CN" altLang="en-US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个（可重载）。</a:t>
            </a:r>
            <a:endParaRPr lang="en-US" altLang="zh-CN" sz="2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常量、引用等</a:t>
            </a:r>
            <a:r>
              <a:rPr lang="zh-CN" altLang="en-US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特殊数据成员</a:t>
            </a: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</a:t>
            </a: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r>
              <a:rPr lang="en-US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如何调用基类的构造函数？</a:t>
            </a:r>
            <a:endParaRPr lang="en-US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析构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destructor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对象销毁时被自动调用。</a:t>
            </a:r>
            <a:endParaRPr lang="en-US" altLang="zh-CN" sz="22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fontAlgn="auto">
              <a:lnSpc>
                <a:spcPts val="26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（最多）只能定义一个。</a:t>
            </a:r>
            <a:endParaRPr lang="en-US" altLang="zh-CN" sz="22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 fontAlgn="auto">
              <a:lnSpc>
                <a:spcPts val="26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8363" y="69850"/>
            <a:ext cx="4273550" cy="576263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2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10~13)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2088" y="2740025"/>
            <a:ext cx="520700" cy="33258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作用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书写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形式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、特点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矩形 2"/>
          <p:cNvSpPr>
            <a:spLocks noChangeArrowheads="1"/>
          </p:cNvSpPr>
          <p:nvPr/>
        </p:nvSpPr>
        <p:spPr bwMode="auto">
          <a:xfrm>
            <a:off x="5545138" y="3473450"/>
            <a:ext cx="3443287" cy="31702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class C { 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C(); 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C(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C&amp; operator=(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C(int, double);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~C()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private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Date birthday; </a:t>
            </a:r>
          </a:p>
          <a:p>
            <a:pPr eaLnBrk="1" hangingPunct="1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73300" y="679450"/>
            <a:ext cx="5513388" cy="4000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在类的成员函数中如何访问？类外如何访问？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cxnSp>
        <p:nvCxnSpPr>
          <p:cNvPr id="6" name="直接连接符 5"/>
          <p:cNvCxnSpPr>
            <a:stCxn id="7" idx="1"/>
          </p:cNvCxnSpPr>
          <p:nvPr/>
        </p:nvCxnSpPr>
        <p:spPr>
          <a:xfrm flipH="1" flipV="1">
            <a:off x="4291013" y="3000375"/>
            <a:ext cx="1406525" cy="990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697538" y="3814763"/>
            <a:ext cx="2592387" cy="350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97538" y="4146550"/>
            <a:ext cx="2592387" cy="35083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>
            <a:stCxn id="12" idx="3"/>
          </p:cNvCxnSpPr>
          <p:nvPr/>
        </p:nvCxnSpPr>
        <p:spPr>
          <a:xfrm flipH="1" flipV="1">
            <a:off x="7385050" y="2909888"/>
            <a:ext cx="904875" cy="1411287"/>
          </a:xfrm>
          <a:prstGeom prst="curvedConnector4">
            <a:avLst>
              <a:gd name="adj1" fmla="val -27500"/>
              <a:gd name="adj2" fmla="val 81856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29375" y="3827132"/>
            <a:ext cx="1860550" cy="307777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C(int =0);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连接符 18"/>
          <p:cNvCxnSpPr>
            <a:stCxn id="20" idx="1"/>
          </p:cNvCxnSpPr>
          <p:nvPr/>
        </p:nvCxnSpPr>
        <p:spPr>
          <a:xfrm flipH="1" flipV="1">
            <a:off x="4051300" y="5191125"/>
            <a:ext cx="1549400" cy="22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600700" y="5037138"/>
            <a:ext cx="2592388" cy="35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18748" y="5337175"/>
            <a:ext cx="2981905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Date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getDay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439" y="6184770"/>
            <a:ext cx="422743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member function!?</a:t>
            </a:r>
            <a:endParaRPr lang="zh-CN" altLang="en-US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2" grpId="0" animBg="1"/>
      <p:bldP spid="60419" grpId="0" uiExpand="1" build="p"/>
      <p:bldP spid="2" grpId="0" uiExpand="1" animBg="1"/>
      <p:bldP spid="4" grpId="0" uiExpand="1" animBg="1"/>
      <p:bldP spid="7" grpId="0" uiExpand="1" animBg="1"/>
      <p:bldP spid="7" grpId="1" animBg="1"/>
      <p:bldP spid="12" grpId="0" uiExpand="1" animBg="1"/>
      <p:bldP spid="12" grpId="1" animBg="1"/>
      <p:bldP spid="18" grpId="0" uiExpand="1" animBg="1"/>
      <p:bldP spid="20" grpId="0" animBg="1"/>
      <p:bldP spid="20" grpId="1" animBg="1"/>
      <p:bldP spid="14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8363" y="69850"/>
            <a:ext cx="4273550" cy="576263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2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10~13)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3188" y="360363"/>
            <a:ext cx="8450262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继承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(Inheritance)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28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继承的意图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提取相同成员到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base class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Base class        derived class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virtual function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，与非虚函数的差异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虚函数：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派生类（按需）重置；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非虚函数：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不允许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派生类重置。但若派生类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中出现了声明，则隐藏了基类声明的相应函数。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仅当通过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基类指针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基类引用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调用基类声明的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虚函数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virtual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特性才起作用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670675" y="549275"/>
            <a:ext cx="2290763" cy="53546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class  B  </a:t>
            </a:r>
            <a:r>
              <a:rPr lang="en-US" altLang="zh-CN" dirty="0" smtClean="0"/>
              <a:t>{ string name;</a:t>
            </a:r>
            <a:endParaRPr lang="en-US" altLang="zh-CN" dirty="0"/>
          </a:p>
          <a:p>
            <a:pPr eaLnBrk="1" hangingPunct="1"/>
            <a:r>
              <a:rPr lang="en-US" altLang="zh-CN" dirty="0"/>
              <a:t>public: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void f1();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virtual</a:t>
            </a:r>
            <a:r>
              <a:rPr lang="en-US" altLang="zh-CN" dirty="0"/>
              <a:t> void f2();</a:t>
            </a:r>
          </a:p>
          <a:p>
            <a:pPr eaLnBrk="1" hangingPunct="1"/>
            <a:r>
              <a:rPr lang="en-US" altLang="zh-CN" dirty="0"/>
              <a:t>} 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class D </a:t>
            </a:r>
            <a:r>
              <a:rPr lang="en-US" altLang="zh-CN" dirty="0">
                <a:solidFill>
                  <a:srgbClr val="FF0000"/>
                </a:solidFill>
              </a:rPr>
              <a:t>: public B</a:t>
            </a:r>
            <a:r>
              <a:rPr lang="en-US" altLang="zh-CN" dirty="0"/>
              <a:t>  {</a:t>
            </a:r>
          </a:p>
          <a:p>
            <a:pPr eaLnBrk="1" hangingPunct="1"/>
            <a:r>
              <a:rPr lang="en-US" altLang="zh-CN" dirty="0"/>
              <a:t>public:</a:t>
            </a:r>
          </a:p>
          <a:p>
            <a:pPr eaLnBrk="1" hangingPunct="1"/>
            <a:r>
              <a:rPr lang="en-US" altLang="zh-CN" dirty="0"/>
              <a:t>   //</a:t>
            </a:r>
            <a:r>
              <a:rPr lang="en-US" altLang="zh-CN" b="1" dirty="0"/>
              <a:t> </a:t>
            </a:r>
            <a:r>
              <a:rPr lang="zh-CN" altLang="en-US" b="1" dirty="0"/>
              <a:t>两个</a:t>
            </a:r>
            <a:r>
              <a:rPr lang="zh-CN" altLang="en-US" dirty="0"/>
              <a:t> </a:t>
            </a:r>
            <a:r>
              <a:rPr lang="en-US" altLang="zh-CN" dirty="0"/>
              <a:t>f1() </a:t>
            </a:r>
            <a:r>
              <a:rPr lang="zh-CN" altLang="en-US" b="1" dirty="0"/>
              <a:t>对外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  // </a:t>
            </a:r>
            <a:r>
              <a:rPr lang="zh-CN" altLang="en-US" b="1" dirty="0"/>
              <a:t>隐藏了</a:t>
            </a:r>
            <a:r>
              <a:rPr lang="zh-CN" altLang="en-US" dirty="0"/>
              <a:t> </a:t>
            </a:r>
            <a:r>
              <a:rPr lang="en-US" altLang="zh-CN" dirty="0"/>
              <a:t>B::f1().</a:t>
            </a:r>
          </a:p>
          <a:p>
            <a:pPr eaLnBrk="1" hangingPunct="1"/>
            <a:r>
              <a:rPr lang="en-US" altLang="zh-CN" dirty="0"/>
              <a:t>  // </a:t>
            </a:r>
            <a:r>
              <a:rPr lang="zh-CN" altLang="en-US" b="1" dirty="0"/>
              <a:t>这俩构成重载</a:t>
            </a:r>
            <a:r>
              <a:rPr lang="en-US" altLang="zh-CN" b="1" dirty="0"/>
              <a:t>.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void f1();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void f1(int);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// </a:t>
            </a:r>
            <a:r>
              <a:rPr lang="zh-CN" altLang="en-US" b="1" dirty="0"/>
              <a:t>这个是重置</a:t>
            </a:r>
            <a:r>
              <a:rPr lang="en-US" altLang="zh-CN" b="1" dirty="0"/>
              <a:t>! </a:t>
            </a:r>
            <a:r>
              <a:rPr lang="zh-CN" altLang="en-US" b="1" dirty="0"/>
              <a:t>前面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//</a:t>
            </a:r>
            <a:r>
              <a:rPr lang="en-US" altLang="zh-CN" b="1" dirty="0"/>
              <a:t> </a:t>
            </a:r>
            <a:r>
              <a:rPr lang="zh-CN" altLang="en-US" b="1" dirty="0"/>
              <a:t>的 </a:t>
            </a:r>
            <a:r>
              <a:rPr lang="en-US" altLang="zh-CN" b="1" dirty="0"/>
              <a:t>virtual </a:t>
            </a:r>
            <a:r>
              <a:rPr lang="zh-CN" altLang="en-US" b="1" dirty="0"/>
              <a:t>可选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   void f2();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} ;</a:t>
            </a:r>
            <a:endParaRPr lang="zh-CN" altLang="en-US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 rot="-5400000">
            <a:off x="3011488" y="1090612"/>
            <a:ext cx="190500" cy="695325"/>
            <a:chOff x="9182100" y="2133600"/>
            <a:chExt cx="190500" cy="69532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9267825" y="2343150"/>
              <a:ext cx="0" cy="4857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9182100" y="2133600"/>
              <a:ext cx="190500" cy="209550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3188" y="4238625"/>
            <a:ext cx="8450262" cy="2309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重置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(overriding):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为什么要重置？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fontAlgn="auto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语法要求？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即满足什么条件才是“重置”：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在基类中声明为虚函数；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在派生类中再次声明（必须定义）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marL="914400" lvl="2" indent="0" fontAlgn="auto">
              <a:lnSpc>
                <a:spcPts val="2800"/>
              </a:lnSpc>
              <a:spcAft>
                <a:spcPts val="0"/>
              </a:spcAft>
              <a:buNone/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且在基类、派生类中的函数头部相同！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uiExpand="1" build="allAtOnce"/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8363" y="69850"/>
            <a:ext cx="4273550" cy="576263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2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10~13)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11267" name="Rectangle 2"/>
          <p:cNvSpPr txBox="1">
            <a:spLocks noChangeArrowheads="1"/>
          </p:cNvSpPr>
          <p:nvPr/>
        </p:nvSpPr>
        <p:spPr bwMode="auto">
          <a:xfrm>
            <a:off x="103188" y="360363"/>
            <a:ext cx="8450262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继承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(Inheritance)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28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继承的意图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提取相同成员到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base class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Base class        derived class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virtual function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，与非虚函数的差异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虚函数：允许派生类（按需）重置；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非虚函数：不允许派生类重置。但若派生类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中出现了声明，则隐藏了基类声明的相应函数。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仅当通过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基类指针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基类引用</a:t>
            </a: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调用基类声明的</a:t>
            </a:r>
            <a: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虚函数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virtual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特性才起作用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</p:txBody>
      </p:sp>
      <p:sp>
        <p:nvSpPr>
          <p:cNvPr id="11268" name="文本框 3"/>
          <p:cNvSpPr txBox="1">
            <a:spLocks noChangeArrowheads="1"/>
          </p:cNvSpPr>
          <p:nvPr/>
        </p:nvSpPr>
        <p:spPr bwMode="auto">
          <a:xfrm>
            <a:off x="6670675" y="549275"/>
            <a:ext cx="2290763" cy="53546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class  B  {</a:t>
            </a:r>
          </a:p>
          <a:p>
            <a:pPr eaLnBrk="1" hangingPunct="1"/>
            <a:r>
              <a:rPr lang="en-US" altLang="zh-CN"/>
              <a:t>public: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0000FF"/>
                </a:solidFill>
              </a:rPr>
              <a:t>void f1();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FF0000"/>
                </a:solidFill>
              </a:rPr>
              <a:t>virtual</a:t>
            </a:r>
            <a:r>
              <a:rPr lang="en-US" altLang="zh-CN"/>
              <a:t> void f2();</a:t>
            </a:r>
          </a:p>
          <a:p>
            <a:pPr eaLnBrk="1" hangingPunct="1"/>
            <a:r>
              <a:rPr lang="en-US" altLang="zh-CN"/>
              <a:t>} 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class D </a:t>
            </a:r>
            <a:r>
              <a:rPr lang="en-US" altLang="zh-CN">
                <a:solidFill>
                  <a:srgbClr val="FF0000"/>
                </a:solidFill>
              </a:rPr>
              <a:t>: public B</a:t>
            </a:r>
            <a:r>
              <a:rPr lang="en-US" altLang="zh-CN"/>
              <a:t>  {</a:t>
            </a:r>
          </a:p>
          <a:p>
            <a:pPr eaLnBrk="1" hangingPunct="1"/>
            <a:r>
              <a:rPr lang="en-US" altLang="zh-CN"/>
              <a:t>public:</a:t>
            </a:r>
          </a:p>
          <a:p>
            <a:pPr eaLnBrk="1" hangingPunct="1"/>
            <a:r>
              <a:rPr lang="en-US" altLang="zh-CN"/>
              <a:t>   //</a:t>
            </a:r>
            <a:r>
              <a:rPr lang="en-US" altLang="zh-CN" b="1"/>
              <a:t> </a:t>
            </a:r>
            <a:r>
              <a:rPr lang="zh-CN" altLang="en-US" b="1"/>
              <a:t>两个</a:t>
            </a:r>
            <a:r>
              <a:rPr lang="zh-CN" altLang="en-US"/>
              <a:t> </a:t>
            </a:r>
            <a:r>
              <a:rPr lang="en-US" altLang="zh-CN"/>
              <a:t>f1() </a:t>
            </a:r>
            <a:r>
              <a:rPr lang="zh-CN" altLang="en-US" b="1"/>
              <a:t>对外</a:t>
            </a:r>
            <a:endParaRPr lang="en-US" altLang="zh-CN" b="1"/>
          </a:p>
          <a:p>
            <a:pPr eaLnBrk="1" hangingPunct="1"/>
            <a:r>
              <a:rPr lang="en-US" altLang="zh-CN"/>
              <a:t>  // </a:t>
            </a:r>
            <a:r>
              <a:rPr lang="zh-CN" altLang="en-US" b="1"/>
              <a:t>隐藏了</a:t>
            </a:r>
            <a:r>
              <a:rPr lang="zh-CN" altLang="en-US"/>
              <a:t> </a:t>
            </a:r>
            <a:r>
              <a:rPr lang="en-US" altLang="zh-CN"/>
              <a:t>B::f1().</a:t>
            </a:r>
          </a:p>
          <a:p>
            <a:pPr eaLnBrk="1" hangingPunct="1"/>
            <a:r>
              <a:rPr lang="en-US" altLang="zh-CN"/>
              <a:t>  // </a:t>
            </a:r>
            <a:r>
              <a:rPr lang="zh-CN" altLang="en-US" b="1"/>
              <a:t>这俩构成重载</a:t>
            </a:r>
            <a:r>
              <a:rPr lang="en-US" altLang="zh-CN" b="1"/>
              <a:t>.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   void f1();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   void f1(int);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// </a:t>
            </a:r>
            <a:r>
              <a:rPr lang="zh-CN" altLang="en-US" b="1"/>
              <a:t>这个是重置</a:t>
            </a:r>
            <a:r>
              <a:rPr lang="en-US" altLang="zh-CN" b="1"/>
              <a:t>! </a:t>
            </a:r>
            <a:r>
              <a:rPr lang="zh-CN" altLang="en-US" b="1"/>
              <a:t>前面</a:t>
            </a:r>
            <a:endParaRPr lang="en-US" altLang="zh-CN" b="1"/>
          </a:p>
          <a:p>
            <a:pPr eaLnBrk="1" hangingPunct="1"/>
            <a:r>
              <a:rPr lang="en-US" altLang="zh-CN"/>
              <a:t>//</a:t>
            </a:r>
            <a:r>
              <a:rPr lang="en-US" altLang="zh-CN" b="1"/>
              <a:t> </a:t>
            </a:r>
            <a:r>
              <a:rPr lang="zh-CN" altLang="en-US" b="1"/>
              <a:t>的 </a:t>
            </a:r>
            <a:r>
              <a:rPr lang="en-US" altLang="zh-CN" b="1"/>
              <a:t>virtual </a:t>
            </a:r>
            <a:r>
              <a:rPr lang="zh-CN" altLang="en-US" b="1"/>
              <a:t>可选</a:t>
            </a:r>
            <a:endParaRPr lang="en-US" altLang="zh-CN" b="1"/>
          </a:p>
          <a:p>
            <a:pPr eaLnBrk="1" hangingPunct="1"/>
            <a:r>
              <a:rPr lang="en-US" altLang="zh-CN"/>
              <a:t>   void f2();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} ;</a:t>
            </a:r>
            <a:endParaRPr lang="zh-CN" altLang="en-US"/>
          </a:p>
        </p:txBody>
      </p:sp>
      <p:grpSp>
        <p:nvGrpSpPr>
          <p:cNvPr id="11269" name="组合 10"/>
          <p:cNvGrpSpPr>
            <a:grpSpLocks/>
          </p:cNvGrpSpPr>
          <p:nvPr/>
        </p:nvGrpSpPr>
        <p:grpSpPr bwMode="auto">
          <a:xfrm rot="-5400000">
            <a:off x="3011488" y="1090612"/>
            <a:ext cx="190500" cy="695325"/>
            <a:chOff x="9182100" y="2133600"/>
            <a:chExt cx="190500" cy="69532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9267825" y="2343150"/>
              <a:ext cx="0" cy="4857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9182100" y="2133600"/>
              <a:ext cx="190500" cy="209550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42925" y="4090988"/>
            <a:ext cx="2668588" cy="257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例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：与 </a:t>
            </a:r>
            <a:r>
              <a:rPr lang="en-US" altLang="zh-CN" sz="2000" b="1" dirty="0"/>
              <a:t>[virtual] </a:t>
            </a:r>
            <a:r>
              <a:rPr lang="zh-CN" altLang="en-US" sz="2000" b="1" dirty="0"/>
              <a:t>无关，</a:t>
            </a:r>
            <a:endParaRPr lang="en-US" altLang="zh-CN" sz="2000" b="1" dirty="0"/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</a:rPr>
              <a:t>编译时绑定</a:t>
            </a:r>
            <a:r>
              <a:rPr lang="zh-CN" altLang="en-US" sz="2000" b="1" dirty="0"/>
              <a:t>！</a:t>
            </a:r>
            <a:endParaRPr lang="en-US" altLang="zh-CN" sz="2000" b="1" dirty="0"/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D  d;     B   b;</a:t>
            </a:r>
          </a:p>
          <a:p>
            <a:pPr eaLnBrk="1" hangingPunct="1"/>
            <a:r>
              <a:rPr lang="en-US" altLang="zh-CN" sz="2000" b="1" dirty="0"/>
              <a:t>b.</a:t>
            </a:r>
            <a:r>
              <a:rPr lang="en-US" altLang="zh-CN" sz="2000" dirty="0"/>
              <a:t>f1(); </a:t>
            </a:r>
          </a:p>
          <a:p>
            <a:pPr eaLnBrk="1" hangingPunct="1"/>
            <a:r>
              <a:rPr lang="en-US" altLang="zh-CN" sz="2000" b="1" dirty="0"/>
              <a:t>d.</a:t>
            </a:r>
            <a:r>
              <a:rPr lang="en-US" altLang="zh-CN" sz="2000" dirty="0"/>
              <a:t>f1(); 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b="1" dirty="0"/>
              <a:t>b.</a:t>
            </a:r>
            <a:r>
              <a:rPr lang="en-US" altLang="zh-CN" sz="2000" dirty="0"/>
              <a:t>f2(); </a:t>
            </a:r>
          </a:p>
          <a:p>
            <a:pPr eaLnBrk="1" hangingPunct="1"/>
            <a:r>
              <a:rPr lang="en-US" altLang="zh-CN" sz="2000" b="1" dirty="0"/>
              <a:t>d.</a:t>
            </a:r>
            <a:r>
              <a:rPr lang="en-US" altLang="zh-CN" sz="2000" dirty="0"/>
              <a:t>f2(); 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454400" y="4032250"/>
            <a:ext cx="3057525" cy="25463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例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：与 </a:t>
            </a:r>
            <a:r>
              <a:rPr lang="en-US" altLang="zh-CN" sz="2000" b="1" dirty="0"/>
              <a:t>[virtual] </a:t>
            </a:r>
            <a:r>
              <a:rPr lang="zh-CN" altLang="en-US" sz="2000" b="1" dirty="0" smtClean="0"/>
              <a:t>相关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  <a:p>
            <a:pPr eaLnBrk="1" hangingPunct="1"/>
            <a:r>
              <a:rPr lang="en-US" altLang="zh-CN" sz="2000" dirty="0"/>
              <a:t>B *</a:t>
            </a:r>
            <a:r>
              <a:rPr lang="en-US" altLang="zh-CN" sz="2000" dirty="0" err="1" smtClean="0"/>
              <a:t>ptrB</a:t>
            </a:r>
            <a:r>
              <a:rPr lang="en-US" altLang="zh-CN" sz="2000" dirty="0" smtClean="0"/>
              <a:t>= ?     ,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ptrD</a:t>
            </a:r>
            <a:r>
              <a:rPr lang="en-US" altLang="zh-CN" sz="2000" dirty="0" smtClean="0"/>
              <a:t>= ?   ;</a:t>
            </a:r>
            <a:endParaRPr lang="en-US" altLang="zh-CN" sz="2000" dirty="0"/>
          </a:p>
          <a:p>
            <a:pPr eaLnBrk="1" hangingPunct="1"/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</a:rPr>
              <a:t>ptrB</a:t>
            </a:r>
            <a:r>
              <a:rPr lang="en-US" altLang="zh-CN" sz="2000" dirty="0">
                <a:solidFill>
                  <a:srgbClr val="0000FF"/>
                </a:solidFill>
              </a:rPr>
              <a:t>-&gt;f1</a:t>
            </a:r>
            <a:r>
              <a:rPr lang="en-US" altLang="zh-CN" sz="2000" dirty="0" smtClean="0">
                <a:solidFill>
                  <a:srgbClr val="0000FF"/>
                </a:solidFill>
              </a:rPr>
              <a:t>();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 err="1">
                <a:solidFill>
                  <a:srgbClr val="0000FF"/>
                </a:solidFill>
              </a:rPr>
              <a:t>ptrD</a:t>
            </a:r>
            <a:r>
              <a:rPr lang="en-US" altLang="zh-CN" sz="2000" dirty="0">
                <a:solidFill>
                  <a:srgbClr val="0000FF"/>
                </a:solidFill>
              </a:rPr>
              <a:t>-&gt;f1</a:t>
            </a:r>
            <a:r>
              <a:rPr lang="en-US" altLang="zh-CN" sz="2000" dirty="0" smtClean="0">
                <a:solidFill>
                  <a:srgbClr val="0000FF"/>
                </a:solidFill>
              </a:rPr>
              <a:t>();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</a:rPr>
              <a:t>ptrB</a:t>
            </a:r>
            <a:r>
              <a:rPr lang="en-US" altLang="zh-CN" sz="2000" dirty="0">
                <a:solidFill>
                  <a:srgbClr val="FF0000"/>
                </a:solidFill>
              </a:rPr>
              <a:t>-&gt;f2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</a:rPr>
              <a:t>ptrD</a:t>
            </a:r>
            <a:r>
              <a:rPr lang="en-US" altLang="zh-CN" sz="2000" dirty="0">
                <a:solidFill>
                  <a:srgbClr val="FF0000"/>
                </a:solidFill>
              </a:rPr>
              <a:t>-&gt;f2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2000" dirty="0"/>
          </a:p>
        </p:txBody>
      </p:sp>
      <p:sp>
        <p:nvSpPr>
          <p:cNvPr id="11272" name="文本框 1"/>
          <p:cNvSpPr txBox="1">
            <a:spLocks noChangeArrowheads="1"/>
          </p:cNvSpPr>
          <p:nvPr/>
        </p:nvSpPr>
        <p:spPr bwMode="auto">
          <a:xfrm>
            <a:off x="-1938338" y="3554413"/>
            <a:ext cx="18827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例子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b="1" u="sng" dirty="0">
                <a:solidFill>
                  <a:srgbClr val="FF0000"/>
                </a:solidFill>
              </a:rPr>
              <a:t>通过对象</a:t>
            </a:r>
            <a:r>
              <a:rPr lang="zh-CN" altLang="en-US" dirty="0">
                <a:solidFill>
                  <a:srgbClr val="FF0000"/>
                </a:solidFill>
              </a:rPr>
              <a:t>调用成员函数。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例子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b="1" u="sng" dirty="0">
                <a:solidFill>
                  <a:srgbClr val="FF0000"/>
                </a:solidFill>
              </a:rPr>
              <a:t>通过基类指针</a:t>
            </a:r>
            <a:r>
              <a:rPr lang="zh-CN" altLang="en-US" dirty="0">
                <a:solidFill>
                  <a:srgbClr val="FF0000"/>
                </a:solidFill>
              </a:rPr>
              <a:t>调用成员函数。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自己测试一下！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332309" y="5017294"/>
            <a:ext cx="1223169" cy="1735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// </a:t>
            </a:r>
            <a:r>
              <a:rPr lang="en-US" altLang="zh-CN" sz="2000" dirty="0"/>
              <a:t>B::f1()</a:t>
            </a:r>
          </a:p>
          <a:p>
            <a:pPr eaLnBrk="1" hangingPunct="1"/>
            <a:r>
              <a:rPr lang="en-US" altLang="zh-CN" sz="2000" dirty="0" smtClean="0"/>
              <a:t>// </a:t>
            </a:r>
            <a:r>
              <a:rPr lang="en-US" altLang="zh-CN" sz="2000" dirty="0"/>
              <a:t>D::f1()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 smtClean="0"/>
              <a:t>// </a:t>
            </a:r>
            <a:r>
              <a:rPr lang="en-US" altLang="zh-CN" sz="2000" dirty="0"/>
              <a:t>B::f2()</a:t>
            </a:r>
          </a:p>
          <a:p>
            <a:pPr eaLnBrk="1" hangingPunct="1"/>
            <a:r>
              <a:rPr lang="en-US" altLang="zh-CN" sz="2000" dirty="0" smtClean="0"/>
              <a:t>// </a:t>
            </a:r>
            <a:r>
              <a:rPr lang="en-US" altLang="zh-CN" sz="2000" dirty="0"/>
              <a:t>D::f2()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492500" y="4646612"/>
            <a:ext cx="1936750" cy="41275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</a:rPr>
              <a:t>编译时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绑定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481389" y="5587207"/>
            <a:ext cx="1936750" cy="403224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</a:rPr>
              <a:t>运行时绑定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2000" dirty="0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779565" y="4932760"/>
            <a:ext cx="1184275" cy="74533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</a:rPr>
              <a:t>B::f1()</a:t>
            </a:r>
          </a:p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</a:rPr>
              <a:t>B::f1</a:t>
            </a:r>
            <a:r>
              <a:rPr lang="en-US" altLang="zh-CN" sz="2000" dirty="0" smtClean="0">
                <a:solidFill>
                  <a:srgbClr val="0000FF"/>
                </a:solidFill>
              </a:rPr>
              <a:t>()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733925" y="5852319"/>
            <a:ext cx="1184275" cy="707231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B::f2()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D::f2()</a:t>
            </a:r>
          </a:p>
          <a:p>
            <a:pPr eaLnBrk="1" hangingPunct="1"/>
            <a:endParaRPr lang="en-US" altLang="zh-CN" sz="2000" dirty="0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498902" y="4344508"/>
            <a:ext cx="358922" cy="360363"/>
          </a:xfrm>
          <a:prstGeom prst="rect">
            <a:avLst/>
          </a:prstGeom>
          <a:solidFill>
            <a:srgbClr val="FFFF00"/>
          </a:solidFill>
          <a:ln w="19050">
            <a:noFill/>
            <a:prstDash val="dash"/>
            <a:miter lim="800000"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&amp;b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707372" y="4374753"/>
            <a:ext cx="389908" cy="389731"/>
          </a:xfrm>
          <a:prstGeom prst="rect">
            <a:avLst/>
          </a:prstGeom>
          <a:solidFill>
            <a:srgbClr val="FFFF00"/>
          </a:solidFill>
          <a:ln w="19050">
            <a:noFill/>
            <a:prstDash val="dash"/>
            <a:miter lim="800000"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&amp;d</a:t>
            </a:r>
            <a:endParaRPr lang="en-US" altLang="zh-CN" sz="2000" dirty="0"/>
          </a:p>
        </p:txBody>
      </p:sp>
      <p:sp>
        <p:nvSpPr>
          <p:cNvPr id="2" name="动作按钮: 后退或前一项 1">
            <a:hlinkClick r:id="rId3" action="ppaction://hlinksldjump" highlightClick="1"/>
          </p:cNvPr>
          <p:cNvSpPr/>
          <p:nvPr/>
        </p:nvSpPr>
        <p:spPr>
          <a:xfrm>
            <a:off x="7381875" y="6667500"/>
            <a:ext cx="390525" cy="1905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2" grpId="0" animBg="1"/>
      <p:bldP spid="11" grpId="0" uiExpand="1" build="allAtOnce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3188" y="4030663"/>
            <a:ext cx="6661150" cy="2827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纯虚函数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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抽象类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具体类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类中</a:t>
            </a:r>
            <a:r>
              <a:rPr lang="zh-CN" altLang="en-US" sz="20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lang="zh-CN" altLang="en-US" sz="2000" b="1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不定义的虚函数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。语法上表现为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函数头部的末尾出现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若类中至少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一个纯虚函数，它就是‘抽象类’。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 fontAlgn="auto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：或者自己定义，或者从基类继承且未重置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8363" y="69850"/>
            <a:ext cx="4273550" cy="576263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2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10~13)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103188" y="360363"/>
            <a:ext cx="8450262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继承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(Inheritance)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28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继承的意图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提取相同成员到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base class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Base class        derived class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virtual function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，与非虚函数的差异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  <a:p>
            <a:pPr lvl="2" eaLnBrk="1" hangingPunct="1">
              <a:lnSpc>
                <a:spcPts val="28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虚函数：允许派生类（按需）重置；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非虚函数：不允许派生类重置。但若派生类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中出现了声明，则隐藏了基类声明的相应函数。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ts val="2800"/>
              </a:lnSpc>
            </a:pP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仅当通过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基类指针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基类引用</a:t>
            </a: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调用基类声明的</a:t>
            </a:r>
            <a: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虚函数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virtual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特性才起作用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670675" y="549275"/>
            <a:ext cx="2290763" cy="56308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class  B  {</a:t>
            </a:r>
          </a:p>
          <a:p>
            <a:pPr eaLnBrk="1" hangingPunct="1"/>
            <a:r>
              <a:rPr lang="en-US" altLang="zh-CN" dirty="0"/>
              <a:t>public: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void f1();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virtual</a:t>
            </a:r>
            <a:r>
              <a:rPr lang="en-US" altLang="zh-CN" dirty="0"/>
              <a:t> void f2();</a:t>
            </a:r>
          </a:p>
          <a:p>
            <a:pPr eaLnBrk="1" hangingPunct="1"/>
            <a:r>
              <a:rPr lang="en-US" altLang="zh-CN" dirty="0"/>
              <a:t>} 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class D </a:t>
            </a:r>
            <a:r>
              <a:rPr lang="en-US" altLang="zh-CN" dirty="0">
                <a:solidFill>
                  <a:srgbClr val="FF0000"/>
                </a:solidFill>
              </a:rPr>
              <a:t>: public B</a:t>
            </a:r>
            <a:r>
              <a:rPr lang="en-US" altLang="zh-CN" dirty="0"/>
              <a:t>  {</a:t>
            </a:r>
          </a:p>
          <a:p>
            <a:pPr eaLnBrk="1" hangingPunct="1"/>
            <a:r>
              <a:rPr lang="en-US" altLang="zh-CN" dirty="0"/>
              <a:t>public:</a:t>
            </a:r>
          </a:p>
          <a:p>
            <a:pPr eaLnBrk="1" hangingPunct="1"/>
            <a:r>
              <a:rPr lang="en-US" altLang="zh-CN" dirty="0"/>
              <a:t>   //</a:t>
            </a:r>
            <a:r>
              <a:rPr lang="en-US" altLang="zh-CN" b="1" dirty="0"/>
              <a:t> </a:t>
            </a:r>
            <a:r>
              <a:rPr lang="zh-CN" altLang="en-US" b="1" dirty="0"/>
              <a:t>两个</a:t>
            </a:r>
            <a:r>
              <a:rPr lang="zh-CN" altLang="en-US" dirty="0"/>
              <a:t> </a:t>
            </a:r>
            <a:r>
              <a:rPr lang="en-US" altLang="zh-CN" dirty="0"/>
              <a:t>f1() </a:t>
            </a:r>
            <a:r>
              <a:rPr lang="zh-CN" altLang="en-US" b="1" dirty="0"/>
              <a:t>对外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  // </a:t>
            </a:r>
            <a:r>
              <a:rPr lang="zh-CN" altLang="en-US" b="1" dirty="0"/>
              <a:t>隐藏了</a:t>
            </a:r>
            <a:r>
              <a:rPr lang="zh-CN" altLang="en-US" dirty="0"/>
              <a:t> </a:t>
            </a:r>
            <a:r>
              <a:rPr lang="en-US" altLang="zh-CN" dirty="0"/>
              <a:t>B::f1().</a:t>
            </a:r>
          </a:p>
          <a:p>
            <a:pPr eaLnBrk="1" hangingPunct="1"/>
            <a:r>
              <a:rPr lang="en-US" altLang="zh-CN" dirty="0"/>
              <a:t>  // </a:t>
            </a:r>
            <a:r>
              <a:rPr lang="zh-CN" altLang="en-US" b="1" dirty="0"/>
              <a:t>这俩构成重载</a:t>
            </a:r>
            <a:r>
              <a:rPr lang="en-US" altLang="zh-CN" b="1" dirty="0"/>
              <a:t>.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void f1();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void f1(int);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// </a:t>
            </a:r>
            <a:r>
              <a:rPr lang="zh-CN" altLang="en-US" b="1" dirty="0"/>
              <a:t>这个是重置</a:t>
            </a:r>
            <a:r>
              <a:rPr lang="en-US" altLang="zh-CN" b="1" dirty="0"/>
              <a:t>! </a:t>
            </a:r>
            <a:r>
              <a:rPr lang="zh-CN" altLang="en-US" b="1" dirty="0"/>
              <a:t>前面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//</a:t>
            </a:r>
            <a:r>
              <a:rPr lang="en-US" altLang="zh-CN" b="1" dirty="0"/>
              <a:t> </a:t>
            </a:r>
            <a:r>
              <a:rPr lang="zh-CN" altLang="en-US" b="1" dirty="0"/>
              <a:t>的 </a:t>
            </a:r>
            <a:r>
              <a:rPr lang="en-US" altLang="zh-CN" b="1" dirty="0"/>
              <a:t>virtual </a:t>
            </a:r>
            <a:r>
              <a:rPr lang="zh-CN" altLang="en-US" b="1" dirty="0"/>
              <a:t>可选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   void f2();</a:t>
            </a:r>
          </a:p>
          <a:p>
            <a:pPr eaLnBrk="1" hangingPunct="1"/>
            <a:endParaRPr lang="en-US" altLang="zh-CN" sz="900" dirty="0"/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r>
              <a:rPr lang="en-US" altLang="zh-CN" dirty="0"/>
              <a:t>} ;</a:t>
            </a:r>
            <a:endParaRPr lang="zh-CN" altLang="en-US" dirty="0"/>
          </a:p>
        </p:txBody>
      </p:sp>
      <p:grpSp>
        <p:nvGrpSpPr>
          <p:cNvPr id="13318" name="组合 10"/>
          <p:cNvGrpSpPr>
            <a:grpSpLocks/>
          </p:cNvGrpSpPr>
          <p:nvPr/>
        </p:nvGrpSpPr>
        <p:grpSpPr bwMode="auto">
          <a:xfrm rot="-5400000">
            <a:off x="3011488" y="1090612"/>
            <a:ext cx="190500" cy="695325"/>
            <a:chOff x="9182100" y="2133600"/>
            <a:chExt cx="190500" cy="69532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9267825" y="2343150"/>
              <a:ext cx="0" cy="4857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9182100" y="2133600"/>
              <a:ext cx="190500" cy="209550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319" name="文本框 11"/>
          <p:cNvSpPr txBox="1">
            <a:spLocks noChangeArrowheads="1"/>
          </p:cNvSpPr>
          <p:nvPr/>
        </p:nvSpPr>
        <p:spPr bwMode="auto">
          <a:xfrm>
            <a:off x="9144000" y="3154363"/>
            <a:ext cx="262572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注意：基类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没有纯虚函数，所以是具体类，可以有实例。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但派生类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有纯虚函数，所以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不允许有实例</a:t>
            </a:r>
            <a:r>
              <a:rPr lang="zh-CN" altLang="en-US" dirty="0" smtClean="0">
                <a:solidFill>
                  <a:srgbClr val="FF0000"/>
                </a:solidFill>
              </a:rPr>
              <a:t>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如果将 </a:t>
            </a:r>
            <a:r>
              <a:rPr lang="en-US" altLang="zh-CN" dirty="0" smtClean="0">
                <a:solidFill>
                  <a:srgbClr val="FF0000"/>
                </a:solidFill>
              </a:rPr>
              <a:t>f3 </a:t>
            </a:r>
            <a:r>
              <a:rPr lang="zh-CN" altLang="en-US" dirty="0" smtClean="0">
                <a:solidFill>
                  <a:srgbClr val="FF0000"/>
                </a:solidFill>
              </a:rPr>
              <a:t>提升到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，则是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是抽象类，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没有重置</a:t>
            </a:r>
            <a:r>
              <a:rPr lang="en-US" altLang="zh-CN" dirty="0" smtClean="0">
                <a:solidFill>
                  <a:srgbClr val="FF0000"/>
                </a:solidFill>
              </a:rPr>
              <a:t>f3</a:t>
            </a:r>
            <a:r>
              <a:rPr lang="zh-CN" altLang="en-US" dirty="0" smtClean="0">
                <a:solidFill>
                  <a:srgbClr val="FF0000"/>
                </a:solidFill>
              </a:rPr>
              <a:t>，所以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也是抽象类！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0674" y="5374356"/>
            <a:ext cx="2290763" cy="553998"/>
          </a:xfrm>
          <a:prstGeom prst="rect">
            <a:avLst/>
          </a:prstGeom>
          <a:solidFill>
            <a:srgbClr val="FFFF00"/>
          </a:solidFill>
        </p:spPr>
        <p:txBody>
          <a:bodyPr wrap="square" tIns="0" bIns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   virtual </a:t>
            </a:r>
            <a:r>
              <a:rPr lang="en-US" altLang="zh-CN" dirty="0">
                <a:solidFill>
                  <a:srgbClr val="FF0000"/>
                </a:solidFill>
              </a:rPr>
              <a:t>void f3() =0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00122 -0.5354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4727575"/>
            <a:ext cx="8448675" cy="1819275"/>
          </a:xfrm>
        </p:spPr>
        <p:txBody>
          <a:bodyPr rtlCol="0">
            <a:noAutofit/>
          </a:bodyPr>
          <a:lstStyle/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模板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(template)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类模板、函数模板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模板参数的种类：类型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、数据（实参必须是 常量表达式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 fontAlgn="auto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【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都必须是</a:t>
            </a:r>
            <a:r>
              <a:rPr lang="zh-CN" altLang="en-US" sz="2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编译时可确定的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4678363" y="69850"/>
            <a:ext cx="4273550" cy="576263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2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10~13)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347663" y="644525"/>
            <a:ext cx="84486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844" tIns="40923" rIns="81844" bIns="40923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操作符重载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(operator overloading)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本质：将函数命名为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: “</a:t>
            </a:r>
            <a:r>
              <a:rPr lang="en-US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operator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操作符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只能针对 </a:t>
            </a:r>
            <a:r>
              <a:rPr lang="en-US" altLang="zh-CN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class/struct </a:t>
            </a:r>
            <a:r>
              <a:rPr lang="zh-CN" altLang="en-US" sz="2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！！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重载形式：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成员函数，非成员函数（包括</a:t>
            </a:r>
            <a:r>
              <a:rPr lang="zh-CN" altLang="en-US" sz="22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友元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函数）</a:t>
            </a:r>
          </a:p>
          <a:p>
            <a:pPr lvl="2" eaLnBrk="1" hangingPunct="1">
              <a:lnSpc>
                <a:spcPts val="3400"/>
              </a:lnSpc>
              <a:spcBef>
                <a:spcPct val="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不同重载方式下，函数的形参个数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  <a:p>
            <a:pPr lvl="3" eaLnBrk="1" hangingPunct="1">
              <a:lnSpc>
                <a:spcPts val="3400"/>
              </a:lnSpc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非成员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   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形式： 形参个数 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操作数个数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 eaLnBrk="1" hangingPunct="1">
              <a:lnSpc>
                <a:spcPts val="3400"/>
              </a:lnSpc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en-US" altLang="zh-CN" sz="2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NonStatic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成员形式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： 形参个数 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操作数个数 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  <a:p>
            <a:pPr lvl="2" eaLnBrk="1" hangingPunct="1">
              <a:lnSpc>
                <a:spcPts val="3400"/>
              </a:lnSpc>
              <a:spcBef>
                <a:spcPct val="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重载后缀 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++, -- </a:t>
            </a: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时，参数比前缀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++,--</a:t>
            </a:r>
            <a:r>
              <a:rPr lang="zh-CN" altLang="en-US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多一个 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!</a:t>
            </a:r>
            <a:endParaRPr lang="zh-CN" altLang="en-US" sz="22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3400"/>
              </a:lnSpc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特殊操作符：</a:t>
            </a:r>
            <a:r>
              <a:rPr lang="en-US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[] () -&gt;</a:t>
            </a: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，只能采用成员函数重载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6773863" y="1220788"/>
            <a:ext cx="1779587" cy="787400"/>
          </a:xfrm>
          <a:prstGeom prst="wedgeRectCallout">
            <a:avLst>
              <a:gd name="adj1" fmla="val -64423"/>
              <a:gd name="adj2" fmla="val 550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/>
              <a:t>类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的友元不是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的成员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关于考试与成绩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23925"/>
            <a:ext cx="7997825" cy="5483225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总评成绩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卷面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成绩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(60%) +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成绩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(40%)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试题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英语试题、闭卷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120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考试题型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  错     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(20 = 10*2)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  程     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(30 = 5*6 = 6*5)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  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(30 = 2*15)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  程     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(20 = 2*10)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SzPct val="200000"/>
              <a:buBlip>
                <a:blip r:embed="rId3"/>
              </a:buBlip>
              <a:defRPr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务必：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14325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认真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细心；</a:t>
            </a:r>
            <a:endParaRPr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14325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准确理解要求；</a:t>
            </a:r>
            <a:endParaRPr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14325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书写规范、严谨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特别是：不要修改指定的名字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关于考试与成绩</a:t>
            </a:r>
            <a:r>
              <a:rPr lang="en-US" altLang="zh-CN" b="1" smtClean="0">
                <a:solidFill>
                  <a:srgbClr val="C00000"/>
                </a:solidFill>
              </a:rPr>
              <a:t>——</a:t>
            </a:r>
            <a:r>
              <a:rPr lang="zh-CN" altLang="en-US" b="1" smtClean="0">
                <a:solidFill>
                  <a:srgbClr val="C00000"/>
                </a:solidFill>
              </a:rPr>
              <a:t>题型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6550" y="1016000"/>
            <a:ext cx="7999413" cy="1292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kern="100" dirty="0">
                <a:latin typeface="+mn-lt"/>
                <a:ea typeface="+mn-ea"/>
              </a:rPr>
              <a:t>Part I	   There is only one error in each code fragment. Find out and write down the error line on your answer sheet.</a:t>
            </a:r>
            <a:r>
              <a:rPr lang="en-US" altLang="zh-CN" sz="2600" kern="100" dirty="0">
                <a:latin typeface="+mn-lt"/>
                <a:ea typeface="+mn-ea"/>
              </a:rPr>
              <a:t> </a:t>
            </a:r>
            <a:endParaRPr lang="zh-CN" altLang="en-US" sz="2600" b="1" dirty="0"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6200" y="2212975"/>
            <a:ext cx="65151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844" tIns="40923" rIns="81844" bIns="40923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133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写出</a:t>
            </a:r>
            <a:r>
              <a:rPr lang="zh-CN" altLang="en-US" sz="2133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“错误那一行” </a:t>
            </a:r>
            <a:r>
              <a:rPr lang="zh-CN" altLang="en-US" sz="2133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2133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可，无需解释、改正</a:t>
            </a:r>
            <a:r>
              <a:rPr lang="en-US" altLang="zh-CN" sz="2133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  <a:p>
            <a:pPr eaLnBrk="1" hangingPunct="1">
              <a:defRPr/>
            </a:pPr>
            <a:r>
              <a:rPr lang="zh-CN" altLang="en-US" sz="2133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阅读“补充练习</a:t>
            </a:r>
            <a:r>
              <a:rPr lang="en-US" altLang="zh-CN" sz="2133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133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一些</a:t>
            </a:r>
            <a:r>
              <a:rPr lang="zh-CN" altLang="en-US" sz="2133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常见</a:t>
            </a:r>
            <a:r>
              <a:rPr lang="zh-CN" altLang="en-US" sz="2133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错误</a:t>
            </a:r>
            <a:r>
              <a:rPr lang="zh-CN" altLang="en-US" sz="2133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sz="2133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hlinkClick r:id="rId3" action="ppaction://hlinkfil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750" y="3149600"/>
            <a:ext cx="3378200" cy="28003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C{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void </a:t>
            </a:r>
            <a:r>
              <a:rPr lang="en-US" altLang="zh-CN" sz="2200" kern="1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setx</a:t>
            </a: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(int a)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  /* … */ }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main() {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 c1;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c1.setx(3);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205288" y="3327400"/>
            <a:ext cx="4130675" cy="1785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float* ptr = new float[20];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(int i = 0; i &lt; 10; i++)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ptr[i] = i+2;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n-NO" altLang="zh-CN" sz="2200" kern="1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 ptr;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36550" y="6061075"/>
            <a:ext cx="3581400" cy="46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C::setx()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603750" y="5380038"/>
            <a:ext cx="3433763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delete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new[]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不匹配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474913" y="5148263"/>
            <a:ext cx="125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// Error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989638" y="4687888"/>
            <a:ext cx="1258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// Error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6395" name="矩形 4"/>
          <p:cNvSpPr>
            <a:spLocks noChangeArrowheads="1"/>
          </p:cNvSpPr>
          <p:nvPr/>
        </p:nvSpPr>
        <p:spPr bwMode="auto">
          <a:xfrm>
            <a:off x="-1649413" y="2133600"/>
            <a:ext cx="17287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通常，程序中的错误前后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考试</a:t>
            </a:r>
            <a:r>
              <a:rPr lang="zh-CN" altLang="en-US" dirty="0">
                <a:solidFill>
                  <a:srgbClr val="FF0000"/>
                </a:solidFill>
              </a:rPr>
              <a:t>时，应指出后面的错误（即认为前面代码是正确的）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2" grpId="0" animBg="1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关于考试与成绩</a:t>
            </a:r>
            <a:r>
              <a:rPr lang="en-US" altLang="zh-CN" b="1" smtClean="0">
                <a:solidFill>
                  <a:srgbClr val="C00000"/>
                </a:solidFill>
              </a:rPr>
              <a:t>——</a:t>
            </a:r>
            <a:r>
              <a:rPr lang="zh-CN" altLang="en-US" b="1" smtClean="0">
                <a:solidFill>
                  <a:srgbClr val="C00000"/>
                </a:solidFill>
              </a:rPr>
              <a:t>题型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6550" y="1016000"/>
            <a:ext cx="7999413" cy="1292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kern="100" dirty="0">
                <a:latin typeface="+mn-lt"/>
                <a:ea typeface="+mn-ea"/>
              </a:rPr>
              <a:t>Part I	   There is only one error in each code fragment. Find out and write down the error line on your answer sheet.</a:t>
            </a:r>
            <a:r>
              <a:rPr lang="en-US" altLang="zh-CN" sz="2600" kern="100" dirty="0">
                <a:latin typeface="+mn-lt"/>
                <a:ea typeface="+mn-ea"/>
              </a:rPr>
              <a:t> </a:t>
            </a:r>
            <a:endParaRPr lang="zh-CN" altLang="en-US" sz="2600" b="1" dirty="0"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750" y="3187700"/>
            <a:ext cx="2986088" cy="2124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A {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//…  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public: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void A();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~A();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4205288" y="2017713"/>
            <a:ext cx="4130675" cy="4492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B {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int x;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B(int xx = 0) { x = xx; }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D : public B {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char c;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D(int x1, char c1) {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x = x1;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c = c1; 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200" kern="1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047750" y="5354638"/>
            <a:ext cx="2619375" cy="708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构造函数不能声明“返回值类型”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986338" y="5802313"/>
            <a:ext cx="3349625" cy="708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的私有成员，只能通过其构造函数初始化。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357438" y="4187825"/>
            <a:ext cx="1258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// Error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918200" y="4995863"/>
            <a:ext cx="1258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// Error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75489-B4F9-4E3A-B63C-FF37392AA55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15.3  Access Control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4978"/>
            <a:ext cx="8382000" cy="1087967"/>
          </a:xfrm>
        </p:spPr>
        <p:txBody>
          <a:bodyPr/>
          <a:lstStyle/>
          <a:p>
            <a:pPr eaLnBrk="1" hangingPunct="1"/>
            <a:r>
              <a:rPr lang="zh-CN" altLang="en-US" smtClean="0"/>
              <a:t>类成员的访问控制方式（即能见度）：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smtClean="0">
                <a:latin typeface="Arial" panose="020B0604020202020204" pitchFamily="34" charset="0"/>
              </a:rPr>
              <a:t>       </a:t>
            </a:r>
            <a:r>
              <a:rPr lang="en-US" altLang="zh-CN" b="0" smtClean="0">
                <a:latin typeface="Arial" panose="020B0604020202020204" pitchFamily="34" charset="0"/>
              </a:rPr>
              <a:t>public, protected, private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900289" y="4068234"/>
            <a:ext cx="7127523" cy="383822"/>
          </a:xfrm>
          <a:prstGeom prst="rect">
            <a:avLst/>
          </a:prstGeom>
          <a:noFill/>
          <a:ln w="22225" cap="rnd" algn="ctr">
            <a:solidFill>
              <a:srgbClr val="339966"/>
            </a:solidFill>
            <a:prstDash val="sysDot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0" i="1">
                <a:solidFill>
                  <a:srgbClr val="0099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6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900289" y="4515556"/>
            <a:ext cx="7127523" cy="383822"/>
          </a:xfrm>
          <a:prstGeom prst="rect">
            <a:avLst/>
          </a:prstGeom>
          <a:noFill/>
          <a:ln w="28575" algn="ctr">
            <a:solidFill>
              <a:srgbClr val="3366FF"/>
            </a:solidFill>
            <a:prstDash val="lg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0" i="1">
                <a:solidFill>
                  <a:srgbClr val="3366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60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protected: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900289" y="4964289"/>
            <a:ext cx="7127523" cy="38382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0" i="1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private: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2916767" y="3043767"/>
            <a:ext cx="0" cy="1281289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455869" y="2724856"/>
            <a:ext cx="910507" cy="2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778" b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一般用户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3603907" y="3108679"/>
            <a:ext cx="2276265" cy="2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778" b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派生类成员函数和友元</a:t>
            </a: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4356100" y="3429000"/>
            <a:ext cx="0" cy="896056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825214" y="3492501"/>
            <a:ext cx="2048639" cy="2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778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自身成员函数和友元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6516511" y="3812823"/>
            <a:ext cx="0" cy="512234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 flipH="1">
            <a:off x="4859867" y="3429001"/>
            <a:ext cx="0" cy="1279878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>
            <a:off x="7309556" y="3812822"/>
            <a:ext cx="0" cy="134337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 flipH="1">
            <a:off x="6804378" y="3812823"/>
            <a:ext cx="0" cy="896056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1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16088" y="4119563"/>
            <a:ext cx="1857375" cy="395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16088" y="5014913"/>
            <a:ext cx="1431925" cy="3968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16088" y="4567238"/>
            <a:ext cx="998537" cy="3968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0688" y="1804988"/>
            <a:ext cx="69977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enum </a:t>
            </a:r>
            <a:r>
              <a:rPr lang="en-US" altLang="zh-CN" sz="2400" dirty="0" err="1"/>
              <a:t>TorF</a:t>
            </a:r>
            <a:r>
              <a:rPr lang="en-US" altLang="zh-CN" sz="2400" dirty="0"/>
              <a:t> { F, T=48 };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int </a:t>
            </a:r>
            <a:r>
              <a:rPr lang="en-US" altLang="zh-CN" sz="2400" dirty="0" err="1"/>
              <a:t>cvt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TorF</a:t>
            </a:r>
            <a:r>
              <a:rPr lang="en-US" altLang="zh-CN" sz="2400" dirty="0"/>
              <a:t> v)  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"3:";   return (v==T)? 1 : 0; }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int </a:t>
            </a:r>
            <a:r>
              <a:rPr lang="en-US" altLang="zh-CN" sz="2400" dirty="0" err="1"/>
              <a:t>cvt</a:t>
            </a:r>
            <a:r>
              <a:rPr lang="en-US" altLang="zh-CN" sz="2400" dirty="0"/>
              <a:t> (char c)  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"1:";   return c; }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int </a:t>
            </a:r>
            <a:r>
              <a:rPr lang="en-US" altLang="zh-CN" sz="2400" dirty="0" err="1"/>
              <a:t>cvt</a:t>
            </a:r>
            <a:r>
              <a:rPr lang="en-US" altLang="zh-CN" sz="2400" dirty="0"/>
              <a:t> (int  c)    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"2:";   return c; }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int  main()  {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cvt</a:t>
            </a:r>
            <a:r>
              <a:rPr lang="en-US" altLang="zh-CN" sz="2400" dirty="0"/>
              <a:t>( char(48) 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cvt</a:t>
            </a:r>
            <a:r>
              <a:rPr lang="en-US" altLang="zh-CN" sz="2400" dirty="0"/>
              <a:t>( T 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cvt</a:t>
            </a:r>
            <a:r>
              <a:rPr lang="en-US" altLang="zh-CN" sz="2400" dirty="0"/>
              <a:t>( !true 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    return 0;</a:t>
            </a:r>
            <a:endParaRPr lang="zh-CN" altLang="zh-CN" sz="2400" dirty="0"/>
          </a:p>
          <a:p>
            <a:pPr eaLnBrk="1" hangingPunct="1">
              <a:lnSpc>
                <a:spcPts val="3500"/>
              </a:lnSpc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779463" y="4514850"/>
            <a:ext cx="36369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60413" y="4938713"/>
            <a:ext cx="36369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41363" y="5424488"/>
            <a:ext cx="36369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关于考试与成绩</a:t>
            </a:r>
            <a:r>
              <a:rPr lang="en-US" altLang="zh-CN" b="1" smtClean="0">
                <a:solidFill>
                  <a:srgbClr val="C00000"/>
                </a:solidFill>
              </a:rPr>
              <a:t>——</a:t>
            </a:r>
            <a:r>
              <a:rPr lang="zh-CN" altLang="en-US" b="1" smtClean="0">
                <a:solidFill>
                  <a:srgbClr val="C00000"/>
                </a:solidFill>
              </a:rPr>
              <a:t>题型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6550" y="866775"/>
            <a:ext cx="7999413" cy="8588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b="1" kern="100" dirty="0">
                <a:latin typeface="+mn-lt"/>
                <a:ea typeface="+mn-ea"/>
              </a:rPr>
              <a:t>Part II    Write the following programs’ output.</a:t>
            </a:r>
            <a:r>
              <a:rPr lang="en-US" altLang="zh-CN" sz="2489" kern="100" dirty="0">
                <a:latin typeface="+mn-lt"/>
                <a:ea typeface="+mn-ea"/>
              </a:rPr>
              <a:t>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kern="100" dirty="0">
                <a:latin typeface="+mn-lt"/>
                <a:ea typeface="+mn-ea"/>
              </a:rPr>
              <a:t>                                                (5*6 = 6*5 = 30 points)</a:t>
            </a:r>
            <a:endParaRPr lang="zh-CN" altLang="en-US" sz="2489" b="1" dirty="0"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H="1" flipV="1">
            <a:off x="2187575" y="3128963"/>
            <a:ext cx="457200" cy="9906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4" idx="0"/>
          </p:cNvCxnSpPr>
          <p:nvPr/>
        </p:nvCxnSpPr>
        <p:spPr>
          <a:xfrm flipH="1" flipV="1">
            <a:off x="1708150" y="2733675"/>
            <a:ext cx="506413" cy="1833563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1"/>
          </p:cNvCxnSpPr>
          <p:nvPr/>
        </p:nvCxnSpPr>
        <p:spPr>
          <a:xfrm flipH="1" flipV="1">
            <a:off x="1501775" y="3525838"/>
            <a:ext cx="423863" cy="1547812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文本框 2"/>
          <p:cNvSpPr txBox="1">
            <a:spLocks noChangeArrowheads="1"/>
          </p:cNvSpPr>
          <p:nvPr/>
        </p:nvSpPr>
        <p:spPr bwMode="auto">
          <a:xfrm>
            <a:off x="-2451100" y="2271713"/>
            <a:ext cx="194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先找出“输出”语句</a:t>
            </a:r>
            <a:r>
              <a:rPr lang="en-US" altLang="zh-CN"/>
              <a:t>——</a:t>
            </a:r>
            <a:r>
              <a:rPr lang="zh-CN" altLang="en-US"/>
              <a:t>它们是关注的重点；然后再执行程序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582863" y="2733675"/>
            <a:ext cx="1471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60638" y="3128963"/>
            <a:ext cx="1471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579688" y="3649663"/>
            <a:ext cx="14716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72213" y="3894282"/>
            <a:ext cx="129063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解：</a:t>
            </a:r>
            <a:endParaRPr lang="en-US" altLang="zh-CN" sz="28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1</a:t>
            </a:r>
            <a:r>
              <a:rPr lang="en-US" altLang="zh-CN" sz="2800" dirty="0">
                <a:latin typeface="+mn-lt"/>
                <a:ea typeface="+mn-ea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286069" y="4747780"/>
            <a:ext cx="73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3: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44844" y="4320743"/>
            <a:ext cx="754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48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709931" y="4739843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1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305119" y="5182755"/>
            <a:ext cx="5540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2: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717869" y="5189105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4" grpId="0"/>
      <p:bldP spid="20" grpId="0" uiExpand="1" build="p" animBg="1"/>
      <p:bldP spid="23" grpId="0"/>
      <p:bldP spid="24" grpId="0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关于考试与成绩</a:t>
            </a:r>
            <a:r>
              <a:rPr lang="en-US" altLang="zh-CN" b="1" smtClean="0">
                <a:solidFill>
                  <a:srgbClr val="C00000"/>
                </a:solidFill>
              </a:rPr>
              <a:t>——</a:t>
            </a:r>
            <a:r>
              <a:rPr lang="zh-CN" altLang="en-US" b="1" smtClean="0">
                <a:solidFill>
                  <a:srgbClr val="C00000"/>
                </a:solidFill>
              </a:rPr>
              <a:t>题型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6550" y="866775"/>
            <a:ext cx="7999413" cy="8588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b="1" kern="100" dirty="0">
                <a:latin typeface="+mn-lt"/>
                <a:ea typeface="+mn-ea"/>
              </a:rPr>
              <a:t>Part II    Write the following programs’ output.</a:t>
            </a:r>
            <a:r>
              <a:rPr lang="en-US" altLang="zh-CN" sz="2489" kern="100" dirty="0">
                <a:latin typeface="+mn-lt"/>
                <a:ea typeface="+mn-ea"/>
              </a:rPr>
              <a:t>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kern="100" dirty="0">
                <a:latin typeface="+mn-lt"/>
                <a:ea typeface="+mn-ea"/>
              </a:rPr>
              <a:t>                                                (5*6 = 6*5 = 30 points)</a:t>
            </a:r>
            <a:endParaRPr lang="zh-CN" altLang="en-US" sz="2489" b="1" dirty="0"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428625" y="1296988"/>
            <a:ext cx="69977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class </a:t>
            </a:r>
            <a:r>
              <a:rPr lang="en-US" altLang="zh-CN" sz="2400" dirty="0" smtClean="0"/>
              <a:t>Base </a:t>
            </a:r>
            <a:r>
              <a:rPr lang="en-US" altLang="zh-CN" sz="2400" dirty="0"/>
              <a:t>{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public: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void m()    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smtClean="0"/>
              <a:t>"Base::</a:t>
            </a:r>
            <a:r>
              <a:rPr lang="en-US" altLang="zh-CN" sz="2400" dirty="0"/>
              <a:t>m"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}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virtual void f ( )    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smtClean="0"/>
              <a:t>"Base::f " </a:t>
            </a:r>
            <a:r>
              <a:rPr lang="en-US" altLang="zh-CN" sz="2400" dirty="0"/>
              <a:t>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}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class </a:t>
            </a:r>
            <a:r>
              <a:rPr lang="en-US" altLang="zh-CN" sz="2400" dirty="0" smtClean="0"/>
              <a:t>Sub </a:t>
            </a:r>
            <a:r>
              <a:rPr lang="en-US" altLang="zh-CN" sz="2400" dirty="0"/>
              <a:t>: public </a:t>
            </a:r>
            <a:r>
              <a:rPr lang="en-US" altLang="zh-CN" sz="2400" dirty="0" smtClean="0"/>
              <a:t>Base </a:t>
            </a:r>
            <a:r>
              <a:rPr lang="en-US" altLang="zh-CN" sz="2400" dirty="0"/>
              <a:t>{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public: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void m()    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smtClean="0"/>
              <a:t>"Sub::</a:t>
            </a:r>
            <a:r>
              <a:rPr lang="en-US" altLang="zh-CN" sz="2400" dirty="0"/>
              <a:t>m"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}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void f ( )    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smtClean="0"/>
              <a:t>"Sub::f "  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}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int main() {    </a:t>
            </a:r>
            <a:r>
              <a:rPr lang="en-US" altLang="zh-CN" sz="2400" dirty="0" smtClean="0"/>
              <a:t>Base </a:t>
            </a:r>
            <a:r>
              <a:rPr lang="en-US" altLang="zh-CN" sz="2400" dirty="0"/>
              <a:t>*p[2];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p[0] = new </a:t>
            </a:r>
            <a:r>
              <a:rPr lang="en-US" altLang="zh-CN" sz="2400" dirty="0" smtClean="0"/>
              <a:t>Sub;      </a:t>
            </a:r>
            <a:r>
              <a:rPr lang="en-US" altLang="zh-CN" sz="2400" dirty="0"/>
              <a:t>p[1] = new </a:t>
            </a:r>
            <a:r>
              <a:rPr lang="en-US" altLang="zh-CN" sz="2400" dirty="0" smtClean="0"/>
              <a:t>Base;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1; </a:t>
            </a:r>
            <a:r>
              <a:rPr lang="en-US" altLang="zh-CN" sz="2400" dirty="0" smtClean="0"/>
              <a:t>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{ 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]-&gt;m();     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]-&gt;f(); }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return 0;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5" name="文本框 4">
            <a:hlinkClick r:id="rId3" action="ppaction://hlinksldjump"/>
          </p:cNvPr>
          <p:cNvSpPr txBox="1"/>
          <p:nvPr/>
        </p:nvSpPr>
        <p:spPr>
          <a:xfrm>
            <a:off x="6644844" y="2894346"/>
            <a:ext cx="239553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复习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+mn-ea"/>
              </a:rPr>
              <a:t>P8 </a:t>
            </a:r>
            <a:r>
              <a:rPr lang="zh-CN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例子</a:t>
            </a:r>
            <a:endParaRPr lang="en-US" altLang="zh-CN" sz="2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2429" y="3803984"/>
            <a:ext cx="1769122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解：</a:t>
            </a:r>
            <a:endParaRPr lang="en-US" altLang="zh-CN" sz="28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974827" y="4344526"/>
            <a:ext cx="1503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Base::m</a:t>
            </a:r>
            <a:endParaRPr lang="en-US" altLang="zh-CN" sz="2400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974827" y="4751363"/>
            <a:ext cx="1503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Sub::</a:t>
            </a:r>
            <a:r>
              <a:rPr lang="en-US" altLang="zh-CN" sz="2400" dirty="0"/>
              <a:t>f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974827" y="5118411"/>
            <a:ext cx="1503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Base::m</a:t>
            </a:r>
            <a:endParaRPr lang="en-US" altLang="zh-CN" sz="240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974827" y="5525248"/>
            <a:ext cx="1503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Base::</a:t>
            </a:r>
            <a:r>
              <a:rPr lang="en-US" altLang="zh-CN" sz="2400" dirty="0"/>
              <a:t>f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关于考试与成绩</a:t>
            </a:r>
            <a:r>
              <a:rPr lang="en-US" altLang="zh-CN" b="1" smtClean="0">
                <a:solidFill>
                  <a:srgbClr val="C00000"/>
                </a:solidFill>
              </a:rPr>
              <a:t>——</a:t>
            </a:r>
            <a:r>
              <a:rPr lang="zh-CN" altLang="en-US" b="1" smtClean="0">
                <a:solidFill>
                  <a:srgbClr val="C00000"/>
                </a:solidFill>
              </a:rPr>
              <a:t>题型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6550" y="846138"/>
            <a:ext cx="7999413" cy="8588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b="1" kern="100" dirty="0">
                <a:latin typeface="+mn-lt"/>
                <a:ea typeface="+mn-ea"/>
              </a:rPr>
              <a:t>Part III   Object-Oriented Analyzing and Designing .</a:t>
            </a:r>
            <a:r>
              <a:rPr lang="en-US" altLang="zh-CN" sz="2489" kern="100" dirty="0">
                <a:latin typeface="+mn-lt"/>
                <a:ea typeface="+mn-ea"/>
              </a:rPr>
              <a:t>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kern="100" dirty="0">
                <a:latin typeface="+mn-lt"/>
                <a:ea typeface="+mn-ea"/>
              </a:rPr>
              <a:t>                                                (2*15 = 30 points)</a:t>
            </a:r>
          </a:p>
        </p:txBody>
      </p:sp>
      <p:sp>
        <p:nvSpPr>
          <p:cNvPr id="3" name="矩形 2"/>
          <p:cNvSpPr/>
          <p:nvPr/>
        </p:nvSpPr>
        <p:spPr>
          <a:xfrm>
            <a:off x="628650" y="1704975"/>
            <a:ext cx="7886700" cy="21240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按要求给出相关 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的声明，包括以下事项：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若题目已指定，则不能自己重命名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类继承层次结构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lass hierarchy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成员函数（按要求给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出接口声明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2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不用</a:t>
            </a:r>
            <a:r>
              <a:rPr lang="zh-CN" altLang="en-US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数据成员（若有要求的话）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成员的能见度（若有要求的话）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0176" y="4239525"/>
            <a:ext cx="1868032" cy="1559263"/>
            <a:chOff x="730390" y="4278313"/>
            <a:chExt cx="1868032" cy="1559263"/>
          </a:xfrm>
        </p:grpSpPr>
        <p:sp>
          <p:nvSpPr>
            <p:cNvPr id="2" name="矩形 1"/>
            <p:cNvSpPr/>
            <p:nvPr/>
          </p:nvSpPr>
          <p:spPr>
            <a:xfrm>
              <a:off x="1988900" y="5269269"/>
              <a:ext cx="568307" cy="568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40783" y="5410687"/>
              <a:ext cx="1019798" cy="426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1826266" y="4278313"/>
              <a:ext cx="772156" cy="66565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30390" y="4297257"/>
              <a:ext cx="713796" cy="7137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-2524635" y="2604989"/>
            <a:ext cx="21957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如果题中给出了类名、方法名、数据成员名，则必须使用题中的词汇！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696311" y="4471585"/>
            <a:ext cx="247650" cy="621831"/>
            <a:chOff x="5391150" y="4595813"/>
            <a:chExt cx="247650" cy="928687"/>
          </a:xfrm>
        </p:grpSpPr>
        <p:sp>
          <p:nvSpPr>
            <p:cNvPr id="6" name="等腰三角形 5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6" idx="3"/>
            </p:cNvCxnSpPr>
            <p:nvPr/>
          </p:nvCxnSpPr>
          <p:spPr>
            <a:xfrm>
              <a:off x="5514975" y="4834967"/>
              <a:ext cx="0" cy="68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6172136" y="4075585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Shape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603685" y="5093416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Circle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72136" y="5093416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Rectangle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783529" y="5093416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Triangle</a:t>
            </a:r>
            <a:endParaRPr lang="zh-CN" altLang="en-US" sz="2000" dirty="0"/>
          </a:p>
        </p:txBody>
      </p:sp>
      <p:grpSp>
        <p:nvGrpSpPr>
          <p:cNvPr id="22" name="组合 21"/>
          <p:cNvGrpSpPr/>
          <p:nvPr/>
        </p:nvGrpSpPr>
        <p:grpSpPr>
          <a:xfrm rot="19234584">
            <a:off x="7598087" y="4370345"/>
            <a:ext cx="247650" cy="824315"/>
            <a:chOff x="5391150" y="4595813"/>
            <a:chExt cx="247650" cy="928687"/>
          </a:xfrm>
        </p:grpSpPr>
        <p:sp>
          <p:nvSpPr>
            <p:cNvPr id="23" name="等腰三角形 22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3"/>
            </p:cNvCxnSpPr>
            <p:nvPr/>
          </p:nvCxnSpPr>
          <p:spPr>
            <a:xfrm>
              <a:off x="5514975" y="4834967"/>
              <a:ext cx="0" cy="68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rot="2626970">
            <a:off x="5872644" y="4364665"/>
            <a:ext cx="247650" cy="824315"/>
            <a:chOff x="5391150" y="4595813"/>
            <a:chExt cx="247650" cy="928687"/>
          </a:xfrm>
        </p:grpSpPr>
        <p:sp>
          <p:nvSpPr>
            <p:cNvPr id="26" name="等腰三角形 25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3"/>
            </p:cNvCxnSpPr>
            <p:nvPr/>
          </p:nvCxnSpPr>
          <p:spPr>
            <a:xfrm>
              <a:off x="5514975" y="4834967"/>
              <a:ext cx="0" cy="68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6172136" y="6048410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Square</a:t>
            </a:r>
            <a:endParaRPr lang="zh-CN" altLang="en-US" sz="20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6696311" y="5484827"/>
            <a:ext cx="247650" cy="563584"/>
            <a:chOff x="5391150" y="4595813"/>
            <a:chExt cx="247650" cy="634943"/>
          </a:xfrm>
        </p:grpSpPr>
        <p:sp>
          <p:nvSpPr>
            <p:cNvPr id="45" name="等腰三角形 44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3"/>
              <a:endCxn id="43" idx="0"/>
            </p:cNvCxnSpPr>
            <p:nvPr/>
          </p:nvCxnSpPr>
          <p:spPr>
            <a:xfrm>
              <a:off x="5514975" y="4834967"/>
              <a:ext cx="0" cy="3957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-2360194" y="53718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类层次应至少三层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61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020176" y="4239525"/>
            <a:ext cx="1868032" cy="1559263"/>
            <a:chOff x="730390" y="4278313"/>
            <a:chExt cx="1868032" cy="1559263"/>
          </a:xfrm>
        </p:grpSpPr>
        <p:sp>
          <p:nvSpPr>
            <p:cNvPr id="38" name="矩形 37"/>
            <p:cNvSpPr/>
            <p:nvPr/>
          </p:nvSpPr>
          <p:spPr>
            <a:xfrm>
              <a:off x="1988900" y="5269269"/>
              <a:ext cx="568307" cy="568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40783" y="5410687"/>
              <a:ext cx="1019798" cy="426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1826266" y="4278313"/>
              <a:ext cx="772156" cy="66565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30390" y="4297257"/>
              <a:ext cx="713796" cy="7137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关于考试与成绩</a:t>
            </a:r>
            <a:r>
              <a:rPr lang="en-US" altLang="zh-CN" b="1" smtClean="0">
                <a:solidFill>
                  <a:srgbClr val="C00000"/>
                </a:solidFill>
              </a:rPr>
              <a:t>——</a:t>
            </a:r>
            <a:r>
              <a:rPr lang="zh-CN" altLang="en-US" b="1" smtClean="0">
                <a:solidFill>
                  <a:srgbClr val="C00000"/>
                </a:solidFill>
              </a:rPr>
              <a:t>题型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6550" y="846138"/>
            <a:ext cx="7999413" cy="8588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b="1" kern="100" dirty="0">
                <a:latin typeface="+mn-lt"/>
                <a:ea typeface="+mn-ea"/>
              </a:rPr>
              <a:t>Part III   Object-Oriented Analyzing and Designing .</a:t>
            </a:r>
            <a:r>
              <a:rPr lang="en-US" altLang="zh-CN" sz="2489" kern="100" dirty="0">
                <a:latin typeface="+mn-lt"/>
                <a:ea typeface="+mn-ea"/>
              </a:rPr>
              <a:t>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kern="100" dirty="0">
                <a:latin typeface="+mn-lt"/>
                <a:ea typeface="+mn-ea"/>
              </a:rPr>
              <a:t>                                                (2*15 = 30 points)</a:t>
            </a:r>
          </a:p>
        </p:txBody>
      </p:sp>
      <p:sp>
        <p:nvSpPr>
          <p:cNvPr id="3" name="矩形 2"/>
          <p:cNvSpPr/>
          <p:nvPr/>
        </p:nvSpPr>
        <p:spPr>
          <a:xfrm>
            <a:off x="628650" y="1704975"/>
            <a:ext cx="7886700" cy="21240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按要求给出相关 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的声明，包括以下事项：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若题目已指定，则不能自己重命名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类继承层次结构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lass 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ierarchy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成员函数（按要求给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出接口声明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2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不用</a:t>
            </a:r>
            <a:r>
              <a:rPr lang="zh-CN" altLang="en-US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数据成员（若有要求的话）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成员的能见度（若有要求的话）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524635" y="2604989"/>
            <a:ext cx="21957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如果题中给出了类名、方法名、数据成员名，则必须使用题中的词汇！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696311" y="4471585"/>
            <a:ext cx="247650" cy="621831"/>
            <a:chOff x="5391150" y="4595813"/>
            <a:chExt cx="247650" cy="928687"/>
          </a:xfrm>
        </p:grpSpPr>
        <p:sp>
          <p:nvSpPr>
            <p:cNvPr id="6" name="等腰三角形 5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6" idx="3"/>
            </p:cNvCxnSpPr>
            <p:nvPr/>
          </p:nvCxnSpPr>
          <p:spPr>
            <a:xfrm>
              <a:off x="5514975" y="4834967"/>
              <a:ext cx="0" cy="68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6172136" y="4075585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Shape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603685" y="5093416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Circle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72136" y="5093416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Rectangle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783529" y="5093416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Triangle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172136" y="6048410"/>
            <a:ext cx="12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Square</a:t>
            </a:r>
            <a:endParaRPr lang="zh-CN" altLang="en-US" sz="2000" dirty="0"/>
          </a:p>
        </p:txBody>
      </p:sp>
      <p:grpSp>
        <p:nvGrpSpPr>
          <p:cNvPr id="22" name="组合 21"/>
          <p:cNvGrpSpPr/>
          <p:nvPr/>
        </p:nvGrpSpPr>
        <p:grpSpPr>
          <a:xfrm rot="19234584">
            <a:off x="7598087" y="4370345"/>
            <a:ext cx="247650" cy="824315"/>
            <a:chOff x="5391150" y="4595813"/>
            <a:chExt cx="247650" cy="928687"/>
          </a:xfrm>
        </p:grpSpPr>
        <p:sp>
          <p:nvSpPr>
            <p:cNvPr id="23" name="等腰三角形 22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3"/>
            </p:cNvCxnSpPr>
            <p:nvPr/>
          </p:nvCxnSpPr>
          <p:spPr>
            <a:xfrm>
              <a:off x="5514975" y="4834967"/>
              <a:ext cx="0" cy="68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rot="2626970">
            <a:off x="5872644" y="4364665"/>
            <a:ext cx="247650" cy="824315"/>
            <a:chOff x="5391150" y="4595813"/>
            <a:chExt cx="247650" cy="928687"/>
          </a:xfrm>
        </p:grpSpPr>
        <p:sp>
          <p:nvSpPr>
            <p:cNvPr id="26" name="等腰三角形 25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3"/>
            </p:cNvCxnSpPr>
            <p:nvPr/>
          </p:nvCxnSpPr>
          <p:spPr>
            <a:xfrm>
              <a:off x="5514975" y="4834967"/>
              <a:ext cx="0" cy="68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696311" y="5484827"/>
            <a:ext cx="247650" cy="563584"/>
            <a:chOff x="5391150" y="4595813"/>
            <a:chExt cx="247650" cy="634943"/>
          </a:xfrm>
        </p:grpSpPr>
        <p:sp>
          <p:nvSpPr>
            <p:cNvPr id="29" name="等腰三角形 28"/>
            <p:cNvSpPr/>
            <p:nvPr/>
          </p:nvSpPr>
          <p:spPr>
            <a:xfrm>
              <a:off x="5391150" y="4595813"/>
              <a:ext cx="247650" cy="239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9" idx="3"/>
              <a:endCxn id="21" idx="0"/>
            </p:cNvCxnSpPr>
            <p:nvPr/>
          </p:nvCxnSpPr>
          <p:spPr>
            <a:xfrm>
              <a:off x="5514975" y="4834967"/>
              <a:ext cx="0" cy="3957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297196" y="4964585"/>
            <a:ext cx="423987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class Shape {}</a:t>
            </a:r>
          </a:p>
          <a:p>
            <a:r>
              <a:rPr lang="en-US" altLang="zh-CN" sz="2400" dirty="0" smtClean="0"/>
              <a:t>class Rectangle: public Shape {}</a:t>
            </a:r>
          </a:p>
          <a:p>
            <a:r>
              <a:rPr lang="en-US" altLang="zh-CN" sz="2400" dirty="0" smtClean="0"/>
              <a:t>class Square : public Rectangle {}</a:t>
            </a:r>
          </a:p>
          <a:p>
            <a:r>
              <a:rPr lang="en-US" altLang="zh-CN" sz="2400" dirty="0" smtClean="0"/>
              <a:t>… …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-2360194" y="53718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类层次应至少三层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关于考试与成绩</a:t>
            </a:r>
            <a:r>
              <a:rPr lang="en-US" altLang="zh-CN" b="1" smtClean="0">
                <a:solidFill>
                  <a:srgbClr val="C00000"/>
                </a:solidFill>
              </a:rPr>
              <a:t>——</a:t>
            </a:r>
            <a:r>
              <a:rPr lang="zh-CN" altLang="en-US" b="1" smtClean="0">
                <a:solidFill>
                  <a:srgbClr val="C00000"/>
                </a:solidFill>
              </a:rPr>
              <a:t>题型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6550" y="846138"/>
            <a:ext cx="7999413" cy="8588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b="1" kern="100" dirty="0">
                <a:latin typeface="+mn-lt"/>
                <a:ea typeface="+mn-ea"/>
              </a:rPr>
              <a:t>Part III   Object-Oriented Analyzing and Designing .</a:t>
            </a:r>
            <a:r>
              <a:rPr lang="en-US" altLang="zh-CN" sz="2489" kern="100" dirty="0">
                <a:latin typeface="+mn-lt"/>
                <a:ea typeface="+mn-ea"/>
              </a:rPr>
              <a:t>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kern="100" dirty="0">
                <a:latin typeface="+mn-lt"/>
                <a:ea typeface="+mn-ea"/>
              </a:rPr>
              <a:t>                                                (2*15 = 30 points)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0200" y="4159250"/>
            <a:ext cx="8145463" cy="474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89" b="1" kern="100" dirty="0">
                <a:latin typeface="+mn-lt"/>
                <a:ea typeface="+mn-ea"/>
              </a:rPr>
              <a:t>Part IV    Programming .</a:t>
            </a:r>
            <a:r>
              <a:rPr lang="en-US" altLang="zh-CN" sz="2489" kern="100" dirty="0">
                <a:latin typeface="+mn-lt"/>
                <a:ea typeface="+mn-ea"/>
              </a:rPr>
              <a:t>                        (2*10 = 20 points)</a:t>
            </a:r>
          </a:p>
        </p:txBody>
      </p:sp>
      <p:sp>
        <p:nvSpPr>
          <p:cNvPr id="3" name="矩形 2"/>
          <p:cNvSpPr/>
          <p:nvPr/>
        </p:nvSpPr>
        <p:spPr>
          <a:xfrm>
            <a:off x="628650" y="1704975"/>
            <a:ext cx="7886700" cy="2124075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按要求给出相关 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的声明，包括以下事项：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若题目已指定，则不能自己重命名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类继承层次结构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lass hierarchy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成员函数（按要求给</a:t>
            </a:r>
            <a:r>
              <a:rPr lang="zh-CN" altLang="en-US" sz="22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出接口声明</a:t>
            </a: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绝不用实现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数据成员（若有要求的话）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&gt; </a:t>
            </a:r>
            <a:r>
              <a:rPr lang="zh-CN" altLang="en-US" sz="22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成员的能见度（若有要求的话）</a:t>
            </a:r>
            <a:endParaRPr lang="en-US" altLang="zh-CN" sz="22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6804" y="4696692"/>
            <a:ext cx="85716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）确定类的继承</a:t>
            </a:r>
            <a:r>
              <a:rPr lang="zh-CN" altLang="en-US" sz="24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 hierarchies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kern="1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）定义类的接口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（类名、公开的操作</a:t>
            </a:r>
            <a:r>
              <a:rPr lang="zh-CN" altLang="en-US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集、各操作的接口）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）定义数据结构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，即数据成员；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）实现函数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（可按需增加辅助成员）。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223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5575" y="354013"/>
            <a:ext cx="36480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56" dirty="0">
                <a:ea typeface="黑体" panose="02010609060101010101" pitchFamily="49" charset="-122"/>
              </a:rPr>
              <a:t>已知类的定义如下：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56" dirty="0">
              <a:ea typeface="黑体" panose="02010609060101010101" pitchFamily="49" charset="-122"/>
            </a:endParaRP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class Animal {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protected: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string  Name;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public: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virtual void Speak() = 0;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Animal (char* n) : Name(n) { }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};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956" dirty="0"/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class Dog : public Animal {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// …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public: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// …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Dog ( char *n );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};</a:t>
            </a: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>
            <a:off x="3676650" y="444500"/>
            <a:ext cx="0" cy="586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03650" y="1181100"/>
            <a:ext cx="5276850" cy="55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class Bull: public Animal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// …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public: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// 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Bull ( char *n 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};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试完成类 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Dog 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Bull</a:t>
            </a:r>
            <a:r>
              <a:rPr lang="en-US" altLang="zh-CN" sz="1956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1956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定义和操作的</a:t>
            </a:r>
            <a:r>
              <a:rPr lang="zh-CN" altLang="en-US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实现</a:t>
            </a:r>
            <a:r>
              <a:rPr lang="en-US" altLang="zh-CN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使之能满足下面程序及注释中描述的运行结果的要求：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Animal*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pD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= new Dog  (“Goofy”);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Animal*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= new Bull 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pD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-&gt;Speak();  //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显示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: &lt;Woof! I am </a:t>
            </a:r>
            <a:r>
              <a:rPr lang="en-US" altLang="zh-CN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Goofy&gt;</a:t>
            </a: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-&gt;Speak();  //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显示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: &lt;Moo! I am a </a:t>
            </a:r>
            <a:r>
              <a:rPr lang="en-US" altLang="zh-CN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Bull&gt; </a:t>
            </a: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5575" y="354013"/>
            <a:ext cx="36480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56" dirty="0">
                <a:ea typeface="黑体" panose="02010609060101010101" pitchFamily="49" charset="-122"/>
              </a:rPr>
              <a:t>已知类的定义如下：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56" dirty="0">
              <a:ea typeface="黑体" panose="02010609060101010101" pitchFamily="49" charset="-122"/>
            </a:endParaRP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class Animal {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protected: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string  Name;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public: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virtual void Speak() = 0;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Animal (char* n) : Name(n) { }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};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956" dirty="0"/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class Dog : public Animal {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// …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public: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// …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Dog ( char *n );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};</a:t>
            </a: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>
            <a:off x="3676650" y="444500"/>
            <a:ext cx="0" cy="586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03650" y="1181100"/>
            <a:ext cx="5276850" cy="55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class Bull: public Animal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// …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public: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// 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Bull ( char *n 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};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试完成类 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Dog 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Bull</a:t>
            </a:r>
            <a:r>
              <a:rPr lang="en-US" altLang="zh-CN" sz="1956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1956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定义和操作的</a:t>
            </a:r>
            <a:r>
              <a:rPr lang="zh-CN" altLang="en-US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实现</a:t>
            </a:r>
            <a:r>
              <a:rPr lang="en-US" altLang="zh-CN" sz="1956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使之能满足下面程序及注释中描述的运行结果的要求：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Animal*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pD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= new Dog  (“Goofy”);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Animal*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= new Bull 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pD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-&gt;Speak();  //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显示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: &lt;Woof! I am </a:t>
            </a:r>
            <a:r>
              <a:rPr lang="en-US" altLang="zh-CN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Goofy&gt;</a:t>
            </a: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-&gt;Speak();  //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显示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: &lt;Moo! I am a </a:t>
            </a:r>
            <a:r>
              <a:rPr lang="en-US" altLang="zh-CN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Bull&gt; </a:t>
            </a: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0175" y="3657600"/>
            <a:ext cx="3673475" cy="21991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class Dog : public Animal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public</a:t>
            </a:r>
            <a:r>
              <a:rPr lang="en-US" altLang="zh-CN" sz="1956" dirty="0" smtClean="0">
                <a:latin typeface="Arial" panose="020B0604020202020204" pitchFamily="34" charset="0"/>
                <a:ea typeface="+mn-ea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</a:t>
            </a:r>
            <a:r>
              <a:rPr lang="en-US" altLang="zh-CN" sz="1956" dirty="0" smtClean="0">
                <a:latin typeface="Arial" panose="020B0604020202020204" pitchFamily="34" charset="0"/>
                <a:ea typeface="+mn-ea"/>
              </a:rPr>
              <a:t> string  name;</a:t>
            </a:r>
            <a:endParaRPr lang="en-US" altLang="zh-CN" sz="1956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Dog ( char *n </a:t>
            </a:r>
            <a:r>
              <a:rPr lang="en-US" altLang="zh-CN" sz="1956" dirty="0" smtClean="0">
                <a:latin typeface="Arial" panose="020B0604020202020204" pitchFamily="34" charset="0"/>
                <a:ea typeface="+mn-ea"/>
              </a:rPr>
              <a:t>){ name=n; 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956" dirty="0" smtClean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 smtClean="0">
                <a:latin typeface="Arial" panose="020B0604020202020204" pitchFamily="34" charset="0"/>
                <a:ea typeface="+mn-ea"/>
              </a:rPr>
              <a:t>//…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 smtClean="0">
                <a:latin typeface="Arial" panose="020B0604020202020204" pitchFamily="34" charset="0"/>
                <a:ea typeface="+mn-ea"/>
              </a:rPr>
              <a:t>};</a:t>
            </a:r>
            <a:endParaRPr lang="en-US" altLang="zh-CN" sz="1956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9432" y="409575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792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4"/>
          <p:cNvSpPr>
            <a:spLocks noChangeShapeType="1"/>
          </p:cNvSpPr>
          <p:nvPr/>
        </p:nvSpPr>
        <p:spPr bwMode="auto">
          <a:xfrm>
            <a:off x="3676650" y="444500"/>
            <a:ext cx="0" cy="586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03650" y="1181100"/>
            <a:ext cx="5276850" cy="550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class Bull: public Animal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// …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public: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// 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Bull ( char *n 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};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试完成类 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Dog 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Bull </a:t>
            </a:r>
            <a:r>
              <a:rPr lang="en-US" altLang="zh-CN" sz="1956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956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的定义和操作的实现</a:t>
            </a:r>
            <a:r>
              <a:rPr lang="en-US" altLang="zh-CN" sz="1956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  <a:r>
              <a:rPr lang="zh-CN" altLang="en-US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使之能满足下面程序及注释中描述的运行结果的要求：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Animal*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pD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= new Dog  (“Goofy”);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Animal*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= new Bull 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pD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-&gt;Speak();  //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显示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: &lt;Woof! I am </a:t>
            </a:r>
            <a:r>
              <a:rPr lang="en-US" altLang="zh-CN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Goofy&gt;</a:t>
            </a: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1956" dirty="0" err="1"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-&gt;Speak();  //</a:t>
            </a:r>
            <a:r>
              <a:rPr lang="zh-CN" altLang="en-US" sz="1956" dirty="0">
                <a:latin typeface="Arial" panose="020B0604020202020204" pitchFamily="34" charset="0"/>
                <a:ea typeface="黑体" panose="02010609060101010101" pitchFamily="49" charset="-122"/>
              </a:rPr>
              <a:t>显示</a:t>
            </a: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: &lt;Moo! I am a </a:t>
            </a:r>
            <a:r>
              <a:rPr lang="en-US" altLang="zh-CN" sz="1956" dirty="0" smtClean="0">
                <a:latin typeface="Arial" panose="020B0604020202020204" pitchFamily="34" charset="0"/>
                <a:ea typeface="黑体" panose="02010609060101010101" pitchFamily="49" charset="-122"/>
              </a:rPr>
              <a:t>Bull&gt; </a:t>
            </a:r>
            <a:endParaRPr lang="en-US" altLang="zh-CN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5575" y="354013"/>
            <a:ext cx="36480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56" dirty="0">
                <a:ea typeface="黑体" panose="02010609060101010101" pitchFamily="49" charset="-122"/>
              </a:rPr>
              <a:t>已知类的定义如下：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56" dirty="0">
              <a:ea typeface="黑体" panose="02010609060101010101" pitchFamily="49" charset="-122"/>
            </a:endParaRP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class Animal {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protected: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string  Name;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public: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virtual void Speak() = 0;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Animal (char* n) : Name(n) { }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};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956" dirty="0"/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class Dog : public Animal {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// …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public: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// …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  Dog ( char *n );</a:t>
            </a:r>
          </a:p>
          <a:p>
            <a:pPr indent="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/>
              <a:t>};</a:t>
            </a: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30175" y="3657600"/>
            <a:ext cx="3673475" cy="310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class Dog : public Animal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public: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Dog ( char *n ) </a:t>
            </a:r>
            <a:r>
              <a:rPr lang="en-US" altLang="zh-CN" sz="1956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: Animal(n) 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{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solidFill>
                  <a:schemeClr val="bg2"/>
                </a:solidFill>
                <a:latin typeface="Arial" panose="020B0604020202020204" pitchFamily="34" charset="0"/>
                <a:ea typeface="+mn-ea"/>
              </a:rPr>
              <a:t>  </a:t>
            </a:r>
            <a:r>
              <a:rPr lang="en-US" altLang="zh-CN" sz="1956" dirty="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// virtual </a:t>
            </a:r>
            <a:r>
              <a:rPr lang="zh-CN" altLang="en-US" sz="1956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可省略</a:t>
            </a:r>
            <a:endParaRPr lang="en-US" altLang="zh-CN" sz="1956" dirty="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virtual void Speak( ) {</a:t>
            </a:r>
            <a:endParaRPr lang="zh-CN" altLang="en-US" sz="1956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56" dirty="0">
                <a:latin typeface="Arial" panose="020B0604020202020204" pitchFamily="34" charset="0"/>
                <a:ea typeface="+mn-ea"/>
              </a:rPr>
              <a:t>    </a:t>
            </a:r>
            <a:r>
              <a:rPr lang="en-US" altLang="zh-CN" sz="1956" dirty="0" err="1">
                <a:latin typeface="Arial" panose="020B0604020202020204" pitchFamily="34" charset="0"/>
                <a:ea typeface="+mn-ea"/>
              </a:rPr>
              <a:t>cout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&lt;&lt; "&lt;Woof! I am "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          &lt;&lt; Name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          &lt;&lt; "&gt;" &lt;&lt; </a:t>
            </a:r>
            <a:r>
              <a:rPr lang="en-US" altLang="zh-CN" sz="1956" dirty="0" err="1">
                <a:latin typeface="Arial" panose="020B0604020202020204" pitchFamily="34" charset="0"/>
                <a:ea typeface="+mn-ea"/>
              </a:rPr>
              <a:t>endl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};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807500" y="180705"/>
            <a:ext cx="4160838" cy="4305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class Bull: public Animal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public: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 </a:t>
            </a:r>
            <a:r>
              <a:rPr lang="en-US" altLang="zh-CN" sz="1956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// </a:t>
            </a:r>
            <a:r>
              <a:rPr lang="zh-CN" altLang="en-US" sz="1956" b="1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必须定义</a:t>
            </a:r>
            <a:endParaRPr lang="en-US" altLang="zh-CN" sz="1956" b="1" dirty="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  Bull ( char *n ) : Animal(n)  {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</a:t>
            </a:r>
            <a:r>
              <a:rPr lang="en-US" altLang="zh-CN" sz="1956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Bull() : Animal</a:t>
            </a:r>
            <a:r>
              <a:rPr lang="en-US" altLang="zh-CN" sz="1956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(“”) </a:t>
            </a:r>
            <a:r>
              <a:rPr lang="en-US" altLang="zh-CN" sz="1956" dirty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{  </a:t>
            </a:r>
            <a:r>
              <a:rPr lang="en-US" altLang="zh-CN" sz="1956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} //</a:t>
            </a:r>
            <a:r>
              <a:rPr lang="zh-CN" altLang="en-US" sz="1956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必须定义</a:t>
            </a:r>
            <a:endParaRPr lang="en-US" altLang="zh-CN" sz="1956" dirty="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void Speak(){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   </a:t>
            </a:r>
            <a:r>
              <a:rPr lang="en-US" altLang="zh-CN" sz="1956" dirty="0" err="1">
                <a:latin typeface="Arial" panose="020B0604020202020204" pitchFamily="34" charset="0"/>
                <a:ea typeface="+mn-ea"/>
              </a:rPr>
              <a:t>cout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&lt;&lt; “&lt;Moo</a:t>
            </a:r>
            <a:r>
              <a:rPr lang="en-US" altLang="zh-CN" sz="1956" dirty="0" smtClean="0">
                <a:latin typeface="Arial" panose="020B0604020202020204" pitchFamily="34" charset="0"/>
                <a:ea typeface="+mn-ea"/>
              </a:rPr>
              <a:t>! I am ” 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     if( </a:t>
            </a:r>
            <a:r>
              <a:rPr lang="en-US" altLang="zh-CN" sz="1956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Name.length</a:t>
            </a:r>
            <a:r>
              <a:rPr lang="en-US" altLang="zh-CN" sz="1956" dirty="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() == 0 )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      { </a:t>
            </a:r>
            <a:r>
              <a:rPr lang="en-US" altLang="zh-CN" sz="1956" dirty="0" err="1">
                <a:latin typeface="Arial" panose="020B0604020202020204" pitchFamily="34" charset="0"/>
                <a:ea typeface="+mn-ea"/>
              </a:rPr>
              <a:t>cout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&lt;&lt; </a:t>
            </a:r>
            <a:r>
              <a:rPr lang="en-US" altLang="zh-CN" sz="1956" dirty="0" smtClean="0">
                <a:latin typeface="Arial" panose="020B0604020202020204" pitchFamily="34" charset="0"/>
                <a:ea typeface="+mn-ea"/>
              </a:rPr>
              <a:t>“a 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Bull”;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     else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        { </a:t>
            </a:r>
            <a:r>
              <a:rPr lang="en-US" altLang="zh-CN" sz="1956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cout</a:t>
            </a:r>
            <a:r>
              <a:rPr lang="en-US" altLang="zh-CN" sz="1956" dirty="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 &lt;&lt; </a:t>
            </a:r>
            <a:r>
              <a:rPr lang="en-US" altLang="zh-CN" sz="1956" dirty="0" smtClean="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Name</a:t>
            </a:r>
            <a:r>
              <a:rPr lang="en-US" altLang="zh-CN" sz="1956" dirty="0">
                <a:solidFill>
                  <a:srgbClr val="0000FF"/>
                </a:solidFill>
                <a:latin typeface="Arial" panose="020B0604020202020204" pitchFamily="34" charset="0"/>
                <a:ea typeface="+mn-ea"/>
              </a:rPr>
              <a:t>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   </a:t>
            </a:r>
            <a:r>
              <a:rPr lang="en-US" altLang="zh-CN" sz="1956" dirty="0" err="1">
                <a:latin typeface="Arial" panose="020B0604020202020204" pitchFamily="34" charset="0"/>
                <a:ea typeface="+mn-ea"/>
              </a:rPr>
              <a:t>cout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&lt;&lt; “&gt;” &lt;&lt; </a:t>
            </a:r>
            <a:r>
              <a:rPr lang="en-US" altLang="zh-CN" sz="1956" dirty="0" err="1">
                <a:latin typeface="Arial" panose="020B0604020202020204" pitchFamily="34" charset="0"/>
                <a:ea typeface="+mn-ea"/>
              </a:rPr>
              <a:t>endl</a:t>
            </a:r>
            <a:r>
              <a:rPr lang="en-US" altLang="zh-CN" sz="1956" dirty="0">
                <a:latin typeface="Arial" panose="020B0604020202020204" pitchFamily="34" charset="0"/>
                <a:ea typeface="+mn-ea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56" dirty="0">
                <a:latin typeface="Arial" panose="020B0604020202020204" pitchFamily="34" charset="0"/>
                <a:ea typeface="+mn-ea"/>
              </a:rPr>
              <a:t>};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十边形 12"/>
          <p:cNvSpPr/>
          <p:nvPr/>
        </p:nvSpPr>
        <p:spPr>
          <a:xfrm>
            <a:off x="2728293" y="5516041"/>
            <a:ext cx="3607904" cy="1063487"/>
          </a:xfrm>
          <a:prstGeom prst="decagon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45834" y="4015409"/>
            <a:ext cx="765312" cy="1510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再谈“抽象”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20888"/>
            <a:ext cx="7886700" cy="105354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“抽象”使得我们将注意力集中在对象的“本质方面”（从而可以先忽略细节）。如：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721831" y="1003852"/>
            <a:ext cx="7507770" cy="1759225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软件设计的一个核心问题是“如何降低复杂性”，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一种有效手段是“抽象” 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—— E. W. Dijkstra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145485" y="4134680"/>
            <a:ext cx="7133811" cy="147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对于函数：先确定 接口（原型）。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对于模块：先确定 接口（主要是操作集）。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　类：先确定 接口（主要是类名、操作集）。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74889" y="5426413"/>
            <a:ext cx="3914712" cy="1242744"/>
          </a:xfrm>
          <a:custGeom>
            <a:avLst/>
            <a:gdLst/>
            <a:ahLst/>
            <a:cxnLst/>
            <a:rect l="l" t="t" r="r" b="b"/>
            <a:pathLst>
              <a:path w="3914712" h="1242744">
                <a:moveTo>
                  <a:pt x="3008179" y="1028599"/>
                </a:moveTo>
                <a:cubicBezTo>
                  <a:pt x="3001482" y="1028599"/>
                  <a:pt x="2995831" y="1030608"/>
                  <a:pt x="2991227" y="1034627"/>
                </a:cubicBezTo>
                <a:cubicBezTo>
                  <a:pt x="2986622" y="1038645"/>
                  <a:pt x="2984320" y="1043794"/>
                  <a:pt x="2984320" y="1050072"/>
                </a:cubicBezTo>
                <a:cubicBezTo>
                  <a:pt x="2984320" y="1056100"/>
                  <a:pt x="2986602" y="1061207"/>
                  <a:pt x="2991164" y="1065392"/>
                </a:cubicBezTo>
                <a:cubicBezTo>
                  <a:pt x="2995726" y="1069578"/>
                  <a:pt x="3001859" y="1071671"/>
                  <a:pt x="3009560" y="1071671"/>
                </a:cubicBezTo>
                <a:cubicBezTo>
                  <a:pt x="3015672" y="1071671"/>
                  <a:pt x="3020904" y="1069578"/>
                  <a:pt x="3025257" y="1065392"/>
                </a:cubicBezTo>
                <a:cubicBezTo>
                  <a:pt x="3029610" y="1061207"/>
                  <a:pt x="3031787" y="1056100"/>
                  <a:pt x="3031787" y="1050072"/>
                </a:cubicBezTo>
                <a:cubicBezTo>
                  <a:pt x="3031787" y="1043877"/>
                  <a:pt x="3029548" y="1038750"/>
                  <a:pt x="3025069" y="1034690"/>
                </a:cubicBezTo>
                <a:cubicBezTo>
                  <a:pt x="3020590" y="1030629"/>
                  <a:pt x="3014960" y="1028599"/>
                  <a:pt x="3008179" y="1028599"/>
                </a:cubicBezTo>
                <a:close/>
                <a:moveTo>
                  <a:pt x="2400054" y="1002354"/>
                </a:moveTo>
                <a:lnTo>
                  <a:pt x="2400054" y="1012275"/>
                </a:lnTo>
                <a:cubicBezTo>
                  <a:pt x="2400054" y="1020981"/>
                  <a:pt x="2397375" y="1028264"/>
                  <a:pt x="2392017" y="1034124"/>
                </a:cubicBezTo>
                <a:cubicBezTo>
                  <a:pt x="2386659" y="1039985"/>
                  <a:pt x="2379836" y="1042915"/>
                  <a:pt x="2371549" y="1042915"/>
                </a:cubicBezTo>
                <a:cubicBezTo>
                  <a:pt x="2365521" y="1042915"/>
                  <a:pt x="2360728" y="1041324"/>
                  <a:pt x="2357170" y="1038143"/>
                </a:cubicBezTo>
                <a:cubicBezTo>
                  <a:pt x="2353613" y="1034962"/>
                  <a:pt x="2351834" y="1030776"/>
                  <a:pt x="2351834" y="1025585"/>
                </a:cubicBezTo>
                <a:cubicBezTo>
                  <a:pt x="2351834" y="1014284"/>
                  <a:pt x="2359159" y="1007670"/>
                  <a:pt x="2373809" y="1005745"/>
                </a:cubicBezTo>
                <a:close/>
                <a:moveTo>
                  <a:pt x="2714862" y="957524"/>
                </a:moveTo>
                <a:cubicBezTo>
                  <a:pt x="2736712" y="957524"/>
                  <a:pt x="2747637" y="971086"/>
                  <a:pt x="2747637" y="998210"/>
                </a:cubicBezTo>
                <a:cubicBezTo>
                  <a:pt x="2747637" y="1026674"/>
                  <a:pt x="2736796" y="1040905"/>
                  <a:pt x="2715114" y="1040905"/>
                </a:cubicBezTo>
                <a:cubicBezTo>
                  <a:pt x="2692510" y="1040905"/>
                  <a:pt x="2681209" y="1027050"/>
                  <a:pt x="2681209" y="999341"/>
                </a:cubicBezTo>
                <a:cubicBezTo>
                  <a:pt x="2681209" y="986030"/>
                  <a:pt x="2684160" y="975733"/>
                  <a:pt x="2690062" y="968449"/>
                </a:cubicBezTo>
                <a:cubicBezTo>
                  <a:pt x="2695964" y="961166"/>
                  <a:pt x="2704231" y="957524"/>
                  <a:pt x="2714862" y="957524"/>
                </a:cubicBezTo>
                <a:close/>
                <a:moveTo>
                  <a:pt x="1319459" y="957524"/>
                </a:moveTo>
                <a:cubicBezTo>
                  <a:pt x="1339300" y="957524"/>
                  <a:pt x="1349220" y="970249"/>
                  <a:pt x="1349220" y="995699"/>
                </a:cubicBezTo>
                <a:cubicBezTo>
                  <a:pt x="1349220" y="1010098"/>
                  <a:pt x="1346395" y="1021232"/>
                  <a:pt x="1340744" y="1029102"/>
                </a:cubicBezTo>
                <a:cubicBezTo>
                  <a:pt x="1335093" y="1036971"/>
                  <a:pt x="1327203" y="1040905"/>
                  <a:pt x="1317073" y="1040905"/>
                </a:cubicBezTo>
                <a:cubicBezTo>
                  <a:pt x="1308534" y="1040905"/>
                  <a:pt x="1301586" y="1037766"/>
                  <a:pt x="1296228" y="1031487"/>
                </a:cubicBezTo>
                <a:cubicBezTo>
                  <a:pt x="1290870" y="1025209"/>
                  <a:pt x="1288192" y="1017130"/>
                  <a:pt x="1288192" y="1007252"/>
                </a:cubicBezTo>
                <a:lnTo>
                  <a:pt x="1288192" y="995197"/>
                </a:lnTo>
                <a:cubicBezTo>
                  <a:pt x="1288192" y="984146"/>
                  <a:pt x="1291101" y="975105"/>
                  <a:pt x="1296919" y="968073"/>
                </a:cubicBezTo>
                <a:cubicBezTo>
                  <a:pt x="1302737" y="961041"/>
                  <a:pt x="1310251" y="957524"/>
                  <a:pt x="1319459" y="957524"/>
                </a:cubicBezTo>
                <a:close/>
                <a:moveTo>
                  <a:pt x="1965759" y="954134"/>
                </a:moveTo>
                <a:cubicBezTo>
                  <a:pt x="1982586" y="954134"/>
                  <a:pt x="1991000" y="964515"/>
                  <a:pt x="1991000" y="985276"/>
                </a:cubicBezTo>
                <a:lnTo>
                  <a:pt x="1937254" y="985276"/>
                </a:lnTo>
                <a:cubicBezTo>
                  <a:pt x="1938594" y="975900"/>
                  <a:pt x="1941942" y="968366"/>
                  <a:pt x="1947300" y="962673"/>
                </a:cubicBezTo>
                <a:cubicBezTo>
                  <a:pt x="1952658" y="956980"/>
                  <a:pt x="1958811" y="954134"/>
                  <a:pt x="1965759" y="954134"/>
                </a:cubicBezTo>
                <a:close/>
                <a:moveTo>
                  <a:pt x="1556184" y="954134"/>
                </a:moveTo>
                <a:cubicBezTo>
                  <a:pt x="1573011" y="954134"/>
                  <a:pt x="1581425" y="964515"/>
                  <a:pt x="1581425" y="985276"/>
                </a:cubicBezTo>
                <a:lnTo>
                  <a:pt x="1527679" y="985276"/>
                </a:lnTo>
                <a:cubicBezTo>
                  <a:pt x="1529019" y="975900"/>
                  <a:pt x="1532367" y="968366"/>
                  <a:pt x="1537725" y="962673"/>
                </a:cubicBezTo>
                <a:cubicBezTo>
                  <a:pt x="1543083" y="956980"/>
                  <a:pt x="1549236" y="954134"/>
                  <a:pt x="1556184" y="954134"/>
                </a:cubicBezTo>
                <a:close/>
                <a:moveTo>
                  <a:pt x="2571606" y="929773"/>
                </a:moveTo>
                <a:lnTo>
                  <a:pt x="2571606" y="1068657"/>
                </a:lnTo>
                <a:lnTo>
                  <a:pt x="2612041" y="1068657"/>
                </a:lnTo>
                <a:lnTo>
                  <a:pt x="2612041" y="929773"/>
                </a:lnTo>
                <a:close/>
                <a:moveTo>
                  <a:pt x="914256" y="929773"/>
                </a:moveTo>
                <a:lnTo>
                  <a:pt x="914256" y="1068657"/>
                </a:lnTo>
                <a:lnTo>
                  <a:pt x="954691" y="1068657"/>
                </a:lnTo>
                <a:lnTo>
                  <a:pt x="954691" y="929773"/>
                </a:lnTo>
                <a:close/>
                <a:moveTo>
                  <a:pt x="2905651" y="926382"/>
                </a:moveTo>
                <a:cubicBezTo>
                  <a:pt x="2885977" y="926382"/>
                  <a:pt x="2871076" y="934879"/>
                  <a:pt x="2860946" y="951874"/>
                </a:cubicBezTo>
                <a:lnTo>
                  <a:pt x="2860444" y="951874"/>
                </a:lnTo>
                <a:lnTo>
                  <a:pt x="2860444" y="929773"/>
                </a:lnTo>
                <a:lnTo>
                  <a:pt x="2819884" y="929773"/>
                </a:lnTo>
                <a:lnTo>
                  <a:pt x="2819884" y="1068657"/>
                </a:lnTo>
                <a:lnTo>
                  <a:pt x="2860444" y="1068657"/>
                </a:lnTo>
                <a:lnTo>
                  <a:pt x="2860444" y="989420"/>
                </a:lnTo>
                <a:cubicBezTo>
                  <a:pt x="2860444" y="980128"/>
                  <a:pt x="2862997" y="972489"/>
                  <a:pt x="2868104" y="966503"/>
                </a:cubicBezTo>
                <a:cubicBezTo>
                  <a:pt x="2873211" y="960517"/>
                  <a:pt x="2879615" y="957524"/>
                  <a:pt x="2887317" y="957524"/>
                </a:cubicBezTo>
                <a:cubicBezTo>
                  <a:pt x="2903474" y="957524"/>
                  <a:pt x="2911553" y="968742"/>
                  <a:pt x="2911553" y="991178"/>
                </a:cubicBezTo>
                <a:lnTo>
                  <a:pt x="2911553" y="1068657"/>
                </a:lnTo>
                <a:lnTo>
                  <a:pt x="2951862" y="1068657"/>
                </a:lnTo>
                <a:lnTo>
                  <a:pt x="2951862" y="983644"/>
                </a:lnTo>
                <a:cubicBezTo>
                  <a:pt x="2951862" y="945469"/>
                  <a:pt x="2936458" y="926382"/>
                  <a:pt x="2905651" y="926382"/>
                </a:cubicBezTo>
                <a:close/>
                <a:moveTo>
                  <a:pt x="2715867" y="926382"/>
                </a:moveTo>
                <a:cubicBezTo>
                  <a:pt x="2692762" y="926382"/>
                  <a:pt x="2674365" y="932912"/>
                  <a:pt x="2660677" y="945972"/>
                </a:cubicBezTo>
                <a:cubicBezTo>
                  <a:pt x="2646990" y="959031"/>
                  <a:pt x="2640146" y="976988"/>
                  <a:pt x="2640146" y="999843"/>
                </a:cubicBezTo>
                <a:cubicBezTo>
                  <a:pt x="2640146" y="1022111"/>
                  <a:pt x="2646781" y="1039713"/>
                  <a:pt x="2660050" y="1052647"/>
                </a:cubicBezTo>
                <a:cubicBezTo>
                  <a:pt x="2673319" y="1065581"/>
                  <a:pt x="2691255" y="1072048"/>
                  <a:pt x="2713858" y="1072048"/>
                </a:cubicBezTo>
                <a:cubicBezTo>
                  <a:pt x="2736880" y="1072048"/>
                  <a:pt x="2755130" y="1065309"/>
                  <a:pt x="2768608" y="1051830"/>
                </a:cubicBezTo>
                <a:cubicBezTo>
                  <a:pt x="2782086" y="1038352"/>
                  <a:pt x="2788825" y="1020228"/>
                  <a:pt x="2788825" y="997457"/>
                </a:cubicBezTo>
                <a:cubicBezTo>
                  <a:pt x="2788825" y="975775"/>
                  <a:pt x="2782254" y="958508"/>
                  <a:pt x="2769110" y="945658"/>
                </a:cubicBezTo>
                <a:cubicBezTo>
                  <a:pt x="2755967" y="932807"/>
                  <a:pt x="2738219" y="926382"/>
                  <a:pt x="2715867" y="926382"/>
                </a:cubicBezTo>
                <a:close/>
                <a:moveTo>
                  <a:pt x="2380088" y="926382"/>
                </a:moveTo>
                <a:cubicBezTo>
                  <a:pt x="2372637" y="926382"/>
                  <a:pt x="2363658" y="927470"/>
                  <a:pt x="2353152" y="929647"/>
                </a:cubicBezTo>
                <a:cubicBezTo>
                  <a:pt x="2342646" y="931824"/>
                  <a:pt x="2334253" y="934670"/>
                  <a:pt x="2327975" y="938186"/>
                </a:cubicBezTo>
                <a:lnTo>
                  <a:pt x="2327975" y="969454"/>
                </a:lnTo>
                <a:cubicBezTo>
                  <a:pt x="2342625" y="959408"/>
                  <a:pt x="2358238" y="954385"/>
                  <a:pt x="2374814" y="954385"/>
                </a:cubicBezTo>
                <a:cubicBezTo>
                  <a:pt x="2391640" y="954385"/>
                  <a:pt x="2400054" y="962464"/>
                  <a:pt x="2400054" y="978621"/>
                </a:cubicBezTo>
                <a:lnTo>
                  <a:pt x="2361879" y="983769"/>
                </a:lnTo>
                <a:cubicBezTo>
                  <a:pt x="2330151" y="988123"/>
                  <a:pt x="2314287" y="1003610"/>
                  <a:pt x="2314287" y="1030232"/>
                </a:cubicBezTo>
                <a:cubicBezTo>
                  <a:pt x="2314287" y="1043124"/>
                  <a:pt x="2318243" y="1053316"/>
                  <a:pt x="2326154" y="1060809"/>
                </a:cubicBezTo>
                <a:cubicBezTo>
                  <a:pt x="2334065" y="1068301"/>
                  <a:pt x="2344592" y="1072048"/>
                  <a:pt x="2357736" y="1072048"/>
                </a:cubicBezTo>
                <a:cubicBezTo>
                  <a:pt x="2375986" y="1072048"/>
                  <a:pt x="2389841" y="1064178"/>
                  <a:pt x="2399300" y="1048440"/>
                </a:cubicBezTo>
                <a:lnTo>
                  <a:pt x="2399803" y="1048440"/>
                </a:lnTo>
                <a:lnTo>
                  <a:pt x="2399803" y="1068657"/>
                </a:lnTo>
                <a:lnTo>
                  <a:pt x="2438354" y="1068657"/>
                </a:lnTo>
                <a:lnTo>
                  <a:pt x="2438354" y="984774"/>
                </a:lnTo>
                <a:cubicBezTo>
                  <a:pt x="2438354" y="945846"/>
                  <a:pt x="2418932" y="926382"/>
                  <a:pt x="2380088" y="926382"/>
                </a:cubicBezTo>
                <a:close/>
                <a:moveTo>
                  <a:pt x="2143651" y="926382"/>
                </a:moveTo>
                <a:cubicBezTo>
                  <a:pt x="2123978" y="926382"/>
                  <a:pt x="2109076" y="934879"/>
                  <a:pt x="2098947" y="951874"/>
                </a:cubicBezTo>
                <a:lnTo>
                  <a:pt x="2098444" y="951874"/>
                </a:lnTo>
                <a:lnTo>
                  <a:pt x="2098444" y="929773"/>
                </a:lnTo>
                <a:lnTo>
                  <a:pt x="2057884" y="929773"/>
                </a:lnTo>
                <a:lnTo>
                  <a:pt x="2057884" y="1068657"/>
                </a:lnTo>
                <a:lnTo>
                  <a:pt x="2098444" y="1068657"/>
                </a:lnTo>
                <a:lnTo>
                  <a:pt x="2098444" y="989420"/>
                </a:lnTo>
                <a:cubicBezTo>
                  <a:pt x="2098444" y="980128"/>
                  <a:pt x="2100998" y="972489"/>
                  <a:pt x="2106104" y="966503"/>
                </a:cubicBezTo>
                <a:cubicBezTo>
                  <a:pt x="2111211" y="960517"/>
                  <a:pt x="2117615" y="957524"/>
                  <a:pt x="2125317" y="957524"/>
                </a:cubicBezTo>
                <a:cubicBezTo>
                  <a:pt x="2141474" y="957524"/>
                  <a:pt x="2149553" y="968742"/>
                  <a:pt x="2149553" y="991178"/>
                </a:cubicBezTo>
                <a:lnTo>
                  <a:pt x="2149553" y="1068657"/>
                </a:lnTo>
                <a:lnTo>
                  <a:pt x="2189862" y="1068657"/>
                </a:lnTo>
                <a:lnTo>
                  <a:pt x="2189862" y="983644"/>
                </a:lnTo>
                <a:cubicBezTo>
                  <a:pt x="2189862" y="945469"/>
                  <a:pt x="2174458" y="926382"/>
                  <a:pt x="2143651" y="926382"/>
                </a:cubicBezTo>
                <a:close/>
                <a:moveTo>
                  <a:pt x="1966011" y="926382"/>
                </a:moveTo>
                <a:cubicBezTo>
                  <a:pt x="1946254" y="926382"/>
                  <a:pt x="1929845" y="933310"/>
                  <a:pt x="1916786" y="947165"/>
                </a:cubicBezTo>
                <a:cubicBezTo>
                  <a:pt x="1903726" y="961020"/>
                  <a:pt x="1897196" y="979039"/>
                  <a:pt x="1897196" y="1001224"/>
                </a:cubicBezTo>
                <a:cubicBezTo>
                  <a:pt x="1897196" y="1023493"/>
                  <a:pt x="1903328" y="1040864"/>
                  <a:pt x="1915593" y="1053337"/>
                </a:cubicBezTo>
                <a:cubicBezTo>
                  <a:pt x="1927857" y="1065811"/>
                  <a:pt x="1945040" y="1072048"/>
                  <a:pt x="1967141" y="1072048"/>
                </a:cubicBezTo>
                <a:cubicBezTo>
                  <a:pt x="1987651" y="1072048"/>
                  <a:pt x="2004227" y="1068490"/>
                  <a:pt x="2016868" y="1061374"/>
                </a:cubicBezTo>
                <a:lnTo>
                  <a:pt x="2016868" y="1031613"/>
                </a:lnTo>
                <a:cubicBezTo>
                  <a:pt x="2005148" y="1039147"/>
                  <a:pt x="1991628" y="1042915"/>
                  <a:pt x="1976308" y="1042915"/>
                </a:cubicBezTo>
                <a:cubicBezTo>
                  <a:pt x="1951779" y="1042915"/>
                  <a:pt x="1938803" y="1032157"/>
                  <a:pt x="1937380" y="1010642"/>
                </a:cubicBezTo>
                <a:lnTo>
                  <a:pt x="2028797" y="1010642"/>
                </a:lnTo>
                <a:lnTo>
                  <a:pt x="2028797" y="993439"/>
                </a:lnTo>
                <a:cubicBezTo>
                  <a:pt x="2028797" y="972593"/>
                  <a:pt x="2023251" y="956206"/>
                  <a:pt x="2012159" y="944276"/>
                </a:cubicBezTo>
                <a:cubicBezTo>
                  <a:pt x="2001067" y="932347"/>
                  <a:pt x="1985684" y="926382"/>
                  <a:pt x="1966011" y="926382"/>
                </a:cubicBezTo>
                <a:close/>
                <a:moveTo>
                  <a:pt x="1734076" y="926382"/>
                </a:moveTo>
                <a:cubicBezTo>
                  <a:pt x="1725202" y="926382"/>
                  <a:pt x="1716747" y="928580"/>
                  <a:pt x="1708710" y="932975"/>
                </a:cubicBezTo>
                <a:cubicBezTo>
                  <a:pt x="1700673" y="937370"/>
                  <a:pt x="1694227" y="943544"/>
                  <a:pt x="1689372" y="951497"/>
                </a:cubicBezTo>
                <a:lnTo>
                  <a:pt x="1688869" y="951497"/>
                </a:lnTo>
                <a:lnTo>
                  <a:pt x="1688869" y="929773"/>
                </a:lnTo>
                <a:lnTo>
                  <a:pt x="1648309" y="929773"/>
                </a:lnTo>
                <a:lnTo>
                  <a:pt x="1648309" y="1068657"/>
                </a:lnTo>
                <a:lnTo>
                  <a:pt x="1688869" y="1068657"/>
                </a:lnTo>
                <a:lnTo>
                  <a:pt x="1688869" y="991178"/>
                </a:lnTo>
                <a:cubicBezTo>
                  <a:pt x="1688869" y="981049"/>
                  <a:pt x="1691151" y="972907"/>
                  <a:pt x="1695713" y="966754"/>
                </a:cubicBezTo>
                <a:cubicBezTo>
                  <a:pt x="1700276" y="960601"/>
                  <a:pt x="1706366" y="957524"/>
                  <a:pt x="1713984" y="957524"/>
                </a:cubicBezTo>
                <a:cubicBezTo>
                  <a:pt x="1729304" y="957524"/>
                  <a:pt x="1736964" y="967822"/>
                  <a:pt x="1736964" y="988416"/>
                </a:cubicBezTo>
                <a:lnTo>
                  <a:pt x="1736964" y="1068657"/>
                </a:lnTo>
                <a:lnTo>
                  <a:pt x="1777399" y="1068657"/>
                </a:lnTo>
                <a:lnTo>
                  <a:pt x="1777399" y="990802"/>
                </a:lnTo>
                <a:cubicBezTo>
                  <a:pt x="1777399" y="981509"/>
                  <a:pt x="1779785" y="973640"/>
                  <a:pt x="1784557" y="967194"/>
                </a:cubicBezTo>
                <a:cubicBezTo>
                  <a:pt x="1789328" y="960748"/>
                  <a:pt x="1795314" y="957524"/>
                  <a:pt x="1802514" y="957524"/>
                </a:cubicBezTo>
                <a:cubicBezTo>
                  <a:pt x="1818001" y="957524"/>
                  <a:pt x="1825745" y="968156"/>
                  <a:pt x="1825745" y="989420"/>
                </a:cubicBezTo>
                <a:lnTo>
                  <a:pt x="1825745" y="1068657"/>
                </a:lnTo>
                <a:lnTo>
                  <a:pt x="1866179" y="1068657"/>
                </a:lnTo>
                <a:lnTo>
                  <a:pt x="1866179" y="982388"/>
                </a:lnTo>
                <a:cubicBezTo>
                  <a:pt x="1866179" y="945051"/>
                  <a:pt x="1851069" y="926382"/>
                  <a:pt x="1820847" y="926382"/>
                </a:cubicBezTo>
                <a:cubicBezTo>
                  <a:pt x="1800421" y="926382"/>
                  <a:pt x="1784850" y="935130"/>
                  <a:pt x="1774134" y="952627"/>
                </a:cubicBezTo>
                <a:cubicBezTo>
                  <a:pt x="1766934" y="935130"/>
                  <a:pt x="1753582" y="926382"/>
                  <a:pt x="1734076" y="926382"/>
                </a:cubicBezTo>
                <a:close/>
                <a:moveTo>
                  <a:pt x="1556436" y="926382"/>
                </a:moveTo>
                <a:cubicBezTo>
                  <a:pt x="1536679" y="926382"/>
                  <a:pt x="1520270" y="933310"/>
                  <a:pt x="1507211" y="947165"/>
                </a:cubicBezTo>
                <a:cubicBezTo>
                  <a:pt x="1494151" y="961020"/>
                  <a:pt x="1487621" y="979039"/>
                  <a:pt x="1487621" y="1001224"/>
                </a:cubicBezTo>
                <a:cubicBezTo>
                  <a:pt x="1487621" y="1023493"/>
                  <a:pt x="1493753" y="1040864"/>
                  <a:pt x="1506018" y="1053337"/>
                </a:cubicBezTo>
                <a:cubicBezTo>
                  <a:pt x="1518282" y="1065811"/>
                  <a:pt x="1535465" y="1072048"/>
                  <a:pt x="1557566" y="1072048"/>
                </a:cubicBezTo>
                <a:cubicBezTo>
                  <a:pt x="1578076" y="1072048"/>
                  <a:pt x="1594652" y="1068490"/>
                  <a:pt x="1607293" y="1061374"/>
                </a:cubicBezTo>
                <a:lnTo>
                  <a:pt x="1607293" y="1031613"/>
                </a:lnTo>
                <a:cubicBezTo>
                  <a:pt x="1595573" y="1039147"/>
                  <a:pt x="1582053" y="1042915"/>
                  <a:pt x="1566733" y="1042915"/>
                </a:cubicBezTo>
                <a:cubicBezTo>
                  <a:pt x="1542204" y="1042915"/>
                  <a:pt x="1529228" y="1032157"/>
                  <a:pt x="1527805" y="1010642"/>
                </a:cubicBezTo>
                <a:lnTo>
                  <a:pt x="1619222" y="1010642"/>
                </a:lnTo>
                <a:lnTo>
                  <a:pt x="1619222" y="993439"/>
                </a:lnTo>
                <a:cubicBezTo>
                  <a:pt x="1619222" y="972593"/>
                  <a:pt x="1613676" y="956206"/>
                  <a:pt x="1602584" y="944276"/>
                </a:cubicBezTo>
                <a:cubicBezTo>
                  <a:pt x="1591492" y="932347"/>
                  <a:pt x="1576109" y="926382"/>
                  <a:pt x="1556436" y="926382"/>
                </a:cubicBezTo>
                <a:close/>
                <a:moveTo>
                  <a:pt x="1334403" y="926382"/>
                </a:moveTo>
                <a:cubicBezTo>
                  <a:pt x="1314981" y="926382"/>
                  <a:pt x="1299954" y="934586"/>
                  <a:pt x="1289322" y="950995"/>
                </a:cubicBezTo>
                <a:lnTo>
                  <a:pt x="1288819" y="950995"/>
                </a:lnTo>
                <a:lnTo>
                  <a:pt x="1288819" y="929773"/>
                </a:lnTo>
                <a:lnTo>
                  <a:pt x="1248259" y="929773"/>
                </a:lnTo>
                <a:lnTo>
                  <a:pt x="1248259" y="1132574"/>
                </a:lnTo>
                <a:lnTo>
                  <a:pt x="1288819" y="1132574"/>
                </a:lnTo>
                <a:lnTo>
                  <a:pt x="1288819" y="1051956"/>
                </a:lnTo>
                <a:lnTo>
                  <a:pt x="1289322" y="1051956"/>
                </a:lnTo>
                <a:cubicBezTo>
                  <a:pt x="1298112" y="1065350"/>
                  <a:pt x="1311004" y="1072048"/>
                  <a:pt x="1327998" y="1072048"/>
                </a:cubicBezTo>
                <a:cubicBezTo>
                  <a:pt x="1346751" y="1072048"/>
                  <a:pt x="1361903" y="1065057"/>
                  <a:pt x="1373456" y="1051077"/>
                </a:cubicBezTo>
                <a:cubicBezTo>
                  <a:pt x="1385009" y="1037096"/>
                  <a:pt x="1390785" y="1018511"/>
                  <a:pt x="1390785" y="995322"/>
                </a:cubicBezTo>
                <a:cubicBezTo>
                  <a:pt x="1390785" y="974058"/>
                  <a:pt x="1385804" y="957252"/>
                  <a:pt x="1375842" y="944904"/>
                </a:cubicBezTo>
                <a:cubicBezTo>
                  <a:pt x="1365880" y="932556"/>
                  <a:pt x="1352067" y="926382"/>
                  <a:pt x="1334403" y="926382"/>
                </a:cubicBezTo>
                <a:close/>
                <a:moveTo>
                  <a:pt x="1076851" y="926382"/>
                </a:moveTo>
                <a:cubicBezTo>
                  <a:pt x="1067977" y="926382"/>
                  <a:pt x="1059522" y="928580"/>
                  <a:pt x="1051485" y="932975"/>
                </a:cubicBezTo>
                <a:cubicBezTo>
                  <a:pt x="1043448" y="937370"/>
                  <a:pt x="1037002" y="943544"/>
                  <a:pt x="1032147" y="951497"/>
                </a:cubicBezTo>
                <a:lnTo>
                  <a:pt x="1031644" y="951497"/>
                </a:lnTo>
                <a:lnTo>
                  <a:pt x="1031644" y="929773"/>
                </a:lnTo>
                <a:lnTo>
                  <a:pt x="991084" y="929773"/>
                </a:lnTo>
                <a:lnTo>
                  <a:pt x="991084" y="1068657"/>
                </a:lnTo>
                <a:lnTo>
                  <a:pt x="1031644" y="1068657"/>
                </a:lnTo>
                <a:lnTo>
                  <a:pt x="1031644" y="991178"/>
                </a:lnTo>
                <a:cubicBezTo>
                  <a:pt x="1031644" y="981049"/>
                  <a:pt x="1033926" y="972907"/>
                  <a:pt x="1038488" y="966754"/>
                </a:cubicBezTo>
                <a:cubicBezTo>
                  <a:pt x="1043051" y="960601"/>
                  <a:pt x="1049141" y="957524"/>
                  <a:pt x="1056759" y="957524"/>
                </a:cubicBezTo>
                <a:cubicBezTo>
                  <a:pt x="1072079" y="957524"/>
                  <a:pt x="1079739" y="967822"/>
                  <a:pt x="1079739" y="988416"/>
                </a:cubicBezTo>
                <a:lnTo>
                  <a:pt x="1079739" y="1068657"/>
                </a:lnTo>
                <a:lnTo>
                  <a:pt x="1120174" y="1068657"/>
                </a:lnTo>
                <a:lnTo>
                  <a:pt x="1120174" y="990802"/>
                </a:lnTo>
                <a:cubicBezTo>
                  <a:pt x="1120174" y="981509"/>
                  <a:pt x="1122560" y="973640"/>
                  <a:pt x="1127332" y="967194"/>
                </a:cubicBezTo>
                <a:cubicBezTo>
                  <a:pt x="1132103" y="960748"/>
                  <a:pt x="1138089" y="957524"/>
                  <a:pt x="1145289" y="957524"/>
                </a:cubicBezTo>
                <a:cubicBezTo>
                  <a:pt x="1160776" y="957524"/>
                  <a:pt x="1168520" y="968156"/>
                  <a:pt x="1168520" y="989420"/>
                </a:cubicBezTo>
                <a:lnTo>
                  <a:pt x="1168520" y="1068657"/>
                </a:lnTo>
                <a:lnTo>
                  <a:pt x="1208954" y="1068657"/>
                </a:lnTo>
                <a:lnTo>
                  <a:pt x="1208954" y="982388"/>
                </a:lnTo>
                <a:cubicBezTo>
                  <a:pt x="1208954" y="945051"/>
                  <a:pt x="1193844" y="926382"/>
                  <a:pt x="1163622" y="926382"/>
                </a:cubicBezTo>
                <a:cubicBezTo>
                  <a:pt x="1143196" y="926382"/>
                  <a:pt x="1127625" y="935130"/>
                  <a:pt x="1116909" y="952627"/>
                </a:cubicBezTo>
                <a:cubicBezTo>
                  <a:pt x="1109709" y="935130"/>
                  <a:pt x="1096357" y="926382"/>
                  <a:pt x="1076851" y="926382"/>
                </a:cubicBezTo>
                <a:close/>
                <a:moveTo>
                  <a:pt x="2517563" y="887706"/>
                </a:moveTo>
                <a:lnTo>
                  <a:pt x="2477254" y="899258"/>
                </a:lnTo>
                <a:lnTo>
                  <a:pt x="2477254" y="929773"/>
                </a:lnTo>
                <a:lnTo>
                  <a:pt x="2454399" y="929773"/>
                </a:lnTo>
                <a:lnTo>
                  <a:pt x="2454399" y="960036"/>
                </a:lnTo>
                <a:lnTo>
                  <a:pt x="2477254" y="960036"/>
                </a:lnTo>
                <a:lnTo>
                  <a:pt x="2477254" y="1025585"/>
                </a:lnTo>
                <a:cubicBezTo>
                  <a:pt x="2477254" y="1056560"/>
                  <a:pt x="2491988" y="1072048"/>
                  <a:pt x="2521456" y="1072048"/>
                </a:cubicBezTo>
                <a:cubicBezTo>
                  <a:pt x="2533846" y="1072048"/>
                  <a:pt x="2543096" y="1070373"/>
                  <a:pt x="2549207" y="1067025"/>
                </a:cubicBezTo>
                <a:lnTo>
                  <a:pt x="2549207" y="1036762"/>
                </a:lnTo>
                <a:cubicBezTo>
                  <a:pt x="2544352" y="1039440"/>
                  <a:pt x="2539664" y="1040780"/>
                  <a:pt x="2535143" y="1040780"/>
                </a:cubicBezTo>
                <a:cubicBezTo>
                  <a:pt x="2523423" y="1040780"/>
                  <a:pt x="2517563" y="1033371"/>
                  <a:pt x="2517563" y="1018553"/>
                </a:cubicBezTo>
                <a:lnTo>
                  <a:pt x="2517563" y="960036"/>
                </a:lnTo>
                <a:lnTo>
                  <a:pt x="2549207" y="960036"/>
                </a:lnTo>
                <a:lnTo>
                  <a:pt x="2549207" y="929773"/>
                </a:lnTo>
                <a:lnTo>
                  <a:pt x="2517563" y="929773"/>
                </a:lnTo>
                <a:close/>
                <a:moveTo>
                  <a:pt x="2269913" y="887706"/>
                </a:moveTo>
                <a:lnTo>
                  <a:pt x="2229604" y="899258"/>
                </a:lnTo>
                <a:lnTo>
                  <a:pt x="2229604" y="929773"/>
                </a:lnTo>
                <a:lnTo>
                  <a:pt x="2206749" y="929773"/>
                </a:lnTo>
                <a:lnTo>
                  <a:pt x="2206749" y="960036"/>
                </a:lnTo>
                <a:lnTo>
                  <a:pt x="2229604" y="960036"/>
                </a:lnTo>
                <a:lnTo>
                  <a:pt x="2229604" y="1025585"/>
                </a:lnTo>
                <a:cubicBezTo>
                  <a:pt x="2229604" y="1056560"/>
                  <a:pt x="2244338" y="1072048"/>
                  <a:pt x="2273806" y="1072048"/>
                </a:cubicBezTo>
                <a:cubicBezTo>
                  <a:pt x="2286196" y="1072048"/>
                  <a:pt x="2295446" y="1070373"/>
                  <a:pt x="2301558" y="1067025"/>
                </a:cubicBezTo>
                <a:lnTo>
                  <a:pt x="2301558" y="1036762"/>
                </a:lnTo>
                <a:cubicBezTo>
                  <a:pt x="2296702" y="1039440"/>
                  <a:pt x="2292014" y="1040780"/>
                  <a:pt x="2287493" y="1040780"/>
                </a:cubicBezTo>
                <a:cubicBezTo>
                  <a:pt x="2275773" y="1040780"/>
                  <a:pt x="2269913" y="1033371"/>
                  <a:pt x="2269913" y="1018553"/>
                </a:cubicBezTo>
                <a:lnTo>
                  <a:pt x="2269913" y="960036"/>
                </a:lnTo>
                <a:lnTo>
                  <a:pt x="2301558" y="960036"/>
                </a:lnTo>
                <a:lnTo>
                  <a:pt x="2301558" y="929773"/>
                </a:lnTo>
                <a:lnTo>
                  <a:pt x="2269913" y="929773"/>
                </a:lnTo>
                <a:close/>
                <a:moveTo>
                  <a:pt x="2986580" y="874144"/>
                </a:moveTo>
                <a:lnTo>
                  <a:pt x="2991352" y="1008759"/>
                </a:lnTo>
                <a:lnTo>
                  <a:pt x="3024253" y="1008759"/>
                </a:lnTo>
                <a:lnTo>
                  <a:pt x="3029276" y="874144"/>
                </a:lnTo>
                <a:close/>
                <a:moveTo>
                  <a:pt x="2592075" y="863972"/>
                </a:moveTo>
                <a:cubicBezTo>
                  <a:pt x="2585210" y="863972"/>
                  <a:pt x="2579580" y="865918"/>
                  <a:pt x="2575185" y="869811"/>
                </a:cubicBezTo>
                <a:cubicBezTo>
                  <a:pt x="2570790" y="873704"/>
                  <a:pt x="2568592" y="878748"/>
                  <a:pt x="2568592" y="884943"/>
                </a:cubicBezTo>
                <a:cubicBezTo>
                  <a:pt x="2568592" y="890970"/>
                  <a:pt x="2570811" y="896035"/>
                  <a:pt x="2575248" y="900137"/>
                </a:cubicBezTo>
                <a:cubicBezTo>
                  <a:pt x="2579685" y="904239"/>
                  <a:pt x="2585294" y="906290"/>
                  <a:pt x="2592075" y="906290"/>
                </a:cubicBezTo>
                <a:cubicBezTo>
                  <a:pt x="2598939" y="906290"/>
                  <a:pt x="2604590" y="904260"/>
                  <a:pt x="2609027" y="900200"/>
                </a:cubicBezTo>
                <a:cubicBezTo>
                  <a:pt x="2613464" y="896140"/>
                  <a:pt x="2615682" y="891054"/>
                  <a:pt x="2615682" y="884943"/>
                </a:cubicBezTo>
                <a:cubicBezTo>
                  <a:pt x="2615682" y="878915"/>
                  <a:pt x="2613506" y="873913"/>
                  <a:pt x="2609153" y="869937"/>
                </a:cubicBezTo>
                <a:cubicBezTo>
                  <a:pt x="2604799" y="865960"/>
                  <a:pt x="2599107" y="863972"/>
                  <a:pt x="2592075" y="863972"/>
                </a:cubicBezTo>
                <a:close/>
                <a:moveTo>
                  <a:pt x="934725" y="863972"/>
                </a:moveTo>
                <a:cubicBezTo>
                  <a:pt x="927860" y="863972"/>
                  <a:pt x="922230" y="865918"/>
                  <a:pt x="917835" y="869811"/>
                </a:cubicBezTo>
                <a:cubicBezTo>
                  <a:pt x="913440" y="873704"/>
                  <a:pt x="911242" y="878748"/>
                  <a:pt x="911242" y="884943"/>
                </a:cubicBezTo>
                <a:cubicBezTo>
                  <a:pt x="911242" y="890970"/>
                  <a:pt x="913461" y="896035"/>
                  <a:pt x="917898" y="900137"/>
                </a:cubicBezTo>
                <a:cubicBezTo>
                  <a:pt x="922335" y="904239"/>
                  <a:pt x="927944" y="906290"/>
                  <a:pt x="934725" y="906290"/>
                </a:cubicBezTo>
                <a:cubicBezTo>
                  <a:pt x="941589" y="906290"/>
                  <a:pt x="947240" y="904260"/>
                  <a:pt x="951677" y="900200"/>
                </a:cubicBezTo>
                <a:cubicBezTo>
                  <a:pt x="956114" y="896140"/>
                  <a:pt x="958333" y="891054"/>
                  <a:pt x="958333" y="884943"/>
                </a:cubicBezTo>
                <a:cubicBezTo>
                  <a:pt x="958333" y="878915"/>
                  <a:pt x="956156" y="873913"/>
                  <a:pt x="951803" y="869937"/>
                </a:cubicBezTo>
                <a:cubicBezTo>
                  <a:pt x="947450" y="865960"/>
                  <a:pt x="941757" y="863972"/>
                  <a:pt x="934725" y="863972"/>
                </a:cubicBezTo>
                <a:close/>
                <a:moveTo>
                  <a:pt x="1419081" y="863093"/>
                </a:moveTo>
                <a:lnTo>
                  <a:pt x="1419081" y="1068657"/>
                </a:lnTo>
                <a:lnTo>
                  <a:pt x="1459516" y="1068657"/>
                </a:lnTo>
                <a:lnTo>
                  <a:pt x="1459516" y="863093"/>
                </a:lnTo>
                <a:close/>
                <a:moveTo>
                  <a:pt x="2049364" y="730078"/>
                </a:moveTo>
                <a:lnTo>
                  <a:pt x="2035299" y="798390"/>
                </a:lnTo>
                <a:lnTo>
                  <a:pt x="2066693" y="798390"/>
                </a:lnTo>
                <a:lnTo>
                  <a:pt x="2086910" y="730078"/>
                </a:lnTo>
                <a:close/>
                <a:moveTo>
                  <a:pt x="1685679" y="697554"/>
                </a:moveTo>
                <a:lnTo>
                  <a:pt x="1685679" y="707475"/>
                </a:lnTo>
                <a:cubicBezTo>
                  <a:pt x="1685679" y="716181"/>
                  <a:pt x="1683000" y="723464"/>
                  <a:pt x="1677642" y="729324"/>
                </a:cubicBezTo>
                <a:cubicBezTo>
                  <a:pt x="1672284" y="735185"/>
                  <a:pt x="1665461" y="738115"/>
                  <a:pt x="1657174" y="738115"/>
                </a:cubicBezTo>
                <a:cubicBezTo>
                  <a:pt x="1651146" y="738115"/>
                  <a:pt x="1646353" y="736524"/>
                  <a:pt x="1642795" y="733343"/>
                </a:cubicBezTo>
                <a:cubicBezTo>
                  <a:pt x="1639238" y="730162"/>
                  <a:pt x="1637459" y="725976"/>
                  <a:pt x="1637459" y="720785"/>
                </a:cubicBezTo>
                <a:cubicBezTo>
                  <a:pt x="1637459" y="709484"/>
                  <a:pt x="1644784" y="702870"/>
                  <a:pt x="1659434" y="700945"/>
                </a:cubicBezTo>
                <a:close/>
                <a:moveTo>
                  <a:pt x="2410063" y="652724"/>
                </a:moveTo>
                <a:cubicBezTo>
                  <a:pt x="2431912" y="652724"/>
                  <a:pt x="2442837" y="666286"/>
                  <a:pt x="2442837" y="693410"/>
                </a:cubicBezTo>
                <a:cubicBezTo>
                  <a:pt x="2442837" y="721874"/>
                  <a:pt x="2431996" y="736105"/>
                  <a:pt x="2410314" y="736105"/>
                </a:cubicBezTo>
                <a:cubicBezTo>
                  <a:pt x="2387710" y="736105"/>
                  <a:pt x="2376409" y="722250"/>
                  <a:pt x="2376409" y="694541"/>
                </a:cubicBezTo>
                <a:cubicBezTo>
                  <a:pt x="2376409" y="681230"/>
                  <a:pt x="2379360" y="670933"/>
                  <a:pt x="2385262" y="663649"/>
                </a:cubicBezTo>
                <a:cubicBezTo>
                  <a:pt x="2391164" y="656366"/>
                  <a:pt x="2399431" y="652724"/>
                  <a:pt x="2410063" y="652724"/>
                </a:cubicBezTo>
                <a:close/>
                <a:moveTo>
                  <a:pt x="3013509" y="649334"/>
                </a:moveTo>
                <a:cubicBezTo>
                  <a:pt x="3030336" y="649334"/>
                  <a:pt x="3038750" y="659715"/>
                  <a:pt x="3038750" y="680476"/>
                </a:cubicBezTo>
                <a:lnTo>
                  <a:pt x="2985004" y="680476"/>
                </a:lnTo>
                <a:cubicBezTo>
                  <a:pt x="2986343" y="671100"/>
                  <a:pt x="2989692" y="663566"/>
                  <a:pt x="2995050" y="657873"/>
                </a:cubicBezTo>
                <a:cubicBezTo>
                  <a:pt x="3000408" y="652180"/>
                  <a:pt x="3006561" y="649334"/>
                  <a:pt x="3013509" y="649334"/>
                </a:cubicBezTo>
                <a:close/>
                <a:moveTo>
                  <a:pt x="1956234" y="649334"/>
                </a:moveTo>
                <a:cubicBezTo>
                  <a:pt x="1973061" y="649334"/>
                  <a:pt x="1981475" y="659715"/>
                  <a:pt x="1981475" y="680476"/>
                </a:cubicBezTo>
                <a:lnTo>
                  <a:pt x="1927729" y="680476"/>
                </a:lnTo>
                <a:cubicBezTo>
                  <a:pt x="1929069" y="671100"/>
                  <a:pt x="1932417" y="663566"/>
                  <a:pt x="1937775" y="657873"/>
                </a:cubicBezTo>
                <a:cubicBezTo>
                  <a:pt x="1943133" y="652180"/>
                  <a:pt x="1949286" y="649334"/>
                  <a:pt x="1956234" y="649334"/>
                </a:cubicBezTo>
                <a:close/>
                <a:moveTo>
                  <a:pt x="1299009" y="649334"/>
                </a:moveTo>
                <a:cubicBezTo>
                  <a:pt x="1315836" y="649334"/>
                  <a:pt x="1324250" y="659715"/>
                  <a:pt x="1324250" y="680476"/>
                </a:cubicBezTo>
                <a:lnTo>
                  <a:pt x="1270504" y="680476"/>
                </a:lnTo>
                <a:cubicBezTo>
                  <a:pt x="1271844" y="671100"/>
                  <a:pt x="1275192" y="663566"/>
                  <a:pt x="1280550" y="657873"/>
                </a:cubicBezTo>
                <a:cubicBezTo>
                  <a:pt x="1285908" y="652180"/>
                  <a:pt x="1292061" y="649334"/>
                  <a:pt x="1299009" y="649334"/>
                </a:cubicBezTo>
                <a:close/>
                <a:moveTo>
                  <a:pt x="885681" y="624973"/>
                </a:moveTo>
                <a:lnTo>
                  <a:pt x="885681" y="763857"/>
                </a:lnTo>
                <a:lnTo>
                  <a:pt x="926116" y="763857"/>
                </a:lnTo>
                <a:lnTo>
                  <a:pt x="926116" y="624973"/>
                </a:lnTo>
                <a:close/>
                <a:moveTo>
                  <a:pt x="1468739" y="622587"/>
                </a:moveTo>
                <a:cubicBezTo>
                  <a:pt x="1451075" y="622587"/>
                  <a:pt x="1438894" y="632089"/>
                  <a:pt x="1432197" y="651092"/>
                </a:cubicBezTo>
                <a:lnTo>
                  <a:pt x="1431694" y="651092"/>
                </a:lnTo>
                <a:lnTo>
                  <a:pt x="1431694" y="624973"/>
                </a:lnTo>
                <a:lnTo>
                  <a:pt x="1391134" y="624973"/>
                </a:lnTo>
                <a:lnTo>
                  <a:pt x="1391134" y="763857"/>
                </a:lnTo>
                <a:lnTo>
                  <a:pt x="1431694" y="763857"/>
                </a:lnTo>
                <a:lnTo>
                  <a:pt x="1431694" y="697052"/>
                </a:lnTo>
                <a:cubicBezTo>
                  <a:pt x="1431694" y="684746"/>
                  <a:pt x="1434394" y="675077"/>
                  <a:pt x="1439794" y="668044"/>
                </a:cubicBezTo>
                <a:cubicBezTo>
                  <a:pt x="1445194" y="661012"/>
                  <a:pt x="1452498" y="657496"/>
                  <a:pt x="1461707" y="657496"/>
                </a:cubicBezTo>
                <a:cubicBezTo>
                  <a:pt x="1468739" y="657496"/>
                  <a:pt x="1474724" y="658919"/>
                  <a:pt x="1479664" y="661766"/>
                </a:cubicBezTo>
                <a:lnTo>
                  <a:pt x="1479664" y="624219"/>
                </a:lnTo>
                <a:cubicBezTo>
                  <a:pt x="1477152" y="623131"/>
                  <a:pt x="1473510" y="622587"/>
                  <a:pt x="1468739" y="622587"/>
                </a:cubicBezTo>
                <a:close/>
                <a:moveTo>
                  <a:pt x="3013760" y="621582"/>
                </a:moveTo>
                <a:cubicBezTo>
                  <a:pt x="2994003" y="621582"/>
                  <a:pt x="2977595" y="628510"/>
                  <a:pt x="2964535" y="642365"/>
                </a:cubicBezTo>
                <a:cubicBezTo>
                  <a:pt x="2951476" y="656220"/>
                  <a:pt x="2944946" y="674239"/>
                  <a:pt x="2944946" y="696424"/>
                </a:cubicBezTo>
                <a:cubicBezTo>
                  <a:pt x="2944946" y="718693"/>
                  <a:pt x="2951078" y="736064"/>
                  <a:pt x="2963342" y="748537"/>
                </a:cubicBezTo>
                <a:cubicBezTo>
                  <a:pt x="2975607" y="761011"/>
                  <a:pt x="2992790" y="767248"/>
                  <a:pt x="3014890" y="767248"/>
                </a:cubicBezTo>
                <a:cubicBezTo>
                  <a:pt x="3035401" y="767248"/>
                  <a:pt x="3051976" y="763690"/>
                  <a:pt x="3064618" y="756574"/>
                </a:cubicBezTo>
                <a:lnTo>
                  <a:pt x="3064618" y="726813"/>
                </a:lnTo>
                <a:cubicBezTo>
                  <a:pt x="3052898" y="734347"/>
                  <a:pt x="3039377" y="738115"/>
                  <a:pt x="3024057" y="738115"/>
                </a:cubicBezTo>
                <a:cubicBezTo>
                  <a:pt x="2999528" y="738115"/>
                  <a:pt x="2986552" y="727357"/>
                  <a:pt x="2985130" y="705842"/>
                </a:cubicBezTo>
                <a:lnTo>
                  <a:pt x="3076547" y="705842"/>
                </a:lnTo>
                <a:lnTo>
                  <a:pt x="3076547" y="688639"/>
                </a:lnTo>
                <a:cubicBezTo>
                  <a:pt x="3076547" y="667793"/>
                  <a:pt x="3071001" y="651406"/>
                  <a:pt x="3059908" y="639476"/>
                </a:cubicBezTo>
                <a:cubicBezTo>
                  <a:pt x="3048816" y="627547"/>
                  <a:pt x="3033434" y="621582"/>
                  <a:pt x="3013760" y="621582"/>
                </a:cubicBezTo>
                <a:close/>
                <a:moveTo>
                  <a:pt x="2411067" y="621582"/>
                </a:moveTo>
                <a:cubicBezTo>
                  <a:pt x="2387962" y="621582"/>
                  <a:pt x="2369565" y="628112"/>
                  <a:pt x="2355877" y="641172"/>
                </a:cubicBezTo>
                <a:cubicBezTo>
                  <a:pt x="2342190" y="654231"/>
                  <a:pt x="2335346" y="672188"/>
                  <a:pt x="2335346" y="695043"/>
                </a:cubicBezTo>
                <a:cubicBezTo>
                  <a:pt x="2335346" y="717311"/>
                  <a:pt x="2341981" y="734912"/>
                  <a:pt x="2355250" y="747847"/>
                </a:cubicBezTo>
                <a:cubicBezTo>
                  <a:pt x="2368519" y="760781"/>
                  <a:pt x="2386455" y="767248"/>
                  <a:pt x="2409058" y="767248"/>
                </a:cubicBezTo>
                <a:cubicBezTo>
                  <a:pt x="2432080" y="767248"/>
                  <a:pt x="2450330" y="760509"/>
                  <a:pt x="2463808" y="747030"/>
                </a:cubicBezTo>
                <a:cubicBezTo>
                  <a:pt x="2477286" y="733552"/>
                  <a:pt x="2484025" y="715428"/>
                  <a:pt x="2484025" y="692657"/>
                </a:cubicBezTo>
                <a:cubicBezTo>
                  <a:pt x="2484025" y="670975"/>
                  <a:pt x="2477454" y="653708"/>
                  <a:pt x="2464310" y="640858"/>
                </a:cubicBezTo>
                <a:cubicBezTo>
                  <a:pt x="2451167" y="628007"/>
                  <a:pt x="2433419" y="621582"/>
                  <a:pt x="2411067" y="621582"/>
                </a:cubicBezTo>
                <a:close/>
                <a:moveTo>
                  <a:pt x="2257951" y="621582"/>
                </a:moveTo>
                <a:cubicBezTo>
                  <a:pt x="2238278" y="621582"/>
                  <a:pt x="2223376" y="630079"/>
                  <a:pt x="2213247" y="647074"/>
                </a:cubicBezTo>
                <a:lnTo>
                  <a:pt x="2212744" y="647074"/>
                </a:lnTo>
                <a:lnTo>
                  <a:pt x="2212744" y="624973"/>
                </a:lnTo>
                <a:lnTo>
                  <a:pt x="2172184" y="624973"/>
                </a:lnTo>
                <a:lnTo>
                  <a:pt x="2172184" y="763857"/>
                </a:lnTo>
                <a:lnTo>
                  <a:pt x="2212744" y="763857"/>
                </a:lnTo>
                <a:lnTo>
                  <a:pt x="2212744" y="684620"/>
                </a:lnTo>
                <a:cubicBezTo>
                  <a:pt x="2212744" y="675328"/>
                  <a:pt x="2215298" y="667689"/>
                  <a:pt x="2220404" y="661703"/>
                </a:cubicBezTo>
                <a:cubicBezTo>
                  <a:pt x="2225511" y="655717"/>
                  <a:pt x="2231915" y="652724"/>
                  <a:pt x="2239617" y="652724"/>
                </a:cubicBezTo>
                <a:cubicBezTo>
                  <a:pt x="2255774" y="652724"/>
                  <a:pt x="2263853" y="663942"/>
                  <a:pt x="2263853" y="686378"/>
                </a:cubicBezTo>
                <a:lnTo>
                  <a:pt x="2263853" y="763857"/>
                </a:lnTo>
                <a:lnTo>
                  <a:pt x="2304162" y="763857"/>
                </a:lnTo>
                <a:lnTo>
                  <a:pt x="2304162" y="678844"/>
                </a:lnTo>
                <a:cubicBezTo>
                  <a:pt x="2304162" y="640669"/>
                  <a:pt x="2288758" y="621582"/>
                  <a:pt x="2257951" y="621582"/>
                </a:cubicBezTo>
                <a:close/>
                <a:moveTo>
                  <a:pt x="1956485" y="621582"/>
                </a:moveTo>
                <a:cubicBezTo>
                  <a:pt x="1936729" y="621582"/>
                  <a:pt x="1920320" y="628510"/>
                  <a:pt x="1907261" y="642365"/>
                </a:cubicBezTo>
                <a:cubicBezTo>
                  <a:pt x="1894201" y="656220"/>
                  <a:pt x="1887671" y="674239"/>
                  <a:pt x="1887671" y="696424"/>
                </a:cubicBezTo>
                <a:cubicBezTo>
                  <a:pt x="1887671" y="718693"/>
                  <a:pt x="1893803" y="736064"/>
                  <a:pt x="1906068" y="748537"/>
                </a:cubicBezTo>
                <a:cubicBezTo>
                  <a:pt x="1918332" y="761011"/>
                  <a:pt x="1935515" y="767248"/>
                  <a:pt x="1957616" y="767248"/>
                </a:cubicBezTo>
                <a:cubicBezTo>
                  <a:pt x="1978126" y="767248"/>
                  <a:pt x="1994702" y="763690"/>
                  <a:pt x="2007343" y="756574"/>
                </a:cubicBezTo>
                <a:lnTo>
                  <a:pt x="2007343" y="726813"/>
                </a:lnTo>
                <a:cubicBezTo>
                  <a:pt x="1995623" y="734347"/>
                  <a:pt x="1982102" y="738115"/>
                  <a:pt x="1966783" y="738115"/>
                </a:cubicBezTo>
                <a:cubicBezTo>
                  <a:pt x="1942254" y="738115"/>
                  <a:pt x="1929278" y="727357"/>
                  <a:pt x="1927855" y="705842"/>
                </a:cubicBezTo>
                <a:lnTo>
                  <a:pt x="2019272" y="705842"/>
                </a:lnTo>
                <a:lnTo>
                  <a:pt x="2019272" y="688639"/>
                </a:lnTo>
                <a:cubicBezTo>
                  <a:pt x="2019272" y="667793"/>
                  <a:pt x="2013726" y="651406"/>
                  <a:pt x="2002634" y="639476"/>
                </a:cubicBezTo>
                <a:cubicBezTo>
                  <a:pt x="1991542" y="627547"/>
                  <a:pt x="1976159" y="621582"/>
                  <a:pt x="1956485" y="621582"/>
                </a:cubicBezTo>
                <a:close/>
                <a:moveTo>
                  <a:pt x="1831675" y="621582"/>
                </a:moveTo>
                <a:cubicBezTo>
                  <a:pt x="1808234" y="621582"/>
                  <a:pt x="1789482" y="628384"/>
                  <a:pt x="1775418" y="641988"/>
                </a:cubicBezTo>
                <a:cubicBezTo>
                  <a:pt x="1761353" y="655592"/>
                  <a:pt x="1754321" y="674198"/>
                  <a:pt x="1754321" y="697805"/>
                </a:cubicBezTo>
                <a:cubicBezTo>
                  <a:pt x="1754321" y="718316"/>
                  <a:pt x="1760851" y="735017"/>
                  <a:pt x="1773911" y="747909"/>
                </a:cubicBezTo>
                <a:cubicBezTo>
                  <a:pt x="1786970" y="760802"/>
                  <a:pt x="1804090" y="767248"/>
                  <a:pt x="1825270" y="767248"/>
                </a:cubicBezTo>
                <a:cubicBezTo>
                  <a:pt x="1843186" y="767248"/>
                  <a:pt x="1856999" y="764401"/>
                  <a:pt x="1866710" y="758709"/>
                </a:cubicBezTo>
                <a:lnTo>
                  <a:pt x="1866710" y="725808"/>
                </a:lnTo>
                <a:cubicBezTo>
                  <a:pt x="1856413" y="732673"/>
                  <a:pt x="1845864" y="736105"/>
                  <a:pt x="1835065" y="736105"/>
                </a:cubicBezTo>
                <a:cubicBezTo>
                  <a:pt x="1822843" y="736105"/>
                  <a:pt x="1813173" y="732443"/>
                  <a:pt x="1806058" y="725118"/>
                </a:cubicBezTo>
                <a:cubicBezTo>
                  <a:pt x="1798942" y="717793"/>
                  <a:pt x="1795384" y="707768"/>
                  <a:pt x="1795384" y="695043"/>
                </a:cubicBezTo>
                <a:cubicBezTo>
                  <a:pt x="1795384" y="681899"/>
                  <a:pt x="1799130" y="671561"/>
                  <a:pt x="1806623" y="664026"/>
                </a:cubicBezTo>
                <a:cubicBezTo>
                  <a:pt x="1814115" y="656492"/>
                  <a:pt x="1824056" y="652724"/>
                  <a:pt x="1836446" y="652724"/>
                </a:cubicBezTo>
                <a:cubicBezTo>
                  <a:pt x="1847413" y="652724"/>
                  <a:pt x="1857543" y="656115"/>
                  <a:pt x="1866835" y="662896"/>
                </a:cubicBezTo>
                <a:lnTo>
                  <a:pt x="1866835" y="628112"/>
                </a:lnTo>
                <a:cubicBezTo>
                  <a:pt x="1859217" y="623759"/>
                  <a:pt x="1847497" y="621582"/>
                  <a:pt x="1831675" y="621582"/>
                </a:cubicBezTo>
                <a:close/>
                <a:moveTo>
                  <a:pt x="1665713" y="621582"/>
                </a:moveTo>
                <a:cubicBezTo>
                  <a:pt x="1658262" y="621582"/>
                  <a:pt x="1649283" y="622670"/>
                  <a:pt x="1638777" y="624847"/>
                </a:cubicBezTo>
                <a:cubicBezTo>
                  <a:pt x="1628271" y="627024"/>
                  <a:pt x="1619878" y="629870"/>
                  <a:pt x="1613600" y="633386"/>
                </a:cubicBezTo>
                <a:lnTo>
                  <a:pt x="1613600" y="664654"/>
                </a:lnTo>
                <a:cubicBezTo>
                  <a:pt x="1628250" y="654608"/>
                  <a:pt x="1643863" y="649585"/>
                  <a:pt x="1660439" y="649585"/>
                </a:cubicBezTo>
                <a:cubicBezTo>
                  <a:pt x="1677265" y="649585"/>
                  <a:pt x="1685679" y="657664"/>
                  <a:pt x="1685679" y="673821"/>
                </a:cubicBezTo>
                <a:lnTo>
                  <a:pt x="1647504" y="678969"/>
                </a:lnTo>
                <a:cubicBezTo>
                  <a:pt x="1615776" y="683323"/>
                  <a:pt x="1599912" y="698810"/>
                  <a:pt x="1599912" y="725432"/>
                </a:cubicBezTo>
                <a:cubicBezTo>
                  <a:pt x="1599912" y="738324"/>
                  <a:pt x="1603868" y="748516"/>
                  <a:pt x="1611779" y="756009"/>
                </a:cubicBezTo>
                <a:cubicBezTo>
                  <a:pt x="1619690" y="763501"/>
                  <a:pt x="1630217" y="767248"/>
                  <a:pt x="1643361" y="767248"/>
                </a:cubicBezTo>
                <a:cubicBezTo>
                  <a:pt x="1661611" y="767248"/>
                  <a:pt x="1675466" y="759378"/>
                  <a:pt x="1684925" y="743640"/>
                </a:cubicBezTo>
                <a:lnTo>
                  <a:pt x="1685428" y="743640"/>
                </a:lnTo>
                <a:lnTo>
                  <a:pt x="1685428" y="763857"/>
                </a:lnTo>
                <a:lnTo>
                  <a:pt x="1723979" y="763857"/>
                </a:lnTo>
                <a:lnTo>
                  <a:pt x="1723979" y="679974"/>
                </a:lnTo>
                <a:cubicBezTo>
                  <a:pt x="1723979" y="641046"/>
                  <a:pt x="1704557" y="621582"/>
                  <a:pt x="1665713" y="621582"/>
                </a:cubicBezTo>
                <a:close/>
                <a:moveTo>
                  <a:pt x="1299261" y="621582"/>
                </a:moveTo>
                <a:cubicBezTo>
                  <a:pt x="1279504" y="621582"/>
                  <a:pt x="1263095" y="628510"/>
                  <a:pt x="1250036" y="642365"/>
                </a:cubicBezTo>
                <a:cubicBezTo>
                  <a:pt x="1236976" y="656220"/>
                  <a:pt x="1230446" y="674239"/>
                  <a:pt x="1230446" y="696424"/>
                </a:cubicBezTo>
                <a:cubicBezTo>
                  <a:pt x="1230446" y="718693"/>
                  <a:pt x="1236578" y="736064"/>
                  <a:pt x="1248843" y="748537"/>
                </a:cubicBezTo>
                <a:cubicBezTo>
                  <a:pt x="1261107" y="761011"/>
                  <a:pt x="1278290" y="767248"/>
                  <a:pt x="1300391" y="767248"/>
                </a:cubicBezTo>
                <a:cubicBezTo>
                  <a:pt x="1320901" y="767248"/>
                  <a:pt x="1337477" y="763690"/>
                  <a:pt x="1350118" y="756574"/>
                </a:cubicBezTo>
                <a:lnTo>
                  <a:pt x="1350118" y="726813"/>
                </a:lnTo>
                <a:cubicBezTo>
                  <a:pt x="1338398" y="734347"/>
                  <a:pt x="1324878" y="738115"/>
                  <a:pt x="1309558" y="738115"/>
                </a:cubicBezTo>
                <a:cubicBezTo>
                  <a:pt x="1285029" y="738115"/>
                  <a:pt x="1272053" y="727357"/>
                  <a:pt x="1270630" y="705842"/>
                </a:cubicBezTo>
                <a:lnTo>
                  <a:pt x="1362047" y="705842"/>
                </a:lnTo>
                <a:lnTo>
                  <a:pt x="1362047" y="688639"/>
                </a:lnTo>
                <a:cubicBezTo>
                  <a:pt x="1362047" y="667793"/>
                  <a:pt x="1356501" y="651406"/>
                  <a:pt x="1345409" y="639476"/>
                </a:cubicBezTo>
                <a:cubicBezTo>
                  <a:pt x="1334317" y="627547"/>
                  <a:pt x="1318934" y="621582"/>
                  <a:pt x="1299261" y="621582"/>
                </a:cubicBezTo>
                <a:close/>
                <a:moveTo>
                  <a:pt x="1048276" y="621582"/>
                </a:moveTo>
                <a:cubicBezTo>
                  <a:pt x="1028603" y="621582"/>
                  <a:pt x="1013701" y="630079"/>
                  <a:pt x="1003572" y="647074"/>
                </a:cubicBezTo>
                <a:lnTo>
                  <a:pt x="1003069" y="647074"/>
                </a:lnTo>
                <a:lnTo>
                  <a:pt x="1003069" y="624973"/>
                </a:lnTo>
                <a:lnTo>
                  <a:pt x="962509" y="624973"/>
                </a:lnTo>
                <a:lnTo>
                  <a:pt x="962509" y="763857"/>
                </a:lnTo>
                <a:lnTo>
                  <a:pt x="1003069" y="763857"/>
                </a:lnTo>
                <a:lnTo>
                  <a:pt x="1003069" y="684620"/>
                </a:lnTo>
                <a:cubicBezTo>
                  <a:pt x="1003069" y="675328"/>
                  <a:pt x="1005623" y="667689"/>
                  <a:pt x="1010729" y="661703"/>
                </a:cubicBezTo>
                <a:cubicBezTo>
                  <a:pt x="1015836" y="655717"/>
                  <a:pt x="1022240" y="652724"/>
                  <a:pt x="1029942" y="652724"/>
                </a:cubicBezTo>
                <a:cubicBezTo>
                  <a:pt x="1046099" y="652724"/>
                  <a:pt x="1054178" y="663942"/>
                  <a:pt x="1054178" y="686378"/>
                </a:cubicBezTo>
                <a:lnTo>
                  <a:pt x="1054178" y="763857"/>
                </a:lnTo>
                <a:lnTo>
                  <a:pt x="1094487" y="763857"/>
                </a:lnTo>
                <a:lnTo>
                  <a:pt x="1094487" y="678844"/>
                </a:lnTo>
                <a:cubicBezTo>
                  <a:pt x="1094487" y="640669"/>
                  <a:pt x="1079083" y="621582"/>
                  <a:pt x="1048276" y="621582"/>
                </a:cubicBezTo>
                <a:close/>
                <a:moveTo>
                  <a:pt x="2736638" y="582905"/>
                </a:moveTo>
                <a:lnTo>
                  <a:pt x="2696329" y="594458"/>
                </a:lnTo>
                <a:lnTo>
                  <a:pt x="2696329" y="624973"/>
                </a:lnTo>
                <a:lnTo>
                  <a:pt x="2673474" y="624973"/>
                </a:lnTo>
                <a:lnTo>
                  <a:pt x="2673474" y="655236"/>
                </a:lnTo>
                <a:lnTo>
                  <a:pt x="2696329" y="655236"/>
                </a:lnTo>
                <a:lnTo>
                  <a:pt x="2696329" y="720785"/>
                </a:lnTo>
                <a:cubicBezTo>
                  <a:pt x="2696329" y="751760"/>
                  <a:pt x="2711063" y="767248"/>
                  <a:pt x="2740531" y="767248"/>
                </a:cubicBezTo>
                <a:cubicBezTo>
                  <a:pt x="2752921" y="767248"/>
                  <a:pt x="2762171" y="765573"/>
                  <a:pt x="2768282" y="762225"/>
                </a:cubicBezTo>
                <a:lnTo>
                  <a:pt x="2768282" y="731961"/>
                </a:lnTo>
                <a:cubicBezTo>
                  <a:pt x="2763427" y="734640"/>
                  <a:pt x="2758739" y="735980"/>
                  <a:pt x="2754218" y="735980"/>
                </a:cubicBezTo>
                <a:cubicBezTo>
                  <a:pt x="2742498" y="735980"/>
                  <a:pt x="2736638" y="728571"/>
                  <a:pt x="2736638" y="713753"/>
                </a:cubicBezTo>
                <a:lnTo>
                  <a:pt x="2736638" y="655236"/>
                </a:lnTo>
                <a:lnTo>
                  <a:pt x="2768282" y="655236"/>
                </a:lnTo>
                <a:lnTo>
                  <a:pt x="2768282" y="624973"/>
                </a:lnTo>
                <a:lnTo>
                  <a:pt x="2736638" y="624973"/>
                </a:lnTo>
                <a:close/>
                <a:moveTo>
                  <a:pt x="2565188" y="582905"/>
                </a:moveTo>
                <a:lnTo>
                  <a:pt x="2524879" y="594458"/>
                </a:lnTo>
                <a:lnTo>
                  <a:pt x="2524879" y="624973"/>
                </a:lnTo>
                <a:lnTo>
                  <a:pt x="2502024" y="624973"/>
                </a:lnTo>
                <a:lnTo>
                  <a:pt x="2502024" y="655236"/>
                </a:lnTo>
                <a:lnTo>
                  <a:pt x="2524879" y="655236"/>
                </a:lnTo>
                <a:lnTo>
                  <a:pt x="2524879" y="720785"/>
                </a:lnTo>
                <a:cubicBezTo>
                  <a:pt x="2524879" y="751760"/>
                  <a:pt x="2539613" y="767248"/>
                  <a:pt x="2569081" y="767248"/>
                </a:cubicBezTo>
                <a:cubicBezTo>
                  <a:pt x="2581471" y="767248"/>
                  <a:pt x="2590721" y="765573"/>
                  <a:pt x="2596832" y="762225"/>
                </a:cubicBezTo>
                <a:lnTo>
                  <a:pt x="2596832" y="731961"/>
                </a:lnTo>
                <a:cubicBezTo>
                  <a:pt x="2591977" y="734640"/>
                  <a:pt x="2587289" y="735980"/>
                  <a:pt x="2582768" y="735980"/>
                </a:cubicBezTo>
                <a:cubicBezTo>
                  <a:pt x="2571048" y="735980"/>
                  <a:pt x="2565188" y="728571"/>
                  <a:pt x="2565188" y="713753"/>
                </a:cubicBezTo>
                <a:lnTo>
                  <a:pt x="2565188" y="655236"/>
                </a:lnTo>
                <a:lnTo>
                  <a:pt x="2596832" y="655236"/>
                </a:lnTo>
                <a:lnTo>
                  <a:pt x="2596832" y="624973"/>
                </a:lnTo>
                <a:lnTo>
                  <a:pt x="2565188" y="624973"/>
                </a:lnTo>
                <a:close/>
                <a:moveTo>
                  <a:pt x="1184063" y="582905"/>
                </a:moveTo>
                <a:lnTo>
                  <a:pt x="1143754" y="594458"/>
                </a:lnTo>
                <a:lnTo>
                  <a:pt x="1143754" y="624973"/>
                </a:lnTo>
                <a:lnTo>
                  <a:pt x="1120899" y="624973"/>
                </a:lnTo>
                <a:lnTo>
                  <a:pt x="1120899" y="655236"/>
                </a:lnTo>
                <a:lnTo>
                  <a:pt x="1143754" y="655236"/>
                </a:lnTo>
                <a:lnTo>
                  <a:pt x="1143754" y="720785"/>
                </a:lnTo>
                <a:cubicBezTo>
                  <a:pt x="1143754" y="751760"/>
                  <a:pt x="1158488" y="767248"/>
                  <a:pt x="1187956" y="767248"/>
                </a:cubicBezTo>
                <a:cubicBezTo>
                  <a:pt x="1200346" y="767248"/>
                  <a:pt x="1209596" y="765573"/>
                  <a:pt x="1215708" y="762225"/>
                </a:cubicBezTo>
                <a:lnTo>
                  <a:pt x="1215708" y="731961"/>
                </a:lnTo>
                <a:cubicBezTo>
                  <a:pt x="1210852" y="734640"/>
                  <a:pt x="1206164" y="735980"/>
                  <a:pt x="1201643" y="735980"/>
                </a:cubicBezTo>
                <a:cubicBezTo>
                  <a:pt x="1189923" y="735980"/>
                  <a:pt x="1184063" y="728571"/>
                  <a:pt x="1184063" y="713753"/>
                </a:cubicBezTo>
                <a:lnTo>
                  <a:pt x="1184063" y="655236"/>
                </a:lnTo>
                <a:lnTo>
                  <a:pt x="1215708" y="655236"/>
                </a:lnTo>
                <a:lnTo>
                  <a:pt x="1215708" y="624973"/>
                </a:lnTo>
                <a:lnTo>
                  <a:pt x="1184063" y="624973"/>
                </a:lnTo>
                <a:close/>
                <a:moveTo>
                  <a:pt x="906150" y="559172"/>
                </a:moveTo>
                <a:cubicBezTo>
                  <a:pt x="899285" y="559172"/>
                  <a:pt x="893655" y="561118"/>
                  <a:pt x="889260" y="565011"/>
                </a:cubicBezTo>
                <a:cubicBezTo>
                  <a:pt x="884865" y="568904"/>
                  <a:pt x="882667" y="573948"/>
                  <a:pt x="882667" y="580143"/>
                </a:cubicBezTo>
                <a:cubicBezTo>
                  <a:pt x="882667" y="586170"/>
                  <a:pt x="884886" y="591235"/>
                  <a:pt x="889323" y="595337"/>
                </a:cubicBezTo>
                <a:cubicBezTo>
                  <a:pt x="893760" y="599439"/>
                  <a:pt x="899369" y="601490"/>
                  <a:pt x="906150" y="601490"/>
                </a:cubicBezTo>
                <a:cubicBezTo>
                  <a:pt x="913014" y="601490"/>
                  <a:pt x="918665" y="599460"/>
                  <a:pt x="923102" y="595400"/>
                </a:cubicBezTo>
                <a:cubicBezTo>
                  <a:pt x="927539" y="591340"/>
                  <a:pt x="929758" y="586254"/>
                  <a:pt x="929758" y="580143"/>
                </a:cubicBezTo>
                <a:cubicBezTo>
                  <a:pt x="929758" y="574115"/>
                  <a:pt x="927581" y="569113"/>
                  <a:pt x="923228" y="565137"/>
                </a:cubicBezTo>
                <a:cubicBezTo>
                  <a:pt x="918875" y="561160"/>
                  <a:pt x="913182" y="559172"/>
                  <a:pt x="906150" y="559172"/>
                </a:cubicBezTo>
                <a:close/>
                <a:moveTo>
                  <a:pt x="2791309" y="558293"/>
                </a:moveTo>
                <a:lnTo>
                  <a:pt x="2791309" y="763857"/>
                </a:lnTo>
                <a:lnTo>
                  <a:pt x="2831869" y="763857"/>
                </a:lnTo>
                <a:lnTo>
                  <a:pt x="2831869" y="684746"/>
                </a:lnTo>
                <a:cubicBezTo>
                  <a:pt x="2831869" y="675286"/>
                  <a:pt x="2834402" y="667584"/>
                  <a:pt x="2839467" y="661640"/>
                </a:cubicBezTo>
                <a:cubicBezTo>
                  <a:pt x="2844531" y="655696"/>
                  <a:pt x="2850957" y="652724"/>
                  <a:pt x="2858742" y="652724"/>
                </a:cubicBezTo>
                <a:cubicBezTo>
                  <a:pt x="2874313" y="652724"/>
                  <a:pt x="2882099" y="663398"/>
                  <a:pt x="2882099" y="684746"/>
                </a:cubicBezTo>
                <a:lnTo>
                  <a:pt x="2882099" y="763857"/>
                </a:lnTo>
                <a:lnTo>
                  <a:pt x="2922533" y="763857"/>
                </a:lnTo>
                <a:lnTo>
                  <a:pt x="2922533" y="678593"/>
                </a:lnTo>
                <a:cubicBezTo>
                  <a:pt x="2922533" y="640586"/>
                  <a:pt x="2906795" y="621582"/>
                  <a:pt x="2875318" y="621582"/>
                </a:cubicBezTo>
                <a:cubicBezTo>
                  <a:pt x="2857319" y="621582"/>
                  <a:pt x="2843004" y="629661"/>
                  <a:pt x="2832372" y="645818"/>
                </a:cubicBezTo>
                <a:lnTo>
                  <a:pt x="2831869" y="645818"/>
                </a:lnTo>
                <a:lnTo>
                  <a:pt x="2831869" y="558293"/>
                </a:lnTo>
                <a:close/>
                <a:moveTo>
                  <a:pt x="1572490" y="555028"/>
                </a:moveTo>
                <a:cubicBezTo>
                  <a:pt x="1555747" y="555028"/>
                  <a:pt x="1542227" y="559758"/>
                  <a:pt x="1531930" y="569218"/>
                </a:cubicBezTo>
                <a:cubicBezTo>
                  <a:pt x="1521633" y="578678"/>
                  <a:pt x="1516485" y="591319"/>
                  <a:pt x="1516485" y="607141"/>
                </a:cubicBezTo>
                <a:lnTo>
                  <a:pt x="1516485" y="624973"/>
                </a:lnTo>
                <a:lnTo>
                  <a:pt x="1493253" y="624973"/>
                </a:lnTo>
                <a:lnTo>
                  <a:pt x="1493253" y="655236"/>
                </a:lnTo>
                <a:lnTo>
                  <a:pt x="1516485" y="655236"/>
                </a:lnTo>
                <a:lnTo>
                  <a:pt x="1516485" y="763857"/>
                </a:lnTo>
                <a:lnTo>
                  <a:pt x="1557045" y="763857"/>
                </a:lnTo>
                <a:lnTo>
                  <a:pt x="1557045" y="655236"/>
                </a:lnTo>
                <a:lnTo>
                  <a:pt x="1588689" y="655236"/>
                </a:lnTo>
                <a:lnTo>
                  <a:pt x="1588689" y="624973"/>
                </a:lnTo>
                <a:lnTo>
                  <a:pt x="1557045" y="624973"/>
                </a:lnTo>
                <a:lnTo>
                  <a:pt x="1557045" y="609402"/>
                </a:lnTo>
                <a:cubicBezTo>
                  <a:pt x="1557045" y="593998"/>
                  <a:pt x="1563993" y="586296"/>
                  <a:pt x="1577890" y="586296"/>
                </a:cubicBezTo>
                <a:cubicBezTo>
                  <a:pt x="1582829" y="586296"/>
                  <a:pt x="1588062" y="587384"/>
                  <a:pt x="1593587" y="589561"/>
                </a:cubicBezTo>
                <a:lnTo>
                  <a:pt x="1593587" y="557665"/>
                </a:lnTo>
                <a:cubicBezTo>
                  <a:pt x="1588062" y="555907"/>
                  <a:pt x="1581030" y="555028"/>
                  <a:pt x="1572490" y="555028"/>
                </a:cubicBezTo>
                <a:close/>
                <a:moveTo>
                  <a:pt x="3114912" y="347924"/>
                </a:moveTo>
                <a:cubicBezTo>
                  <a:pt x="3136762" y="347924"/>
                  <a:pt x="3147687" y="361486"/>
                  <a:pt x="3147687" y="388610"/>
                </a:cubicBezTo>
                <a:cubicBezTo>
                  <a:pt x="3147687" y="417074"/>
                  <a:pt x="3136846" y="431305"/>
                  <a:pt x="3115163" y="431305"/>
                </a:cubicBezTo>
                <a:cubicBezTo>
                  <a:pt x="3092560" y="431305"/>
                  <a:pt x="3081258" y="417450"/>
                  <a:pt x="3081258" y="389741"/>
                </a:cubicBezTo>
                <a:cubicBezTo>
                  <a:pt x="3081258" y="376430"/>
                  <a:pt x="3084210" y="366133"/>
                  <a:pt x="3090112" y="358849"/>
                </a:cubicBezTo>
                <a:cubicBezTo>
                  <a:pt x="3096013" y="351566"/>
                  <a:pt x="3104280" y="347924"/>
                  <a:pt x="3114912" y="347924"/>
                </a:cubicBezTo>
                <a:close/>
                <a:moveTo>
                  <a:pt x="2770129" y="347924"/>
                </a:moveTo>
                <a:cubicBezTo>
                  <a:pt x="2778584" y="347924"/>
                  <a:pt x="2785637" y="351001"/>
                  <a:pt x="2791288" y="357154"/>
                </a:cubicBezTo>
                <a:cubicBezTo>
                  <a:pt x="2796939" y="363307"/>
                  <a:pt x="2799764" y="371072"/>
                  <a:pt x="2799764" y="380448"/>
                </a:cubicBezTo>
                <a:lnTo>
                  <a:pt x="2799764" y="392001"/>
                </a:lnTo>
                <a:cubicBezTo>
                  <a:pt x="2799764" y="403637"/>
                  <a:pt x="2796876" y="413097"/>
                  <a:pt x="2791100" y="420381"/>
                </a:cubicBezTo>
                <a:cubicBezTo>
                  <a:pt x="2785323" y="427664"/>
                  <a:pt x="2777956" y="431305"/>
                  <a:pt x="2768999" y="431305"/>
                </a:cubicBezTo>
                <a:cubicBezTo>
                  <a:pt x="2759455" y="431305"/>
                  <a:pt x="2751962" y="427852"/>
                  <a:pt x="2746521" y="420946"/>
                </a:cubicBezTo>
                <a:cubicBezTo>
                  <a:pt x="2741079" y="414039"/>
                  <a:pt x="2738359" y="404223"/>
                  <a:pt x="2738359" y="391499"/>
                </a:cubicBezTo>
                <a:cubicBezTo>
                  <a:pt x="2738359" y="378104"/>
                  <a:pt x="2741184" y="367493"/>
                  <a:pt x="2746835" y="359666"/>
                </a:cubicBezTo>
                <a:cubicBezTo>
                  <a:pt x="2752486" y="351838"/>
                  <a:pt x="2760250" y="347924"/>
                  <a:pt x="2770129" y="347924"/>
                </a:cubicBezTo>
                <a:close/>
                <a:moveTo>
                  <a:pt x="2281484" y="347924"/>
                </a:moveTo>
                <a:cubicBezTo>
                  <a:pt x="2301325" y="347924"/>
                  <a:pt x="2311245" y="360649"/>
                  <a:pt x="2311245" y="386099"/>
                </a:cubicBezTo>
                <a:cubicBezTo>
                  <a:pt x="2311245" y="400498"/>
                  <a:pt x="2308420" y="411632"/>
                  <a:pt x="2302769" y="419502"/>
                </a:cubicBezTo>
                <a:cubicBezTo>
                  <a:pt x="2297118" y="427371"/>
                  <a:pt x="2289228" y="431305"/>
                  <a:pt x="2279098" y="431305"/>
                </a:cubicBezTo>
                <a:cubicBezTo>
                  <a:pt x="2270559" y="431305"/>
                  <a:pt x="2263611" y="428166"/>
                  <a:pt x="2258253" y="421887"/>
                </a:cubicBezTo>
                <a:cubicBezTo>
                  <a:pt x="2252895" y="415609"/>
                  <a:pt x="2250216" y="407530"/>
                  <a:pt x="2250216" y="397652"/>
                </a:cubicBezTo>
                <a:lnTo>
                  <a:pt x="2250216" y="385597"/>
                </a:lnTo>
                <a:cubicBezTo>
                  <a:pt x="2250216" y="374546"/>
                  <a:pt x="2253126" y="365505"/>
                  <a:pt x="2258944" y="358473"/>
                </a:cubicBezTo>
                <a:cubicBezTo>
                  <a:pt x="2264762" y="351441"/>
                  <a:pt x="2272276" y="347924"/>
                  <a:pt x="2281484" y="347924"/>
                </a:cubicBezTo>
                <a:close/>
                <a:moveTo>
                  <a:pt x="1950979" y="347924"/>
                </a:moveTo>
                <a:cubicBezTo>
                  <a:pt x="1959434" y="347924"/>
                  <a:pt x="1966487" y="351001"/>
                  <a:pt x="1972138" y="357154"/>
                </a:cubicBezTo>
                <a:cubicBezTo>
                  <a:pt x="1977789" y="363307"/>
                  <a:pt x="1980614" y="371072"/>
                  <a:pt x="1980614" y="380448"/>
                </a:cubicBezTo>
                <a:lnTo>
                  <a:pt x="1980614" y="392001"/>
                </a:lnTo>
                <a:cubicBezTo>
                  <a:pt x="1980614" y="403637"/>
                  <a:pt x="1977726" y="413097"/>
                  <a:pt x="1971950" y="420381"/>
                </a:cubicBezTo>
                <a:cubicBezTo>
                  <a:pt x="1966173" y="427664"/>
                  <a:pt x="1958806" y="431305"/>
                  <a:pt x="1949849" y="431305"/>
                </a:cubicBezTo>
                <a:cubicBezTo>
                  <a:pt x="1940305" y="431305"/>
                  <a:pt x="1932813" y="427852"/>
                  <a:pt x="1927371" y="420946"/>
                </a:cubicBezTo>
                <a:cubicBezTo>
                  <a:pt x="1921930" y="414039"/>
                  <a:pt x="1919209" y="404223"/>
                  <a:pt x="1919209" y="391499"/>
                </a:cubicBezTo>
                <a:cubicBezTo>
                  <a:pt x="1919209" y="378104"/>
                  <a:pt x="1922034" y="367493"/>
                  <a:pt x="1927685" y="359666"/>
                </a:cubicBezTo>
                <a:cubicBezTo>
                  <a:pt x="1933336" y="351838"/>
                  <a:pt x="1941100" y="347924"/>
                  <a:pt x="1950979" y="347924"/>
                </a:cubicBezTo>
                <a:close/>
                <a:moveTo>
                  <a:pt x="1324213" y="347924"/>
                </a:moveTo>
                <a:cubicBezTo>
                  <a:pt x="1346062" y="347924"/>
                  <a:pt x="1356987" y="361486"/>
                  <a:pt x="1356987" y="388610"/>
                </a:cubicBezTo>
                <a:cubicBezTo>
                  <a:pt x="1356987" y="417074"/>
                  <a:pt x="1346146" y="431305"/>
                  <a:pt x="1324464" y="431305"/>
                </a:cubicBezTo>
                <a:cubicBezTo>
                  <a:pt x="1301861" y="431305"/>
                  <a:pt x="1290559" y="417450"/>
                  <a:pt x="1290559" y="389741"/>
                </a:cubicBezTo>
                <a:cubicBezTo>
                  <a:pt x="1290559" y="376430"/>
                  <a:pt x="1293510" y="366133"/>
                  <a:pt x="1299412" y="358849"/>
                </a:cubicBezTo>
                <a:cubicBezTo>
                  <a:pt x="1305314" y="351566"/>
                  <a:pt x="1313581" y="347924"/>
                  <a:pt x="1324213" y="347924"/>
                </a:cubicBezTo>
                <a:close/>
                <a:moveTo>
                  <a:pt x="2442009" y="344534"/>
                </a:moveTo>
                <a:cubicBezTo>
                  <a:pt x="2458836" y="344534"/>
                  <a:pt x="2467250" y="354915"/>
                  <a:pt x="2467250" y="375676"/>
                </a:cubicBezTo>
                <a:lnTo>
                  <a:pt x="2413504" y="375676"/>
                </a:lnTo>
                <a:cubicBezTo>
                  <a:pt x="2414844" y="366300"/>
                  <a:pt x="2418192" y="358766"/>
                  <a:pt x="2423550" y="353073"/>
                </a:cubicBezTo>
                <a:cubicBezTo>
                  <a:pt x="2428908" y="347380"/>
                  <a:pt x="2435061" y="344534"/>
                  <a:pt x="2442009" y="344534"/>
                </a:cubicBezTo>
                <a:close/>
                <a:moveTo>
                  <a:pt x="2118159" y="344534"/>
                </a:moveTo>
                <a:cubicBezTo>
                  <a:pt x="2134986" y="344534"/>
                  <a:pt x="2143400" y="354915"/>
                  <a:pt x="2143400" y="375676"/>
                </a:cubicBezTo>
                <a:lnTo>
                  <a:pt x="2089654" y="375676"/>
                </a:lnTo>
                <a:cubicBezTo>
                  <a:pt x="2090994" y="366300"/>
                  <a:pt x="2094342" y="358766"/>
                  <a:pt x="2099700" y="353073"/>
                </a:cubicBezTo>
                <a:cubicBezTo>
                  <a:pt x="2105058" y="347380"/>
                  <a:pt x="2111211" y="344534"/>
                  <a:pt x="2118159" y="344534"/>
                </a:cubicBezTo>
                <a:close/>
                <a:moveTo>
                  <a:pt x="984684" y="344534"/>
                </a:moveTo>
                <a:cubicBezTo>
                  <a:pt x="1001511" y="344534"/>
                  <a:pt x="1009925" y="354915"/>
                  <a:pt x="1009925" y="375676"/>
                </a:cubicBezTo>
                <a:lnTo>
                  <a:pt x="956179" y="375676"/>
                </a:lnTo>
                <a:cubicBezTo>
                  <a:pt x="957519" y="366300"/>
                  <a:pt x="960867" y="358766"/>
                  <a:pt x="966225" y="353073"/>
                </a:cubicBezTo>
                <a:cubicBezTo>
                  <a:pt x="971583" y="347380"/>
                  <a:pt x="977736" y="344534"/>
                  <a:pt x="984684" y="344534"/>
                </a:cubicBezTo>
                <a:close/>
                <a:moveTo>
                  <a:pt x="1658173" y="320173"/>
                </a:moveTo>
                <a:lnTo>
                  <a:pt x="1714305" y="458806"/>
                </a:lnTo>
                <a:lnTo>
                  <a:pt x="1706645" y="477014"/>
                </a:lnTo>
                <a:cubicBezTo>
                  <a:pt x="1702124" y="487730"/>
                  <a:pt x="1694339" y="493088"/>
                  <a:pt x="1683288" y="493088"/>
                </a:cubicBezTo>
                <a:cubicBezTo>
                  <a:pt x="1676758" y="493088"/>
                  <a:pt x="1670773" y="491539"/>
                  <a:pt x="1665331" y="488441"/>
                </a:cubicBezTo>
                <a:lnTo>
                  <a:pt x="1665331" y="520965"/>
                </a:lnTo>
                <a:cubicBezTo>
                  <a:pt x="1671108" y="523142"/>
                  <a:pt x="1679228" y="524230"/>
                  <a:pt x="1689693" y="524230"/>
                </a:cubicBezTo>
                <a:cubicBezTo>
                  <a:pt x="1716230" y="524230"/>
                  <a:pt x="1736155" y="506650"/>
                  <a:pt x="1749466" y="471489"/>
                </a:cubicBezTo>
                <a:lnTo>
                  <a:pt x="1806727" y="320173"/>
                </a:lnTo>
                <a:lnTo>
                  <a:pt x="1766544" y="320173"/>
                </a:lnTo>
                <a:lnTo>
                  <a:pt x="1738792" y="407446"/>
                </a:lnTo>
                <a:cubicBezTo>
                  <a:pt x="1736615" y="414646"/>
                  <a:pt x="1735234" y="420464"/>
                  <a:pt x="1734648" y="424901"/>
                </a:cubicBezTo>
                <a:lnTo>
                  <a:pt x="1733895" y="424901"/>
                </a:lnTo>
                <a:cubicBezTo>
                  <a:pt x="1733141" y="418371"/>
                  <a:pt x="1731927" y="412469"/>
                  <a:pt x="1730253" y="407195"/>
                </a:cubicBezTo>
                <a:lnTo>
                  <a:pt x="1703129" y="320173"/>
                </a:lnTo>
                <a:close/>
                <a:moveTo>
                  <a:pt x="1154414" y="317787"/>
                </a:moveTo>
                <a:cubicBezTo>
                  <a:pt x="1136750" y="317787"/>
                  <a:pt x="1124569" y="327289"/>
                  <a:pt x="1117872" y="346292"/>
                </a:cubicBezTo>
                <a:lnTo>
                  <a:pt x="1117369" y="346292"/>
                </a:lnTo>
                <a:lnTo>
                  <a:pt x="1117369" y="320173"/>
                </a:lnTo>
                <a:lnTo>
                  <a:pt x="1076809" y="320173"/>
                </a:lnTo>
                <a:lnTo>
                  <a:pt x="1076809" y="459057"/>
                </a:lnTo>
                <a:lnTo>
                  <a:pt x="1117369" y="459057"/>
                </a:lnTo>
                <a:lnTo>
                  <a:pt x="1117369" y="392252"/>
                </a:lnTo>
                <a:cubicBezTo>
                  <a:pt x="1117369" y="379946"/>
                  <a:pt x="1120069" y="370277"/>
                  <a:pt x="1125469" y="363244"/>
                </a:cubicBezTo>
                <a:cubicBezTo>
                  <a:pt x="1130869" y="356212"/>
                  <a:pt x="1138173" y="352696"/>
                  <a:pt x="1147382" y="352696"/>
                </a:cubicBezTo>
                <a:cubicBezTo>
                  <a:pt x="1154414" y="352696"/>
                  <a:pt x="1160399" y="354119"/>
                  <a:pt x="1165339" y="356966"/>
                </a:cubicBezTo>
                <a:lnTo>
                  <a:pt x="1165339" y="319419"/>
                </a:lnTo>
                <a:cubicBezTo>
                  <a:pt x="1162827" y="318331"/>
                  <a:pt x="1159186" y="317787"/>
                  <a:pt x="1154414" y="317787"/>
                </a:cubicBezTo>
                <a:close/>
                <a:moveTo>
                  <a:pt x="3305700" y="316782"/>
                </a:moveTo>
                <a:cubicBezTo>
                  <a:pt x="3286027" y="316782"/>
                  <a:pt x="3271126" y="325279"/>
                  <a:pt x="3260996" y="342274"/>
                </a:cubicBezTo>
                <a:lnTo>
                  <a:pt x="3260494" y="342274"/>
                </a:lnTo>
                <a:lnTo>
                  <a:pt x="3260494" y="320173"/>
                </a:lnTo>
                <a:lnTo>
                  <a:pt x="3219934" y="320173"/>
                </a:lnTo>
                <a:lnTo>
                  <a:pt x="3219934" y="459057"/>
                </a:lnTo>
                <a:lnTo>
                  <a:pt x="3260494" y="459057"/>
                </a:lnTo>
                <a:lnTo>
                  <a:pt x="3260494" y="379820"/>
                </a:lnTo>
                <a:cubicBezTo>
                  <a:pt x="3260494" y="370528"/>
                  <a:pt x="3263047" y="362889"/>
                  <a:pt x="3268154" y="356903"/>
                </a:cubicBezTo>
                <a:cubicBezTo>
                  <a:pt x="3273261" y="350917"/>
                  <a:pt x="3279665" y="347924"/>
                  <a:pt x="3287367" y="347924"/>
                </a:cubicBezTo>
                <a:cubicBezTo>
                  <a:pt x="3303524" y="347924"/>
                  <a:pt x="3311602" y="359142"/>
                  <a:pt x="3311602" y="381578"/>
                </a:cubicBezTo>
                <a:lnTo>
                  <a:pt x="3311602" y="459057"/>
                </a:lnTo>
                <a:lnTo>
                  <a:pt x="3351912" y="459057"/>
                </a:lnTo>
                <a:lnTo>
                  <a:pt x="3351912" y="374044"/>
                </a:lnTo>
                <a:cubicBezTo>
                  <a:pt x="3351912" y="335869"/>
                  <a:pt x="3336508" y="316782"/>
                  <a:pt x="3305700" y="316782"/>
                </a:cubicBezTo>
                <a:close/>
                <a:moveTo>
                  <a:pt x="3115917" y="316782"/>
                </a:moveTo>
                <a:cubicBezTo>
                  <a:pt x="3092811" y="316782"/>
                  <a:pt x="3074415" y="323312"/>
                  <a:pt x="3060727" y="336372"/>
                </a:cubicBezTo>
                <a:cubicBezTo>
                  <a:pt x="3047040" y="349431"/>
                  <a:pt x="3040196" y="367388"/>
                  <a:pt x="3040196" y="390243"/>
                </a:cubicBezTo>
                <a:cubicBezTo>
                  <a:pt x="3040196" y="412511"/>
                  <a:pt x="3046830" y="430112"/>
                  <a:pt x="3060099" y="443047"/>
                </a:cubicBezTo>
                <a:cubicBezTo>
                  <a:pt x="3073368" y="455981"/>
                  <a:pt x="3091304" y="462448"/>
                  <a:pt x="3113908" y="462448"/>
                </a:cubicBezTo>
                <a:cubicBezTo>
                  <a:pt x="3136930" y="462448"/>
                  <a:pt x="3155180" y="455709"/>
                  <a:pt x="3168658" y="442230"/>
                </a:cubicBezTo>
                <a:cubicBezTo>
                  <a:pt x="3182136" y="428752"/>
                  <a:pt x="3188875" y="410628"/>
                  <a:pt x="3188875" y="387857"/>
                </a:cubicBezTo>
                <a:cubicBezTo>
                  <a:pt x="3188875" y="366175"/>
                  <a:pt x="3182304" y="348908"/>
                  <a:pt x="3169160" y="336058"/>
                </a:cubicBezTo>
                <a:cubicBezTo>
                  <a:pt x="3156017" y="323207"/>
                  <a:pt x="3138269" y="316782"/>
                  <a:pt x="3115917" y="316782"/>
                </a:cubicBezTo>
                <a:close/>
                <a:moveTo>
                  <a:pt x="2933416" y="316782"/>
                </a:moveTo>
                <a:cubicBezTo>
                  <a:pt x="2915501" y="316782"/>
                  <a:pt x="2901018" y="320654"/>
                  <a:pt x="2889968" y="328398"/>
                </a:cubicBezTo>
                <a:cubicBezTo>
                  <a:pt x="2878917" y="336141"/>
                  <a:pt x="2873392" y="346836"/>
                  <a:pt x="2873392" y="360482"/>
                </a:cubicBezTo>
                <a:cubicBezTo>
                  <a:pt x="2873392" y="371700"/>
                  <a:pt x="2876615" y="380595"/>
                  <a:pt x="2883061" y="387166"/>
                </a:cubicBezTo>
                <a:cubicBezTo>
                  <a:pt x="2889507" y="393738"/>
                  <a:pt x="2901353" y="399703"/>
                  <a:pt x="2918599" y="405061"/>
                </a:cubicBezTo>
                <a:cubicBezTo>
                  <a:pt x="2932412" y="409330"/>
                  <a:pt x="2939318" y="414646"/>
                  <a:pt x="2939318" y="421008"/>
                </a:cubicBezTo>
                <a:cubicBezTo>
                  <a:pt x="2939318" y="429966"/>
                  <a:pt x="2930947" y="434445"/>
                  <a:pt x="2914204" y="434445"/>
                </a:cubicBezTo>
                <a:cubicBezTo>
                  <a:pt x="2900893" y="434445"/>
                  <a:pt x="2887289" y="430217"/>
                  <a:pt x="2873392" y="421762"/>
                </a:cubicBezTo>
                <a:lnTo>
                  <a:pt x="2873392" y="455290"/>
                </a:lnTo>
                <a:cubicBezTo>
                  <a:pt x="2886201" y="460062"/>
                  <a:pt x="2900139" y="462448"/>
                  <a:pt x="2915208" y="462448"/>
                </a:cubicBezTo>
                <a:cubicBezTo>
                  <a:pt x="2934379" y="462448"/>
                  <a:pt x="2949699" y="458492"/>
                  <a:pt x="2961168" y="450581"/>
                </a:cubicBezTo>
                <a:cubicBezTo>
                  <a:pt x="2972637" y="442670"/>
                  <a:pt x="2978372" y="431557"/>
                  <a:pt x="2978372" y="417241"/>
                </a:cubicBezTo>
                <a:cubicBezTo>
                  <a:pt x="2978372" y="409874"/>
                  <a:pt x="2976718" y="403386"/>
                  <a:pt x="2973412" y="397777"/>
                </a:cubicBezTo>
                <a:cubicBezTo>
                  <a:pt x="2970105" y="392168"/>
                  <a:pt x="2965291" y="387648"/>
                  <a:pt x="2958970" y="384215"/>
                </a:cubicBezTo>
                <a:cubicBezTo>
                  <a:pt x="2952650" y="380783"/>
                  <a:pt x="2943211" y="376974"/>
                  <a:pt x="2930654" y="372788"/>
                </a:cubicBezTo>
                <a:cubicBezTo>
                  <a:pt x="2918934" y="368853"/>
                  <a:pt x="2913073" y="363705"/>
                  <a:pt x="2913073" y="357343"/>
                </a:cubicBezTo>
                <a:cubicBezTo>
                  <a:pt x="2913073" y="353575"/>
                  <a:pt x="2915041" y="350541"/>
                  <a:pt x="2918975" y="348238"/>
                </a:cubicBezTo>
                <a:cubicBezTo>
                  <a:pt x="2922910" y="345936"/>
                  <a:pt x="2928100" y="344785"/>
                  <a:pt x="2934547" y="344785"/>
                </a:cubicBezTo>
                <a:cubicBezTo>
                  <a:pt x="2947523" y="344785"/>
                  <a:pt x="2959410" y="347966"/>
                  <a:pt x="2970210" y="354329"/>
                </a:cubicBezTo>
                <a:lnTo>
                  <a:pt x="2970210" y="322433"/>
                </a:lnTo>
                <a:cubicBezTo>
                  <a:pt x="2958406" y="318666"/>
                  <a:pt x="2946141" y="316782"/>
                  <a:pt x="2933416" y="316782"/>
                </a:cubicBezTo>
                <a:close/>
                <a:moveTo>
                  <a:pt x="2619901" y="316782"/>
                </a:moveTo>
                <a:cubicBezTo>
                  <a:pt x="2600228" y="316782"/>
                  <a:pt x="2585326" y="325279"/>
                  <a:pt x="2575197" y="342274"/>
                </a:cubicBezTo>
                <a:lnTo>
                  <a:pt x="2574694" y="342274"/>
                </a:lnTo>
                <a:lnTo>
                  <a:pt x="2574694" y="320173"/>
                </a:lnTo>
                <a:lnTo>
                  <a:pt x="2534134" y="320173"/>
                </a:lnTo>
                <a:lnTo>
                  <a:pt x="2534134" y="459057"/>
                </a:lnTo>
                <a:lnTo>
                  <a:pt x="2574694" y="459057"/>
                </a:lnTo>
                <a:lnTo>
                  <a:pt x="2574694" y="379820"/>
                </a:lnTo>
                <a:cubicBezTo>
                  <a:pt x="2574694" y="370528"/>
                  <a:pt x="2577248" y="362889"/>
                  <a:pt x="2582354" y="356903"/>
                </a:cubicBezTo>
                <a:cubicBezTo>
                  <a:pt x="2587461" y="350917"/>
                  <a:pt x="2593865" y="347924"/>
                  <a:pt x="2601567" y="347924"/>
                </a:cubicBezTo>
                <a:cubicBezTo>
                  <a:pt x="2617724" y="347924"/>
                  <a:pt x="2625803" y="359142"/>
                  <a:pt x="2625803" y="381578"/>
                </a:cubicBezTo>
                <a:lnTo>
                  <a:pt x="2625803" y="459057"/>
                </a:lnTo>
                <a:lnTo>
                  <a:pt x="2666112" y="459057"/>
                </a:lnTo>
                <a:lnTo>
                  <a:pt x="2666112" y="374044"/>
                </a:lnTo>
                <a:cubicBezTo>
                  <a:pt x="2666112" y="335869"/>
                  <a:pt x="2650708" y="316782"/>
                  <a:pt x="2619901" y="316782"/>
                </a:cubicBezTo>
                <a:close/>
                <a:moveTo>
                  <a:pt x="2442261" y="316782"/>
                </a:moveTo>
                <a:cubicBezTo>
                  <a:pt x="2422504" y="316782"/>
                  <a:pt x="2406095" y="323710"/>
                  <a:pt x="2393036" y="337565"/>
                </a:cubicBezTo>
                <a:cubicBezTo>
                  <a:pt x="2379976" y="351420"/>
                  <a:pt x="2373446" y="369439"/>
                  <a:pt x="2373446" y="391624"/>
                </a:cubicBezTo>
                <a:cubicBezTo>
                  <a:pt x="2373446" y="413893"/>
                  <a:pt x="2379578" y="431264"/>
                  <a:pt x="2391843" y="443737"/>
                </a:cubicBezTo>
                <a:cubicBezTo>
                  <a:pt x="2404107" y="456211"/>
                  <a:pt x="2421290" y="462448"/>
                  <a:pt x="2443391" y="462448"/>
                </a:cubicBezTo>
                <a:cubicBezTo>
                  <a:pt x="2463901" y="462448"/>
                  <a:pt x="2480477" y="458890"/>
                  <a:pt x="2493118" y="451774"/>
                </a:cubicBezTo>
                <a:lnTo>
                  <a:pt x="2493118" y="422013"/>
                </a:lnTo>
                <a:cubicBezTo>
                  <a:pt x="2481398" y="429547"/>
                  <a:pt x="2467878" y="433315"/>
                  <a:pt x="2452558" y="433315"/>
                </a:cubicBezTo>
                <a:cubicBezTo>
                  <a:pt x="2428029" y="433315"/>
                  <a:pt x="2415053" y="422557"/>
                  <a:pt x="2413630" y="401042"/>
                </a:cubicBezTo>
                <a:lnTo>
                  <a:pt x="2505047" y="401042"/>
                </a:lnTo>
                <a:lnTo>
                  <a:pt x="2505047" y="383839"/>
                </a:lnTo>
                <a:cubicBezTo>
                  <a:pt x="2505047" y="362993"/>
                  <a:pt x="2499501" y="346606"/>
                  <a:pt x="2488409" y="334676"/>
                </a:cubicBezTo>
                <a:cubicBezTo>
                  <a:pt x="2477317" y="322747"/>
                  <a:pt x="2461934" y="316782"/>
                  <a:pt x="2442261" y="316782"/>
                </a:cubicBezTo>
                <a:close/>
                <a:moveTo>
                  <a:pt x="2296428" y="316782"/>
                </a:moveTo>
                <a:cubicBezTo>
                  <a:pt x="2277006" y="316782"/>
                  <a:pt x="2261979" y="324986"/>
                  <a:pt x="2251347" y="341395"/>
                </a:cubicBezTo>
                <a:lnTo>
                  <a:pt x="2250844" y="341395"/>
                </a:lnTo>
                <a:lnTo>
                  <a:pt x="2250844" y="320173"/>
                </a:lnTo>
                <a:lnTo>
                  <a:pt x="2210284" y="320173"/>
                </a:lnTo>
                <a:lnTo>
                  <a:pt x="2210284" y="522974"/>
                </a:lnTo>
                <a:lnTo>
                  <a:pt x="2250844" y="522974"/>
                </a:lnTo>
                <a:lnTo>
                  <a:pt x="2250844" y="442356"/>
                </a:lnTo>
                <a:lnTo>
                  <a:pt x="2251347" y="442356"/>
                </a:lnTo>
                <a:cubicBezTo>
                  <a:pt x="2260137" y="455750"/>
                  <a:pt x="2273029" y="462448"/>
                  <a:pt x="2290023" y="462448"/>
                </a:cubicBezTo>
                <a:cubicBezTo>
                  <a:pt x="2308776" y="462448"/>
                  <a:pt x="2323928" y="455457"/>
                  <a:pt x="2335481" y="441477"/>
                </a:cubicBezTo>
                <a:cubicBezTo>
                  <a:pt x="2347034" y="427496"/>
                  <a:pt x="2352810" y="408911"/>
                  <a:pt x="2352810" y="385722"/>
                </a:cubicBezTo>
                <a:cubicBezTo>
                  <a:pt x="2352810" y="364458"/>
                  <a:pt x="2347829" y="347652"/>
                  <a:pt x="2337867" y="335304"/>
                </a:cubicBezTo>
                <a:cubicBezTo>
                  <a:pt x="2327905" y="322956"/>
                  <a:pt x="2314092" y="316782"/>
                  <a:pt x="2296428" y="316782"/>
                </a:cubicBezTo>
                <a:close/>
                <a:moveTo>
                  <a:pt x="2118411" y="316782"/>
                </a:moveTo>
                <a:cubicBezTo>
                  <a:pt x="2098654" y="316782"/>
                  <a:pt x="2082245" y="323710"/>
                  <a:pt x="2069186" y="337565"/>
                </a:cubicBezTo>
                <a:cubicBezTo>
                  <a:pt x="2056126" y="351420"/>
                  <a:pt x="2049596" y="369439"/>
                  <a:pt x="2049596" y="391624"/>
                </a:cubicBezTo>
                <a:cubicBezTo>
                  <a:pt x="2049596" y="413893"/>
                  <a:pt x="2055728" y="431264"/>
                  <a:pt x="2067993" y="443737"/>
                </a:cubicBezTo>
                <a:cubicBezTo>
                  <a:pt x="2080257" y="456211"/>
                  <a:pt x="2097440" y="462448"/>
                  <a:pt x="2119541" y="462448"/>
                </a:cubicBezTo>
                <a:cubicBezTo>
                  <a:pt x="2140051" y="462448"/>
                  <a:pt x="2156627" y="458890"/>
                  <a:pt x="2169268" y="451774"/>
                </a:cubicBezTo>
                <a:lnTo>
                  <a:pt x="2169268" y="422013"/>
                </a:lnTo>
                <a:cubicBezTo>
                  <a:pt x="2157548" y="429547"/>
                  <a:pt x="2144028" y="433315"/>
                  <a:pt x="2128708" y="433315"/>
                </a:cubicBezTo>
                <a:cubicBezTo>
                  <a:pt x="2104179" y="433315"/>
                  <a:pt x="2091203" y="422557"/>
                  <a:pt x="2089780" y="401042"/>
                </a:cubicBezTo>
                <a:lnTo>
                  <a:pt x="2181197" y="401042"/>
                </a:lnTo>
                <a:lnTo>
                  <a:pt x="2181197" y="383839"/>
                </a:lnTo>
                <a:cubicBezTo>
                  <a:pt x="2181197" y="362993"/>
                  <a:pt x="2175651" y="346606"/>
                  <a:pt x="2164559" y="334676"/>
                </a:cubicBezTo>
                <a:cubicBezTo>
                  <a:pt x="2153467" y="322747"/>
                  <a:pt x="2138084" y="316782"/>
                  <a:pt x="2118411" y="316782"/>
                </a:cubicBezTo>
                <a:close/>
                <a:moveTo>
                  <a:pt x="1515001" y="316782"/>
                </a:moveTo>
                <a:cubicBezTo>
                  <a:pt x="1495328" y="316782"/>
                  <a:pt x="1480426" y="325279"/>
                  <a:pt x="1470297" y="342274"/>
                </a:cubicBezTo>
                <a:lnTo>
                  <a:pt x="1469794" y="342274"/>
                </a:lnTo>
                <a:lnTo>
                  <a:pt x="1469794" y="320173"/>
                </a:lnTo>
                <a:lnTo>
                  <a:pt x="1429234" y="320173"/>
                </a:lnTo>
                <a:lnTo>
                  <a:pt x="1429234" y="459057"/>
                </a:lnTo>
                <a:lnTo>
                  <a:pt x="1469794" y="459057"/>
                </a:lnTo>
                <a:lnTo>
                  <a:pt x="1469794" y="379820"/>
                </a:lnTo>
                <a:cubicBezTo>
                  <a:pt x="1469794" y="370528"/>
                  <a:pt x="1472348" y="362889"/>
                  <a:pt x="1477454" y="356903"/>
                </a:cubicBezTo>
                <a:cubicBezTo>
                  <a:pt x="1482561" y="350917"/>
                  <a:pt x="1488965" y="347924"/>
                  <a:pt x="1496667" y="347924"/>
                </a:cubicBezTo>
                <a:cubicBezTo>
                  <a:pt x="1512824" y="347924"/>
                  <a:pt x="1520903" y="359142"/>
                  <a:pt x="1520903" y="381578"/>
                </a:cubicBezTo>
                <a:lnTo>
                  <a:pt x="1520903" y="459057"/>
                </a:lnTo>
                <a:lnTo>
                  <a:pt x="1561212" y="459057"/>
                </a:lnTo>
                <a:lnTo>
                  <a:pt x="1561212" y="374044"/>
                </a:lnTo>
                <a:cubicBezTo>
                  <a:pt x="1561212" y="335869"/>
                  <a:pt x="1545808" y="316782"/>
                  <a:pt x="1515001" y="316782"/>
                </a:cubicBezTo>
                <a:close/>
                <a:moveTo>
                  <a:pt x="1325217" y="316782"/>
                </a:moveTo>
                <a:cubicBezTo>
                  <a:pt x="1302112" y="316782"/>
                  <a:pt x="1283715" y="323312"/>
                  <a:pt x="1270028" y="336372"/>
                </a:cubicBezTo>
                <a:cubicBezTo>
                  <a:pt x="1256340" y="349431"/>
                  <a:pt x="1249496" y="367388"/>
                  <a:pt x="1249496" y="390243"/>
                </a:cubicBezTo>
                <a:cubicBezTo>
                  <a:pt x="1249496" y="412511"/>
                  <a:pt x="1256131" y="430112"/>
                  <a:pt x="1269400" y="443047"/>
                </a:cubicBezTo>
                <a:cubicBezTo>
                  <a:pt x="1282669" y="455981"/>
                  <a:pt x="1300605" y="462448"/>
                  <a:pt x="1323208" y="462448"/>
                </a:cubicBezTo>
                <a:cubicBezTo>
                  <a:pt x="1346230" y="462448"/>
                  <a:pt x="1364480" y="455709"/>
                  <a:pt x="1377958" y="442230"/>
                </a:cubicBezTo>
                <a:cubicBezTo>
                  <a:pt x="1391436" y="428752"/>
                  <a:pt x="1398176" y="410628"/>
                  <a:pt x="1398176" y="387857"/>
                </a:cubicBezTo>
                <a:cubicBezTo>
                  <a:pt x="1398176" y="366175"/>
                  <a:pt x="1391604" y="348908"/>
                  <a:pt x="1378461" y="336058"/>
                </a:cubicBezTo>
                <a:cubicBezTo>
                  <a:pt x="1365317" y="323207"/>
                  <a:pt x="1347569" y="316782"/>
                  <a:pt x="1325217" y="316782"/>
                </a:cubicBezTo>
                <a:close/>
                <a:moveTo>
                  <a:pt x="984936" y="316782"/>
                </a:moveTo>
                <a:cubicBezTo>
                  <a:pt x="965179" y="316782"/>
                  <a:pt x="948770" y="323710"/>
                  <a:pt x="935711" y="337565"/>
                </a:cubicBezTo>
                <a:cubicBezTo>
                  <a:pt x="922651" y="351420"/>
                  <a:pt x="916121" y="369439"/>
                  <a:pt x="916121" y="391624"/>
                </a:cubicBezTo>
                <a:cubicBezTo>
                  <a:pt x="916121" y="413893"/>
                  <a:pt x="922253" y="431264"/>
                  <a:pt x="934518" y="443737"/>
                </a:cubicBezTo>
                <a:cubicBezTo>
                  <a:pt x="946782" y="456211"/>
                  <a:pt x="963965" y="462448"/>
                  <a:pt x="986066" y="462448"/>
                </a:cubicBezTo>
                <a:cubicBezTo>
                  <a:pt x="1006576" y="462448"/>
                  <a:pt x="1023152" y="458890"/>
                  <a:pt x="1035793" y="451774"/>
                </a:cubicBezTo>
                <a:lnTo>
                  <a:pt x="1035793" y="422013"/>
                </a:lnTo>
                <a:cubicBezTo>
                  <a:pt x="1024073" y="429547"/>
                  <a:pt x="1010553" y="433315"/>
                  <a:pt x="995233" y="433315"/>
                </a:cubicBezTo>
                <a:cubicBezTo>
                  <a:pt x="970704" y="433315"/>
                  <a:pt x="957728" y="422557"/>
                  <a:pt x="956305" y="401042"/>
                </a:cubicBezTo>
                <a:lnTo>
                  <a:pt x="1047722" y="401042"/>
                </a:lnTo>
                <a:lnTo>
                  <a:pt x="1047722" y="383839"/>
                </a:lnTo>
                <a:cubicBezTo>
                  <a:pt x="1047722" y="362993"/>
                  <a:pt x="1042176" y="346606"/>
                  <a:pt x="1031084" y="334676"/>
                </a:cubicBezTo>
                <a:cubicBezTo>
                  <a:pt x="1019992" y="322747"/>
                  <a:pt x="1004609" y="316782"/>
                  <a:pt x="984936" y="316782"/>
                </a:cubicBezTo>
                <a:close/>
                <a:moveTo>
                  <a:pt x="856967" y="316782"/>
                </a:moveTo>
                <a:cubicBezTo>
                  <a:pt x="839052" y="316782"/>
                  <a:pt x="824569" y="320654"/>
                  <a:pt x="813518" y="328398"/>
                </a:cubicBezTo>
                <a:cubicBezTo>
                  <a:pt x="802468" y="336141"/>
                  <a:pt x="796942" y="346836"/>
                  <a:pt x="796942" y="360482"/>
                </a:cubicBezTo>
                <a:cubicBezTo>
                  <a:pt x="796942" y="371700"/>
                  <a:pt x="800166" y="380595"/>
                  <a:pt x="806612" y="387166"/>
                </a:cubicBezTo>
                <a:cubicBezTo>
                  <a:pt x="813058" y="393738"/>
                  <a:pt x="824904" y="399703"/>
                  <a:pt x="842149" y="405061"/>
                </a:cubicBezTo>
                <a:cubicBezTo>
                  <a:pt x="855962" y="409330"/>
                  <a:pt x="862869" y="414646"/>
                  <a:pt x="862869" y="421008"/>
                </a:cubicBezTo>
                <a:cubicBezTo>
                  <a:pt x="862869" y="429966"/>
                  <a:pt x="854497" y="434445"/>
                  <a:pt x="837754" y="434445"/>
                </a:cubicBezTo>
                <a:cubicBezTo>
                  <a:pt x="824443" y="434445"/>
                  <a:pt x="810839" y="430217"/>
                  <a:pt x="796942" y="421762"/>
                </a:cubicBezTo>
                <a:lnTo>
                  <a:pt x="796942" y="455290"/>
                </a:lnTo>
                <a:cubicBezTo>
                  <a:pt x="809751" y="460062"/>
                  <a:pt x="823690" y="462448"/>
                  <a:pt x="838759" y="462448"/>
                </a:cubicBezTo>
                <a:cubicBezTo>
                  <a:pt x="857929" y="462448"/>
                  <a:pt x="873249" y="458492"/>
                  <a:pt x="884718" y="450581"/>
                </a:cubicBezTo>
                <a:cubicBezTo>
                  <a:pt x="896188" y="442670"/>
                  <a:pt x="901922" y="431557"/>
                  <a:pt x="901922" y="417241"/>
                </a:cubicBezTo>
                <a:cubicBezTo>
                  <a:pt x="901922" y="409874"/>
                  <a:pt x="900269" y="403386"/>
                  <a:pt x="896962" y="397777"/>
                </a:cubicBezTo>
                <a:cubicBezTo>
                  <a:pt x="893655" y="392168"/>
                  <a:pt x="888841" y="387648"/>
                  <a:pt x="882521" y="384215"/>
                </a:cubicBezTo>
                <a:cubicBezTo>
                  <a:pt x="876200" y="380783"/>
                  <a:pt x="866761" y="376974"/>
                  <a:pt x="854204" y="372788"/>
                </a:cubicBezTo>
                <a:cubicBezTo>
                  <a:pt x="842484" y="368853"/>
                  <a:pt x="836624" y="363705"/>
                  <a:pt x="836624" y="357343"/>
                </a:cubicBezTo>
                <a:cubicBezTo>
                  <a:pt x="836624" y="353575"/>
                  <a:pt x="838591" y="350541"/>
                  <a:pt x="842526" y="348238"/>
                </a:cubicBezTo>
                <a:cubicBezTo>
                  <a:pt x="846460" y="345936"/>
                  <a:pt x="851651" y="344785"/>
                  <a:pt x="858097" y="344785"/>
                </a:cubicBezTo>
                <a:cubicBezTo>
                  <a:pt x="871073" y="344785"/>
                  <a:pt x="882960" y="347966"/>
                  <a:pt x="893760" y="354329"/>
                </a:cubicBezTo>
                <a:lnTo>
                  <a:pt x="893760" y="322433"/>
                </a:lnTo>
                <a:cubicBezTo>
                  <a:pt x="881956" y="318666"/>
                  <a:pt x="869692" y="316782"/>
                  <a:pt x="856967" y="316782"/>
                </a:cubicBezTo>
                <a:close/>
                <a:moveTo>
                  <a:pt x="602568" y="264544"/>
                </a:moveTo>
                <a:lnTo>
                  <a:pt x="602568" y="377685"/>
                </a:lnTo>
                <a:cubicBezTo>
                  <a:pt x="602568" y="434194"/>
                  <a:pt x="628604" y="462448"/>
                  <a:pt x="680675" y="462448"/>
                </a:cubicBezTo>
                <a:cubicBezTo>
                  <a:pt x="734588" y="462448"/>
                  <a:pt x="761545" y="433440"/>
                  <a:pt x="761545" y="375425"/>
                </a:cubicBezTo>
                <a:lnTo>
                  <a:pt x="761545" y="264544"/>
                </a:lnTo>
                <a:lnTo>
                  <a:pt x="720105" y="264544"/>
                </a:lnTo>
                <a:lnTo>
                  <a:pt x="720105" y="379695"/>
                </a:lnTo>
                <a:cubicBezTo>
                  <a:pt x="720105" y="410921"/>
                  <a:pt x="707548" y="426534"/>
                  <a:pt x="682433" y="426534"/>
                </a:cubicBezTo>
                <a:cubicBezTo>
                  <a:pt x="656900" y="426534"/>
                  <a:pt x="644133" y="410335"/>
                  <a:pt x="644133" y="377937"/>
                </a:cubicBezTo>
                <a:lnTo>
                  <a:pt x="644133" y="264544"/>
                </a:lnTo>
                <a:close/>
                <a:moveTo>
                  <a:pt x="2799136" y="253493"/>
                </a:moveTo>
                <a:lnTo>
                  <a:pt x="2799136" y="336372"/>
                </a:lnTo>
                <a:lnTo>
                  <a:pt x="2798509" y="336372"/>
                </a:lnTo>
                <a:cubicBezTo>
                  <a:pt x="2791309" y="323312"/>
                  <a:pt x="2778668" y="316782"/>
                  <a:pt x="2760585" y="316782"/>
                </a:cubicBezTo>
                <a:cubicBezTo>
                  <a:pt x="2741749" y="316782"/>
                  <a:pt x="2726492" y="323752"/>
                  <a:pt x="2714814" y="337690"/>
                </a:cubicBezTo>
                <a:cubicBezTo>
                  <a:pt x="2703135" y="351629"/>
                  <a:pt x="2697296" y="369984"/>
                  <a:pt x="2697296" y="392754"/>
                </a:cubicBezTo>
                <a:cubicBezTo>
                  <a:pt x="2697296" y="414269"/>
                  <a:pt x="2702507" y="431264"/>
                  <a:pt x="2712930" y="443737"/>
                </a:cubicBezTo>
                <a:cubicBezTo>
                  <a:pt x="2723353" y="456211"/>
                  <a:pt x="2737396" y="462448"/>
                  <a:pt x="2755060" y="462448"/>
                </a:cubicBezTo>
                <a:cubicBezTo>
                  <a:pt x="2774231" y="462448"/>
                  <a:pt x="2788714" y="454788"/>
                  <a:pt x="2798509" y="439468"/>
                </a:cubicBezTo>
                <a:lnTo>
                  <a:pt x="2799136" y="439468"/>
                </a:lnTo>
                <a:lnTo>
                  <a:pt x="2799136" y="459057"/>
                </a:lnTo>
                <a:lnTo>
                  <a:pt x="2839571" y="459057"/>
                </a:lnTo>
                <a:lnTo>
                  <a:pt x="2839571" y="253493"/>
                </a:lnTo>
                <a:close/>
                <a:moveTo>
                  <a:pt x="1979986" y="253493"/>
                </a:moveTo>
                <a:lnTo>
                  <a:pt x="1979986" y="336372"/>
                </a:lnTo>
                <a:lnTo>
                  <a:pt x="1979359" y="336372"/>
                </a:lnTo>
                <a:cubicBezTo>
                  <a:pt x="1972159" y="323312"/>
                  <a:pt x="1959518" y="316782"/>
                  <a:pt x="1941435" y="316782"/>
                </a:cubicBezTo>
                <a:cubicBezTo>
                  <a:pt x="1922599" y="316782"/>
                  <a:pt x="1907342" y="323752"/>
                  <a:pt x="1895664" y="337690"/>
                </a:cubicBezTo>
                <a:cubicBezTo>
                  <a:pt x="1883985" y="351629"/>
                  <a:pt x="1878146" y="369984"/>
                  <a:pt x="1878146" y="392754"/>
                </a:cubicBezTo>
                <a:cubicBezTo>
                  <a:pt x="1878146" y="414269"/>
                  <a:pt x="1883357" y="431264"/>
                  <a:pt x="1893780" y="443737"/>
                </a:cubicBezTo>
                <a:cubicBezTo>
                  <a:pt x="1904203" y="456211"/>
                  <a:pt x="1918246" y="462448"/>
                  <a:pt x="1935910" y="462448"/>
                </a:cubicBezTo>
                <a:cubicBezTo>
                  <a:pt x="1955081" y="462448"/>
                  <a:pt x="1969564" y="454788"/>
                  <a:pt x="1979359" y="439468"/>
                </a:cubicBezTo>
                <a:lnTo>
                  <a:pt x="1979986" y="439468"/>
                </a:lnTo>
                <a:lnTo>
                  <a:pt x="1979986" y="459057"/>
                </a:lnTo>
                <a:lnTo>
                  <a:pt x="2020421" y="459057"/>
                </a:lnTo>
                <a:lnTo>
                  <a:pt x="2020421" y="253493"/>
                </a:lnTo>
                <a:close/>
                <a:moveTo>
                  <a:pt x="1600056" y="253493"/>
                </a:moveTo>
                <a:lnTo>
                  <a:pt x="1600056" y="459057"/>
                </a:lnTo>
                <a:lnTo>
                  <a:pt x="1640491" y="459057"/>
                </a:lnTo>
                <a:lnTo>
                  <a:pt x="1640491" y="253493"/>
                </a:lnTo>
                <a:close/>
                <a:moveTo>
                  <a:pt x="1352500" y="0"/>
                </a:moveTo>
                <a:lnTo>
                  <a:pt x="2562212" y="0"/>
                </a:lnTo>
                <a:lnTo>
                  <a:pt x="3540890" y="237343"/>
                </a:lnTo>
                <a:lnTo>
                  <a:pt x="3914712" y="621372"/>
                </a:lnTo>
                <a:lnTo>
                  <a:pt x="3540890" y="1005401"/>
                </a:lnTo>
                <a:lnTo>
                  <a:pt x="2562212" y="1242744"/>
                </a:lnTo>
                <a:lnTo>
                  <a:pt x="1352500" y="1242744"/>
                </a:lnTo>
                <a:lnTo>
                  <a:pt x="373822" y="1005401"/>
                </a:lnTo>
                <a:lnTo>
                  <a:pt x="0" y="621372"/>
                </a:lnTo>
                <a:lnTo>
                  <a:pt x="373822" y="2373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3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3" grpId="0" build="p"/>
      <p:bldP spid="5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再谈“抽象”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20888"/>
            <a:ext cx="7886700" cy="105354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“抽象”使得我们将注意力集中在对象的“本质方面”（从而可以先忽略细节）。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721831" y="1003852"/>
            <a:ext cx="7507770" cy="1759225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软件设计的一个核心问题是“如何降低复杂性”，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一种有效手段是“抽象” 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—— E. W. Dijkstra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 bwMode="auto">
          <a:xfrm>
            <a:off x="628650" y="4179408"/>
            <a:ext cx="7507770" cy="70567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“信息隐蔽”与“数据保护”：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448626" y="4845091"/>
            <a:ext cx="7133811" cy="145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用户无需知道、不关心、不依赖的成分；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便于隔离“实现”对用户代码的影响；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便于提高程序的健壮性。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0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1BCDE-C394-4CBE-A3C9-EF8BA26A46F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15.3  Access Control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043311" y="3045178"/>
            <a:ext cx="3817056" cy="236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64000" tIns="64000" rIns="64000" bIns="6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B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/* </a:t>
            </a:r>
            <a:r>
              <a:rPr lang="en-US" altLang="zh-CN" sz="2133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D :  </a:t>
            </a:r>
            <a:r>
              <a:rPr lang="en-US" altLang="zh-CN" sz="21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133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/* </a:t>
            </a:r>
            <a:r>
              <a:rPr lang="en-US" altLang="zh-CN" sz="2133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*/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81000" y="3046590"/>
            <a:ext cx="4353278" cy="255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04804" indent="-304804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 public 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继承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-- </a:t>
            </a:r>
            <a:r>
              <a:rPr lang="zh-CN" altLang="en-US" sz="2133" b="1" dirty="0">
                <a:solidFill>
                  <a:srgbClr val="FF0000"/>
                </a:solidFill>
                <a:ea typeface="楷体_GB2312" pitchFamily="49" charset="-122"/>
              </a:rPr>
              <a:t>不改变基类成员的能见度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。</a:t>
            </a:r>
            <a:endParaRPr lang="en-US" altLang="zh-CN" sz="2133" b="1" dirty="0">
              <a:solidFill>
                <a:prstClr val="black"/>
              </a:solidFill>
              <a:ea typeface="楷体_GB2312" pitchFamily="49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如 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B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的 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public 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成员可被任何函数访问。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B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的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protected 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成员</a:t>
            </a:r>
            <a:r>
              <a:rPr lang="zh-CN" altLang="en-US" sz="2133" u="sng" dirty="0">
                <a:solidFill>
                  <a:prstClr val="black"/>
                </a:solidFill>
                <a:ea typeface="黑体" panose="02010609060101010101" pitchFamily="49" charset="-122"/>
              </a:rPr>
              <a:t>只可被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2133" b="1" dirty="0">
                <a:solidFill>
                  <a:srgbClr val="0000FF"/>
                </a:solidFill>
              </a:rPr>
              <a:t>D</a:t>
            </a:r>
            <a:r>
              <a:rPr lang="zh-CN" altLang="en-US" sz="2133" b="1" dirty="0">
                <a:solidFill>
                  <a:srgbClr val="0000FF"/>
                </a:solidFill>
              </a:rPr>
              <a:t>、</a:t>
            </a:r>
            <a:r>
              <a:rPr lang="en-US" altLang="zh-CN" sz="2133" b="1" dirty="0">
                <a:solidFill>
                  <a:srgbClr val="0000FF"/>
                </a:solidFill>
              </a:rPr>
              <a:t>D</a:t>
            </a:r>
            <a:r>
              <a:rPr lang="zh-CN" altLang="en-US" sz="2133" b="1" dirty="0">
                <a:solidFill>
                  <a:srgbClr val="0000FF"/>
                </a:solidFill>
              </a:rPr>
              <a:t>的友元、</a:t>
            </a:r>
            <a:r>
              <a:rPr lang="en-US" altLang="zh-CN" sz="2133" b="1" dirty="0">
                <a:solidFill>
                  <a:srgbClr val="0000FF"/>
                </a:solidFill>
              </a:rPr>
              <a:t>D</a:t>
            </a:r>
            <a:r>
              <a:rPr lang="zh-CN" altLang="en-US" sz="2133" b="1" dirty="0">
                <a:solidFill>
                  <a:srgbClr val="0000FF"/>
                </a:solidFill>
              </a:rPr>
              <a:t>的派生类及其友元</a:t>
            </a:r>
            <a:r>
              <a:rPr lang="zh-CN" altLang="en-US" sz="2133" b="1" dirty="0">
                <a:solidFill>
                  <a:srgbClr val="FF0000"/>
                </a:solidFill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访问。</a:t>
            </a:r>
          </a:p>
        </p:txBody>
      </p:sp>
      <p:sp>
        <p:nvSpPr>
          <p:cNvPr id="37894" name="Rectangle 16"/>
          <p:cNvSpPr>
            <a:spLocks noChangeArrowheads="1"/>
          </p:cNvSpPr>
          <p:nvPr/>
        </p:nvSpPr>
        <p:spPr bwMode="auto">
          <a:xfrm>
            <a:off x="6556022" y="4196645"/>
            <a:ext cx="1152878" cy="36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lIns="64000" tIns="64000" rIns="64000" bIns="6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778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继承方式</a:t>
            </a:r>
            <a:endParaRPr lang="zh-CN" altLang="en-US" sz="1778" u="sng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6556022" y="4133145"/>
            <a:ext cx="1152878" cy="408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64000" tIns="64000" rIns="64000" bIns="6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</a:t>
            </a: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5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542867" cy="1327856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类的三种继承方式：</a:t>
            </a:r>
            <a:r>
              <a:rPr lang="en-US" altLang="zh-CN" b="0" dirty="0">
                <a:latin typeface="Arial" panose="020B0604020202020204" pitchFamily="34" charset="0"/>
              </a:rPr>
              <a:t>public,  protected,  private</a:t>
            </a:r>
            <a:r>
              <a:rPr lang="zh-CN" altLang="en-US" b="0" dirty="0">
                <a:latin typeface="Arial" panose="020B0604020202020204" pitchFamily="34" charset="0"/>
              </a:rPr>
              <a:t>（</a:t>
            </a:r>
            <a:r>
              <a:rPr lang="zh-CN" altLang="en-US" dirty="0">
                <a:latin typeface="Arial" panose="020B0604020202020204" pitchFamily="34" charset="0"/>
              </a:rPr>
              <a:t>缺省方式</a:t>
            </a:r>
            <a:r>
              <a:rPr lang="zh-CN" altLang="en-US" b="0" dirty="0">
                <a:latin typeface="Arial" panose="020B0604020202020204" pitchFamily="34" charset="0"/>
              </a:rPr>
              <a:t>）</a:t>
            </a:r>
            <a:r>
              <a:rPr lang="zh-CN" altLang="en-US" dirty="0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不同的继承方式的语义区别：</a:t>
            </a:r>
            <a:r>
              <a:rPr lang="zh-CN" altLang="en-US" dirty="0">
                <a:solidFill>
                  <a:srgbClr val="0000FF"/>
                </a:solidFill>
              </a:rPr>
              <a:t>仅影响</a:t>
            </a:r>
            <a:r>
              <a:rPr lang="zh-CN" altLang="en-US" u="sng" dirty="0">
                <a:solidFill>
                  <a:srgbClr val="0000FF"/>
                </a:solidFill>
              </a:rPr>
              <a:t>派生类所继承的基类成员</a:t>
            </a:r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zh-CN" altLang="en-US" u="sng" dirty="0">
                <a:solidFill>
                  <a:srgbClr val="0000FF"/>
                </a:solidFill>
              </a:rPr>
              <a:t>派生类的用户代码</a:t>
            </a:r>
            <a:r>
              <a:rPr lang="zh-CN" altLang="en-US" dirty="0">
                <a:solidFill>
                  <a:srgbClr val="0000FF"/>
                </a:solidFill>
              </a:rPr>
              <a:t>中的能见度。</a:t>
            </a:r>
          </a:p>
        </p:txBody>
      </p:sp>
    </p:spTree>
    <p:extLst>
      <p:ext uri="{BB962C8B-B14F-4D97-AF65-F5344CB8AC3E}">
        <p14:creationId xmlns:p14="http://schemas.microsoft.com/office/powerpoint/2010/main" val="1290698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/>
      <p:bldP spid="655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再谈“抽象”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81539" y="3617361"/>
            <a:ext cx="7133811" cy="244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将多处相同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相似的计算过程抽象为一个函数；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将多个 类 的相同成员抽取到一个共同基类；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包括：派生类重置基类的虚函数（操作）。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将表示相同概念、但数据类型允许不同的类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抽象为类模板。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一个类的对象可以作为其他类的数据成员。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8649" y="2971800"/>
            <a:ext cx="8207237" cy="5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“抽象”：将代码中的相同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相似部分抽取出来。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874" y="3617362"/>
            <a:ext cx="461665" cy="2445508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  码  重  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 bwMode="auto">
          <a:xfrm>
            <a:off x="721831" y="1003852"/>
            <a:ext cx="7507770" cy="1759225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软件设计的一个核心问题是“如何降低复杂性”，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一种有效手段是“抽象” 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—— E. W. Dijkstra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4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再谈“抽象”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991" y="1272209"/>
            <a:ext cx="5466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class Integer</a:t>
            </a: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 smtClean="0"/>
              <a:t>     int </a:t>
            </a:r>
            <a:r>
              <a:rPr lang="en-US" altLang="zh-CN" sz="2200" dirty="0"/>
              <a:t>value</a:t>
            </a:r>
            <a:r>
              <a:rPr lang="en-US" altLang="zh-CN" sz="2200" dirty="0" smtClean="0"/>
              <a:t>; </a:t>
            </a:r>
            <a:r>
              <a:rPr lang="zh-CN" altLang="en-US" sz="2200" dirty="0"/>
              <a:t>	</a:t>
            </a:r>
          </a:p>
          <a:p>
            <a:r>
              <a:rPr lang="en-US" altLang="zh-CN" sz="2200" dirty="0"/>
              <a:t>public:</a:t>
            </a:r>
          </a:p>
          <a:p>
            <a:r>
              <a:rPr lang="en-US" altLang="zh-CN" sz="2200" dirty="0" smtClean="0"/>
              <a:t>    class </a:t>
            </a:r>
            <a:r>
              <a:rPr lang="en-US" altLang="zh-CN" sz="2200" dirty="0"/>
              <a:t>Error {};</a:t>
            </a:r>
          </a:p>
          <a:p>
            <a:r>
              <a:rPr lang="en-US" altLang="zh-CN" sz="2200" dirty="0" smtClean="0"/>
              <a:t>    Integer(int a =0)  : value(a) { }</a:t>
            </a:r>
            <a:endParaRPr lang="en-US" altLang="zh-CN" sz="2200" dirty="0"/>
          </a:p>
          <a:p>
            <a:r>
              <a:rPr lang="en-US" altLang="zh-CN" sz="2200" dirty="0" smtClean="0"/>
              <a:t>    </a:t>
            </a:r>
            <a:r>
              <a:rPr lang="en-US" altLang="zh-CN" sz="2200" dirty="0" smtClean="0">
                <a:solidFill>
                  <a:srgbClr val="0000FF"/>
                </a:solidFill>
              </a:rPr>
              <a:t>Integer(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char* </a:t>
            </a:r>
            <a:r>
              <a:rPr lang="en-US" altLang="zh-CN" sz="2200" dirty="0" err="1">
                <a:solidFill>
                  <a:srgbClr val="0000FF"/>
                </a:solidFill>
              </a:rPr>
              <a:t>c_str</a:t>
            </a:r>
            <a:r>
              <a:rPr lang="en-US" altLang="zh-CN" sz="2200" dirty="0" smtClean="0">
                <a:solidFill>
                  <a:srgbClr val="0000FF"/>
                </a:solidFill>
              </a:rPr>
              <a:t>){     … }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    Integer(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string&amp; </a:t>
            </a:r>
            <a:r>
              <a:rPr lang="en-US" altLang="zh-CN" sz="2200" dirty="0" err="1">
                <a:solidFill>
                  <a:srgbClr val="0000FF"/>
                </a:solidFill>
              </a:rPr>
              <a:t>str</a:t>
            </a:r>
            <a:r>
              <a:rPr lang="en-US" altLang="zh-CN" sz="2200" dirty="0" smtClean="0">
                <a:solidFill>
                  <a:srgbClr val="0000FF"/>
                </a:solidFill>
              </a:rPr>
              <a:t>){     … }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    static </a:t>
            </a:r>
            <a:r>
              <a:rPr lang="en-US" altLang="zh-CN" sz="2200" dirty="0">
                <a:solidFill>
                  <a:srgbClr val="0000FF"/>
                </a:solidFill>
              </a:rPr>
              <a:t>int parse(</a:t>
            </a:r>
            <a:r>
              <a:rPr lang="en-US" altLang="zh-CN" sz="2200" dirty="0" err="1">
                <a:solidFill>
                  <a:srgbClr val="0000FF"/>
                </a:solidFill>
              </a:rPr>
              <a:t>const</a:t>
            </a:r>
            <a:r>
              <a:rPr lang="en-US" altLang="zh-CN" sz="2200" dirty="0">
                <a:solidFill>
                  <a:srgbClr val="0000FF"/>
                </a:solidFill>
              </a:rPr>
              <a:t> char* </a:t>
            </a:r>
            <a:r>
              <a:rPr lang="en-US" altLang="zh-CN" sz="2200" dirty="0" err="1">
                <a:solidFill>
                  <a:srgbClr val="0000FF"/>
                </a:solidFill>
              </a:rPr>
              <a:t>c_str</a:t>
            </a:r>
            <a:r>
              <a:rPr lang="en-US" altLang="zh-CN" sz="2200" dirty="0" smtClean="0">
                <a:solidFill>
                  <a:srgbClr val="0000FF"/>
                </a:solidFill>
              </a:rPr>
              <a:t>){  … }</a:t>
            </a:r>
            <a:endParaRPr lang="en-US" altLang="zh-CN" sz="2200" dirty="0">
              <a:solidFill>
                <a:srgbClr val="0000FF"/>
              </a:solidFill>
            </a:endParaRP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    static </a:t>
            </a:r>
            <a:r>
              <a:rPr lang="en-US" altLang="zh-CN" sz="2200" dirty="0">
                <a:solidFill>
                  <a:srgbClr val="0000FF"/>
                </a:solidFill>
              </a:rPr>
              <a:t>int parse(</a:t>
            </a:r>
            <a:r>
              <a:rPr lang="en-US" altLang="zh-CN" sz="2200" dirty="0" err="1">
                <a:solidFill>
                  <a:srgbClr val="0000FF"/>
                </a:solidFill>
              </a:rPr>
              <a:t>const</a:t>
            </a:r>
            <a:r>
              <a:rPr lang="en-US" altLang="zh-CN" sz="2200" dirty="0">
                <a:solidFill>
                  <a:srgbClr val="0000FF"/>
                </a:solidFill>
              </a:rPr>
              <a:t> string&amp; </a:t>
            </a:r>
            <a:r>
              <a:rPr lang="en-US" altLang="zh-CN" sz="2200" dirty="0" err="1">
                <a:solidFill>
                  <a:srgbClr val="0000FF"/>
                </a:solidFill>
              </a:rPr>
              <a:t>str</a:t>
            </a:r>
            <a:r>
              <a:rPr lang="en-US" altLang="zh-CN" sz="2200" dirty="0" smtClean="0">
                <a:solidFill>
                  <a:srgbClr val="0000FF"/>
                </a:solidFill>
              </a:rPr>
              <a:t>) {… }</a:t>
            </a:r>
          </a:p>
          <a:p>
            <a:r>
              <a:rPr lang="en-US" altLang="zh-CN" sz="2200" dirty="0" smtClean="0"/>
              <a:t>… … </a:t>
            </a:r>
            <a:endParaRPr lang="en-US" altLang="zh-CN" sz="2200" dirty="0"/>
          </a:p>
          <a:p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12" name="矩形 11"/>
          <p:cNvSpPr/>
          <p:nvPr/>
        </p:nvSpPr>
        <p:spPr>
          <a:xfrm>
            <a:off x="5029199" y="1272209"/>
            <a:ext cx="3814142" cy="34778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FF00"/>
                </a:solidFill>
              </a:rPr>
              <a:t>int result = 0;</a:t>
            </a:r>
          </a:p>
          <a:p>
            <a:r>
              <a:rPr lang="en-US" altLang="zh-CN" sz="2200" dirty="0" err="1" smtClean="0">
                <a:solidFill>
                  <a:srgbClr val="FFFF00"/>
                </a:solidFill>
              </a:rPr>
              <a:t>const</a:t>
            </a:r>
            <a:r>
              <a:rPr lang="en-US" altLang="zh-CN" sz="2200" dirty="0" smtClean="0">
                <a:solidFill>
                  <a:srgbClr val="FFFF00"/>
                </a:solidFill>
              </a:rPr>
              <a:t> char* p = …;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int </a:t>
            </a:r>
            <a:r>
              <a:rPr lang="zh-CN" altLang="en-US" sz="2200" dirty="0">
                <a:solidFill>
                  <a:srgbClr val="FFFF00"/>
                </a:solidFill>
              </a:rPr>
              <a:t>len = </a:t>
            </a:r>
            <a:r>
              <a:rPr lang="en-US" altLang="zh-CN" sz="2200" dirty="0" smtClean="0">
                <a:solidFill>
                  <a:srgbClr val="FFFF00"/>
                </a:solidFill>
              </a:rPr>
              <a:t>……</a:t>
            </a:r>
            <a:r>
              <a:rPr lang="zh-CN" altLang="en-US" sz="2200" dirty="0" smtClean="0">
                <a:solidFill>
                  <a:srgbClr val="FFFF00"/>
                </a:solidFill>
              </a:rPr>
              <a:t>;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for </a:t>
            </a:r>
            <a:r>
              <a:rPr lang="zh-CN" altLang="en-US" sz="2200" dirty="0">
                <a:solidFill>
                  <a:srgbClr val="FFFF00"/>
                </a:solidFill>
              </a:rPr>
              <a:t>(int i = 0; i &lt; len; ++i</a:t>
            </a:r>
            <a:r>
              <a:rPr lang="zh-CN" altLang="en-US" sz="2200" dirty="0" smtClean="0">
                <a:solidFill>
                  <a:srgbClr val="FFFF00"/>
                </a:solidFill>
              </a:rPr>
              <a:t>)  {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      result </a:t>
            </a:r>
            <a:r>
              <a:rPr lang="zh-CN" altLang="en-US" sz="2200" dirty="0">
                <a:solidFill>
                  <a:srgbClr val="FFFF00"/>
                </a:solidFill>
              </a:rPr>
              <a:t>*= 10;</a:t>
            </a: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      if (</a:t>
            </a:r>
            <a:r>
              <a:rPr lang="en-US" altLang="zh-CN" sz="2200" dirty="0" smtClean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i] &gt;= 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0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 </a:t>
            </a:r>
            <a:r>
              <a:rPr lang="zh-CN" altLang="en-US" sz="2200" dirty="0">
                <a:solidFill>
                  <a:srgbClr val="FFFF00"/>
                </a:solidFill>
              </a:rPr>
              <a:t>&amp;&amp; </a:t>
            </a:r>
            <a:r>
              <a:rPr lang="en-US" altLang="zh-CN" sz="2200" dirty="0" smtClean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i] &lt;= 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9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) {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             result </a:t>
            </a:r>
            <a:r>
              <a:rPr lang="zh-CN" altLang="en-US" sz="2200" dirty="0">
                <a:solidFill>
                  <a:srgbClr val="FFFF00"/>
                </a:solidFill>
              </a:rPr>
              <a:t>+= </a:t>
            </a:r>
            <a:r>
              <a:rPr lang="zh-CN" altLang="en-US" sz="2200" dirty="0" smtClean="0">
                <a:solidFill>
                  <a:srgbClr val="FFFF00"/>
                </a:solidFill>
              </a:rPr>
              <a:t>(</a:t>
            </a:r>
            <a:r>
              <a:rPr lang="en-US" altLang="zh-CN" sz="2200" dirty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i] - '0')</a:t>
            </a:r>
            <a:r>
              <a:rPr lang="zh-CN" altLang="en-US" sz="2200" dirty="0" smtClean="0">
                <a:solidFill>
                  <a:srgbClr val="FFFF00"/>
                </a:solidFill>
              </a:rPr>
              <a:t>;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r>
              <a:rPr lang="en-US" altLang="zh-CN" sz="2200" dirty="0">
                <a:solidFill>
                  <a:srgbClr val="FFFF00"/>
                </a:solidFill>
              </a:rPr>
              <a:t> </a:t>
            </a:r>
            <a:r>
              <a:rPr lang="en-US" altLang="zh-CN" sz="2200" dirty="0" smtClean="0">
                <a:solidFill>
                  <a:srgbClr val="FFFF00"/>
                </a:solidFill>
              </a:rPr>
              <a:t>     </a:t>
            </a:r>
            <a:r>
              <a:rPr lang="zh-CN" altLang="en-US" sz="2200" dirty="0" smtClean="0">
                <a:solidFill>
                  <a:srgbClr val="FFFF00"/>
                </a:solidFill>
              </a:rPr>
              <a:t>}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}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if </a:t>
            </a:r>
            <a:r>
              <a:rPr lang="zh-CN" altLang="en-US" sz="2200" dirty="0">
                <a:solidFill>
                  <a:srgbClr val="FFFF00"/>
                </a:solidFill>
              </a:rPr>
              <a:t>( </a:t>
            </a:r>
            <a:r>
              <a:rPr lang="en-US" altLang="zh-CN" sz="2200" dirty="0" smtClean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0] == </a:t>
            </a:r>
            <a:r>
              <a:rPr lang="zh-CN" altLang="en-US" sz="2200" dirty="0" smtClean="0">
                <a:solidFill>
                  <a:srgbClr val="FFFF00"/>
                </a:solidFill>
              </a:rPr>
              <a:t>'-') result </a:t>
            </a:r>
            <a:r>
              <a:rPr lang="en-US" altLang="zh-CN" sz="2200" dirty="0" smtClean="0">
                <a:solidFill>
                  <a:srgbClr val="FFFF00"/>
                </a:solidFill>
              </a:rPr>
              <a:t>*</a:t>
            </a:r>
            <a:r>
              <a:rPr lang="zh-CN" altLang="en-US" sz="2200" dirty="0" smtClean="0">
                <a:solidFill>
                  <a:srgbClr val="FFFF00"/>
                </a:solidFill>
              </a:rPr>
              <a:t>= </a:t>
            </a:r>
            <a:r>
              <a:rPr lang="zh-CN" altLang="en-US" sz="2200" dirty="0">
                <a:solidFill>
                  <a:srgbClr val="FFFF00"/>
                </a:solidFill>
              </a:rPr>
              <a:t>-1 </a:t>
            </a:r>
            <a:r>
              <a:rPr lang="zh-CN" altLang="en-US" sz="2200" dirty="0" smtClean="0">
                <a:solidFill>
                  <a:srgbClr val="FFFF00"/>
                </a:solidFill>
              </a:rPr>
              <a:t>;</a:t>
            </a:r>
            <a:endParaRPr lang="zh-CN" altLang="en-US" sz="2200" dirty="0">
              <a:solidFill>
                <a:srgbClr val="FFFF00"/>
              </a:solidFill>
            </a:endParaRPr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 flipV="1">
            <a:off x="3876261" y="3011147"/>
            <a:ext cx="1152938" cy="487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95531" y="3011146"/>
            <a:ext cx="1033668" cy="82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2" idx="1"/>
          </p:cNvCxnSpPr>
          <p:nvPr/>
        </p:nvCxnSpPr>
        <p:spPr>
          <a:xfrm flipV="1">
            <a:off x="4576972" y="3011147"/>
            <a:ext cx="452227" cy="116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1"/>
          </p:cNvCxnSpPr>
          <p:nvPr/>
        </p:nvCxnSpPr>
        <p:spPr>
          <a:xfrm flipV="1">
            <a:off x="4589396" y="3011147"/>
            <a:ext cx="439803" cy="15030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6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再谈“抽象”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991" y="1272209"/>
            <a:ext cx="5466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class Integer</a:t>
            </a: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 smtClean="0"/>
              <a:t>     int </a:t>
            </a:r>
            <a:r>
              <a:rPr lang="en-US" altLang="zh-CN" sz="2200" dirty="0"/>
              <a:t>value</a:t>
            </a:r>
            <a:r>
              <a:rPr lang="en-US" altLang="zh-CN" sz="2200" dirty="0" smtClean="0"/>
              <a:t>; </a:t>
            </a:r>
            <a:r>
              <a:rPr lang="zh-CN" altLang="en-US" sz="2200" dirty="0"/>
              <a:t>	</a:t>
            </a:r>
          </a:p>
          <a:p>
            <a:r>
              <a:rPr lang="en-US" altLang="zh-CN" sz="2200" dirty="0"/>
              <a:t>public:</a:t>
            </a:r>
          </a:p>
          <a:p>
            <a:r>
              <a:rPr lang="en-US" altLang="zh-CN" sz="2200" dirty="0" smtClean="0"/>
              <a:t>    class </a:t>
            </a:r>
            <a:r>
              <a:rPr lang="en-US" altLang="zh-CN" sz="2200" dirty="0"/>
              <a:t>Error {};</a:t>
            </a:r>
          </a:p>
          <a:p>
            <a:r>
              <a:rPr lang="en-US" altLang="zh-CN" sz="2200" dirty="0" smtClean="0"/>
              <a:t>    Integer(int a =0)  : value(a) { }</a:t>
            </a:r>
            <a:endParaRPr lang="en-US" altLang="zh-CN" sz="2200" dirty="0"/>
          </a:p>
          <a:p>
            <a:r>
              <a:rPr lang="en-US" altLang="zh-CN" sz="2200" dirty="0" smtClean="0"/>
              <a:t>    </a:t>
            </a:r>
            <a:r>
              <a:rPr lang="en-US" altLang="zh-CN" sz="2200" dirty="0" smtClean="0">
                <a:solidFill>
                  <a:srgbClr val="0000FF"/>
                </a:solidFill>
              </a:rPr>
              <a:t>Integer(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char* </a:t>
            </a:r>
            <a:r>
              <a:rPr lang="en-US" altLang="zh-CN" sz="2200" dirty="0" err="1">
                <a:solidFill>
                  <a:srgbClr val="0000FF"/>
                </a:solidFill>
              </a:rPr>
              <a:t>c_str</a:t>
            </a:r>
            <a:r>
              <a:rPr lang="en-US" altLang="zh-CN" sz="22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    Integer(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string&amp; </a:t>
            </a:r>
            <a:r>
              <a:rPr lang="en-US" altLang="zh-CN" sz="2200" dirty="0" err="1">
                <a:solidFill>
                  <a:srgbClr val="0000FF"/>
                </a:solidFill>
              </a:rPr>
              <a:t>str</a:t>
            </a:r>
            <a:r>
              <a:rPr lang="en-US" altLang="zh-CN" sz="22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    static </a:t>
            </a:r>
            <a:r>
              <a:rPr lang="en-US" altLang="zh-CN" sz="2200" dirty="0">
                <a:solidFill>
                  <a:srgbClr val="0000FF"/>
                </a:solidFill>
              </a:rPr>
              <a:t>int parse(</a:t>
            </a:r>
            <a:r>
              <a:rPr lang="en-US" altLang="zh-CN" sz="2200" dirty="0" err="1">
                <a:solidFill>
                  <a:srgbClr val="0000FF"/>
                </a:solidFill>
              </a:rPr>
              <a:t>const</a:t>
            </a:r>
            <a:r>
              <a:rPr lang="en-US" altLang="zh-CN" sz="2200" dirty="0">
                <a:solidFill>
                  <a:srgbClr val="0000FF"/>
                </a:solidFill>
              </a:rPr>
              <a:t> char* </a:t>
            </a:r>
            <a:r>
              <a:rPr lang="en-US" altLang="zh-CN" sz="2200" dirty="0" err="1">
                <a:solidFill>
                  <a:srgbClr val="0000FF"/>
                </a:solidFill>
              </a:rPr>
              <a:t>c_str</a:t>
            </a:r>
            <a:r>
              <a:rPr lang="en-US" altLang="zh-CN" sz="2200" dirty="0" smtClean="0">
                <a:solidFill>
                  <a:srgbClr val="0000FF"/>
                </a:solidFill>
              </a:rPr>
              <a:t>){     }</a:t>
            </a:r>
            <a:endParaRPr lang="en-US" altLang="zh-CN" sz="2200" dirty="0">
              <a:solidFill>
                <a:srgbClr val="0000FF"/>
              </a:solidFill>
            </a:endParaRP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    static </a:t>
            </a:r>
            <a:r>
              <a:rPr lang="en-US" altLang="zh-CN" sz="2200" dirty="0">
                <a:solidFill>
                  <a:srgbClr val="0000FF"/>
                </a:solidFill>
              </a:rPr>
              <a:t>int parse(</a:t>
            </a:r>
            <a:r>
              <a:rPr lang="en-US" altLang="zh-CN" sz="2200" dirty="0" err="1">
                <a:solidFill>
                  <a:srgbClr val="0000FF"/>
                </a:solidFill>
              </a:rPr>
              <a:t>const</a:t>
            </a:r>
            <a:r>
              <a:rPr lang="en-US" altLang="zh-CN" sz="2200" dirty="0">
                <a:solidFill>
                  <a:srgbClr val="0000FF"/>
                </a:solidFill>
              </a:rPr>
              <a:t> string&amp; </a:t>
            </a:r>
            <a:r>
              <a:rPr lang="en-US" altLang="zh-CN" sz="2200" dirty="0" err="1">
                <a:solidFill>
                  <a:srgbClr val="0000FF"/>
                </a:solidFill>
              </a:rPr>
              <a:t>str</a:t>
            </a:r>
            <a:r>
              <a:rPr lang="en-US" altLang="zh-CN" sz="22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sz="2200" dirty="0" smtClean="0"/>
              <a:t>… … </a:t>
            </a:r>
            <a:endParaRPr lang="en-US" altLang="zh-CN" sz="2200" dirty="0"/>
          </a:p>
          <a:p>
            <a:r>
              <a:rPr lang="en-US" altLang="zh-CN" sz="2200" dirty="0" smtClean="0"/>
              <a:t>};</a:t>
            </a:r>
            <a:endParaRPr lang="zh-CN" altLang="en-US" sz="2200" dirty="0"/>
          </a:p>
        </p:txBody>
      </p:sp>
      <p:sp>
        <p:nvSpPr>
          <p:cNvPr id="12" name="矩形 11"/>
          <p:cNvSpPr/>
          <p:nvPr/>
        </p:nvSpPr>
        <p:spPr>
          <a:xfrm>
            <a:off x="5068956" y="347870"/>
            <a:ext cx="3814142" cy="38164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rgbClr val="FFFF00"/>
                </a:solidFill>
              </a:rPr>
              <a:t>// </a:t>
            </a:r>
            <a:r>
              <a:rPr lang="zh-CN" altLang="en-US" sz="2200" b="1" dirty="0" smtClean="0">
                <a:solidFill>
                  <a:srgbClr val="FFFF00"/>
                </a:solidFill>
              </a:rPr>
              <a:t>稍作修改</a:t>
            </a:r>
            <a:endParaRPr lang="en-US" altLang="zh-CN" sz="2200" b="1" dirty="0" smtClean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int </a:t>
            </a:r>
            <a:r>
              <a:rPr lang="zh-CN" altLang="en-US" sz="2200" dirty="0">
                <a:solidFill>
                  <a:srgbClr val="FFFF00"/>
                </a:solidFill>
              </a:rPr>
              <a:t>result = 0;</a:t>
            </a:r>
          </a:p>
          <a:p>
            <a:r>
              <a:rPr lang="en-US" altLang="zh-CN" sz="2200" dirty="0" err="1" smtClean="0">
                <a:solidFill>
                  <a:srgbClr val="FFFF00"/>
                </a:solidFill>
              </a:rPr>
              <a:t>const</a:t>
            </a:r>
            <a:r>
              <a:rPr lang="en-US" altLang="zh-CN" sz="2200" dirty="0" smtClean="0">
                <a:solidFill>
                  <a:srgbClr val="FFFF00"/>
                </a:solidFill>
              </a:rPr>
              <a:t> char* p = </a:t>
            </a:r>
            <a:r>
              <a:rPr lang="en-US" altLang="zh-CN" sz="2200" dirty="0" err="1" smtClean="0">
                <a:solidFill>
                  <a:srgbClr val="FFFF00"/>
                </a:solidFill>
              </a:rPr>
              <a:t>c_str</a:t>
            </a:r>
            <a:r>
              <a:rPr lang="en-US" altLang="zh-CN" sz="2200" dirty="0" smtClean="0">
                <a:solidFill>
                  <a:srgbClr val="FFFF00"/>
                </a:solidFill>
              </a:rPr>
              <a:t>;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for </a:t>
            </a:r>
            <a:r>
              <a:rPr lang="zh-CN" altLang="en-US" sz="2200" dirty="0">
                <a:solidFill>
                  <a:srgbClr val="FFFF00"/>
                </a:solidFill>
              </a:rPr>
              <a:t>(int i = 0; </a:t>
            </a:r>
            <a:r>
              <a:rPr lang="en-US" altLang="zh-CN" sz="2200" dirty="0" smtClean="0">
                <a:solidFill>
                  <a:srgbClr val="FFFF00"/>
                </a:solidFill>
              </a:rPr>
              <a:t>p[</a:t>
            </a:r>
            <a:r>
              <a:rPr lang="en-US" altLang="zh-CN" sz="22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200" dirty="0" smtClean="0">
                <a:solidFill>
                  <a:srgbClr val="FFFF00"/>
                </a:solidFill>
              </a:rPr>
              <a:t>] </a:t>
            </a:r>
            <a:r>
              <a:rPr lang="zh-CN" altLang="en-US" sz="2200" dirty="0" smtClean="0">
                <a:solidFill>
                  <a:srgbClr val="FFFF00"/>
                </a:solidFill>
              </a:rPr>
              <a:t>; </a:t>
            </a:r>
            <a:r>
              <a:rPr lang="zh-CN" altLang="en-US" sz="2200" dirty="0">
                <a:solidFill>
                  <a:srgbClr val="FFFF00"/>
                </a:solidFill>
              </a:rPr>
              <a:t>++i</a:t>
            </a:r>
            <a:r>
              <a:rPr lang="zh-CN" altLang="en-US" sz="2200" dirty="0" smtClean="0">
                <a:solidFill>
                  <a:srgbClr val="FFFF00"/>
                </a:solidFill>
              </a:rPr>
              <a:t>)  {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      result </a:t>
            </a:r>
            <a:r>
              <a:rPr lang="zh-CN" altLang="en-US" sz="2200" dirty="0">
                <a:solidFill>
                  <a:srgbClr val="FFFF00"/>
                </a:solidFill>
              </a:rPr>
              <a:t>*= 10;</a:t>
            </a: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      if (</a:t>
            </a:r>
            <a:r>
              <a:rPr lang="en-US" altLang="zh-CN" sz="2200" dirty="0" smtClean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i] &gt;= 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0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 </a:t>
            </a:r>
            <a:r>
              <a:rPr lang="zh-CN" altLang="en-US" sz="2200" dirty="0">
                <a:solidFill>
                  <a:srgbClr val="FFFF00"/>
                </a:solidFill>
              </a:rPr>
              <a:t>&amp;&amp; </a:t>
            </a:r>
            <a:r>
              <a:rPr lang="en-US" altLang="zh-CN" sz="2200" dirty="0" smtClean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i] &lt;= 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9</a:t>
            </a:r>
            <a:r>
              <a:rPr lang="en-US" altLang="zh-CN" sz="2200" dirty="0" smtClean="0">
                <a:solidFill>
                  <a:srgbClr val="FFFF00"/>
                </a:solidFill>
              </a:rPr>
              <a:t>'</a:t>
            </a:r>
            <a:r>
              <a:rPr lang="zh-CN" altLang="en-US" sz="2200" dirty="0" smtClean="0">
                <a:solidFill>
                  <a:srgbClr val="FFFF00"/>
                </a:solidFill>
              </a:rPr>
              <a:t>) {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             result </a:t>
            </a:r>
            <a:r>
              <a:rPr lang="zh-CN" altLang="en-US" sz="2200" dirty="0">
                <a:solidFill>
                  <a:srgbClr val="FFFF00"/>
                </a:solidFill>
              </a:rPr>
              <a:t>+= </a:t>
            </a:r>
            <a:r>
              <a:rPr lang="zh-CN" altLang="en-US" sz="2200" dirty="0" smtClean="0">
                <a:solidFill>
                  <a:srgbClr val="FFFF00"/>
                </a:solidFill>
              </a:rPr>
              <a:t>(</a:t>
            </a:r>
            <a:r>
              <a:rPr lang="en-US" altLang="zh-CN" sz="2200" dirty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i] - '0')</a:t>
            </a:r>
            <a:r>
              <a:rPr lang="zh-CN" altLang="en-US" sz="2200" dirty="0" smtClean="0">
                <a:solidFill>
                  <a:srgbClr val="FFFF00"/>
                </a:solidFill>
              </a:rPr>
              <a:t>;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r>
              <a:rPr lang="en-US" altLang="zh-CN" sz="2200" dirty="0">
                <a:solidFill>
                  <a:srgbClr val="FFFF00"/>
                </a:solidFill>
              </a:rPr>
              <a:t> </a:t>
            </a:r>
            <a:r>
              <a:rPr lang="en-US" altLang="zh-CN" sz="2200" dirty="0" smtClean="0">
                <a:solidFill>
                  <a:srgbClr val="FFFF00"/>
                </a:solidFill>
              </a:rPr>
              <a:t>     </a:t>
            </a:r>
            <a:r>
              <a:rPr lang="zh-CN" altLang="en-US" sz="2200" dirty="0" smtClean="0">
                <a:solidFill>
                  <a:srgbClr val="FFFF00"/>
                </a:solidFill>
              </a:rPr>
              <a:t>}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}</a:t>
            </a:r>
            <a:endParaRPr lang="zh-CN" altLang="en-US" sz="2200" dirty="0">
              <a:solidFill>
                <a:srgbClr val="FFFF00"/>
              </a:solidFill>
            </a:endParaRPr>
          </a:p>
          <a:p>
            <a:r>
              <a:rPr lang="zh-CN" altLang="en-US" sz="2200" dirty="0" smtClean="0">
                <a:solidFill>
                  <a:srgbClr val="FFFF00"/>
                </a:solidFill>
              </a:rPr>
              <a:t>if </a:t>
            </a:r>
            <a:r>
              <a:rPr lang="zh-CN" altLang="en-US" sz="2200" dirty="0">
                <a:solidFill>
                  <a:srgbClr val="FFFF00"/>
                </a:solidFill>
              </a:rPr>
              <a:t>( </a:t>
            </a:r>
            <a:r>
              <a:rPr lang="en-US" altLang="zh-CN" sz="2200" dirty="0" smtClean="0">
                <a:solidFill>
                  <a:srgbClr val="FFFF00"/>
                </a:solidFill>
              </a:rPr>
              <a:t>p</a:t>
            </a:r>
            <a:r>
              <a:rPr lang="zh-CN" altLang="en-US" sz="2200" dirty="0" smtClean="0">
                <a:solidFill>
                  <a:srgbClr val="FFFF00"/>
                </a:solidFill>
              </a:rPr>
              <a:t>[</a:t>
            </a:r>
            <a:r>
              <a:rPr lang="zh-CN" altLang="en-US" sz="2200" dirty="0">
                <a:solidFill>
                  <a:srgbClr val="FFFF00"/>
                </a:solidFill>
              </a:rPr>
              <a:t>0] == </a:t>
            </a:r>
            <a:r>
              <a:rPr lang="zh-CN" altLang="en-US" sz="2200" dirty="0" smtClean="0">
                <a:solidFill>
                  <a:srgbClr val="FFFF00"/>
                </a:solidFill>
              </a:rPr>
              <a:t>'-') result </a:t>
            </a:r>
            <a:r>
              <a:rPr lang="en-US" altLang="zh-CN" sz="2200" dirty="0" smtClean="0">
                <a:solidFill>
                  <a:srgbClr val="FFFF00"/>
                </a:solidFill>
              </a:rPr>
              <a:t>*</a:t>
            </a:r>
            <a:r>
              <a:rPr lang="zh-CN" altLang="en-US" sz="2200" dirty="0" smtClean="0">
                <a:solidFill>
                  <a:srgbClr val="FFFF00"/>
                </a:solidFill>
              </a:rPr>
              <a:t>= </a:t>
            </a:r>
            <a:r>
              <a:rPr lang="zh-CN" altLang="en-US" sz="2200" dirty="0">
                <a:solidFill>
                  <a:srgbClr val="FFFF00"/>
                </a:solidFill>
              </a:rPr>
              <a:t>-1 </a:t>
            </a:r>
            <a:r>
              <a:rPr lang="zh-CN" altLang="en-US" sz="2200" dirty="0" smtClean="0">
                <a:solidFill>
                  <a:srgbClr val="FFFF00"/>
                </a:solidFill>
              </a:rPr>
              <a:t>;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r>
              <a:rPr lang="en-US" altLang="zh-CN" sz="2200" dirty="0" smtClean="0">
                <a:solidFill>
                  <a:srgbClr val="FFFF00"/>
                </a:solidFill>
              </a:rPr>
              <a:t>return result;</a:t>
            </a:r>
            <a:endParaRPr lang="zh-CN" altLang="en-US" sz="2200" dirty="0">
              <a:solidFill>
                <a:srgbClr val="FFFF00"/>
              </a:solidFill>
            </a:endParaRPr>
          </a:p>
        </p:txBody>
      </p:sp>
      <p:cxnSp>
        <p:nvCxnSpPr>
          <p:cNvPr id="18" name="直接连接符 17"/>
          <p:cNvCxnSpPr>
            <a:endCxn id="12" idx="1"/>
          </p:cNvCxnSpPr>
          <p:nvPr/>
        </p:nvCxnSpPr>
        <p:spPr>
          <a:xfrm flipV="1">
            <a:off x="4641574" y="2256085"/>
            <a:ext cx="427382" cy="19471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4117" y="5427193"/>
            <a:ext cx="4297432" cy="110799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int Integer::</a:t>
            </a:r>
            <a:r>
              <a:rPr lang="en-US" altLang="zh-CN" sz="2200" dirty="0" smtClean="0">
                <a:solidFill>
                  <a:srgbClr val="0000FF"/>
                </a:solidFill>
              </a:rPr>
              <a:t>parse(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string&amp; </a:t>
            </a:r>
            <a:r>
              <a:rPr lang="en-US" altLang="zh-CN" sz="2200" dirty="0" err="1">
                <a:solidFill>
                  <a:srgbClr val="0000FF"/>
                </a:solidFill>
              </a:rPr>
              <a:t>str</a:t>
            </a:r>
            <a:r>
              <a:rPr lang="en-US" altLang="zh-CN" sz="2200" dirty="0" smtClean="0"/>
              <a:t>){</a:t>
            </a:r>
          </a:p>
          <a:p>
            <a:r>
              <a:rPr lang="en-US" altLang="zh-CN" sz="2200" dirty="0" smtClean="0"/>
              <a:t>     return parse(</a:t>
            </a:r>
            <a:r>
              <a:rPr lang="en-US" altLang="zh-CN" sz="2200" dirty="0" err="1" smtClean="0"/>
              <a:t>str.c_str</a:t>
            </a:r>
            <a:r>
              <a:rPr lang="en-US" altLang="zh-CN" sz="2200" dirty="0" smtClean="0"/>
              <a:t>());</a:t>
            </a:r>
          </a:p>
          <a:p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27248" y="4110551"/>
            <a:ext cx="4702451" cy="110799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int Integer</a:t>
            </a:r>
            <a:r>
              <a:rPr lang="en-US" altLang="zh-CN" sz="2200" dirty="0"/>
              <a:t>:: Integer</a:t>
            </a:r>
            <a:r>
              <a:rPr lang="en-US" altLang="zh-CN" sz="2200" dirty="0" smtClean="0">
                <a:solidFill>
                  <a:srgbClr val="0000FF"/>
                </a:solidFill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200" dirty="0" smtClean="0">
                <a:solidFill>
                  <a:srgbClr val="0000FF"/>
                </a:solidFill>
              </a:rPr>
              <a:t> string</a:t>
            </a:r>
            <a:r>
              <a:rPr lang="en-US" altLang="zh-CN" sz="2200" dirty="0">
                <a:solidFill>
                  <a:srgbClr val="0000FF"/>
                </a:solidFill>
              </a:rPr>
              <a:t>&amp; </a:t>
            </a:r>
            <a:r>
              <a:rPr lang="en-US" altLang="zh-CN" sz="2200" dirty="0" err="1">
                <a:solidFill>
                  <a:srgbClr val="0000FF"/>
                </a:solidFill>
              </a:rPr>
              <a:t>str</a:t>
            </a:r>
            <a:r>
              <a:rPr lang="en-US" altLang="zh-CN" sz="2200" dirty="0" smtClean="0"/>
              <a:t>){</a:t>
            </a:r>
          </a:p>
          <a:p>
            <a:r>
              <a:rPr lang="en-US" altLang="zh-CN" sz="2200" dirty="0" smtClean="0"/>
              <a:t>     value = parse(</a:t>
            </a:r>
            <a:r>
              <a:rPr lang="en-US" altLang="zh-CN" sz="2200" dirty="0" err="1" smtClean="0"/>
              <a:t>str.c_str</a:t>
            </a:r>
            <a:r>
              <a:rPr lang="en-US" altLang="zh-CN" sz="2200" dirty="0" smtClean="0"/>
              <a:t>());</a:t>
            </a:r>
          </a:p>
          <a:p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698723" y="5359768"/>
            <a:ext cx="4330976" cy="110799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int Integer</a:t>
            </a:r>
            <a:r>
              <a:rPr lang="en-US" altLang="zh-CN" sz="2200" dirty="0"/>
              <a:t>:: Integer</a:t>
            </a:r>
            <a:r>
              <a:rPr lang="en-US" altLang="zh-CN" sz="2200" dirty="0" smtClean="0">
                <a:solidFill>
                  <a:srgbClr val="0000FF"/>
                </a:solidFill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200" dirty="0" smtClean="0">
                <a:solidFill>
                  <a:srgbClr val="0000FF"/>
                </a:solidFill>
              </a:rPr>
              <a:t> char* </a:t>
            </a:r>
            <a:r>
              <a:rPr lang="en-US" altLang="zh-CN" sz="2200" dirty="0" err="1">
                <a:solidFill>
                  <a:srgbClr val="0000FF"/>
                </a:solidFill>
              </a:rPr>
              <a:t>str</a:t>
            </a:r>
            <a:r>
              <a:rPr lang="en-US" altLang="zh-CN" sz="2200" dirty="0" smtClean="0"/>
              <a:t>){</a:t>
            </a:r>
          </a:p>
          <a:p>
            <a:r>
              <a:rPr lang="en-US" altLang="zh-CN" sz="2200" dirty="0" smtClean="0"/>
              <a:t>     value = parse(</a:t>
            </a:r>
            <a:r>
              <a:rPr lang="en-US" altLang="zh-CN" sz="2200" dirty="0" err="1" smtClean="0"/>
              <a:t>str</a:t>
            </a:r>
            <a:r>
              <a:rPr lang="en-US" altLang="zh-CN" sz="2200" dirty="0" smtClean="0"/>
              <a:t>);</a:t>
            </a:r>
          </a:p>
          <a:p>
            <a:r>
              <a:rPr lang="en-US" altLang="zh-CN" sz="2200" dirty="0"/>
              <a:t>}</a:t>
            </a:r>
            <a:endParaRPr lang="en-US" altLang="zh-CN" sz="22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8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再谈“抽象”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95790" y="1835702"/>
            <a:ext cx="7133811" cy="14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每个类的职责尽量单纯（单一）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，更有利于重用。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应将程序的职责分解到不同种类的对象上。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根据对象的特性，确定类型、确定分类关系。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 bwMode="auto">
          <a:xfrm>
            <a:off x="628650" y="991886"/>
            <a:ext cx="2440469" cy="64397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</a:t>
            </a:r>
            <a:endParaRPr 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46" y="4212962"/>
            <a:ext cx="1914729" cy="84586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076" y="4222618"/>
            <a:ext cx="1937353" cy="83620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30" y="5592159"/>
            <a:ext cx="1755251" cy="76896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9" y="5655772"/>
            <a:ext cx="1914729" cy="83817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884" y="5655772"/>
            <a:ext cx="1899349" cy="83048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1630" y="4212962"/>
            <a:ext cx="1876280" cy="822795"/>
          </a:xfrm>
          <a:prstGeom prst="rect">
            <a:avLst/>
          </a:prstGeom>
        </p:spPr>
      </p:pic>
      <p:sp>
        <p:nvSpPr>
          <p:cNvPr id="30" name="灯片编号占位符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2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再谈“抽象”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 bwMode="auto">
          <a:xfrm>
            <a:off x="628650" y="994327"/>
            <a:ext cx="2440469" cy="64397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复用原则</a:t>
            </a:r>
            <a:endParaRPr 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002608" y="1717986"/>
            <a:ext cx="7619586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新类型 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的某些对外提供的、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所需要的功能</a:t>
            </a:r>
            <a:endParaRPr lang="en-US" altLang="zh-CN" sz="24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另一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定义好的类型 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里面已经实现，那么使 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 </a:t>
            </a:r>
            <a:endParaRPr lang="en-US" altLang="zh-CN" sz="24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对象成为 </a:t>
            </a: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一部分，如数据成员（指针或对象），</a:t>
            </a:r>
            <a:endParaRPr lang="en-US" altLang="zh-CN" sz="24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 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函数体的局部量。</a:t>
            </a:r>
            <a:endParaRPr lang="en-US" altLang="zh-CN" sz="24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不要再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重新实现，而调用 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功能来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实现； </a:t>
            </a:r>
            <a:endParaRPr lang="en-US" altLang="zh-CN" sz="24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即：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将自己的某些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职责委派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lang="en-US" altLang="zh-CN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对象，达到复用。</a:t>
            </a:r>
            <a:endParaRPr lang="zh-CN" altLang="en-US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46" y="4212962"/>
            <a:ext cx="1914729" cy="8458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076" y="4222618"/>
            <a:ext cx="1937353" cy="8362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30" y="5592159"/>
            <a:ext cx="1755251" cy="7689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9" y="5655772"/>
            <a:ext cx="1914729" cy="8381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884" y="5655772"/>
            <a:ext cx="1899349" cy="8304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1630" y="4212962"/>
            <a:ext cx="1876280" cy="822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282" y="4456784"/>
            <a:ext cx="828794" cy="400000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12" idx="0"/>
          </p:cNvCxnSpPr>
          <p:nvPr/>
        </p:nvCxnSpPr>
        <p:spPr>
          <a:xfrm>
            <a:off x="5394661" y="4986769"/>
            <a:ext cx="1734595" cy="605390"/>
          </a:xfrm>
          <a:prstGeom prst="straightConnector1">
            <a:avLst/>
          </a:prstGeom>
          <a:ln w="41275">
            <a:solidFill>
              <a:schemeClr val="accent5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86670" y="5159214"/>
            <a:ext cx="9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-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mLexer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cxnSp>
        <p:nvCxnSpPr>
          <p:cNvPr id="20" name="直接箭头连接符 19"/>
          <p:cNvCxnSpPr>
            <a:stCxn id="11" idx="3"/>
            <a:endCxn id="15" idx="1"/>
          </p:cNvCxnSpPr>
          <p:nvPr/>
        </p:nvCxnSpPr>
        <p:spPr>
          <a:xfrm flipV="1">
            <a:off x="5452429" y="4624360"/>
            <a:ext cx="799201" cy="16362"/>
          </a:xfrm>
          <a:prstGeom prst="straightConnector1">
            <a:avLst/>
          </a:prstGeom>
          <a:ln w="41275">
            <a:solidFill>
              <a:schemeClr val="accent5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31754" y="532160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-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mTree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623971" y="6006137"/>
            <a:ext cx="1029913" cy="119696"/>
            <a:chOff x="5377059" y="5975005"/>
            <a:chExt cx="1029913" cy="119696"/>
          </a:xfrm>
        </p:grpSpPr>
        <p:cxnSp>
          <p:nvCxnSpPr>
            <p:cNvPr id="29" name="直接箭头连接符 28"/>
            <p:cNvCxnSpPr>
              <a:stCxn id="13" idx="3"/>
              <a:endCxn id="14" idx="1"/>
            </p:cNvCxnSpPr>
            <p:nvPr/>
          </p:nvCxnSpPr>
          <p:spPr>
            <a:xfrm flipV="1">
              <a:off x="5439706" y="6039882"/>
              <a:ext cx="967266" cy="3845"/>
            </a:xfrm>
            <a:prstGeom prst="straightConnector1">
              <a:avLst/>
            </a:prstGeom>
            <a:ln w="41275">
              <a:solidFill>
                <a:schemeClr val="accent5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/>
            <p:cNvSpPr/>
            <p:nvPr/>
          </p:nvSpPr>
          <p:spPr>
            <a:xfrm>
              <a:off x="5377059" y="5975005"/>
              <a:ext cx="119696" cy="11969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799163" y="5607311"/>
            <a:ext cx="89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-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mRoot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668301" y="5026232"/>
            <a:ext cx="119696" cy="629540"/>
            <a:chOff x="1668301" y="5026232"/>
            <a:chExt cx="119696" cy="629540"/>
          </a:xfrm>
        </p:grpSpPr>
        <p:cxnSp>
          <p:nvCxnSpPr>
            <p:cNvPr id="24" name="直接箭头连接符 23"/>
            <p:cNvCxnSpPr>
              <a:endCxn id="13" idx="0"/>
            </p:cNvCxnSpPr>
            <p:nvPr/>
          </p:nvCxnSpPr>
          <p:spPr>
            <a:xfrm flipH="1">
              <a:off x="1729254" y="5089958"/>
              <a:ext cx="1411" cy="565814"/>
            </a:xfrm>
            <a:prstGeom prst="straightConnector1">
              <a:avLst/>
            </a:prstGeom>
            <a:ln w="41275">
              <a:solidFill>
                <a:schemeClr val="accent5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1668301" y="5026232"/>
              <a:ext cx="119696" cy="11969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/>
          <p:cNvCxnSpPr/>
          <p:nvPr/>
        </p:nvCxnSpPr>
        <p:spPr>
          <a:xfrm flipV="1">
            <a:off x="5161314" y="4952508"/>
            <a:ext cx="1148084" cy="654804"/>
          </a:xfrm>
          <a:prstGeom prst="straightConnector1">
            <a:avLst/>
          </a:prstGeom>
          <a:ln w="41275">
            <a:solidFill>
              <a:schemeClr val="accent5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 b="4433"/>
          <a:stretch>
            <a:fillRect/>
          </a:stretch>
        </p:blipFill>
        <p:spPr bwMode="auto">
          <a:xfrm>
            <a:off x="197427" y="841664"/>
            <a:ext cx="78597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 rot="326695">
            <a:off x="773979" y="1366116"/>
            <a:ext cx="78105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FFFF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高分得到需技巧，速度规范不可少。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一字一句细审题，提示就在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题中找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连蒙带猜别空着，争取做到得满分。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检查修改要慎重，答案改错最糟糕。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EA192C-2224-4436-BD2C-9C6092FD49A3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ChangeArrowheads="1"/>
          </p:cNvSpPr>
          <p:nvPr/>
        </p:nvSpPr>
        <p:spPr bwMode="auto">
          <a:xfrm>
            <a:off x="703263" y="1276350"/>
            <a:ext cx="7808912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class BC {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 BC( int a ) { x = a;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 int x;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class DC : public BC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 DC( int n 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     z = n;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 int z;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03427" name="文本框 1"/>
          <p:cNvSpPr txBox="1">
            <a:spLocks noChangeArrowheads="1"/>
          </p:cNvSpPr>
          <p:nvPr/>
        </p:nvSpPr>
        <p:spPr bwMode="auto">
          <a:xfrm>
            <a:off x="603250" y="298450"/>
            <a:ext cx="45831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2133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找出错误（仅有一处）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567113" y="2540000"/>
            <a:ext cx="4945062" cy="13239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按照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DC 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的定义，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DC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的构造函数执行前需执行基类的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缺省构造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。但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BC 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并未定义其缺省构造，且编译器也不会自动生成缺省构造函数（因为存在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BC::BC(int)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的定义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！</a:t>
            </a:r>
          </a:p>
        </p:txBody>
      </p:sp>
      <p:sp>
        <p:nvSpPr>
          <p:cNvPr id="8" name="十字形 7"/>
          <p:cNvSpPr>
            <a:spLocks noChangeArrowheads="1"/>
          </p:cNvSpPr>
          <p:nvPr/>
        </p:nvSpPr>
        <p:spPr bwMode="auto">
          <a:xfrm rot="2653878">
            <a:off x="2468563" y="4135438"/>
            <a:ext cx="639762" cy="652462"/>
          </a:xfrm>
          <a:prstGeom prst="plus">
            <a:avLst>
              <a:gd name="adj" fmla="val 47694"/>
            </a:avLst>
          </a:prstGeom>
          <a:solidFill>
            <a:srgbClr val="FF0000"/>
          </a:solidFill>
          <a:ln w="254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66813" y="4295775"/>
            <a:ext cx="1616075" cy="331788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67113" y="3965575"/>
            <a:ext cx="4945062" cy="13239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正确定义为：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 DC(int n)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:  BC(?)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其中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是计算结果为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可转换为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的表达式，如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 n, 10, n*2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，其中每个符号在此处可访问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EA192C-2224-4436-BD2C-9C6092FD49A3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F28CC-F94F-49B6-A823-63E0DCA6FDB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15.3  Access Control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39045" y="2916768"/>
            <a:ext cx="4224867" cy="239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04804" indent="-304804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 protected 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继承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-- </a:t>
            </a:r>
            <a:r>
              <a:rPr lang="zh-CN" altLang="en-US" sz="2133" b="1" dirty="0">
                <a:solidFill>
                  <a:srgbClr val="FF0000"/>
                </a:solidFill>
                <a:ea typeface="楷体_GB2312" pitchFamily="49" charset="-122"/>
              </a:rPr>
              <a:t>将</a:t>
            </a:r>
            <a:r>
              <a:rPr lang="en-US" altLang="zh-CN" sz="2133" b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sz="2133" b="1" dirty="0">
                <a:solidFill>
                  <a:srgbClr val="FF0000"/>
                </a:solidFill>
                <a:ea typeface="楷体_GB2312" pitchFamily="49" charset="-122"/>
              </a:rPr>
              <a:t>之</a:t>
            </a:r>
            <a:r>
              <a:rPr lang="en-US" altLang="zh-CN" sz="2133" b="1" dirty="0">
                <a:solidFill>
                  <a:srgbClr val="FF0000"/>
                </a:solidFill>
                <a:ea typeface="楷体_GB2312" pitchFamily="49" charset="-122"/>
              </a:rPr>
              <a:t>public</a:t>
            </a:r>
            <a:r>
              <a:rPr lang="zh-CN" altLang="en-US" sz="2133" b="1" dirty="0">
                <a:solidFill>
                  <a:srgbClr val="FF0000"/>
                </a:solidFill>
                <a:ea typeface="楷体_GB2312" pitchFamily="49" charset="-122"/>
              </a:rPr>
              <a:t>成员的能见度降低为</a:t>
            </a:r>
            <a:r>
              <a:rPr lang="en-US" altLang="zh-CN" sz="2133" b="1" dirty="0">
                <a:solidFill>
                  <a:srgbClr val="FF0000"/>
                </a:solidFill>
                <a:ea typeface="楷体_GB2312" pitchFamily="49" charset="-122"/>
              </a:rPr>
              <a:t>protected</a:t>
            </a:r>
            <a:r>
              <a:rPr lang="zh-CN" altLang="en-US" sz="2133" b="1" dirty="0">
                <a:solidFill>
                  <a:srgbClr val="FF0000"/>
                </a:solidFill>
                <a:ea typeface="楷体_GB2312" pitchFamily="49" charset="-122"/>
              </a:rPr>
              <a:t>，其余不变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。</a:t>
            </a:r>
            <a:endParaRPr lang="en-US" altLang="zh-CN" sz="2133" b="1" dirty="0">
              <a:solidFill>
                <a:prstClr val="black"/>
              </a:solidFill>
              <a:ea typeface="楷体_GB2312" pitchFamily="49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如 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B 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的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public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、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protected 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成员</a:t>
            </a:r>
            <a:r>
              <a:rPr lang="zh-CN" altLang="en-US" sz="2133" u="sng" dirty="0">
                <a:solidFill>
                  <a:prstClr val="black"/>
                </a:solidFill>
                <a:ea typeface="黑体" panose="02010609060101010101" pitchFamily="49" charset="-122"/>
              </a:rPr>
              <a:t>只可被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的友元、</a:t>
            </a: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的派生类及其友元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 访问。</a:t>
            </a:r>
          </a:p>
        </p:txBody>
      </p:sp>
      <p:sp>
        <p:nvSpPr>
          <p:cNvPr id="1402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542867" cy="1327856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类的三种继承方式：</a:t>
            </a:r>
            <a:r>
              <a:rPr lang="en-US" altLang="zh-CN" b="0">
                <a:latin typeface="Arial" panose="020B0604020202020204" pitchFamily="34" charset="0"/>
              </a:rPr>
              <a:t>public,  protected,  private</a:t>
            </a:r>
            <a:r>
              <a:rPr lang="zh-CN" altLang="en-US" b="0">
                <a:latin typeface="Arial" panose="020B0604020202020204" pitchFamily="34" charset="0"/>
              </a:rPr>
              <a:t>（</a:t>
            </a:r>
            <a:r>
              <a:rPr lang="zh-CN" altLang="en-US">
                <a:latin typeface="Arial" panose="020B0604020202020204" pitchFamily="34" charset="0"/>
              </a:rPr>
              <a:t>缺省方式</a:t>
            </a:r>
            <a:r>
              <a:rPr lang="zh-CN" altLang="en-US" b="0">
                <a:latin typeface="Arial" panose="020B0604020202020204" pitchFamily="34" charset="0"/>
              </a:rPr>
              <a:t>）</a:t>
            </a:r>
            <a:r>
              <a:rPr lang="zh-CN" altLang="en-US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不同的继承方式的语义区别：</a:t>
            </a:r>
            <a:r>
              <a:rPr lang="zh-CN" altLang="en-US">
                <a:solidFill>
                  <a:srgbClr val="0000FF"/>
                </a:solidFill>
              </a:rPr>
              <a:t>仅影响</a:t>
            </a:r>
            <a:r>
              <a:rPr lang="zh-CN" altLang="en-US" u="sng">
                <a:solidFill>
                  <a:srgbClr val="0000FF"/>
                </a:solidFill>
              </a:rPr>
              <a:t>派生类所继承的基类成员</a:t>
            </a:r>
            <a:r>
              <a:rPr lang="zh-CN" altLang="en-US">
                <a:solidFill>
                  <a:srgbClr val="0000FF"/>
                </a:solidFill>
              </a:rPr>
              <a:t>在</a:t>
            </a:r>
            <a:r>
              <a:rPr lang="zh-CN" altLang="en-US" u="sng">
                <a:solidFill>
                  <a:srgbClr val="0000FF"/>
                </a:solidFill>
              </a:rPr>
              <a:t>派生类的用户代码</a:t>
            </a:r>
            <a:r>
              <a:rPr lang="zh-CN" altLang="en-US">
                <a:solidFill>
                  <a:srgbClr val="0000FF"/>
                </a:solidFill>
              </a:rPr>
              <a:t>中的能见度。</a:t>
            </a:r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5043311" y="3045178"/>
            <a:ext cx="3817056" cy="236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64000" tIns="64000" rIns="64000" bIns="6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B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/* </a:t>
            </a:r>
            <a:r>
              <a:rPr lang="en-US" altLang="zh-CN" sz="2133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D :  </a:t>
            </a:r>
            <a:r>
              <a:rPr lang="en-US" altLang="zh-CN" sz="21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133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/* </a:t>
            </a:r>
            <a:r>
              <a:rPr lang="en-US" altLang="zh-CN" sz="2133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*/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6364112" y="4133145"/>
            <a:ext cx="1408289" cy="408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64000" tIns="64000" rIns="64000" bIns="6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protected</a:t>
            </a: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586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2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6ECC9-23A2-4907-8C7F-B241975D4A49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15.3  Access Control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539045" y="2916768"/>
            <a:ext cx="3392311" cy="239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04804" indent="-304804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 private 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继承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-- </a:t>
            </a:r>
            <a:r>
              <a:rPr lang="en-US" altLang="zh-CN" sz="2133" b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sz="2133" b="1" dirty="0">
                <a:solidFill>
                  <a:srgbClr val="FF0000"/>
                </a:solidFill>
                <a:ea typeface="楷体_GB2312" pitchFamily="49" charset="-122"/>
              </a:rPr>
              <a:t>的所有成员能见度降低为 </a:t>
            </a:r>
            <a:r>
              <a:rPr lang="en-US" altLang="zh-CN" sz="2133" b="1" dirty="0">
                <a:solidFill>
                  <a:srgbClr val="FF0000"/>
                </a:solidFill>
                <a:ea typeface="楷体_GB2312" pitchFamily="49" charset="-122"/>
              </a:rPr>
              <a:t>private</a:t>
            </a:r>
            <a:r>
              <a:rPr lang="zh-CN" altLang="en-US" sz="2133" b="1" dirty="0">
                <a:solidFill>
                  <a:srgbClr val="FF0000"/>
                </a:solidFill>
                <a:ea typeface="楷体_GB2312" pitchFamily="49" charset="-122"/>
              </a:rPr>
              <a:t>。</a:t>
            </a:r>
            <a:endParaRPr lang="en-US" altLang="zh-CN" sz="2133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如 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B 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的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public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、</a:t>
            </a:r>
            <a:r>
              <a:rPr lang="en-US" altLang="zh-CN" sz="2133" b="1" dirty="0">
                <a:solidFill>
                  <a:prstClr val="black"/>
                </a:solidFill>
                <a:ea typeface="楷体_GB2312" pitchFamily="49" charset="-122"/>
              </a:rPr>
              <a:t>protected 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成员只能被 </a:t>
            </a: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133" b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zh-CN" altLang="en-US" sz="2133" b="1" dirty="0">
                <a:solidFill>
                  <a:srgbClr val="0000FF"/>
                </a:solidFill>
                <a:ea typeface="楷体_GB2312" pitchFamily="49" charset="-122"/>
              </a:rPr>
              <a:t>的友元</a:t>
            </a:r>
            <a:r>
              <a:rPr lang="zh-CN" altLang="en-US" sz="2133" b="1" dirty="0">
                <a:solidFill>
                  <a:prstClr val="black"/>
                </a:solidFill>
                <a:ea typeface="楷体_GB2312" pitchFamily="49" charset="-122"/>
              </a:rPr>
              <a:t> 访问。</a:t>
            </a:r>
          </a:p>
        </p:txBody>
      </p:sp>
      <p:sp>
        <p:nvSpPr>
          <p:cNvPr id="1382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542867" cy="1327856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类的三种继承方式：</a:t>
            </a:r>
            <a:r>
              <a:rPr lang="en-US" altLang="zh-CN" b="0">
                <a:latin typeface="Arial" panose="020B0604020202020204" pitchFamily="34" charset="0"/>
              </a:rPr>
              <a:t>public,  protected,  private</a:t>
            </a:r>
            <a:r>
              <a:rPr lang="zh-CN" altLang="en-US" b="0">
                <a:latin typeface="Arial" panose="020B0604020202020204" pitchFamily="34" charset="0"/>
              </a:rPr>
              <a:t>（</a:t>
            </a:r>
            <a:r>
              <a:rPr lang="zh-CN" altLang="en-US">
                <a:latin typeface="Arial" panose="020B0604020202020204" pitchFamily="34" charset="0"/>
              </a:rPr>
              <a:t>缺省方式</a:t>
            </a:r>
            <a:r>
              <a:rPr lang="zh-CN" altLang="en-US" b="0">
                <a:latin typeface="Arial" panose="020B0604020202020204" pitchFamily="34" charset="0"/>
              </a:rPr>
              <a:t>）</a:t>
            </a:r>
            <a:r>
              <a:rPr lang="zh-CN" altLang="en-US"/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不同的继承方式的语义区别：</a:t>
            </a:r>
            <a:r>
              <a:rPr lang="zh-CN" altLang="en-US">
                <a:solidFill>
                  <a:srgbClr val="0000FF"/>
                </a:solidFill>
              </a:rPr>
              <a:t>仅影响</a:t>
            </a:r>
            <a:r>
              <a:rPr lang="zh-CN" altLang="en-US" u="sng">
                <a:solidFill>
                  <a:srgbClr val="0000FF"/>
                </a:solidFill>
              </a:rPr>
              <a:t>派生类所继承的基类成员</a:t>
            </a:r>
            <a:r>
              <a:rPr lang="zh-CN" altLang="en-US">
                <a:solidFill>
                  <a:srgbClr val="0000FF"/>
                </a:solidFill>
              </a:rPr>
              <a:t>在</a:t>
            </a:r>
            <a:r>
              <a:rPr lang="zh-CN" altLang="en-US" u="sng">
                <a:solidFill>
                  <a:srgbClr val="0000FF"/>
                </a:solidFill>
              </a:rPr>
              <a:t>派生类的用户代码</a:t>
            </a:r>
            <a:r>
              <a:rPr lang="zh-CN" altLang="en-US">
                <a:solidFill>
                  <a:srgbClr val="0000FF"/>
                </a:solidFill>
              </a:rPr>
              <a:t>中的能见度。</a:t>
            </a: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5043311" y="3045178"/>
            <a:ext cx="3817056" cy="236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64000" tIns="64000" rIns="64000" bIns="6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B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/* </a:t>
            </a:r>
            <a:r>
              <a:rPr lang="en-US" altLang="zh-CN" sz="2133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class D :  </a:t>
            </a:r>
            <a:r>
              <a:rPr lang="en-US" altLang="zh-CN" sz="21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133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/* </a:t>
            </a:r>
            <a:r>
              <a:rPr lang="en-US" altLang="zh-CN" sz="2133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*/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364112" y="4133145"/>
            <a:ext cx="1408289" cy="408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64000" tIns="64000" rIns="64000" bIns="640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private</a:t>
            </a:r>
            <a:endParaRPr lang="en-US" altLang="zh-CN" sz="2133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370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4175"/>
            <a:ext cx="8382000" cy="609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子类所继承的基类成员 的外部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内部能见度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52517" y="4837289"/>
            <a:ext cx="100540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7105" y="3756378"/>
            <a:ext cx="132440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33" dirty="0">
                <a:solidFill>
                  <a:srgbClr val="1D92F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27306" y="2469444"/>
            <a:ext cx="899605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33" dirty="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05395" y="5652911"/>
            <a:ext cx="100540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21773" y="5652911"/>
            <a:ext cx="132440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1D92F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921784" y="5652911"/>
            <a:ext cx="899605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33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2078395" y="2214034"/>
            <a:ext cx="8467" cy="3263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086861" y="5477933"/>
            <a:ext cx="38325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109939" y="5222523"/>
            <a:ext cx="1344789" cy="63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778">
                <a:solidFill>
                  <a:srgbClr val="000000"/>
                </a:solidFill>
                <a:ea typeface="黑体" panose="02010609060101010101" pitchFamily="49" charset="-122"/>
              </a:rPr>
              <a:t>父类成员的外部能见度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990428" y="1924755"/>
            <a:ext cx="1095172" cy="36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778">
                <a:solidFill>
                  <a:srgbClr val="000000"/>
                </a:solidFill>
                <a:ea typeface="黑体" panose="02010609060101010101" pitchFamily="49" charset="-122"/>
              </a:rPr>
              <a:t>继承方式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439622" y="1297785"/>
            <a:ext cx="1332822" cy="803618"/>
            <a:chOff x="8387228" y="1046956"/>
            <a:chExt cx="1499424" cy="904070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8387228" y="1046956"/>
              <a:ext cx="1488147" cy="904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777777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777777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777777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777777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777777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777777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1778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外部能见度</a:t>
              </a:r>
            </a:p>
            <a:p>
              <a:pPr algn="ctr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1778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内部能见度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32502" y="1508919"/>
              <a:ext cx="14541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622746" y="2582625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27182" y="2582625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49035" y="2582625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22746" y="3871245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827182" y="3871245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149035" y="3871245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622746" y="4968944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827182" y="4968944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49035" y="4968944"/>
            <a:ext cx="117312" cy="108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Text Box 106"/>
          <p:cNvSpPr txBox="1">
            <a:spLocks noChangeArrowheads="1"/>
          </p:cNvSpPr>
          <p:nvPr/>
        </p:nvSpPr>
        <p:spPr bwMode="auto">
          <a:xfrm>
            <a:off x="2237576" y="4680233"/>
            <a:ext cx="931665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 Box 106"/>
          <p:cNvSpPr txBox="1">
            <a:spLocks noChangeArrowheads="1"/>
          </p:cNvSpPr>
          <p:nvPr/>
        </p:nvSpPr>
        <p:spPr bwMode="auto">
          <a:xfrm>
            <a:off x="2270875" y="3587644"/>
            <a:ext cx="931665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106"/>
          <p:cNvSpPr txBox="1">
            <a:spLocks noChangeArrowheads="1"/>
          </p:cNvSpPr>
          <p:nvPr/>
        </p:nvSpPr>
        <p:spPr bwMode="auto">
          <a:xfrm>
            <a:off x="2263281" y="2313177"/>
            <a:ext cx="931665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106"/>
          <p:cNvSpPr txBox="1">
            <a:spLocks noChangeArrowheads="1"/>
          </p:cNvSpPr>
          <p:nvPr/>
        </p:nvSpPr>
        <p:spPr bwMode="auto">
          <a:xfrm>
            <a:off x="3421773" y="4680233"/>
            <a:ext cx="931665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106"/>
          <p:cNvSpPr txBox="1">
            <a:spLocks noChangeArrowheads="1"/>
          </p:cNvSpPr>
          <p:nvPr/>
        </p:nvSpPr>
        <p:spPr bwMode="auto">
          <a:xfrm>
            <a:off x="4921783" y="4680233"/>
            <a:ext cx="931665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352182" y="3587644"/>
            <a:ext cx="1135247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dirty="0">
                <a:solidFill>
                  <a:srgbClr val="1D92F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389675" y="2313177"/>
            <a:ext cx="1135247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dirty="0">
                <a:solidFill>
                  <a:srgbClr val="1D92F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815950" y="3587644"/>
            <a:ext cx="1135247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dirty="0">
                <a:solidFill>
                  <a:srgbClr val="1D92F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4931482" y="2313177"/>
            <a:ext cx="780983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dirty="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2270875" y="2674797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106"/>
          <p:cNvSpPr txBox="1">
            <a:spLocks noChangeArrowheads="1"/>
          </p:cNvSpPr>
          <p:nvPr/>
        </p:nvSpPr>
        <p:spPr bwMode="auto">
          <a:xfrm>
            <a:off x="2523042" y="2681215"/>
            <a:ext cx="349776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3476335" y="2675227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106"/>
          <p:cNvSpPr txBox="1">
            <a:spLocks noChangeArrowheads="1"/>
          </p:cNvSpPr>
          <p:nvPr/>
        </p:nvSpPr>
        <p:spPr bwMode="auto">
          <a:xfrm>
            <a:off x="3728501" y="2681644"/>
            <a:ext cx="336952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4854868" y="2668263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106"/>
          <p:cNvSpPr txBox="1">
            <a:spLocks noChangeArrowheads="1"/>
          </p:cNvSpPr>
          <p:nvPr/>
        </p:nvSpPr>
        <p:spPr bwMode="auto">
          <a:xfrm>
            <a:off x="5107035" y="2674681"/>
            <a:ext cx="336952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2270875" y="3938006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06"/>
          <p:cNvSpPr txBox="1">
            <a:spLocks noChangeArrowheads="1"/>
          </p:cNvSpPr>
          <p:nvPr/>
        </p:nvSpPr>
        <p:spPr bwMode="auto">
          <a:xfrm>
            <a:off x="2523042" y="3948658"/>
            <a:ext cx="349776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3476335" y="3938436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106"/>
          <p:cNvSpPr txBox="1">
            <a:spLocks noChangeArrowheads="1"/>
          </p:cNvSpPr>
          <p:nvPr/>
        </p:nvSpPr>
        <p:spPr bwMode="auto">
          <a:xfrm>
            <a:off x="3728501" y="3948999"/>
            <a:ext cx="336952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cxnSp>
        <p:nvCxnSpPr>
          <p:cNvPr id="92" name="直接连接符 91"/>
          <p:cNvCxnSpPr/>
          <p:nvPr/>
        </p:nvCxnSpPr>
        <p:spPr>
          <a:xfrm>
            <a:off x="4854868" y="3931472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06"/>
          <p:cNvSpPr txBox="1">
            <a:spLocks noChangeArrowheads="1"/>
          </p:cNvSpPr>
          <p:nvPr/>
        </p:nvSpPr>
        <p:spPr bwMode="auto">
          <a:xfrm>
            <a:off x="5107035" y="3946269"/>
            <a:ext cx="336952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cxnSp>
        <p:nvCxnSpPr>
          <p:cNvPr id="94" name="直接连接符 93"/>
          <p:cNvCxnSpPr/>
          <p:nvPr/>
        </p:nvCxnSpPr>
        <p:spPr>
          <a:xfrm>
            <a:off x="2213150" y="5023801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106"/>
          <p:cNvSpPr txBox="1">
            <a:spLocks noChangeArrowheads="1"/>
          </p:cNvSpPr>
          <p:nvPr/>
        </p:nvSpPr>
        <p:spPr bwMode="auto">
          <a:xfrm>
            <a:off x="2465316" y="5038686"/>
            <a:ext cx="349776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FF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1778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418610" y="5024230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3670776" y="5034882"/>
            <a:ext cx="336952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4797143" y="5017267"/>
            <a:ext cx="8955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106"/>
          <p:cNvSpPr txBox="1">
            <a:spLocks noChangeArrowheads="1"/>
          </p:cNvSpPr>
          <p:nvPr/>
        </p:nvSpPr>
        <p:spPr bwMode="auto">
          <a:xfrm>
            <a:off x="5082828" y="5023684"/>
            <a:ext cx="336952" cy="365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78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342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2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92300"/>
            <a:ext cx="7772400" cy="2305050"/>
          </a:xfrm>
        </p:spPr>
        <p:txBody>
          <a:bodyPr/>
          <a:lstStyle/>
          <a:p>
            <a:r>
              <a:rPr lang="en-US" altLang="zh-CN" sz="4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《</a:t>
            </a:r>
            <a:r>
              <a:rPr lang="zh-CN" altLang="en-US" sz="4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面向对象程序设计</a:t>
            </a:r>
            <a:r>
              <a:rPr lang="en-US" altLang="zh-CN" sz="4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》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</a:br>
            <a:r>
              <a:rPr lang="zh-CN" altLang="en-US" sz="4000" dirty="0" smtClean="0">
                <a:solidFill>
                  <a:srgbClr val="C00000"/>
                </a:solidFill>
                <a:ea typeface="黑体" panose="02010609060101010101" pitchFamily="49" charset="-122"/>
              </a:rPr>
              <a:t>课程 要点 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398463"/>
            <a:ext cx="8448675" cy="6216650"/>
          </a:xfrm>
        </p:spPr>
        <p:txBody>
          <a:bodyPr rtlCol="0">
            <a:normAutofit/>
          </a:bodyPr>
          <a:lstStyle/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>
                <a:ea typeface="楷体" panose="02010609060101010101" pitchFamily="49" charset="-122"/>
              </a:rPr>
              <a:t>基本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类型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: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b="1" dirty="0" smtClean="0">
                <a:ea typeface="楷体" panose="02010609060101010101" pitchFamily="49" charset="-122"/>
              </a:rPr>
              <a:t>char,  short,  </a:t>
            </a:r>
            <a:r>
              <a:rPr lang="en-US" altLang="zh-CN" sz="2200" b="1" dirty="0" err="1" smtClean="0">
                <a:ea typeface="楷体" panose="02010609060101010101" pitchFamily="49" charset="-122"/>
              </a:rPr>
              <a:t>int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, long, 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及相应的无符号类型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(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unsigned ~ )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b="1" dirty="0" smtClean="0">
                <a:ea typeface="楷体" panose="02010609060101010101" pitchFamily="49" charset="-122"/>
              </a:rPr>
              <a:t>float,   double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b="1" dirty="0" err="1">
                <a:solidFill>
                  <a:srgbClr val="FF0000"/>
                </a:solidFill>
                <a:ea typeface="楷体" panose="02010609060101010101" pitchFamily="49" charset="-122"/>
              </a:rPr>
              <a:t>bool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: 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值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/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字面量 </a:t>
            </a:r>
            <a:r>
              <a:rPr lang="zh-CN" altLang="en-US" sz="2200" b="1" dirty="0">
                <a:ea typeface="楷体" panose="02010609060101010101" pitchFamily="49" charset="-122"/>
              </a:rPr>
              <a:t>仅有  </a:t>
            </a:r>
            <a:r>
              <a:rPr lang="en-US" altLang="zh-CN" sz="2200" b="1" dirty="0">
                <a:solidFill>
                  <a:srgbClr val="0000FF"/>
                </a:solidFill>
                <a:ea typeface="楷体" panose="02010609060101010101" pitchFamily="49" charset="-122"/>
              </a:rPr>
              <a:t>true</a:t>
            </a:r>
            <a:r>
              <a:rPr lang="en-US" altLang="zh-CN" sz="2200" b="1" dirty="0">
                <a:ea typeface="楷体" panose="02010609060101010101" pitchFamily="49" charset="-122"/>
              </a:rPr>
              <a:t>, </a:t>
            </a:r>
            <a:r>
              <a:rPr lang="en-US" altLang="zh-CN" sz="2200" b="1" dirty="0">
                <a:solidFill>
                  <a:srgbClr val="0000FF"/>
                </a:solidFill>
                <a:ea typeface="楷体" panose="02010609060101010101" pitchFamily="49" charset="-122"/>
              </a:rPr>
              <a:t>false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字面</a:t>
            </a:r>
            <a:r>
              <a:rPr lang="zh-CN" altLang="en-US" sz="2200" b="1" dirty="0">
                <a:ea typeface="楷体" panose="02010609060101010101" pitchFamily="49" charset="-122"/>
              </a:rPr>
              <a:t>量书写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形式， 可参与的运算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.</a:t>
            </a:r>
            <a:endParaRPr lang="en-US" altLang="zh-CN" sz="2200" b="1" dirty="0">
              <a:ea typeface="楷体" panose="02010609060101010101" pitchFamily="49" charset="-122"/>
            </a:endParaRPr>
          </a:p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复合类型：定义语法，作用、可参与的运算</a:t>
            </a:r>
            <a:endParaRPr lang="en-US" altLang="zh-CN" sz="2200" b="1" dirty="0" smtClean="0"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dirty="0" err="1" smtClean="0">
                <a:ea typeface="楷体" panose="02010609060101010101" pitchFamily="49" charset="-122"/>
              </a:rPr>
              <a:t>enum</a:t>
            </a:r>
            <a:r>
              <a:rPr lang="en-US" altLang="zh-CN" sz="2200" dirty="0" smtClean="0">
                <a:ea typeface="楷体" panose="02010609060101010101" pitchFamily="49" charset="-122"/>
              </a:rPr>
              <a:t>:  </a:t>
            </a:r>
            <a:r>
              <a:rPr lang="zh-CN" altLang="en-US" sz="22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命名整数常量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的集合。可参与：关系运算、算术运算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。</a:t>
            </a:r>
            <a:endParaRPr lang="en-US" altLang="zh-CN" sz="2200" b="1" dirty="0" smtClean="0"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dirty="0" err="1" smtClean="0">
                <a:ea typeface="楷体" panose="02010609060101010101" pitchFamily="49" charset="-122"/>
              </a:rPr>
              <a:t>struct</a:t>
            </a:r>
            <a:r>
              <a:rPr lang="en-US" altLang="zh-CN" sz="2200" dirty="0" smtClean="0">
                <a:ea typeface="楷体" panose="02010609060101010101" pitchFamily="49" charset="-122"/>
              </a:rPr>
              <a:t>: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具有多项属性的数据。成员选择符：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.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dirty="0" smtClean="0">
                <a:ea typeface="楷体" panose="02010609060101010101" pitchFamily="49" charset="-122"/>
              </a:rPr>
              <a:t>array:  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不 支持赋值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; 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访问元素操作 </a:t>
            </a:r>
            <a:r>
              <a:rPr lang="en-US" altLang="zh-CN" sz="2200" dirty="0" smtClean="0">
                <a:ea typeface="楷体" panose="02010609060101010101" pitchFamily="49" charset="-122"/>
              </a:rPr>
              <a:t>A[</a:t>
            </a:r>
            <a:r>
              <a:rPr lang="en-US" altLang="zh-CN" sz="2200" dirty="0" err="1" smtClean="0">
                <a:ea typeface="楷体" panose="02010609060101010101" pitchFamily="49" charset="-122"/>
              </a:rPr>
              <a:t>i</a:t>
            </a:r>
            <a:r>
              <a:rPr lang="en-US" altLang="zh-CN" sz="2200" dirty="0" smtClean="0">
                <a:ea typeface="楷体" panose="02010609060101010101" pitchFamily="49" charset="-122"/>
              </a:rPr>
              <a:t>][</a:t>
            </a:r>
            <a:r>
              <a:rPr lang="en-US" altLang="zh-CN" sz="2200" dirty="0">
                <a:ea typeface="楷体" panose="02010609060101010101" pitchFamily="49" charset="-122"/>
              </a:rPr>
              <a:t>j</a:t>
            </a:r>
            <a:r>
              <a:rPr lang="en-US" altLang="zh-CN" sz="2200" dirty="0" smtClean="0">
                <a:ea typeface="楷体" panose="02010609060101010101" pitchFamily="49" charset="-122"/>
              </a:rPr>
              <a:t>]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dirty="0" smtClean="0">
                <a:ea typeface="楷体" panose="02010609060101010101" pitchFamily="49" charset="-122"/>
              </a:rPr>
              <a:t>pointer:  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即数据、函数的内存地址</a:t>
            </a:r>
            <a:r>
              <a:rPr lang="zh-CN" altLang="en-US" sz="2200" dirty="0" smtClean="0">
                <a:ea typeface="楷体" panose="02010609060101010101" pitchFamily="49" charset="-122"/>
              </a:rPr>
              <a:t>。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主要操作</a:t>
            </a:r>
            <a:r>
              <a:rPr lang="zh-CN" altLang="en-US" sz="2200" dirty="0" smtClean="0">
                <a:ea typeface="楷体" panose="02010609060101010101" pitchFamily="49" charset="-122"/>
              </a:rPr>
              <a:t>： </a:t>
            </a:r>
            <a:r>
              <a:rPr lang="en-US" altLang="zh-CN" sz="2200" dirty="0" smtClean="0">
                <a:ea typeface="楷体" panose="02010609060101010101" pitchFamily="49" charset="-122"/>
              </a:rPr>
              <a:t>*,  -&gt;</a:t>
            </a:r>
          </a:p>
          <a:p>
            <a:pPr lvl="2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1800" b="1" dirty="0" smtClean="0">
                <a:ea typeface="楷体" panose="02010609060101010101" pitchFamily="49" charset="-122"/>
              </a:rPr>
              <a:t>当指向数组某元素时，还可 </a:t>
            </a:r>
            <a:r>
              <a:rPr lang="en-US" altLang="zh-CN" sz="1800" dirty="0" err="1" smtClean="0">
                <a:ea typeface="楷体" panose="02010609060101010101" pitchFamily="49" charset="-122"/>
              </a:rPr>
              <a:t>p+N</a:t>
            </a:r>
            <a:r>
              <a:rPr lang="en-US" altLang="zh-CN" sz="1800" dirty="0" smtClean="0">
                <a:ea typeface="楷体" panose="02010609060101010101" pitchFamily="49" charset="-122"/>
              </a:rPr>
              <a:t>, p-N, ++p, --p, p++, p--,  p1-p2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en-US" altLang="zh-CN" sz="2200" b="1" u="sng" dirty="0" smtClean="0">
                <a:solidFill>
                  <a:srgbClr val="FF0000"/>
                </a:solidFill>
                <a:ea typeface="楷体" panose="02010609060101010101" pitchFamily="49" charset="-122"/>
              </a:rPr>
              <a:t>reference</a:t>
            </a:r>
            <a:r>
              <a:rPr lang="en-US" altLang="zh-CN" sz="2200" dirty="0">
                <a:ea typeface="楷体" panose="02010609060101010101" pitchFamily="49" charset="-122"/>
              </a:rPr>
              <a:t> :   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即另一（已有）数据的别名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; </a:t>
            </a:r>
            <a:r>
              <a:rPr lang="zh-CN" altLang="en-US" sz="22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引用关系不允许变化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。</a:t>
            </a:r>
            <a:endParaRPr lang="zh-CN" altLang="en-US" sz="2200" b="1" u="sng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>
                <a:ea typeface="楷体" panose="02010609060101010101" pitchFamily="49" charset="-122"/>
              </a:rPr>
              <a:t>操作符优先级和结合律</a:t>
            </a:r>
          </a:p>
          <a:p>
            <a:pPr marL="457200" lvl="1" indent="0" fontAlgn="auto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200" b="1" dirty="0" smtClean="0">
                <a:ea typeface="楷体" panose="02010609060101010101" pitchFamily="49" charset="-122"/>
              </a:rPr>
              <a:t>** </a:t>
            </a:r>
            <a:r>
              <a:rPr lang="zh-CN" altLang="en-US" sz="2200" b="1" dirty="0">
                <a:ea typeface="楷体" panose="02010609060101010101" pitchFamily="49" charset="-122"/>
              </a:rPr>
              <a:t>前缀一元运算、赋值运算是右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结合，</a:t>
            </a:r>
            <a:r>
              <a:rPr lang="zh-CN" altLang="en-US" sz="2200" b="1" dirty="0">
                <a:ea typeface="楷体" panose="02010609060101010101" pitchFamily="49" charset="-122"/>
              </a:rPr>
              <a:t>其他均为左结合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。</a:t>
            </a:r>
            <a:endParaRPr lang="zh-CN" altLang="en-US" sz="2200" b="1" dirty="0">
              <a:ea typeface="楷体" panose="02010609060101010101" pitchFamily="49" charset="-122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xfrm>
            <a:off x="5203825" y="71438"/>
            <a:ext cx="3740150" cy="482600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1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4~8)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943023" y="1282700"/>
            <a:ext cx="2590800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" panose="02010609060101010101" pitchFamily="49" charset="-122"/>
              </a:rPr>
              <a:t>基本类型之间可相互转换，转换规则？转换结果？</a:t>
            </a:r>
            <a:endParaRPr lang="zh-CN" altLang="en-US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5092" y="2368698"/>
            <a:ext cx="8448675" cy="32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ea typeface="楷体" panose="02010609060101010101" pitchFamily="49" charset="-122"/>
              </a:rPr>
              <a:t>参数传递方式：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    pass by value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（形参是实参的</a:t>
            </a:r>
            <a:r>
              <a:rPr lang="zh-CN" altLang="en-US" sz="20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副本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），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    pass by reference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（形参是实参的</a:t>
            </a:r>
            <a:r>
              <a:rPr lang="zh-CN" altLang="en-US" sz="20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引用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）。</a:t>
            </a: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ea typeface="楷体" panose="02010609060101010101" pitchFamily="49" charset="-122"/>
              </a:rPr>
              <a:t>返回值方式： 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by value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（数据的副本），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marL="0" indent="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ea typeface="楷体" panose="02010609060101010101" pitchFamily="49" charset="-122"/>
              </a:rPr>
              <a:t>		by reference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（被引用者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不能是非静态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局部量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）。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563563"/>
            <a:ext cx="8448675" cy="1839395"/>
          </a:xfrm>
        </p:spPr>
        <p:txBody>
          <a:bodyPr rtlCol="0">
            <a:normAutofit/>
          </a:bodyPr>
          <a:lstStyle/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动态创建</a:t>
            </a:r>
            <a:r>
              <a:rPr lang="en-US" altLang="zh-CN" sz="2200" b="1" dirty="0" smtClean="0">
                <a:ea typeface="楷体" panose="02010609060101010101" pitchFamily="49" charset="-122"/>
              </a:rPr>
              <a:t>&amp;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销毁（内存中的）对象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  <a:sym typeface="Wingdings" panose="05000000000000000000" pitchFamily="2" charset="2"/>
              </a:rPr>
              <a:t>( </a:t>
            </a: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应成对</a:t>
            </a:r>
            <a:r>
              <a:rPr lang="zh-CN" altLang="en-US" sz="2200" b="1" u="sng" dirty="0">
                <a:ea typeface="楷体" panose="02010609060101010101" pitchFamily="49" charset="-122"/>
                <a:sym typeface="Wingdings" panose="05000000000000000000" pitchFamily="2" charset="2"/>
              </a:rPr>
              <a:t>使用 </a:t>
            </a:r>
            <a:r>
              <a:rPr lang="en-US" altLang="zh-CN" sz="2200" b="1" dirty="0">
                <a:ea typeface="楷体" panose="02010609060101010101" pitchFamily="49" charset="-122"/>
                <a:sym typeface="Wingdings" panose="05000000000000000000" pitchFamily="2" charset="2"/>
              </a:rPr>
              <a:t> )</a:t>
            </a:r>
            <a:endParaRPr lang="zh-CN" altLang="en-US" sz="2200" b="1" dirty="0">
              <a:ea typeface="楷体" panose="02010609060101010101" pitchFamily="49" charset="-122"/>
            </a:endParaRP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</a:rPr>
              <a:t>单个</a:t>
            </a:r>
            <a:r>
              <a:rPr lang="zh-CN" altLang="en-US" sz="2200" b="1" dirty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>
                <a:ea typeface="楷体" panose="02010609060101010101" pitchFamily="49" charset="-122"/>
              </a:rPr>
              <a:t>对象： </a:t>
            </a:r>
            <a:r>
              <a:rPr lang="en-US" altLang="zh-CN" sz="2200" b="1" dirty="0">
                <a:ea typeface="楷体" panose="02010609060101010101" pitchFamily="49" charset="-122"/>
              </a:rPr>
              <a:t>new,     delete</a:t>
            </a:r>
          </a:p>
          <a:p>
            <a:pPr lvl="1"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ea typeface="楷体" panose="02010609060101010101" pitchFamily="49" charset="-122"/>
              </a:rPr>
              <a:t>变量</a:t>
            </a:r>
            <a:r>
              <a:rPr lang="en-US" altLang="zh-CN" sz="2200" b="1" dirty="0">
                <a:ea typeface="楷体" panose="02010609060101010101" pitchFamily="49" charset="-122"/>
              </a:rPr>
              <a:t>/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对象</a:t>
            </a:r>
            <a:r>
              <a:rPr lang="zh-CN" altLang="en-US" sz="2200" b="1" u="sng" dirty="0">
                <a:solidFill>
                  <a:srgbClr val="FF0000"/>
                </a:solidFill>
                <a:ea typeface="楷体" panose="02010609060101010101" pitchFamily="49" charset="-122"/>
              </a:rPr>
              <a:t>数组</a:t>
            </a:r>
            <a:r>
              <a:rPr lang="zh-CN" altLang="en-US" sz="2200" b="1" dirty="0" smtClean="0">
                <a:ea typeface="楷体" panose="02010609060101010101" pitchFamily="49" charset="-122"/>
              </a:rPr>
              <a:t>： </a:t>
            </a:r>
            <a:r>
              <a:rPr lang="en-US" altLang="zh-CN" sz="2200" b="1" dirty="0">
                <a:ea typeface="楷体" panose="02010609060101010101" pitchFamily="49" charset="-122"/>
              </a:rPr>
              <a:t>new</a:t>
            </a:r>
            <a:r>
              <a:rPr lang="en-US" altLang="zh-CN" sz="2200" dirty="0">
                <a:ea typeface="楷体" panose="02010609060101010101" pitchFamily="49" charset="-122"/>
              </a:rPr>
              <a:t>[ ]</a:t>
            </a:r>
            <a:r>
              <a:rPr lang="en-US" altLang="zh-CN" sz="2200" b="1" dirty="0">
                <a:ea typeface="楷体" panose="02010609060101010101" pitchFamily="49" charset="-122"/>
              </a:rPr>
              <a:t>,  delete</a:t>
            </a:r>
            <a:r>
              <a:rPr lang="en-US" altLang="zh-CN" sz="2200" dirty="0">
                <a:ea typeface="楷体" panose="02010609060101010101" pitchFamily="49" charset="-122"/>
              </a:rPr>
              <a:t>[ </a:t>
            </a:r>
            <a:r>
              <a:rPr lang="en-US" altLang="zh-CN" sz="2200" dirty="0" smtClean="0">
                <a:ea typeface="楷体" panose="02010609060101010101" pitchFamily="49" charset="-122"/>
              </a:rPr>
              <a:t>]</a:t>
            </a:r>
            <a:endParaRPr lang="en-US" altLang="zh-CN" sz="2200" dirty="0">
              <a:ea typeface="楷体" panose="02010609060101010101" pitchFamily="49" charset="-122"/>
            </a:endParaRPr>
          </a:p>
          <a:p>
            <a:pPr fontAlgn="auto">
              <a:lnSpc>
                <a:spcPts val="2800"/>
              </a:lnSpc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xfrm>
            <a:off x="5203825" y="71438"/>
            <a:ext cx="3740150" cy="482600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zh-CN" altLang="en-US" sz="2489" b="1" dirty="0">
                <a:solidFill>
                  <a:srgbClr val="C00000"/>
                </a:solidFill>
              </a:rPr>
              <a:t>第</a:t>
            </a:r>
            <a:r>
              <a:rPr lang="en-US" altLang="zh-CN" sz="2489" b="1" dirty="0">
                <a:solidFill>
                  <a:srgbClr val="C00000"/>
                </a:solidFill>
              </a:rPr>
              <a:t>1</a:t>
            </a:r>
            <a:r>
              <a:rPr lang="zh-CN" altLang="en-US" sz="2489" b="1" dirty="0">
                <a:solidFill>
                  <a:srgbClr val="C00000"/>
                </a:solidFill>
              </a:rPr>
              <a:t>部分</a:t>
            </a:r>
            <a:r>
              <a:rPr lang="en-US" altLang="zh-CN" sz="2489" b="1" dirty="0">
                <a:solidFill>
                  <a:srgbClr val="C00000"/>
                </a:solidFill>
              </a:rPr>
              <a:t>(§</a:t>
            </a:r>
            <a:r>
              <a:rPr lang="en-US" altLang="zh-CN" sz="2489" b="1" dirty="0" smtClean="0">
                <a:solidFill>
                  <a:srgbClr val="C00000"/>
                </a:solidFill>
              </a:rPr>
              <a:t>4~8)     </a:t>
            </a:r>
            <a:r>
              <a:rPr lang="zh-CN" altLang="en-US" sz="2489" b="1" dirty="0">
                <a:solidFill>
                  <a:srgbClr val="C00000"/>
                </a:solidFill>
              </a:rPr>
              <a:t>要点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73763" y="1046163"/>
            <a:ext cx="2644775" cy="1752600"/>
          </a:xfrm>
          <a:prstGeom prst="rect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280" tIns="40640" rIns="81280" bIns="40640"/>
          <a:lstStyle>
            <a:lvl1pPr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12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12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C00000"/>
                </a:solidFill>
              </a:rPr>
              <a:t>§6:  </a:t>
            </a:r>
            <a:r>
              <a:rPr lang="en-US" altLang="zh-CN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if(),  while(), switch() </a:t>
            </a:r>
            <a:r>
              <a:rPr lang="zh-CN" altLang="en-US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的括弧中可定义局部量。</a:t>
            </a:r>
            <a:r>
              <a:rPr lang="en-US" altLang="zh-CN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for()</a:t>
            </a:r>
            <a:r>
              <a:rPr lang="zh-CN" altLang="en-US" sz="2200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的初始化表达式也可如此。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81257" y="4515283"/>
            <a:ext cx="3922568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ts val="2800"/>
              </a:lnSpc>
            </a:pPr>
            <a:r>
              <a:rPr lang="en-US" altLang="zh-CN" sz="2800" b="1" dirty="0" smtClean="0">
                <a:ea typeface="楷体" panose="02010609060101010101" pitchFamily="49" charset="-122"/>
              </a:rPr>
              <a:t> T      func1( T2    </a:t>
            </a:r>
            <a:r>
              <a:rPr lang="en-US" altLang="zh-CN" sz="2800" b="1" dirty="0" err="1" smtClean="0">
                <a:ea typeface="楷体" panose="02010609060101010101" pitchFamily="49" charset="-122"/>
              </a:rPr>
              <a:t>arg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)</a:t>
            </a:r>
            <a:endParaRPr lang="en-US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81257" y="5144294"/>
            <a:ext cx="3922568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ts val="2800"/>
              </a:lnSpc>
            </a:pPr>
            <a:r>
              <a:rPr lang="en-US" altLang="zh-CN" sz="2800" b="1" dirty="0" smtClean="0">
                <a:ea typeface="楷体" panose="02010609060101010101" pitchFamily="49" charset="-122"/>
              </a:rPr>
              <a:t> T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 func2( T2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&amp;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err="1" smtClean="0">
                <a:ea typeface="楷体" panose="02010609060101010101" pitchFamily="49" charset="-122"/>
              </a:rPr>
              <a:t>arg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)</a:t>
            </a:r>
            <a:endParaRPr lang="en-US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81257" y="5757358"/>
            <a:ext cx="3922568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ts val="2800"/>
              </a:lnSpc>
            </a:pPr>
            <a:r>
              <a:rPr lang="en-US" altLang="zh-CN" sz="2800" b="1" dirty="0" smtClean="0">
                <a:ea typeface="楷体" panose="02010609060101010101" pitchFamily="49" charset="-122"/>
              </a:rPr>
              <a:t> T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&amp;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 func3( T2* 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&amp;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 </a:t>
            </a:r>
            <a:r>
              <a:rPr lang="en-US" altLang="zh-CN" sz="2800" b="1" dirty="0" err="1" smtClean="0">
                <a:ea typeface="楷体" panose="02010609060101010101" pitchFamily="49" charset="-122"/>
              </a:rPr>
              <a:t>arg</a:t>
            </a:r>
            <a:r>
              <a:rPr lang="en-US" altLang="zh-CN" sz="2800" b="1" dirty="0" smtClean="0">
                <a:ea typeface="楷体" panose="02010609060101010101" pitchFamily="49" charset="-122"/>
              </a:rPr>
              <a:t>)</a:t>
            </a:r>
            <a:endParaRPr lang="en-US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1A47C-FA35-45C8-A0D3-AD864FE79B8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OP/C++ 35&quot;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00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宋体+Tim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[2017]35mm.potx" id="{B328722C-90FD-4690-86E1-7FD0FAAF97C7}" vid="{820DDD3A-549B-4C8E-B71D-2294DA2D80F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1797</TotalTime>
  <Words>5316</Words>
  <Application>Microsoft Office PowerPoint</Application>
  <PresentationFormat>全屏显示(4:3)</PresentationFormat>
  <Paragraphs>837</Paragraphs>
  <Slides>36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仿宋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Arial Narrow</vt:lpstr>
      <vt:lpstr>Calibri</vt:lpstr>
      <vt:lpstr>Calibri Light</vt:lpstr>
      <vt:lpstr>Times New Roman</vt:lpstr>
      <vt:lpstr>Wingdings</vt:lpstr>
      <vt:lpstr>Office 主题</vt:lpstr>
      <vt:lpstr>OOP/C++ 35"</vt:lpstr>
      <vt:lpstr>§15  Class Hierarchies</vt:lpstr>
      <vt:lpstr>15.3  Access Control</vt:lpstr>
      <vt:lpstr>15.3  Access Control</vt:lpstr>
      <vt:lpstr>15.3  Access Control</vt:lpstr>
      <vt:lpstr>15.3  Access Control</vt:lpstr>
      <vt:lpstr>子类所继承的基类成员 的外部/内部能见度</vt:lpstr>
      <vt:lpstr>《面向对象程序设计》  课程 要点 复习</vt:lpstr>
      <vt:lpstr>第1部分(§4~8)     要点</vt:lpstr>
      <vt:lpstr>第1部分(§4~8)     要点</vt:lpstr>
      <vt:lpstr>第1部分(§4~8)     要点</vt:lpstr>
      <vt:lpstr>第1部分(§4~8)     要点</vt:lpstr>
      <vt:lpstr>第2部分(§10~13)     要点</vt:lpstr>
      <vt:lpstr>第2部分(§10~13)     要点</vt:lpstr>
      <vt:lpstr>第2部分(§10~13)     要点</vt:lpstr>
      <vt:lpstr>第2部分(§10~13)     要点</vt:lpstr>
      <vt:lpstr>第2部分(§10~13)     要点</vt:lpstr>
      <vt:lpstr>关于考试与成绩</vt:lpstr>
      <vt:lpstr>关于考试与成绩——题型</vt:lpstr>
      <vt:lpstr>关于考试与成绩——题型</vt:lpstr>
      <vt:lpstr>关于考试与成绩——题型</vt:lpstr>
      <vt:lpstr>关于考试与成绩——题型</vt:lpstr>
      <vt:lpstr>关于考试与成绩——题型</vt:lpstr>
      <vt:lpstr>关于考试与成绩——题型</vt:lpstr>
      <vt:lpstr>关于考试与成绩——题型</vt:lpstr>
      <vt:lpstr>PowerPoint 演示文稿</vt:lpstr>
      <vt:lpstr>PowerPoint 演示文稿</vt:lpstr>
      <vt:lpstr>PowerPoint 演示文稿</vt:lpstr>
      <vt:lpstr>再谈“抽象”</vt:lpstr>
      <vt:lpstr>再谈“抽象”</vt:lpstr>
      <vt:lpstr>再谈“抽象”</vt:lpstr>
      <vt:lpstr>再谈“抽象”</vt:lpstr>
      <vt:lpstr>再谈“抽象”</vt:lpstr>
      <vt:lpstr>再谈“抽象”</vt:lpstr>
      <vt:lpstr>再谈“抽象”</vt:lpstr>
      <vt:lpstr>PowerPoint 演示文稿</vt:lpstr>
      <vt:lpstr>PowerPoint 演示文稿</vt:lpstr>
    </vt:vector>
  </TitlesOfParts>
  <Company>XDU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OOP课程复习</dc:title>
  <dc:creator>EZ123</dc:creator>
  <cp:lastModifiedBy>EZ123</cp:lastModifiedBy>
  <cp:revision>178</cp:revision>
  <dcterms:created xsi:type="dcterms:W3CDTF">2016-06-20T07:10:00Z</dcterms:created>
  <dcterms:modified xsi:type="dcterms:W3CDTF">2021-06-08T09:52:57Z</dcterms:modified>
</cp:coreProperties>
</file>