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3"/>
  </p:notesMasterIdLst>
  <p:sldIdLst>
    <p:sldId id="356" r:id="rId2"/>
    <p:sldId id="357" r:id="rId3"/>
    <p:sldId id="358" r:id="rId4"/>
    <p:sldId id="359" r:id="rId5"/>
    <p:sldId id="360" r:id="rId6"/>
    <p:sldId id="386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杰 霍" initials="杰霍" lastIdx="6" clrIdx="0">
    <p:extLst>
      <p:ext uri="{19B8F6BF-5375-455C-9EA6-DF929625EA0E}">
        <p15:presenceInfo xmlns:p15="http://schemas.microsoft.com/office/powerpoint/2012/main" userId="6e760339680e33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FFCC"/>
    <a:srgbClr val="006600"/>
    <a:srgbClr val="FFFF00"/>
    <a:srgbClr val="00FF00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6429" autoAdjust="0"/>
  </p:normalViewPr>
  <p:slideViewPr>
    <p:cSldViewPr>
      <p:cViewPr varScale="1">
        <p:scale>
          <a:sx n="89" d="100"/>
          <a:sy n="89" d="100"/>
        </p:scale>
        <p:origin x="60" y="1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60" d="100"/>
          <a:sy n="60" d="100"/>
        </p:scale>
        <p:origin x="320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0:55:32.870" idx="1">
    <p:pos x="10" y="10"/>
    <p:text>分类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2:58:27.661" idx="2">
    <p:pos x="10" y="10"/>
    <p:text>做题掌握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3:13:28.841" idx="3">
    <p:pos x="639" y="3730"/>
    <p:text>DFA 冲突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3:36:12.384" idx="4">
    <p:pos x="5240" y="2174"/>
    <p:text>表示难点</p:text>
    <p:extLst>
      <p:ext uri="{C676402C-5697-4E1C-873F-D02D1690AC5C}">
        <p15:threadingInfo xmlns:p15="http://schemas.microsoft.com/office/powerpoint/2012/main" timeZoneBias="-480"/>
      </p:ext>
    </p:extLst>
  </p:cm>
  <p:cm authorId="1" dt="2024-01-12T13:37:51.444" idx="5">
    <p:pos x="3702" y="2725"/>
    <p:text>不要求设计</p:text>
    <p:extLst>
      <p:ext uri="{C676402C-5697-4E1C-873F-D02D1690AC5C}">
        <p15:threadingInfo xmlns:p15="http://schemas.microsoft.com/office/powerpoint/2012/main" timeZoneBias="-480"/>
      </p:ext>
    </p:extLst>
  </p:cm>
  <p:cm authorId="1" dt="2024-01-12T13:38:22.127" idx="6">
    <p:pos x="3702" y="2861"/>
    <p:text>属性过程含义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04F456-ACFC-460E-8091-B95E1D54E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A09A9-F6A5-4D8A-AC8F-97D5A1CFF5ED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69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98C208-ACEF-4207-AAB9-5412FC762674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实际应用中，“分解”的彻底程度可以提升，如对于 </a:t>
            </a:r>
            <a:r>
              <a:rPr lang="en-US" altLang="zh-CN"/>
              <a:t>a|b, a* </a:t>
            </a:r>
            <a:r>
              <a:rPr lang="zh-CN" altLang="en-US"/>
              <a:t>等直接画出对应的</a:t>
            </a:r>
            <a:r>
              <a:rPr lang="en-US" altLang="zh-CN"/>
              <a:t>DFA</a:t>
            </a:r>
            <a:r>
              <a:rPr lang="zh-CN" altLang="en-US"/>
              <a:t>即可。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ε</a:t>
            </a:r>
            <a:r>
              <a:rPr lang="zh-CN" altLang="en-US">
                <a:sym typeface="Wingdings" panose="05000000000000000000" pitchFamily="2" charset="2"/>
              </a:rPr>
              <a:t>闭包：从</a:t>
            </a:r>
            <a:r>
              <a:rPr lang="en-US" altLang="zh-CN">
                <a:sym typeface="Wingdings" panose="05000000000000000000" pitchFamily="2" charset="2"/>
              </a:rPr>
              <a:t>T</a:t>
            </a:r>
            <a:r>
              <a:rPr lang="zh-CN" altLang="en-US">
                <a:sym typeface="Wingdings" panose="05000000000000000000" pitchFamily="2" charset="2"/>
              </a:rPr>
              <a:t>的每个状态出发，经过</a:t>
            </a:r>
            <a:r>
              <a:rPr lang="en-US" altLang="zh-CN" b="1">
                <a:sym typeface="Wingdings" panose="05000000000000000000" pitchFamily="2" charset="2"/>
              </a:rPr>
              <a:t>0</a:t>
            </a:r>
            <a:r>
              <a:rPr lang="zh-CN" altLang="en-US" b="1">
                <a:sym typeface="Wingdings" panose="05000000000000000000" pitchFamily="2" charset="2"/>
              </a:rPr>
              <a:t>次</a:t>
            </a:r>
            <a:r>
              <a:rPr lang="zh-CN" altLang="en-US">
                <a:sym typeface="Wingdings" panose="05000000000000000000" pitchFamily="2" charset="2"/>
              </a:rPr>
              <a:t>（闭包中包含</a:t>
            </a:r>
            <a:r>
              <a:rPr lang="en-US" altLang="zh-CN">
                <a:sym typeface="Wingdings" panose="05000000000000000000" pitchFamily="2" charset="2"/>
              </a:rPr>
              <a:t>T</a:t>
            </a:r>
            <a:r>
              <a:rPr lang="zh-CN" altLang="en-US">
                <a:sym typeface="Wingdings" panose="05000000000000000000" pitchFamily="2" charset="2"/>
              </a:rPr>
              <a:t>的所有）或 多次</a:t>
            </a:r>
            <a:r>
              <a:rPr lang="zh-CN" altLang="en-US" b="1">
                <a:sym typeface="Wingdings" panose="05000000000000000000" pitchFamily="2" charset="2"/>
              </a:rPr>
              <a:t>连续</a:t>
            </a:r>
            <a:r>
              <a:rPr lang="zh-CN" altLang="en-US">
                <a:sym typeface="Wingdings" panose="05000000000000000000" pitchFamily="2" charset="2"/>
              </a:rPr>
              <a:t>的</a:t>
            </a:r>
            <a:r>
              <a:rPr lang="zh-CN" altLang="en-US" b="1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ε</a:t>
            </a:r>
            <a:r>
              <a:rPr lang="zh-CN" altLang="en-US" b="1">
                <a:sym typeface="Wingdings" panose="05000000000000000000" pitchFamily="2" charset="2"/>
              </a:rPr>
              <a:t>转移</a:t>
            </a:r>
            <a:r>
              <a:rPr lang="zh-CN" altLang="en-US">
                <a:sym typeface="Wingdings" panose="05000000000000000000" pitchFamily="2" charset="2"/>
              </a:rPr>
              <a:t>后，能够到达的状态全体；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smove: </a:t>
            </a:r>
            <a:r>
              <a:rPr lang="zh-CN" altLang="en-US">
                <a:sym typeface="Wingdings" panose="05000000000000000000" pitchFamily="2" charset="2"/>
              </a:rPr>
              <a:t>从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的每个状态出发，经字符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能</a:t>
            </a:r>
            <a:r>
              <a:rPr lang="zh-CN" altLang="en-US" b="1">
                <a:sym typeface="Wingdings" panose="05000000000000000000" pitchFamily="2" charset="2"/>
              </a:rPr>
              <a:t>直接</a:t>
            </a:r>
            <a:r>
              <a:rPr lang="zh-CN" altLang="en-US">
                <a:sym typeface="Wingdings" panose="05000000000000000000" pitchFamily="2" charset="2"/>
              </a:rPr>
              <a:t>到达的状态全体。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子集法：本质上，将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r>
              <a:rPr lang="zh-CN" altLang="en-US">
                <a:sym typeface="Wingdings" panose="05000000000000000000" pitchFamily="2" charset="2"/>
              </a:rPr>
              <a:t>上从初态到终态的</a:t>
            </a:r>
            <a:r>
              <a:rPr lang="zh-CN" altLang="en-US" b="1">
                <a:sym typeface="Wingdings" panose="05000000000000000000" pitchFamily="2" charset="2"/>
              </a:rPr>
              <a:t>所有路径</a:t>
            </a:r>
            <a:r>
              <a:rPr lang="zh-CN" altLang="en-US">
                <a:sym typeface="Wingdings" panose="05000000000000000000" pitchFamily="2" charset="2"/>
              </a:rPr>
              <a:t>进行确定。从初态的</a:t>
            </a:r>
            <a:r>
              <a:rPr lang="en-US" altLang="zh-CN">
                <a:sym typeface="Wingdings" panose="05000000000000000000" pitchFamily="2" charset="2"/>
              </a:rPr>
              <a:t>ε</a:t>
            </a:r>
            <a:r>
              <a:rPr lang="zh-CN" altLang="en-US">
                <a:sym typeface="Wingdings" panose="05000000000000000000" pitchFamily="2" charset="2"/>
              </a:rPr>
              <a:t>闭包起</a:t>
            </a:r>
            <a:r>
              <a:rPr lang="en-US" altLang="zh-CN">
                <a:sym typeface="Wingdings" panose="05000000000000000000" pitchFamily="2" charset="2"/>
              </a:rPr>
              <a:t>, </a:t>
            </a:r>
            <a:r>
              <a:rPr lang="zh-CN" altLang="en-US">
                <a:sym typeface="Wingdings" panose="05000000000000000000" pitchFamily="2" charset="2"/>
              </a:rPr>
              <a:t>逐步计算每个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状态对于所有字符的下一状态。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 </a:t>
            </a:r>
            <a:r>
              <a:rPr lang="en-US" altLang="zh-CN">
                <a:sym typeface="Wingdings" panose="05000000000000000000" pitchFamily="2" charset="2"/>
              </a:rPr>
              <a:t>S0[DFA] = ε</a:t>
            </a:r>
            <a:r>
              <a:rPr lang="zh-CN" altLang="en-US">
                <a:sym typeface="Wingdings" panose="05000000000000000000" pitchFamily="2" charset="2"/>
              </a:rPr>
              <a:t>闭包</a:t>
            </a:r>
            <a:r>
              <a:rPr lang="en-US" altLang="zh-CN">
                <a:sym typeface="Wingdings" panose="05000000000000000000" pitchFamily="2" charset="2"/>
              </a:rPr>
              <a:t>({ S0(NFA) }),  2</a:t>
            </a:r>
            <a:r>
              <a:rPr lang="zh-CN" altLang="en-US">
                <a:sym typeface="Wingdings" panose="05000000000000000000" pitchFamily="2" charset="2"/>
              </a:rPr>
              <a:t>） 计算</a:t>
            </a:r>
            <a:r>
              <a:rPr lang="en-US" altLang="zh-CN">
                <a:sym typeface="Wingdings" panose="05000000000000000000" pitchFamily="2" charset="2"/>
              </a:rPr>
              <a:t>S0[DFA] </a:t>
            </a:r>
            <a:r>
              <a:rPr lang="zh-CN" altLang="en-US">
                <a:sym typeface="Wingdings" panose="05000000000000000000" pitchFamily="2" charset="2"/>
              </a:rPr>
              <a:t>的所有下一状态，得到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的若干新状态（和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zh-CN" altLang="en-US">
                <a:sym typeface="Wingdings" panose="05000000000000000000" pitchFamily="2" charset="2"/>
              </a:rPr>
              <a:t>状态转移）；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）对于每个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的新状态，均计算其下一状态，又会得到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的新状态（转移）。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反复以上过程，会得到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的所有状态和转移。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4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D42843-7A70-4168-894A-957875760826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思想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：先假设若干状态不可区分，然后根据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中的转移再逐步进行确认；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思想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：概念上，</a:t>
            </a:r>
            <a:r>
              <a:rPr lang="en-US" altLang="zh-CN">
                <a:sym typeface="Wingdings" panose="05000000000000000000" pitchFamily="2" charset="2"/>
              </a:rPr>
              <a:t>s, t </a:t>
            </a:r>
            <a:r>
              <a:rPr lang="zh-CN" altLang="en-US">
                <a:sym typeface="Wingdings" panose="05000000000000000000" pitchFamily="2" charset="2"/>
              </a:rPr>
              <a:t>不可区分</a:t>
            </a:r>
            <a:r>
              <a:rPr lang="en-US" altLang="zh-CN">
                <a:sym typeface="Wingdings" panose="05000000000000000000" pitchFamily="2" charset="2"/>
              </a:rPr>
              <a:t>—</a:t>
            </a:r>
            <a:r>
              <a:rPr lang="zh-CN" altLang="en-US">
                <a:sym typeface="Wingdings" panose="05000000000000000000" pitchFamily="2" charset="2"/>
              </a:rPr>
              <a:t>从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到所有终态的全部路径</a:t>
            </a:r>
            <a:r>
              <a:rPr lang="en-US" altLang="zh-CN">
                <a:sym typeface="Wingdings" panose="05000000000000000000" pitchFamily="2" charset="2"/>
              </a:rPr>
              <a:t>+</a:t>
            </a:r>
            <a:r>
              <a:rPr lang="zh-CN" altLang="en-US">
                <a:sym typeface="Wingdings" panose="05000000000000000000" pitchFamily="2" charset="2"/>
              </a:rPr>
              <a:t>路径标记 </a:t>
            </a:r>
            <a:r>
              <a:rPr lang="en-US" altLang="zh-CN">
                <a:sym typeface="Wingdings" panose="05000000000000000000" pitchFamily="2" charset="2"/>
              </a:rPr>
              <a:t>= </a:t>
            </a:r>
            <a:r>
              <a:rPr lang="zh-CN" altLang="en-US">
                <a:sym typeface="Wingdings" panose="05000000000000000000" pitchFamily="2" charset="2"/>
              </a:rPr>
              <a:t>从 </a:t>
            </a:r>
            <a:r>
              <a:rPr lang="en-US" altLang="zh-CN">
                <a:sym typeface="Wingdings" panose="05000000000000000000" pitchFamily="2" charset="2"/>
              </a:rPr>
              <a:t>t </a:t>
            </a:r>
            <a:r>
              <a:rPr lang="zh-CN" altLang="en-US">
                <a:sym typeface="Wingdings" panose="05000000000000000000" pitchFamily="2" charset="2"/>
              </a:rPr>
              <a:t>到所有终态的全部路径</a:t>
            </a:r>
            <a:r>
              <a:rPr lang="en-US" altLang="zh-CN">
                <a:sym typeface="Wingdings" panose="05000000000000000000" pitchFamily="2" charset="2"/>
              </a:rPr>
              <a:t>+</a:t>
            </a:r>
            <a:r>
              <a:rPr lang="zh-CN" altLang="en-US">
                <a:sym typeface="Wingdings" panose="05000000000000000000" pitchFamily="2" charset="2"/>
              </a:rPr>
              <a:t>路径标记。但直接从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做出这种判断较为复杂，该算法将考察所有到终态的路径（化整为零），采用考察所有长度为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的小路径。</a:t>
            </a:r>
          </a:p>
        </p:txBody>
      </p:sp>
    </p:spTree>
    <p:extLst>
      <p:ext uri="{BB962C8B-B14F-4D97-AF65-F5344CB8AC3E}">
        <p14:creationId xmlns:p14="http://schemas.microsoft.com/office/powerpoint/2010/main" val="109866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F4A35E-3D85-4AC4-B3A9-F5DE0466DAED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语法分析是编译器中的重要阶段之一，可以认为是语法制导翻译模式编译器的核心。</a:t>
            </a:r>
          </a:p>
          <a:p>
            <a:pPr eaLnBrk="1" hangingPunct="1"/>
            <a:r>
              <a:rPr lang="zh-CN" altLang="en-US"/>
              <a:t>树结构使得分析方法有</a:t>
            </a:r>
            <a:r>
              <a:rPr lang="en-US" altLang="zh-CN"/>
              <a:t>2</a:t>
            </a:r>
            <a:r>
              <a:rPr lang="zh-CN" altLang="en-US"/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349831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BF4173-7A53-411A-8EC5-FAF6668B8AD8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要求：给定一文法，判断其中的非终结符集合</a:t>
            </a:r>
            <a:r>
              <a:rPr lang="en-US" altLang="zh-CN"/>
              <a:t>/</a:t>
            </a:r>
            <a:r>
              <a:rPr lang="zh-CN" altLang="en-US"/>
              <a:t>终结符集合；判断一个句子</a:t>
            </a:r>
            <a:r>
              <a:rPr lang="en-US" altLang="zh-CN"/>
              <a:t>w</a:t>
            </a:r>
            <a:r>
              <a:rPr lang="zh-CN" altLang="en-US"/>
              <a:t>是否可被该文法产生。</a:t>
            </a:r>
          </a:p>
          <a:p>
            <a:pPr eaLnBrk="1" hangingPunct="1"/>
            <a:r>
              <a:rPr lang="zh-CN" altLang="en-US"/>
              <a:t>预测分析器：栈</a:t>
            </a:r>
            <a:r>
              <a:rPr lang="en-US" altLang="zh-CN"/>
              <a:t>-</a:t>
            </a:r>
            <a:r>
              <a:rPr lang="zh-CN" altLang="en-US"/>
              <a:t>文法符号，</a:t>
            </a:r>
            <a:r>
              <a:rPr lang="en-US" altLang="zh-CN"/>
              <a:t>LR</a:t>
            </a:r>
            <a:r>
              <a:rPr lang="zh-CN" altLang="en-US"/>
              <a:t>分析器：文法符号</a:t>
            </a:r>
            <a:r>
              <a:rPr lang="en-US" altLang="zh-CN"/>
              <a:t>+</a:t>
            </a:r>
            <a:r>
              <a:rPr lang="zh-CN" altLang="en-US"/>
              <a:t>状态，或仅存状态。</a:t>
            </a:r>
          </a:p>
        </p:txBody>
      </p:sp>
    </p:spTree>
    <p:extLst>
      <p:ext uri="{BB962C8B-B14F-4D97-AF65-F5344CB8AC3E}">
        <p14:creationId xmlns:p14="http://schemas.microsoft.com/office/powerpoint/2010/main" val="50058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F6293A-96F2-4E27-84F1-BDF29FD9CA15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要求：根据文法和句子，能画出句子的分析树</a:t>
            </a:r>
            <a:r>
              <a:rPr lang="en-US" altLang="zh-CN"/>
              <a:t>/</a:t>
            </a:r>
            <a:r>
              <a:rPr lang="zh-CN" altLang="en-US"/>
              <a:t>语法树。这是第</a:t>
            </a:r>
            <a:r>
              <a:rPr lang="en-US" altLang="zh-CN"/>
              <a:t>3</a:t>
            </a:r>
            <a:r>
              <a:rPr lang="zh-CN" altLang="en-US"/>
              <a:t>～</a:t>
            </a:r>
            <a:r>
              <a:rPr lang="en-US" altLang="zh-CN"/>
              <a:t>4</a:t>
            </a:r>
            <a:r>
              <a:rPr lang="zh-CN" altLang="en-US"/>
              <a:t>章的基础</a:t>
            </a:r>
          </a:p>
          <a:p>
            <a:pPr eaLnBrk="1" hangingPunct="1"/>
            <a:r>
              <a:rPr lang="zh-CN" altLang="en-US"/>
              <a:t>二义：表现、本质原因；针对原因来改写</a:t>
            </a:r>
          </a:p>
        </p:txBody>
      </p:sp>
    </p:spTree>
    <p:extLst>
      <p:ext uri="{BB962C8B-B14F-4D97-AF65-F5344CB8AC3E}">
        <p14:creationId xmlns:p14="http://schemas.microsoft.com/office/powerpoint/2010/main" val="2196748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8B7B67-1730-40CE-9CFC-03822C7479BD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方法的核心思想。预测分析、移进归约的数据模型都是下推自动机，但栈中保存的内容不同，对栈的操作时机不同。</a:t>
            </a:r>
          </a:p>
        </p:txBody>
      </p:sp>
    </p:spTree>
    <p:extLst>
      <p:ext uri="{BB962C8B-B14F-4D97-AF65-F5344CB8AC3E}">
        <p14:creationId xmlns:p14="http://schemas.microsoft.com/office/powerpoint/2010/main" val="428774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05365B-E985-4995-B813-2056E5395657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记住公式：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 Aα|β  </a:t>
            </a:r>
            <a:r>
              <a:rPr lang="zh-CN" altLang="en-US"/>
              <a:t>变为：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βA’     A’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 αA’|ε</a:t>
            </a:r>
          </a:p>
          <a:p>
            <a:pPr eaLnBrk="1" hangingPunct="1"/>
            <a:r>
              <a:rPr lang="zh-CN" altLang="en-US"/>
              <a:t>消除所有左递归：注意：一般将文法开始符号排在首位，且若存在直接左递归则先消除之。</a:t>
            </a:r>
          </a:p>
        </p:txBody>
      </p:sp>
    </p:spTree>
    <p:extLst>
      <p:ext uri="{BB962C8B-B14F-4D97-AF65-F5344CB8AC3E}">
        <p14:creationId xmlns:p14="http://schemas.microsoft.com/office/powerpoint/2010/main" val="4183578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9226AD-3022-4A89-B314-C9DC1476DE66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公式：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α(β1 |β2) | γ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以数学观点看待的话，这样提取因子</a:t>
            </a:r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得到   </a:t>
            </a:r>
            <a:r>
              <a:rPr lang="pt-BR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α</a:t>
            </a:r>
            <a:r>
              <a:rPr lang="pt-BR" altLang="zh-CN"/>
              <a:t>A’ | γ     A’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β</a:t>
            </a:r>
            <a:r>
              <a:rPr lang="pt-BR" altLang="zh-CN"/>
              <a:t>1 |β2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13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E0F35-65DC-40E2-A7D7-ADC76456F79E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436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C580B3-2EC2-495D-A35B-6B81F05BE13F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计算</a:t>
            </a:r>
            <a:r>
              <a:rPr lang="en-US" altLang="zh-CN"/>
              <a:t>2</a:t>
            </a:r>
            <a:r>
              <a:rPr lang="zh-CN" altLang="en-US"/>
              <a:t>个集合，构造分析表。</a:t>
            </a:r>
            <a:r>
              <a:rPr lang="zh-CN" altLang="en-US" b="1">
                <a:solidFill>
                  <a:srgbClr val="FF0000"/>
                </a:solidFill>
              </a:rPr>
              <a:t>应该注意</a:t>
            </a:r>
            <a:r>
              <a:rPr lang="zh-CN" altLang="en-US"/>
              <a:t>：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）计算右部的</a:t>
            </a:r>
            <a:r>
              <a:rPr lang="en-US" altLang="zh-CN"/>
              <a:t>first</a:t>
            </a:r>
            <a:r>
              <a:rPr lang="zh-CN" altLang="en-US"/>
              <a:t>集合，计算左部的</a:t>
            </a:r>
            <a:r>
              <a:rPr lang="en-US" altLang="zh-CN"/>
              <a:t>follow</a:t>
            </a:r>
            <a:r>
              <a:rPr lang="zh-CN" altLang="en-US"/>
              <a:t>集合。若按照教材例子，计算各非终结符的</a:t>
            </a:r>
            <a:r>
              <a:rPr lang="en-US" altLang="zh-CN"/>
              <a:t>First</a:t>
            </a:r>
            <a:r>
              <a:rPr lang="zh-CN" altLang="en-US"/>
              <a:t>，则应该区分该集合中的各元素与后选项之间的对应关系。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）什么时候用 </a:t>
            </a:r>
            <a:r>
              <a:rPr lang="en-US" altLang="zh-CN"/>
              <a:t>A-&gt;ε</a:t>
            </a:r>
            <a:r>
              <a:rPr lang="zh-CN" altLang="en-US"/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73160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D930F7-37C9-4359-9CD3-135CE62837A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本课程以编译器前端为讨论对象，学习了涉及的基本概念、方法和原理。</a:t>
            </a:r>
          </a:p>
          <a:p>
            <a:pPr eaLnBrk="1" hangingPunct="1"/>
            <a:r>
              <a:rPr lang="zh-CN" altLang="en-US" dirty="0"/>
              <a:t>通过归纳、对比，总结</a:t>
            </a:r>
          </a:p>
        </p:txBody>
      </p:sp>
    </p:spTree>
    <p:extLst>
      <p:ext uri="{BB962C8B-B14F-4D97-AF65-F5344CB8AC3E}">
        <p14:creationId xmlns:p14="http://schemas.microsoft.com/office/powerpoint/2010/main" val="459544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3E45AE-915E-4532-A2EA-4EAB4D4549BA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685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5D412D-A6AD-432A-A277-756D2B2DBF76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文法</a:t>
            </a:r>
            <a:r>
              <a:rPr lang="en-US" altLang="zh-CN"/>
              <a:t>G</a:t>
            </a:r>
            <a:r>
              <a:rPr lang="zh-CN" altLang="en-US"/>
              <a:t>的所有产生式构成了识别文法</a:t>
            </a:r>
            <a:r>
              <a:rPr lang="en-US" altLang="zh-CN"/>
              <a:t>G</a:t>
            </a:r>
            <a:r>
              <a:rPr lang="zh-CN" altLang="en-US"/>
              <a:t>的所有活前缀的</a:t>
            </a:r>
            <a:r>
              <a:rPr lang="en-US" altLang="zh-CN"/>
              <a:t>NFA</a:t>
            </a:r>
            <a:r>
              <a:rPr lang="zh-CN" altLang="en-US"/>
              <a:t>集合。</a:t>
            </a:r>
          </a:p>
        </p:txBody>
      </p:sp>
    </p:spTree>
    <p:extLst>
      <p:ext uri="{BB962C8B-B14F-4D97-AF65-F5344CB8AC3E}">
        <p14:creationId xmlns:p14="http://schemas.microsoft.com/office/powerpoint/2010/main" val="1369818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B8943B-A35A-4570-926F-73437F08AFAC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998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012937-C981-4DE8-AA35-D47C734C6DF5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5238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AAAA61-BCD5-4580-856D-92D0821DD4CC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后缀式、三地址码（四元式）</a:t>
            </a:r>
          </a:p>
        </p:txBody>
      </p:sp>
    </p:spTree>
    <p:extLst>
      <p:ext uri="{BB962C8B-B14F-4D97-AF65-F5344CB8AC3E}">
        <p14:creationId xmlns:p14="http://schemas.microsoft.com/office/powerpoint/2010/main" val="313664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7D6EAD-ED0C-4CBC-9FD5-C138D64EF39A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8105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0D3AE-4E2D-4B6A-B556-1E8F5F96E3E2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918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D6A33B-AFB1-4AC8-A2F7-C874A35B84BF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2783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AD9BB3-B466-4515-A743-455380E82B87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685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35AF02-0BEE-4F45-A57D-A9484C2D777F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编译：翻译和目标程序的执行是</a:t>
            </a:r>
            <a:r>
              <a:rPr lang="en-US" altLang="zh-CN"/>
              <a:t>2</a:t>
            </a:r>
            <a:r>
              <a:rPr lang="zh-CN" altLang="en-US"/>
              <a:t>个独立的不同阶段；一遍翻译，多次执行</a:t>
            </a:r>
          </a:p>
          <a:p>
            <a:pPr eaLnBrk="1" hangingPunct="1"/>
            <a:r>
              <a:rPr lang="zh-CN" altLang="en-US"/>
              <a:t>解释：翻译和目标程序的执行整体上是一个阶段，且边翻译边执行；执行一次，需翻译一次。</a:t>
            </a:r>
          </a:p>
        </p:txBody>
      </p:sp>
    </p:spTree>
    <p:extLst>
      <p:ext uri="{BB962C8B-B14F-4D97-AF65-F5344CB8AC3E}">
        <p14:creationId xmlns:p14="http://schemas.microsoft.com/office/powerpoint/2010/main" val="314057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D843F-8E10-427A-A3E5-E5CBD76FE05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通过第</a:t>
            </a:r>
            <a:r>
              <a:rPr lang="en-US" altLang="zh-CN"/>
              <a:t>4</a:t>
            </a:r>
            <a:r>
              <a:rPr lang="zh-CN" altLang="en-US"/>
              <a:t>章的学习我们知道：实际的编译器可以将语法分析、语义分析、中间代码生成这三个阶段合并为一个阶段，三者的工作交织串行。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59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2D9AAC-A297-4716-B25D-6B93336DEA79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编译器中的中间代码既与具体及其无关，又可以和源语言无关，因此它将编译器分为与机器无关和相关的</a:t>
            </a:r>
            <a:r>
              <a:rPr lang="en-US" altLang="zh-CN"/>
              <a:t>2</a:t>
            </a:r>
            <a:r>
              <a:rPr lang="zh-CN" altLang="en-US"/>
              <a:t>部分。</a:t>
            </a:r>
          </a:p>
        </p:txBody>
      </p:sp>
    </p:spTree>
    <p:extLst>
      <p:ext uri="{BB962C8B-B14F-4D97-AF65-F5344CB8AC3E}">
        <p14:creationId xmlns:p14="http://schemas.microsoft.com/office/powerpoint/2010/main" val="421689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BE31D6-92A6-42F3-A9B3-0027F36C7B82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个最基本的概念：模式（词法规则），记号</a:t>
            </a:r>
            <a:r>
              <a:rPr lang="en-US" altLang="zh-CN"/>
              <a:t>,  </a:t>
            </a:r>
            <a:r>
              <a:rPr lang="zh-CN" altLang="en-US"/>
              <a:t>单词</a:t>
            </a:r>
            <a:endParaRPr lang="en-US" altLang="zh-CN"/>
          </a:p>
          <a:p>
            <a:pPr eaLnBrk="1" hangingPunct="1"/>
            <a:r>
              <a:rPr lang="zh-CN" altLang="en-US"/>
              <a:t>两种记号的识别机制：</a:t>
            </a:r>
            <a:r>
              <a:rPr lang="en-US" altLang="zh-CN"/>
              <a:t>NFA, DFA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36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D21AC7-2246-4C02-BBD3-8F25149D5C6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这三个基本概念对比到变量定义上：</a:t>
            </a:r>
            <a:endParaRPr lang="en-US" altLang="zh-CN"/>
          </a:p>
          <a:p>
            <a:pPr eaLnBrk="1" hangingPunct="1"/>
            <a:r>
              <a:rPr lang="zh-CN" altLang="en-US"/>
              <a:t>模式 </a:t>
            </a:r>
            <a:r>
              <a:rPr lang="en-US" altLang="zh-CN"/>
              <a:t>-&gt; </a:t>
            </a:r>
            <a:r>
              <a:rPr lang="zh-CN" altLang="en-US"/>
              <a:t>类型定义， 记号（模式的实例）</a:t>
            </a:r>
            <a:r>
              <a:rPr lang="en-US" altLang="zh-CN"/>
              <a:t>-&gt;</a:t>
            </a:r>
            <a:r>
              <a:rPr lang="zh-CN" altLang="en-US"/>
              <a:t>变量（类型的实例），单词</a:t>
            </a:r>
            <a:r>
              <a:rPr lang="en-US" altLang="zh-CN"/>
              <a:t>-&gt;</a:t>
            </a:r>
            <a:r>
              <a:rPr lang="zh-CN" altLang="en-US"/>
              <a:t>变量的值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372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EE24EB-E41D-450E-BEFC-D75CA42B82E8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三个正规式基本运算的优先级：闭包</a:t>
            </a:r>
            <a:r>
              <a:rPr lang="en-US" altLang="zh-CN"/>
              <a:t>(</a:t>
            </a:r>
            <a:r>
              <a:rPr lang="zh-CN" altLang="en-US"/>
              <a:t>正闭包、可选择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&gt; </a:t>
            </a:r>
            <a:r>
              <a:rPr lang="zh-CN" altLang="en-US"/>
              <a:t>连接 </a:t>
            </a:r>
            <a:r>
              <a:rPr lang="en-US" altLang="zh-CN"/>
              <a:t>&gt; </a:t>
            </a:r>
            <a:r>
              <a:rPr lang="zh-CN" altLang="en-US"/>
              <a:t>或。均为左结合！</a:t>
            </a:r>
          </a:p>
          <a:p>
            <a:pPr eaLnBrk="1" hangingPunct="1"/>
            <a:r>
              <a:rPr lang="zh-CN" altLang="en-US"/>
              <a:t>对于几种运算，可举例说明</a:t>
            </a:r>
            <a:r>
              <a:rPr lang="en-US" altLang="zh-CN"/>
              <a:t>. </a:t>
            </a:r>
            <a:r>
              <a:rPr lang="zh-CN" altLang="en-US"/>
              <a:t>如对于 </a:t>
            </a:r>
            <a:r>
              <a:rPr lang="en-US" altLang="zh-CN"/>
              <a:t>s, t  </a:t>
            </a:r>
            <a:r>
              <a:rPr lang="zh-CN" altLang="en-US"/>
              <a:t>正规式，且设它们表示的字符串用</a:t>
            </a:r>
            <a:r>
              <a:rPr lang="en-US" altLang="zh-CN"/>
              <a:t>S, T </a:t>
            </a:r>
            <a:r>
              <a:rPr lang="zh-CN" altLang="en-US"/>
              <a:t>表示，则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s* </a:t>
            </a:r>
            <a:r>
              <a:rPr lang="zh-CN" altLang="en-US"/>
              <a:t>表示的字符串集合为：空串，</a:t>
            </a:r>
            <a:r>
              <a:rPr lang="en-US" altLang="zh-CN"/>
              <a:t>S, SS, SSS, …</a:t>
            </a:r>
          </a:p>
          <a:p>
            <a:pPr eaLnBrk="1" hangingPunct="1"/>
            <a:r>
              <a:rPr lang="en-US" altLang="zh-CN"/>
              <a:t>s | t </a:t>
            </a:r>
            <a:r>
              <a:rPr lang="zh-CN" altLang="en-US"/>
              <a:t>：</a:t>
            </a:r>
            <a:r>
              <a:rPr lang="en-US" altLang="zh-CN"/>
              <a:t>S, T</a:t>
            </a:r>
          </a:p>
          <a:p>
            <a:pPr eaLnBrk="1" hangingPunct="1"/>
            <a:r>
              <a:rPr lang="en-US" altLang="zh-CN"/>
              <a:t>s · t: ST</a:t>
            </a:r>
          </a:p>
          <a:p>
            <a:pPr eaLnBrk="1" hangingPunct="1"/>
            <a:r>
              <a:rPr lang="en-US" altLang="zh-CN"/>
              <a:t>s? :  </a:t>
            </a:r>
            <a:r>
              <a:rPr lang="zh-CN" altLang="en-US"/>
              <a:t>空串， </a:t>
            </a:r>
            <a:r>
              <a:rPr lang="en-US" altLang="zh-CN"/>
              <a:t>S</a:t>
            </a:r>
          </a:p>
          <a:p>
            <a:pPr eaLnBrk="1" hangingPunct="1"/>
            <a:r>
              <a:rPr lang="zh-CN" altLang="en-US"/>
              <a:t>引申：正规集的结构</a:t>
            </a:r>
            <a:r>
              <a:rPr lang="en-US" altLang="zh-CN"/>
              <a:t>(</a:t>
            </a:r>
            <a:r>
              <a:rPr lang="zh-CN" altLang="en-US"/>
              <a:t>线性的</a:t>
            </a:r>
            <a:r>
              <a:rPr lang="en-US" altLang="zh-CN"/>
              <a:t>)</a:t>
            </a:r>
            <a:r>
              <a:rPr lang="zh-CN" altLang="en-US"/>
              <a:t>用正规式描述（设这是</a:t>
            </a:r>
            <a:r>
              <a:rPr lang="en-US" altLang="zh-CN"/>
              <a:t>1</a:t>
            </a:r>
            <a:r>
              <a:rPr lang="zh-CN" altLang="en-US"/>
              <a:t>阶问题），而正规式 </a:t>
            </a:r>
            <a:r>
              <a:rPr lang="en-US" altLang="zh-CN"/>
              <a:t>R </a:t>
            </a:r>
            <a:r>
              <a:rPr lang="zh-CN" altLang="en-US"/>
              <a:t>的书写形式可用</a:t>
            </a:r>
            <a:r>
              <a:rPr lang="en-US" altLang="zh-CN"/>
              <a:t>CFG</a:t>
            </a:r>
            <a:r>
              <a:rPr lang="zh-CN" altLang="en-US"/>
              <a:t>描述</a:t>
            </a:r>
            <a:r>
              <a:rPr lang="en-US" altLang="zh-CN"/>
              <a:t>(</a:t>
            </a:r>
            <a:r>
              <a:rPr lang="zh-CN" altLang="en-US"/>
              <a:t>则这是</a:t>
            </a:r>
            <a:r>
              <a:rPr lang="en-US" altLang="zh-CN"/>
              <a:t>2</a:t>
            </a:r>
            <a:r>
              <a:rPr lang="zh-CN" altLang="en-US"/>
              <a:t>阶问题</a:t>
            </a:r>
            <a:r>
              <a:rPr lang="en-US" altLang="zh-CN"/>
              <a:t>):</a:t>
            </a:r>
          </a:p>
          <a:p>
            <a:pPr eaLnBrk="1" hangingPunct="1"/>
            <a:r>
              <a:rPr lang="en-US" altLang="zh-CN"/>
              <a:t>R </a:t>
            </a:r>
            <a:r>
              <a:rPr lang="en-US" altLang="zh-CN">
                <a:sym typeface="Wingdings" panose="05000000000000000000" pitchFamily="2" charset="2"/>
              </a:rPr>
              <a:t> ε| c | R ‘|’ R | R R | R ‘*’ | R ‘+’ | R ‘?’ 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         | ‘[‘ STRZONE ‘]’  | ‘[^‘ STRZONE ‘]’ | ‘”’ STR ‘”’ ( c </a:t>
            </a:r>
            <a:r>
              <a:rPr lang="zh-CN" altLang="en-US">
                <a:sym typeface="Wingdings" panose="05000000000000000000" pitchFamily="2" charset="2"/>
              </a:rPr>
              <a:t>为字母表上的字符</a:t>
            </a:r>
            <a:r>
              <a:rPr lang="en-US" altLang="zh-CN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STR  c { c }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STR2    c ‘-’ c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STRZONE  { STR | STR2 }</a:t>
            </a:r>
          </a:p>
        </p:txBody>
      </p:sp>
    </p:spTree>
    <p:extLst>
      <p:ext uri="{BB962C8B-B14F-4D97-AF65-F5344CB8AC3E}">
        <p14:creationId xmlns:p14="http://schemas.microsoft.com/office/powerpoint/2010/main" val="232353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E998AB-3D92-4B25-AF83-BF4611946AA3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FA</a:t>
            </a:r>
            <a:r>
              <a:rPr lang="zh-CN" altLang="en-US"/>
              <a:t>定义中：</a:t>
            </a:r>
            <a:r>
              <a:rPr lang="zh-CN" altLang="en-US" b="1"/>
              <a:t>初态必须有且仅有</a:t>
            </a:r>
            <a:r>
              <a:rPr lang="en-US" altLang="zh-CN" b="1"/>
              <a:t>1</a:t>
            </a:r>
            <a:r>
              <a:rPr lang="zh-CN" altLang="en-US" b="1"/>
              <a:t>个；终态至少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回溯问题：算法难于构造，识别效率低，可能附加的计算影响难于恢复；对于不被接受的输入，只有尝试所有可能路径之后才能确定。</a:t>
            </a:r>
          </a:p>
          <a:p>
            <a:pPr eaLnBrk="1" hangingPunct="1"/>
            <a:r>
              <a:rPr lang="en-US" altLang="zh-CN"/>
              <a:t>DFA</a:t>
            </a:r>
            <a:r>
              <a:rPr lang="zh-CN" altLang="en-US"/>
              <a:t>算法：应直到到达某个终态且再无转移、或输入扫描结束为止</a:t>
            </a:r>
            <a:r>
              <a:rPr lang="en-US" altLang="zh-CN"/>
              <a:t>——</a:t>
            </a:r>
            <a:r>
              <a:rPr lang="zh-CN" altLang="en-US"/>
              <a:t>最长匹配原则。</a:t>
            </a:r>
          </a:p>
        </p:txBody>
      </p:sp>
    </p:spTree>
    <p:extLst>
      <p:ext uri="{BB962C8B-B14F-4D97-AF65-F5344CB8AC3E}">
        <p14:creationId xmlns:p14="http://schemas.microsoft.com/office/powerpoint/2010/main" val="97760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248400"/>
            <a:ext cx="1905000" cy="457200"/>
          </a:xfr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DE07431E-FB1A-44B3-A48B-F2B2E8A53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1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356176"/>
            <a:ext cx="1905000" cy="457200"/>
          </a:xfr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CBE93828-FA5A-484A-8700-B0A827A99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A23FE-941D-46CB-9CE2-369FA6D89A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0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421BCCF-2F65-437A-AACA-AAC5A65E9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6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com&#22797;&#20064;2020-2.pptx#-1,1,&#22797;&#20064;&#20064;&#39064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57438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5400">
                <a:solidFill>
                  <a:srgbClr val="990000"/>
                </a:solidFill>
                <a:ea typeface="隶书" panose="02010509060101010101" pitchFamily="49" charset="-122"/>
              </a:rPr>
              <a:t>《</a:t>
            </a:r>
            <a:r>
              <a:rPr lang="zh-CN" altLang="en-US" sz="5400">
                <a:solidFill>
                  <a:srgbClr val="990000"/>
                </a:solidFill>
                <a:ea typeface="隶书" panose="02010509060101010101" pitchFamily="49" charset="-122"/>
              </a:rPr>
              <a:t>编译原理</a:t>
            </a:r>
            <a:r>
              <a:rPr lang="en-US" altLang="zh-CN" sz="5400">
                <a:solidFill>
                  <a:srgbClr val="990000"/>
                </a:solidFill>
                <a:ea typeface="隶书" panose="02010509060101010101" pitchFamily="49" charset="-122"/>
              </a:rPr>
              <a:t>》</a:t>
            </a:r>
            <a:r>
              <a:rPr lang="zh-CN" altLang="en-US" sz="5400">
                <a:solidFill>
                  <a:srgbClr val="990000"/>
                </a:solidFill>
                <a:ea typeface="隶书" panose="02010509060101010101" pitchFamily="49" charset="-122"/>
              </a:rPr>
              <a:t>课程复习</a:t>
            </a:r>
          </a:p>
        </p:txBody>
      </p:sp>
    </p:spTree>
    <p:extLst>
      <p:ext uri="{BB962C8B-B14F-4D97-AF65-F5344CB8AC3E}">
        <p14:creationId xmlns:p14="http://schemas.microsoft.com/office/powerpoint/2010/main" val="420687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29845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记号的识别－有限自动机（</a:t>
            </a:r>
            <a:r>
              <a:rPr lang="en-US" altLang="zh-CN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sz="36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06FBC-59C5-4ADD-AD79-01B343178F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57200" y="1133475"/>
            <a:ext cx="86106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的定义：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的表示：定义、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状态转换图、状态转换矩阵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识别记号的基本方法：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u="sng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自左向右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扫描输入序列，</a:t>
            </a:r>
            <a:r>
              <a:rPr lang="zh-CN" altLang="en-US" u="sng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边扫描边状态转移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直到：到达某个终态，或无法到达终态。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相对于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点区别：（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的不确定性）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某个状态下，对同一字符</a:t>
            </a:r>
            <a:r>
              <a:rPr lang="zh-CN" altLang="en-US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可能有多于一个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的下一状态；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可能存在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状态转移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348038" y="1196975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(N|D)FA =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932363" y="11715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(S, Σ, move, s0, F)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9913" y="5078413"/>
            <a:ext cx="86106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（串行）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识别输入序列的弱点：</a:t>
            </a:r>
            <a:r>
              <a:rPr lang="zh-CN" altLang="en-US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尝试</a:t>
            </a:r>
            <a:r>
              <a:rPr lang="en-US" altLang="zh-CN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回溯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>
              <a:lnSpc>
                <a:spcPct val="125000"/>
              </a:lnSpc>
              <a:buFontTx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模拟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的算法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识别记号，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只尝试一遍不回溯。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64" name="矩形 1"/>
          <p:cNvSpPr>
            <a:spLocks noChangeArrowheads="1"/>
          </p:cNvSpPr>
          <p:nvPr/>
        </p:nvSpPr>
        <p:spPr bwMode="auto">
          <a:xfrm>
            <a:off x="5557184" y="2125663"/>
            <a:ext cx="15118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 转化</a:t>
            </a:r>
          </a:p>
        </p:txBody>
      </p:sp>
      <p:sp>
        <p:nvSpPr>
          <p:cNvPr id="3" name="左大括号 2"/>
          <p:cNvSpPr/>
          <p:nvPr/>
        </p:nvSpPr>
        <p:spPr>
          <a:xfrm rot="-5400000">
            <a:off x="5695950" y="-55563"/>
            <a:ext cx="158751" cy="4362452"/>
          </a:xfrm>
          <a:prstGeom prst="leftBrace">
            <a:avLst>
              <a:gd name="adj1" fmla="val 8333"/>
              <a:gd name="adj2" fmla="val 460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allAtOnce" autoUpdateAnimBg="0"/>
      <p:bldP spid="7" grpId="0" build="allAtOnce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2932750" y="6007100"/>
            <a:ext cx="1800225" cy="43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7772400" cy="803275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 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032E-FA71-4F3B-9587-574E1B1C83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65150" y="1385888"/>
            <a:ext cx="83994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Thompson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</a:t>
            </a:r>
            <a:r>
              <a:rPr lang="en-US" altLang="zh-CN" sz="1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定义的对应关系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).</a:t>
            </a: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612775" y="2033588"/>
            <a:ext cx="78470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关键步骤：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 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分解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正规式：按运算的</a:t>
            </a:r>
            <a:r>
              <a:rPr lang="zh-CN" altLang="en-US" sz="2400" u="sng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逆序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，自上向下 递归分解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 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   按运算的</a:t>
            </a:r>
            <a:r>
              <a:rPr lang="zh-CN" altLang="en-US" sz="2400" u="sng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正序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，自下向上 递归构造</a:t>
            </a:r>
          </a:p>
        </p:txBody>
      </p:sp>
      <p:sp>
        <p:nvSpPr>
          <p:cNvPr id="65577" name="AutoShape 41"/>
          <p:cNvSpPr>
            <a:spLocks noChangeArrowheads="1"/>
          </p:cNvSpPr>
          <p:nvPr/>
        </p:nvSpPr>
        <p:spPr bwMode="auto">
          <a:xfrm>
            <a:off x="6372225" y="1889125"/>
            <a:ext cx="2087563" cy="504825"/>
          </a:xfrm>
          <a:prstGeom prst="wedgeRectCallout">
            <a:avLst>
              <a:gd name="adj1" fmla="val -49468"/>
              <a:gd name="adj2" fmla="val 11038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借助语法树</a:t>
            </a:r>
          </a:p>
        </p:txBody>
      </p:sp>
      <p:sp>
        <p:nvSpPr>
          <p:cNvPr id="21513" name="Rectangle 44"/>
          <p:cNvSpPr>
            <a:spLocks noChangeArrowheads="1"/>
          </p:cNvSpPr>
          <p:nvPr/>
        </p:nvSpPr>
        <p:spPr bwMode="auto">
          <a:xfrm>
            <a:off x="539750" y="765175"/>
            <a:ext cx="7416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NFA 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DFA 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最小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DFA 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分析器</a:t>
            </a: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6380163" y="3436938"/>
            <a:ext cx="2087562" cy="504825"/>
          </a:xfrm>
          <a:prstGeom prst="wedgeRectCallout">
            <a:avLst>
              <a:gd name="adj1" fmla="val -48958"/>
              <a:gd name="adj2" fmla="val -79176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后序遍历树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123728" y="765175"/>
            <a:ext cx="3816424" cy="55403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565150" y="3617913"/>
            <a:ext cx="839946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子集法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marL="896938" lvl="2" indent="-447675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关键：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(S)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 </a:t>
            </a:r>
            <a:r>
              <a:rPr lang="en-US" altLang="zh-CN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(S, a)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的计算； </a:t>
            </a:r>
          </a:p>
          <a:p>
            <a:pPr lvl="2" indent="-922338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步骤：⑴ 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初态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{S</a:t>
            </a:r>
            <a:r>
              <a:rPr lang="en-US" altLang="zh-CN" sz="3200" baseline="-250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⑵ 反复计算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的所有可能的状态及转移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lvl="2"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lang="en-US" altLang="zh-CN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T, a</a:t>
            </a:r>
            <a:r>
              <a:rPr lang="en-US" altLang="zh-CN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indent="-922338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提醒：借助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‘</a:t>
            </a:r>
            <a:r>
              <a:rPr lang="zh-CN" altLang="en-US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状态转换矩阵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记录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的状态及转移。</a:t>
            </a:r>
          </a:p>
        </p:txBody>
      </p:sp>
    </p:spTree>
    <p:extLst>
      <p:ext uri="{BB962C8B-B14F-4D97-AF65-F5344CB8AC3E}">
        <p14:creationId xmlns:p14="http://schemas.microsoft.com/office/powerpoint/2010/main" val="21286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5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5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9" grpId="0" animBg="1"/>
      <p:bldP spid="65539" grpId="0"/>
      <p:bldP spid="65575" grpId="0"/>
      <p:bldP spid="6557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7772400" cy="803275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F95E8-70BC-437E-AFBC-0DC21CFF36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65150" y="1125538"/>
            <a:ext cx="83994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的最小化：所有不可区分的状态看作是一个状态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27088" y="2060575"/>
            <a:ext cx="77247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</a:rPr>
              <a:t>初始划分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Π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</a:rPr>
              <a:t>：终态组，非终态组</a:t>
            </a:r>
            <a:r>
              <a:rPr lang="en-US" altLang="zh-CN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）反复分裂每个状态组（借用</a:t>
            </a:r>
            <a:r>
              <a:rPr lang="zh-CN" altLang="en-US" sz="2400" b="1" u="sng" dirty="0">
                <a:solidFill>
                  <a:srgbClr val="0000FF"/>
                </a:solidFill>
                <a:ea typeface="楷体" panose="02010609060101010101" pitchFamily="49" charset="-122"/>
              </a:rPr>
              <a:t>状态转换矩阵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最终划分 </a:t>
            </a:r>
            <a:r>
              <a:rPr lang="en-US" altLang="zh-CN" sz="2400" b="1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Π</a:t>
            </a:r>
            <a:r>
              <a:rPr lang="en-US" altLang="zh-CN" sz="1800" b="1" dirty="0" err="1">
                <a:ea typeface="楷体" panose="02010609060101010101" pitchFamily="49" charset="-122"/>
              </a:rPr>
              <a:t>final</a:t>
            </a: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的特点：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a. </a:t>
            </a:r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同一状态组内的任两状态是不可区分的；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b. </a:t>
            </a:r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</a:rPr>
              <a:t>不同状态组内的两个状态是可区分的。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808038" y="4652963"/>
            <a:ext cx="7724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）选代表，改转移（借用</a:t>
            </a:r>
            <a:r>
              <a:rPr lang="zh-CN" altLang="en-US" sz="2400" b="1" u="sng" dirty="0">
                <a:solidFill>
                  <a:srgbClr val="0000FF"/>
                </a:solidFill>
                <a:ea typeface="楷体" panose="02010609060101010101" pitchFamily="49" charset="-122"/>
              </a:rPr>
              <a:t>状态转换矩阵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）；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）删除死状态、不可达状态（借用</a:t>
            </a:r>
            <a:r>
              <a:rPr lang="zh-CN" altLang="en-US" sz="2400" b="1" u="sng" dirty="0">
                <a:solidFill>
                  <a:srgbClr val="0000FF"/>
                </a:solidFill>
                <a:ea typeface="楷体" panose="02010609060101010101" pitchFamily="49" charset="-122"/>
              </a:rPr>
              <a:t>状态转换图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val="346649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42875"/>
            <a:ext cx="3851275" cy="8382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语法分析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C54DB-8C32-407B-BD63-50452ABC40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9388" y="1484313"/>
            <a:ext cx="8640762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语法分析的输入是</a:t>
            </a:r>
            <a:r>
              <a:rPr lang="zh-CN" altLang="en-US" sz="2400" u="sng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记号流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400" u="sng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分析结果是句子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b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句子具有层次化结构，表示该结构的最好方法是树。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语法分析方法：</a:t>
            </a:r>
            <a:endParaRPr lang="en-US" altLang="zh-CN" sz="24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从根到叶子、从叶子到根（构造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遍历分析树） 。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0" y="3275013"/>
            <a:ext cx="74818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主要内容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语言与文法</a:t>
            </a:r>
            <a:r>
              <a:rPr kumimoji="0"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有关推导的基本概念 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</a:t>
            </a:r>
            <a:r>
              <a:rPr kumimoji="0"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语法树</a:t>
            </a:r>
            <a:r>
              <a:rPr kumimoji="0"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  <a:r>
              <a:rPr kumimoji="0"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</a:t>
            </a:r>
            <a:r>
              <a:rPr kumimoji="0"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  <a:r>
              <a:rPr kumimoji="0"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kumimoji="0" lang="en-US" altLang="zh-CN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SRL(1)</a:t>
            </a:r>
            <a:r>
              <a:rPr lang="zh-CN" altLang="en-US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分析表的构造</a:t>
            </a:r>
            <a:r>
              <a:rPr kumimoji="0" lang="en-US" altLang="zh-CN" sz="24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53731" y="286314"/>
            <a:ext cx="218019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语法规则 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 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853602" y="585145"/>
            <a:ext cx="6956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3851920" y="585145"/>
            <a:ext cx="697354" cy="45575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452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语言与文法</a:t>
            </a: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4C4BA-8BFE-49B6-A597-160F305525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50825" y="701675"/>
            <a:ext cx="845820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正规式与正规文法：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正规式与正规文法用于描述线性结构，如构成句子的记号；识别正规语言的自动机是有限自动机（</a:t>
            </a:r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），它们的特征是没有记忆能力。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上下文无关文法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用于描述层次结构，如构成程序的句子；识别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CFL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的自动机是下推自动机（</a:t>
            </a:r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），它是在有限自动机的基础上增加了一个下推栈，从而有了简单的记忆能力。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61938" y="4260850"/>
            <a:ext cx="43195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文法的分类：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型、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型文法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5221288" y="3752850"/>
          <a:ext cx="3348037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17407" imgH="840900" progId="Visio.Drawing.11">
                  <p:embed/>
                </p:oleObj>
              </mc:Choice>
              <mc:Fallback>
                <p:oleObj name="Visio" r:id="rId3" imgW="1417407" imgH="840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752850"/>
                        <a:ext cx="3348037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716463" y="4400550"/>
          <a:ext cx="165735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91435" imgH="501614" progId="Visio.Drawing.11">
                  <p:embed/>
                </p:oleObj>
              </mc:Choice>
              <mc:Fallback>
                <p:oleObj name="Visio" r:id="rId5" imgW="791435" imgH="5016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00550"/>
                        <a:ext cx="165735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547813" y="5229225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G=(N, T, P, S)</a:t>
            </a:r>
          </a:p>
        </p:txBody>
      </p:sp>
    </p:spTree>
    <p:extLst>
      <p:ext uri="{BB962C8B-B14F-4D97-AF65-F5344CB8AC3E}">
        <p14:creationId xmlns:p14="http://schemas.microsoft.com/office/powerpoint/2010/main" val="3354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有关推导的基本概念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8D6B4-5054-4434-B8E0-A497BD9216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04800" y="549275"/>
            <a:ext cx="8610600" cy="62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lang="zh-CN" altLang="en-US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产生式的右部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替换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句型中的</a:t>
            </a:r>
            <a:r>
              <a:rPr lang="zh-CN" altLang="en-US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推导的基本概念：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直接推导等（</a:t>
            </a:r>
            <a:r>
              <a:rPr lang="en-US" altLang="zh-CN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=&gt;</a:t>
            </a:r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与    ）、</a:t>
            </a:r>
            <a:b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最左推导、左句型（最右推导、右句型）、句子；</a:t>
            </a:r>
            <a:b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句子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句型：从文法的开始符号开始，反复推导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分析树与语法树：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分析树和语法树都反映了语言结构；分析树还记录了分析的过程（含有非终结符）； 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文法的二义性：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二义性的本质是文法中缺少对文法符号优先级和结合性的规定，从而使得一个句子可以有多于一棵分析树。 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二义性的消除：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改写二义文法为非二义文法； 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对文法符号施加优先级与结合性的限制，使得分析的每一步有唯一选择。 </a:t>
            </a: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5682009" y="1298575"/>
            <a:ext cx="488950" cy="639763"/>
            <a:chOff x="-625" y="3133"/>
            <a:chExt cx="308" cy="403"/>
          </a:xfrm>
        </p:grpSpPr>
        <p:sp>
          <p:nvSpPr>
            <p:cNvPr id="29705" name="Text Box 4"/>
            <p:cNvSpPr txBox="1">
              <a:spLocks noChangeArrowheads="1"/>
            </p:cNvSpPr>
            <p:nvPr/>
          </p:nvSpPr>
          <p:spPr bwMode="auto">
            <a:xfrm>
              <a:off x="-625" y="32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=&gt;</a:t>
              </a:r>
            </a:p>
          </p:txBody>
        </p:sp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-616" y="31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*</a:t>
              </a:r>
            </a:p>
          </p:txBody>
        </p:sp>
      </p:grpSp>
      <p:grpSp>
        <p:nvGrpSpPr>
          <p:cNvPr id="71689" name="Group 9"/>
          <p:cNvGrpSpPr>
            <a:grpSpLocks/>
          </p:cNvGrpSpPr>
          <p:nvPr/>
        </p:nvGrpSpPr>
        <p:grpSpPr bwMode="auto">
          <a:xfrm>
            <a:off x="6531322" y="1268413"/>
            <a:ext cx="488950" cy="639762"/>
            <a:chOff x="-625" y="3133"/>
            <a:chExt cx="308" cy="403"/>
          </a:xfrm>
        </p:grpSpPr>
        <p:sp>
          <p:nvSpPr>
            <p:cNvPr id="29703" name="Text Box 10"/>
            <p:cNvSpPr txBox="1">
              <a:spLocks noChangeArrowheads="1"/>
            </p:cNvSpPr>
            <p:nvPr/>
          </p:nvSpPr>
          <p:spPr bwMode="auto">
            <a:xfrm>
              <a:off x="-625" y="32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=&gt;</a:t>
              </a:r>
            </a:p>
          </p:txBody>
        </p:sp>
        <p:sp>
          <p:nvSpPr>
            <p:cNvPr id="29704" name="Text Box 11"/>
            <p:cNvSpPr txBox="1">
              <a:spLocks noChangeArrowheads="1"/>
            </p:cNvSpPr>
            <p:nvPr/>
          </p:nvSpPr>
          <p:spPr bwMode="auto">
            <a:xfrm>
              <a:off x="-616" y="31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09" name="Group 7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20861950"/>
              </p:ext>
            </p:extLst>
          </p:nvPr>
        </p:nvGraphicFramePr>
        <p:xfrm>
          <a:off x="2411413" y="487784"/>
          <a:ext cx="6048375" cy="410368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扫描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文法符号序列的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变换方式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建树（顺序）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自上而下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向右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最左推导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从根开始，自上而下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（父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孩子）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自下而上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最左归约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从叶子开始，自下而上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（孩子 父）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9" name="Rectangle 28"/>
          <p:cNvSpPr>
            <a:spLocks noChangeArrowheads="1"/>
          </p:cNvSpPr>
          <p:nvPr/>
        </p:nvSpPr>
        <p:spPr bwMode="auto">
          <a:xfrm>
            <a:off x="1114425" y="2068934"/>
            <a:ext cx="649288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</a:t>
            </a:r>
            <a:br>
              <a:rPr kumimoji="0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0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br>
              <a:rPr kumimoji="0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0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</a:p>
        </p:txBody>
      </p:sp>
      <p:grpSp>
        <p:nvGrpSpPr>
          <p:cNvPr id="31770" name="Group 62"/>
          <p:cNvGrpSpPr>
            <a:grpSpLocks/>
          </p:cNvGrpSpPr>
          <p:nvPr/>
        </p:nvGrpSpPr>
        <p:grpSpPr bwMode="auto">
          <a:xfrm rot="-7620000">
            <a:off x="1999456" y="2357066"/>
            <a:ext cx="211137" cy="971550"/>
            <a:chOff x="1837" y="754"/>
            <a:chExt cx="272" cy="726"/>
          </a:xfrm>
        </p:grpSpPr>
        <p:sp>
          <p:nvSpPr>
            <p:cNvPr id="31775" name="Line 63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6" name="AutoShape 64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1771" name="Group 65"/>
          <p:cNvGrpSpPr>
            <a:grpSpLocks/>
          </p:cNvGrpSpPr>
          <p:nvPr/>
        </p:nvGrpSpPr>
        <p:grpSpPr bwMode="auto">
          <a:xfrm rot="-3900000">
            <a:off x="1999456" y="3254003"/>
            <a:ext cx="211138" cy="971550"/>
            <a:chOff x="1837" y="754"/>
            <a:chExt cx="272" cy="726"/>
          </a:xfrm>
        </p:grpSpPr>
        <p:sp>
          <p:nvSpPr>
            <p:cNvPr id="31773" name="Line 66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AutoShape 67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22475" y="476672"/>
            <a:ext cx="1595438" cy="1349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9458" y="5301962"/>
            <a:ext cx="713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详见：</a:t>
            </a:r>
            <a:r>
              <a:rPr lang="zh-CN" altLang="en-US" dirty="0">
                <a:solidFill>
                  <a:srgbClr val="7030A0"/>
                </a:solidFill>
              </a:rPr>
              <a:t>“学在西电”</a:t>
            </a:r>
            <a:r>
              <a:rPr lang="en-US" altLang="zh-CN" dirty="0">
                <a:solidFill>
                  <a:srgbClr val="7030A0"/>
                </a:solidFill>
              </a:rPr>
              <a:t>§6.4 </a:t>
            </a:r>
            <a:r>
              <a:rPr lang="zh-CN" altLang="en-US" dirty="0">
                <a:solidFill>
                  <a:srgbClr val="7030A0"/>
                </a:solidFill>
              </a:rPr>
              <a:t>语法分析大对比</a:t>
            </a:r>
          </a:p>
        </p:txBody>
      </p:sp>
    </p:spTree>
    <p:extLst>
      <p:ext uri="{BB962C8B-B14F-4D97-AF65-F5344CB8AC3E}">
        <p14:creationId xmlns:p14="http://schemas.microsoft.com/office/powerpoint/2010/main" val="1955862647"/>
      </p:ext>
    </p:extLst>
  </p:cSld>
  <p:clrMapOvr>
    <a:masterClrMapping/>
  </p:clrMapOvr>
  <p:transition spd="med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75"/>
            <a:ext cx="649288" cy="266541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</a:t>
            </a:r>
            <a:b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b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A534B-21C9-4AAA-B9C9-7FC5B7C7D9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1620838" y="1123950"/>
            <a:ext cx="1079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自上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而下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1549400" y="3355975"/>
            <a:ext cx="9350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而上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132138" y="836613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递归下降分析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348038" y="184467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u="sng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预测分析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2916238" y="3355975"/>
            <a:ext cx="1295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移进归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约分析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4572000" y="36449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LR</a:t>
            </a:r>
            <a:r>
              <a:rPr kumimoji="0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372225" y="2924175"/>
            <a:ext cx="1835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LR(0)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SLR(1)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LALR(1)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LR(1)</a:t>
            </a:r>
          </a:p>
        </p:txBody>
      </p:sp>
      <p:grpSp>
        <p:nvGrpSpPr>
          <p:cNvPr id="106526" name="Group 30"/>
          <p:cNvGrpSpPr>
            <a:grpSpLocks/>
          </p:cNvGrpSpPr>
          <p:nvPr/>
        </p:nvGrpSpPr>
        <p:grpSpPr bwMode="auto">
          <a:xfrm rot="-7171778">
            <a:off x="2655094" y="1015206"/>
            <a:ext cx="287338" cy="720725"/>
            <a:chOff x="1837" y="754"/>
            <a:chExt cx="272" cy="726"/>
          </a:xfrm>
        </p:grpSpPr>
        <p:sp>
          <p:nvSpPr>
            <p:cNvPr id="32812" name="Line 28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AutoShape 29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27" name="Group 31"/>
          <p:cNvGrpSpPr>
            <a:grpSpLocks/>
          </p:cNvGrpSpPr>
          <p:nvPr/>
        </p:nvGrpSpPr>
        <p:grpSpPr bwMode="auto">
          <a:xfrm rot="-3961256">
            <a:off x="2824163" y="1374775"/>
            <a:ext cx="247650" cy="971550"/>
            <a:chOff x="1837" y="754"/>
            <a:chExt cx="272" cy="726"/>
          </a:xfrm>
        </p:grpSpPr>
        <p:sp>
          <p:nvSpPr>
            <p:cNvPr id="32810" name="Line 32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AutoShape 33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0" name="Group 34"/>
          <p:cNvGrpSpPr>
            <a:grpSpLocks/>
          </p:cNvGrpSpPr>
          <p:nvPr/>
        </p:nvGrpSpPr>
        <p:grpSpPr bwMode="auto">
          <a:xfrm rot="-5400000">
            <a:off x="2484438" y="3644900"/>
            <a:ext cx="287337" cy="576263"/>
            <a:chOff x="1837" y="754"/>
            <a:chExt cx="272" cy="726"/>
          </a:xfrm>
        </p:grpSpPr>
        <p:sp>
          <p:nvSpPr>
            <p:cNvPr id="32808" name="Line 35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AutoShape 36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3" name="Group 37"/>
          <p:cNvGrpSpPr>
            <a:grpSpLocks/>
          </p:cNvGrpSpPr>
          <p:nvPr/>
        </p:nvGrpSpPr>
        <p:grpSpPr bwMode="auto">
          <a:xfrm rot="-5400000">
            <a:off x="4140200" y="3571876"/>
            <a:ext cx="287337" cy="576262"/>
            <a:chOff x="1837" y="754"/>
            <a:chExt cx="272" cy="726"/>
          </a:xfrm>
        </p:grpSpPr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AutoShape 39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6" name="Group 40"/>
          <p:cNvGrpSpPr>
            <a:grpSpLocks/>
          </p:cNvGrpSpPr>
          <p:nvPr/>
        </p:nvGrpSpPr>
        <p:grpSpPr bwMode="auto">
          <a:xfrm rot="-8100000">
            <a:off x="5940425" y="3140076"/>
            <a:ext cx="287337" cy="576262"/>
            <a:chOff x="1837" y="754"/>
            <a:chExt cx="272" cy="726"/>
          </a:xfrm>
        </p:grpSpPr>
        <p:sp>
          <p:nvSpPr>
            <p:cNvPr id="32804" name="Line 41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AutoShape 42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9" name="Group 43"/>
          <p:cNvGrpSpPr>
            <a:grpSpLocks/>
          </p:cNvGrpSpPr>
          <p:nvPr/>
        </p:nvGrpSpPr>
        <p:grpSpPr bwMode="auto">
          <a:xfrm rot="-5400000">
            <a:off x="5940425" y="3573463"/>
            <a:ext cx="287338" cy="576262"/>
            <a:chOff x="1837" y="754"/>
            <a:chExt cx="272" cy="726"/>
          </a:xfrm>
        </p:grpSpPr>
        <p:sp>
          <p:nvSpPr>
            <p:cNvPr id="32802" name="Line 44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AutoShape 45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42" name="Group 46"/>
          <p:cNvGrpSpPr>
            <a:grpSpLocks/>
          </p:cNvGrpSpPr>
          <p:nvPr/>
        </p:nvGrpSpPr>
        <p:grpSpPr bwMode="auto">
          <a:xfrm rot="-4800000">
            <a:off x="5940425" y="3932238"/>
            <a:ext cx="287338" cy="576262"/>
            <a:chOff x="1837" y="754"/>
            <a:chExt cx="272" cy="726"/>
          </a:xfrm>
        </p:grpSpPr>
        <p:sp>
          <p:nvSpPr>
            <p:cNvPr id="32800" name="Line 47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AutoShape 48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45" name="Group 49"/>
          <p:cNvGrpSpPr>
            <a:grpSpLocks/>
          </p:cNvGrpSpPr>
          <p:nvPr/>
        </p:nvGrpSpPr>
        <p:grpSpPr bwMode="auto">
          <a:xfrm rot="-3000000">
            <a:off x="5940425" y="4364038"/>
            <a:ext cx="287338" cy="576262"/>
            <a:chOff x="1837" y="754"/>
            <a:chExt cx="272" cy="726"/>
          </a:xfrm>
        </p:grpSpPr>
        <p:sp>
          <p:nvSpPr>
            <p:cNvPr id="32798" name="Line 50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AutoShape 51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6549" name="Freeform 53"/>
          <p:cNvSpPr>
            <a:spLocks/>
          </p:cNvSpPr>
          <p:nvPr/>
        </p:nvSpPr>
        <p:spPr bwMode="auto">
          <a:xfrm>
            <a:off x="2843213" y="1885950"/>
            <a:ext cx="5256212" cy="3630613"/>
          </a:xfrm>
          <a:custGeom>
            <a:avLst/>
            <a:gdLst>
              <a:gd name="T0" fmla="*/ 2147483646 w 3311"/>
              <a:gd name="T1" fmla="*/ 2147483646 h 2287"/>
              <a:gd name="T2" fmla="*/ 0 w 3311"/>
              <a:gd name="T3" fmla="*/ 2147483646 h 2287"/>
              <a:gd name="T4" fmla="*/ 0 w 3311"/>
              <a:gd name="T5" fmla="*/ 2147483646 h 2287"/>
              <a:gd name="T6" fmla="*/ 2147483646 w 3311"/>
              <a:gd name="T7" fmla="*/ 2147483646 h 2287"/>
              <a:gd name="T8" fmla="*/ 2147483646 w 3311"/>
              <a:gd name="T9" fmla="*/ 2147483646 h 2287"/>
              <a:gd name="T10" fmla="*/ 2147483646 w 3311"/>
              <a:gd name="T11" fmla="*/ 2147483646 h 2287"/>
              <a:gd name="T12" fmla="*/ 2147483646 w 3311"/>
              <a:gd name="T13" fmla="*/ 0 h 2287"/>
              <a:gd name="T14" fmla="*/ 2147483646 w 3311"/>
              <a:gd name="T15" fmla="*/ 2147483646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11" h="2287">
                <a:moveTo>
                  <a:pt x="312" y="18"/>
                </a:moveTo>
                <a:lnTo>
                  <a:pt x="0" y="1244"/>
                </a:lnTo>
                <a:lnTo>
                  <a:pt x="0" y="2287"/>
                </a:lnTo>
                <a:lnTo>
                  <a:pt x="3311" y="2287"/>
                </a:lnTo>
                <a:lnTo>
                  <a:pt x="3311" y="563"/>
                </a:lnTo>
                <a:lnTo>
                  <a:pt x="3311" y="19"/>
                </a:lnTo>
                <a:lnTo>
                  <a:pt x="339" y="0"/>
                </a:lnTo>
                <a:lnTo>
                  <a:pt x="312" y="18"/>
                </a:lnTo>
                <a:close/>
              </a:path>
            </a:pathLst>
          </a:custGeom>
          <a:noFill/>
          <a:ln w="19050" cap="flat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50" name="Text Box 54"/>
          <p:cNvSpPr txBox="1">
            <a:spLocks noChangeArrowheads="1"/>
          </p:cNvSpPr>
          <p:nvPr/>
        </p:nvSpPr>
        <p:spPr bwMode="auto">
          <a:xfrm>
            <a:off x="5580063" y="2017713"/>
            <a:ext cx="196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i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下推自动机</a:t>
            </a:r>
          </a:p>
        </p:txBody>
      </p:sp>
      <p:grpSp>
        <p:nvGrpSpPr>
          <p:cNvPr id="32789" name="Group 55"/>
          <p:cNvGrpSpPr>
            <a:grpSpLocks/>
          </p:cNvGrpSpPr>
          <p:nvPr/>
        </p:nvGrpSpPr>
        <p:grpSpPr bwMode="auto">
          <a:xfrm rot="-8400000">
            <a:off x="1192213" y="1844675"/>
            <a:ext cx="211137" cy="971550"/>
            <a:chOff x="1837" y="754"/>
            <a:chExt cx="272" cy="726"/>
          </a:xfrm>
        </p:grpSpPr>
        <p:sp>
          <p:nvSpPr>
            <p:cNvPr id="32796" name="Line 56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AutoShape 57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790" name="Group 58"/>
          <p:cNvGrpSpPr>
            <a:grpSpLocks/>
          </p:cNvGrpSpPr>
          <p:nvPr/>
        </p:nvGrpSpPr>
        <p:grpSpPr bwMode="auto">
          <a:xfrm rot="-2400000">
            <a:off x="1187450" y="2779713"/>
            <a:ext cx="211138" cy="971550"/>
            <a:chOff x="1837" y="754"/>
            <a:chExt cx="272" cy="726"/>
          </a:xfrm>
        </p:grpSpPr>
        <p:sp>
          <p:nvSpPr>
            <p:cNvPr id="32794" name="Line 59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AutoShape 60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5076825" y="80963"/>
            <a:ext cx="3852863" cy="2052637"/>
            <a:chOff x="3311" y="527"/>
            <a:chExt cx="2427" cy="1293"/>
          </a:xfrm>
        </p:grpSpPr>
        <p:graphicFrame>
          <p:nvGraphicFramePr>
            <p:cNvPr id="32792" name="Object 61"/>
            <p:cNvGraphicFramePr>
              <a:graphicFrameLocks noChangeAspect="1"/>
            </p:cNvGraphicFramePr>
            <p:nvPr/>
          </p:nvGraphicFramePr>
          <p:xfrm>
            <a:off x="3629" y="527"/>
            <a:ext cx="2109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417407" imgH="840900" progId="Visio.Drawing.11">
                    <p:embed/>
                  </p:oleObj>
                </mc:Choice>
                <mc:Fallback>
                  <p:oleObj name="Visio" r:id="rId3" imgW="1417407" imgH="8409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527"/>
                          <a:ext cx="2109" cy="1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3" name="Object 62"/>
            <p:cNvGraphicFramePr>
              <a:graphicFrameLocks noChangeAspect="1"/>
            </p:cNvGraphicFramePr>
            <p:nvPr/>
          </p:nvGraphicFramePr>
          <p:xfrm>
            <a:off x="3311" y="935"/>
            <a:ext cx="1044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791435" imgH="501614" progId="Visio.Drawing.11">
                    <p:embed/>
                  </p:oleObj>
                </mc:Choice>
                <mc:Fallback>
                  <p:oleObj name="Visio" r:id="rId5" imgW="791435" imgH="50161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935"/>
                          <a:ext cx="1044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912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9" grpId="0" animBg="1"/>
      <p:bldP spid="1065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81C41-570D-4010-9890-2B718FAFE4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r>
              <a:rPr lang="zh-CN" altLang="en-US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最左推导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，从上到下构造分析树，是一种预测的、试探的方法；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对文法的要求：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无二义、没有左因子和左递归；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85800" y="2852738"/>
            <a:ext cx="77025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例子：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 Aα| 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β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baseline="-30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均不以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开始。用下述产生式代替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411413" y="3933825"/>
            <a:ext cx="25923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 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|ε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68313" y="239553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消除直接左递归的方法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68313" y="558958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消除所有左递归的方法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略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391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690E5-85DB-492F-B34B-44FEBD0E91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r>
              <a:rPr lang="zh-CN" altLang="en-US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最左推导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，从上到下构造分析树，是一种预测的、试探的方法；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对文法的要求：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无二义、没有左因子和左递归；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3955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提取左因子的方法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477838" y="3101975"/>
            <a:ext cx="7981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例子： 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A→αβ</a:t>
            </a:r>
            <a:r>
              <a:rPr lang="en-US" altLang="zh-CN" sz="28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|αβ</a:t>
            </a:r>
            <a:r>
              <a:rPr lang="en-US" altLang="zh-CN" sz="28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 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A'→β</a:t>
            </a:r>
            <a:r>
              <a:rPr lang="en-US" altLang="zh-CN" sz="28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8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4213" y="3716338"/>
            <a:ext cx="374491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即：      </a:t>
            </a:r>
            <a:r>
              <a:rPr kumimoji="0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→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α(</a:t>
            </a:r>
            <a:r>
              <a:rPr kumimoji="0"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β</a:t>
            </a:r>
            <a:r>
              <a:rPr kumimoji="0"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|β</a:t>
            </a:r>
            <a:r>
              <a:rPr kumimoji="0"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2700338" y="4292600"/>
            <a:ext cx="10795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8" name="Freeform 12"/>
          <p:cNvSpPr>
            <a:spLocks/>
          </p:cNvSpPr>
          <p:nvPr/>
        </p:nvSpPr>
        <p:spPr bwMode="auto">
          <a:xfrm rot="-640649">
            <a:off x="3695700" y="4322763"/>
            <a:ext cx="395288" cy="777875"/>
          </a:xfrm>
          <a:custGeom>
            <a:avLst/>
            <a:gdLst>
              <a:gd name="T0" fmla="*/ 2147483646 w 249"/>
              <a:gd name="T1" fmla="*/ 0 h 544"/>
              <a:gd name="T2" fmla="*/ 2147483646 w 249"/>
              <a:gd name="T3" fmla="*/ 2147483646 h 544"/>
              <a:gd name="T4" fmla="*/ 0 w 249"/>
              <a:gd name="T5" fmla="*/ 2147483646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544">
                <a:moveTo>
                  <a:pt x="136" y="0"/>
                </a:moveTo>
                <a:cubicBezTo>
                  <a:pt x="192" y="136"/>
                  <a:pt x="249" y="272"/>
                  <a:pt x="226" y="363"/>
                </a:cubicBezTo>
                <a:cubicBezTo>
                  <a:pt x="203" y="454"/>
                  <a:pt x="101" y="499"/>
                  <a:pt x="0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200400" cy="6096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课程内容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13F36-A6E6-4C6D-ACA6-2C4CFB281F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95288" y="3235325"/>
            <a:ext cx="712946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要求（希望）</a:t>
            </a:r>
            <a:endParaRPr lang="zh-CN" altLang="en-US" sz="2800" dirty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牢固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掌握基本概念</a:t>
            </a:r>
          </a:p>
          <a:p>
            <a:pPr lvl="1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灵活使用基本方法</a:t>
            </a:r>
          </a:p>
          <a:p>
            <a:pPr lvl="1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多练多思考，归纳总结所学内容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11188" y="936625"/>
            <a:ext cx="75612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一、引言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二、词法分析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三、语法分析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四、静态语义分析：语法制导翻译生成中间代码</a:t>
            </a:r>
            <a:endParaRPr lang="en-US" altLang="zh-CN" sz="2400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隶书" panose="02010509060101010101" pitchFamily="49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ea typeface="隶书" panose="02010509060101010101" pitchFamily="49" charset="-122"/>
              </a:rPr>
              <a:t>4.6</a:t>
            </a: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隶书" panose="02010509060101010101" pitchFamily="49" charset="-122"/>
              </a:rPr>
              <a:t>4.7</a:t>
            </a:r>
            <a:r>
              <a:rPr lang="zh-CN" altLang="en-US" sz="2400" dirty="0">
                <a:solidFill>
                  <a:srgbClr val="000000"/>
                </a:solidFill>
                <a:ea typeface="隶书" panose="02010509060101010101" pitchFamily="49" charset="-122"/>
              </a:rPr>
              <a:t>要学习！</a:t>
            </a:r>
          </a:p>
        </p:txBody>
      </p:sp>
    </p:spTree>
    <p:extLst>
      <p:ext uri="{BB962C8B-B14F-4D97-AF65-F5344CB8AC3E}">
        <p14:creationId xmlns:p14="http://schemas.microsoft.com/office/powerpoint/2010/main" val="112233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8F930-107C-444C-BEAA-0E56C94DAE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递归下降分析：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·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每个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(A)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构造一个子程序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·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右部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展开为子程序的过程体，其中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·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：展开为 子程序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的调用；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·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终结符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 匹配该终结符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match(t)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工作方式与过程：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、格局与改变格局的动作； 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分析表结构、驱动器</a:t>
            </a:r>
          </a:p>
        </p:txBody>
      </p:sp>
    </p:spTree>
    <p:extLst>
      <p:ext uri="{BB962C8B-B14F-4D97-AF65-F5344CB8AC3E}">
        <p14:creationId xmlns:p14="http://schemas.microsoft.com/office/powerpoint/2010/main" val="429008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80882-5D57-4E7F-BBB8-334E50850A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):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预测分析表的构造：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集合，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的计算；分析表的构造；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08000" y="4941888"/>
            <a:ext cx="78089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LL(1)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文法及其判别：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预测分析表中没有多重定义条目（定义和推论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隶书" panose="02010509060101010101" pitchFamily="49" charset="-122"/>
              <a:buNone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含左递归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含左因子：都不是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LL(1)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527175" y="2564904"/>
            <a:ext cx="707707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First( x )  =  { x },        // x 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为终结符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First( N )  = ∪First(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候选项</a:t>
            </a:r>
            <a:r>
              <a:rPr kumimoji="0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α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) ,     // N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为非终结符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First( </a:t>
            </a:r>
            <a:r>
              <a:rPr kumimoji="0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α</a:t>
            </a:r>
            <a:r>
              <a:rPr kumimoji="0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)  </a:t>
            </a:r>
            <a:r>
              <a:rPr kumimoji="0"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的计算</a:t>
            </a:r>
            <a:r>
              <a:rPr kumimoji="0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zh-CN" altLang="en-US" sz="2800" b="1" baseline="30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527175" y="4077072"/>
            <a:ext cx="743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Follow( N ) </a:t>
            </a:r>
            <a:r>
              <a:rPr kumimoji="0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关键：观察 </a:t>
            </a:r>
            <a:r>
              <a:rPr kumimoji="0" lang="en-US" altLang="zh-CN" sz="24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kumimoji="0"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出现在哪些产生式右部</a:t>
            </a:r>
            <a:r>
              <a:rPr kumimoji="0"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69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7013"/>
            <a:ext cx="4135438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7EDD6-9880-4523-B51F-18841C4AEC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23850" y="836613"/>
            <a:ext cx="8583613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r>
              <a:rPr lang="zh-CN" altLang="en-US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最左归约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最右推导的逆过程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，从叶子到根构造分析树；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基本概念：</a:t>
            </a:r>
            <a:r>
              <a:rPr lang="zh-CN" altLang="en-US" u="sng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短语、直接短语、句柄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、最左归约；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基本方法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用移进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归约方法实现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剪句柄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关键问题是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如何确定栈顶已经形成句柄？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当句柄形成时，如何判定采用哪个产生式进行规约？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移进归约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 LR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 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 SLR(1)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 </a:t>
            </a:r>
          </a:p>
        </p:txBody>
      </p:sp>
      <p:sp>
        <p:nvSpPr>
          <p:cNvPr id="75802" name="AutoShape 26"/>
          <p:cNvSpPr>
            <a:spLocks/>
          </p:cNvSpPr>
          <p:nvPr/>
        </p:nvSpPr>
        <p:spPr bwMode="auto">
          <a:xfrm>
            <a:off x="5292080" y="1298575"/>
            <a:ext cx="3020665" cy="474663"/>
          </a:xfrm>
          <a:prstGeom prst="borderCallout1">
            <a:avLst>
              <a:gd name="adj1" fmla="val 24079"/>
              <a:gd name="adj2" fmla="val -2523"/>
              <a:gd name="adj3" fmla="val 130102"/>
              <a:gd name="adj4" fmla="val -16185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在分析树上的表现★</a:t>
            </a:r>
          </a:p>
        </p:txBody>
      </p:sp>
    </p:spTree>
    <p:extLst>
      <p:ext uri="{BB962C8B-B14F-4D97-AF65-F5344CB8AC3E}">
        <p14:creationId xmlns:p14="http://schemas.microsoft.com/office/powerpoint/2010/main" val="3570298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7013"/>
            <a:ext cx="4135438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E0CBA-D7EA-4873-9DB3-DD3C505C93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684213" y="4797425"/>
            <a:ext cx="7559675" cy="5048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323850" y="836613"/>
            <a:ext cx="446405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识别活前缀的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项目与 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1476375" y="1773238"/>
            <a:ext cx="69834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项目是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的一个状态；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一个产生式是识别 一组 活前缀的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所有产生式就构成了识别所有活前缀的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84213" y="3252788"/>
            <a:ext cx="76327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拓广文法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G’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 :=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 G 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∪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{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S’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  S }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子集法构造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goto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(I, X)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closure(I)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646113" y="4346575"/>
            <a:ext cx="7653337" cy="1463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	       </a:t>
            </a: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第 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1 </a:t>
            </a: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步		第 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2 .. N </a:t>
            </a: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步            状态</a:t>
            </a:r>
          </a:p>
          <a:p>
            <a:pPr eaLnBrk="1" hangingPunct="1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词法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-DFA  ε-closure({S</a:t>
            </a:r>
            <a:r>
              <a:rPr kumimoji="0" lang="en-US" altLang="zh-CN" sz="1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})  ε-closure(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smove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(S, a) )  </a:t>
            </a: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状态集</a:t>
            </a:r>
          </a:p>
          <a:p>
            <a:pPr eaLnBrk="1" hangingPunct="1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语法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-DFA  closure({S’-&gt;.S}) closure(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goto</a:t>
            </a:r>
            <a:r>
              <a:rPr kumimoji="0"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(I, x) )     </a:t>
            </a:r>
            <a:r>
              <a:rPr kumimoji="0"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项目集</a:t>
            </a:r>
          </a:p>
        </p:txBody>
      </p:sp>
      <p:sp>
        <p:nvSpPr>
          <p:cNvPr id="45065" name="矩形 1"/>
          <p:cNvSpPr>
            <a:spLocks noChangeArrowheads="1"/>
          </p:cNvSpPr>
          <p:nvPr/>
        </p:nvSpPr>
        <p:spPr bwMode="auto">
          <a:xfrm>
            <a:off x="4660081" y="836712"/>
            <a:ext cx="4016375" cy="90794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可移进项目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:  A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α.β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可归约项目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:  A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δ.</a:t>
            </a:r>
            <a:endParaRPr kumimoji="0"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6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86FCC-43DA-41A5-92F3-F5C06442C8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68313" y="914400"/>
            <a:ext cx="82835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DFA</a:t>
            </a:r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识别输入序列：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归约冲突、归约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归约冲突；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42220"/>
              </p:ext>
            </p:extLst>
          </p:nvPr>
        </p:nvGraphicFramePr>
        <p:xfrm>
          <a:off x="5219700" y="2346325"/>
          <a:ext cx="27447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03202" imgH="535055" progId="Visio.Drawing.11">
                  <p:embed/>
                </p:oleObj>
              </mc:Choice>
              <mc:Fallback>
                <p:oleObj name="Visio" r:id="rId3" imgW="1103202" imgH="535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6325"/>
                        <a:ext cx="274478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84213" y="1603648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解决冲突的方法－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SLR(1)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：简单向前看一个终结符；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49225" y="227013"/>
            <a:ext cx="4135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kumimoji="0"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3658"/>
              </p:ext>
            </p:extLst>
          </p:nvPr>
        </p:nvGraphicFramePr>
        <p:xfrm>
          <a:off x="755576" y="2349500"/>
          <a:ext cx="30337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03202" imgH="391537" progId="Visio.Drawing.11">
                  <p:embed/>
                </p:oleObj>
              </mc:Choice>
              <mc:Fallback>
                <p:oleObj name="Visio" r:id="rId5" imgW="1103202" imgH="391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9500"/>
                        <a:ext cx="30337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84213" y="3644900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First(β</a:t>
            </a:r>
            <a:r>
              <a:rPr kumimoji="0" lang="en-US" altLang="zh-CN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) ∩Follow(B) =Φ?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859338" y="3860800"/>
            <a:ext cx="4105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First(β</a:t>
            </a:r>
            <a:r>
              <a:rPr kumimoji="0" lang="en-US" altLang="zh-CN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) ∩Follow(B) =Φ?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First(β</a:t>
            </a:r>
            <a:r>
              <a:rPr kumimoji="0" lang="en-US" altLang="zh-CN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) ∩Follow(E) =Φ?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Follow(B) ∩Follow(E) =Φ?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70087" y="5598632"/>
            <a:ext cx="410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Follow(B) ∩Follow(E) =Φ?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21449"/>
              </p:ext>
            </p:extLst>
          </p:nvPr>
        </p:nvGraphicFramePr>
        <p:xfrm>
          <a:off x="920987" y="3990707"/>
          <a:ext cx="2740755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085934" imgH="523800" progId="Visio.Drawing.11">
                  <p:embed/>
                </p:oleObj>
              </mc:Choice>
              <mc:Fallback>
                <p:oleObj name="Visio" r:id="rId7" imgW="1085934" imgH="523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87" y="3990707"/>
                        <a:ext cx="2740755" cy="13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36" grpId="0"/>
      <p:bldP spid="124937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A1586-B5F7-4BF0-83E2-B4B40D9300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68313" y="914400"/>
            <a:ext cx="82835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DFA</a:t>
            </a:r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识别输入序列：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归约冲突、归约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归约冲突；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8313" y="3716338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归约分析表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动作表＋转移表；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分析表的构造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DFA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分析表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（先处理转移、再处理可归约项）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 LR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文法与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分析：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LALR(1)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前两种文法的判断</a:t>
            </a:r>
          </a:p>
        </p:txBody>
      </p: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5219700" y="2346325"/>
          <a:ext cx="27447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03202" imgH="535055" progId="Visio.Drawing.11">
                  <p:embed/>
                </p:oleObj>
              </mc:Choice>
              <mc:Fallback>
                <p:oleObj name="Visio" r:id="rId3" imgW="1103202" imgH="535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6325"/>
                        <a:ext cx="274478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684213" y="1603648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解决冲突的方法－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SLR(1)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：简单向前看一个终结符；</a:t>
            </a:r>
          </a:p>
        </p:txBody>
      </p:sp>
      <p:sp>
        <p:nvSpPr>
          <p:cNvPr id="49159" name="Rectangle 11"/>
          <p:cNvSpPr>
            <a:spLocks noChangeArrowheads="1"/>
          </p:cNvSpPr>
          <p:nvPr/>
        </p:nvSpPr>
        <p:spPr bwMode="auto">
          <a:xfrm>
            <a:off x="149225" y="227013"/>
            <a:ext cx="4135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kumimoji="0"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graphicFrame>
        <p:nvGraphicFramePr>
          <p:cNvPr id="4916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10673"/>
              </p:ext>
            </p:extLst>
          </p:nvPr>
        </p:nvGraphicFramePr>
        <p:xfrm>
          <a:off x="755576" y="2349500"/>
          <a:ext cx="30337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03202" imgH="391537" progId="Visio.Drawing.11">
                  <p:embed/>
                </p:oleObj>
              </mc:Choice>
              <mc:Fallback>
                <p:oleObj name="Visio" r:id="rId5" imgW="1103202" imgH="391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9500"/>
                        <a:ext cx="30337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6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静态语义分析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44495-04FF-4CB3-AC08-37EE090444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50825" y="1052513"/>
            <a:ext cx="85121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本章讨论程序设计语言的静态语义分析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，采用的基本方法是语法制导翻译。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39750" y="2276475"/>
            <a:ext cx="8137525" cy="29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主要内容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</a:t>
            </a:r>
            <a:endParaRPr lang="zh-CN" altLang="en-US" sz="24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符号表的组织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声明语句的翻译  （任务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记录符号信息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分配空间）</a:t>
            </a:r>
            <a:endParaRPr lang="zh-CN" altLang="en-US" sz="24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&lt;5&gt;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可执行语句的翻译（任务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生成中间代码）</a:t>
            </a:r>
          </a:p>
        </p:txBody>
      </p:sp>
    </p:spTree>
    <p:extLst>
      <p:ext uri="{BB962C8B-B14F-4D97-AF65-F5344CB8AC3E}">
        <p14:creationId xmlns:p14="http://schemas.microsoft.com/office/powerpoint/2010/main" val="3194730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791200" cy="533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C382C-BA31-4052-9B35-8D3016EC13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9388" y="977900"/>
            <a:ext cx="8763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：为文法符号设计属性，为产生式配上</a:t>
            </a:r>
            <a:b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，并在适当的时刻执行；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属性：表示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特定结构的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语义，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附着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在文法符号上；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语义规则：描述 属性的计算（内含依赖关系）， 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附着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在产生式上；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语义规则的两种表示形式：</a:t>
            </a:r>
          </a:p>
          <a:p>
            <a:pPr lvl="2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语法制导定义（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抽象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2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翻译方案    （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具体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64156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7772400" cy="576262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8121-A07F-4A95-8A5E-4E9B3FC9A9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38163" y="798810"/>
            <a:ext cx="82105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为什么生成中间代码（好处）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中间代码的特征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最常用中间代码形式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后缀式、三地址码、注释语法树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树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其他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形式的中间代码。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3850" y="2846362"/>
            <a:ext cx="7772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8163" y="3384525"/>
            <a:ext cx="82105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符号表条目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（名字 </a:t>
            </a:r>
            <a:r>
              <a:rPr lang="en-US" altLang="zh-CN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属性）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符号表条目的存储结构：直接存储、间接存储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（例：名字的两种存储方式）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作用域规则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静态作用域、最近嵌套原则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线性表、散列表、作用域信息的保存（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栈结构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53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8F59B-7FC1-40F4-988F-93CE4DFC95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61950" y="390773"/>
            <a:ext cx="8458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声明语句的翻译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7238" y="1109911"/>
            <a:ext cx="7127875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变量声明：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类型定义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变量声明、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符号表信息的填写、分配存储空间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过程声明：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左值与右值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传递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：参数传递的不同形式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名字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的作用域信息的保存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符号表树</a:t>
            </a:r>
          </a:p>
        </p:txBody>
      </p:sp>
    </p:spTree>
    <p:extLst>
      <p:ext uri="{BB962C8B-B14F-4D97-AF65-F5344CB8AC3E}">
        <p14:creationId xmlns:p14="http://schemas.microsoft.com/office/powerpoint/2010/main" val="17441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35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引言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92150"/>
            <a:ext cx="7772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8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语言的翻译</a:t>
            </a:r>
            <a:r>
              <a:rPr lang="zh-CN" altLang="en-US" sz="2800" baseline="30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baseline="30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FB8C5-72E4-4FA5-8B3A-21631F77C9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52413" y="1166813"/>
            <a:ext cx="87836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不同的</a:t>
            </a:r>
            <a:r>
              <a:rPr lang="zh-CN" altLang="en-US" sz="2400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翻译模式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 </a:t>
            </a: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输入语言和输出语言的层次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划分</a:t>
            </a: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编译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、汇编、转换（预处理）、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交叉汇编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逆向翻译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0825" y="4581525"/>
          <a:ext cx="40322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4060" imgH="636422" progId="Visio.Drawing.11">
                  <p:embed/>
                </p:oleObj>
              </mc:Choice>
              <mc:Fallback>
                <p:oleObj name="Visio" r:id="rId3" imgW="2004060" imgH="6364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40322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427538" y="4724400"/>
          <a:ext cx="4321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18639" imgH="461467" progId="Visio.Drawing.11">
                  <p:embed/>
                </p:oleObj>
              </mc:Choice>
              <mc:Fallback>
                <p:oleObj name="Visio" r:id="rId5" imgW="2218639" imgH="4614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24400"/>
                        <a:ext cx="4321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395288" y="407670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两种</a:t>
            </a:r>
            <a:r>
              <a:rPr kumimoji="0"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翻译形态</a:t>
            </a:r>
            <a:r>
              <a:rPr kumimoji="0"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kumimoji="0" lang="en-US" altLang="zh-CN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0"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 </a:t>
            </a:r>
            <a:r>
              <a:rPr kumimoji="0" lang="zh-CN" altLang="en-US" sz="2400" b="1" u="sng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工作方式</a:t>
            </a:r>
            <a:r>
              <a:rPr kumimoji="0"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划分</a:t>
            </a:r>
            <a:r>
              <a:rPr kumimoji="0" lang="en-US" altLang="zh-CN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grpSp>
        <p:nvGrpSpPr>
          <p:cNvPr id="7177" name="Group 47"/>
          <p:cNvGrpSpPr>
            <a:grpSpLocks/>
          </p:cNvGrpSpPr>
          <p:nvPr/>
        </p:nvGrpSpPr>
        <p:grpSpPr bwMode="auto">
          <a:xfrm>
            <a:off x="1185863" y="2233613"/>
            <a:ext cx="6210300" cy="1811337"/>
            <a:chOff x="747" y="1407"/>
            <a:chExt cx="3912" cy="1141"/>
          </a:xfrm>
        </p:grpSpPr>
        <p:sp>
          <p:nvSpPr>
            <p:cNvPr id="7202" name="Line 11"/>
            <p:cNvSpPr>
              <a:spLocks noChangeShapeType="1"/>
            </p:cNvSpPr>
            <p:nvPr/>
          </p:nvSpPr>
          <p:spPr bwMode="auto">
            <a:xfrm>
              <a:off x="971" y="1661"/>
              <a:ext cx="3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3" name="Line 12"/>
            <p:cNvSpPr>
              <a:spLocks noChangeShapeType="1"/>
            </p:cNvSpPr>
            <p:nvPr/>
          </p:nvSpPr>
          <p:spPr bwMode="auto">
            <a:xfrm>
              <a:off x="971" y="2257"/>
              <a:ext cx="3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4" name="Text Box 13"/>
            <p:cNvSpPr txBox="1">
              <a:spLocks noChangeArrowheads="1"/>
            </p:cNvSpPr>
            <p:nvPr/>
          </p:nvSpPr>
          <p:spPr bwMode="auto">
            <a:xfrm>
              <a:off x="747" y="1415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高级语言</a:t>
              </a:r>
            </a:p>
          </p:txBody>
        </p:sp>
        <p:sp>
          <p:nvSpPr>
            <p:cNvPr id="7205" name="Text Box 14"/>
            <p:cNvSpPr txBox="1">
              <a:spLocks noChangeArrowheads="1"/>
            </p:cNvSpPr>
            <p:nvPr/>
          </p:nvSpPr>
          <p:spPr bwMode="auto">
            <a:xfrm>
              <a:off x="747" y="1833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汇编语言</a:t>
              </a:r>
            </a:p>
          </p:txBody>
        </p:sp>
        <p:sp>
          <p:nvSpPr>
            <p:cNvPr id="7206" name="Text Box 15"/>
            <p:cNvSpPr txBox="1">
              <a:spLocks noChangeArrowheads="1"/>
            </p:cNvSpPr>
            <p:nvPr/>
          </p:nvSpPr>
          <p:spPr bwMode="auto">
            <a:xfrm>
              <a:off x="747" y="2287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机器语言</a:t>
              </a:r>
            </a:p>
          </p:txBody>
        </p:sp>
        <p:sp>
          <p:nvSpPr>
            <p:cNvPr id="7207" name="Text Box 16"/>
            <p:cNvSpPr txBox="1">
              <a:spLocks noChangeArrowheads="1"/>
            </p:cNvSpPr>
            <p:nvPr/>
          </p:nvSpPr>
          <p:spPr bwMode="auto">
            <a:xfrm>
              <a:off x="2200" y="1860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A1</a:t>
              </a:r>
            </a:p>
          </p:txBody>
        </p:sp>
        <p:sp>
          <p:nvSpPr>
            <p:cNvPr id="7208" name="Text Box 17"/>
            <p:cNvSpPr txBox="1">
              <a:spLocks noChangeArrowheads="1"/>
            </p:cNvSpPr>
            <p:nvPr/>
          </p:nvSpPr>
          <p:spPr bwMode="auto">
            <a:xfrm>
              <a:off x="2200" y="1409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L1</a:t>
              </a:r>
            </a:p>
          </p:txBody>
        </p:sp>
        <p:sp>
          <p:nvSpPr>
            <p:cNvPr id="7209" name="Text Box 18"/>
            <p:cNvSpPr txBox="1">
              <a:spLocks noChangeArrowheads="1"/>
            </p:cNvSpPr>
            <p:nvPr/>
          </p:nvSpPr>
          <p:spPr bwMode="auto">
            <a:xfrm>
              <a:off x="2200" y="2298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M1</a:t>
              </a:r>
            </a:p>
          </p:txBody>
        </p:sp>
        <p:sp>
          <p:nvSpPr>
            <p:cNvPr id="7210" name="Text Box 25"/>
            <p:cNvSpPr txBox="1">
              <a:spLocks noChangeArrowheads="1"/>
            </p:cNvSpPr>
            <p:nvPr/>
          </p:nvSpPr>
          <p:spPr bwMode="auto">
            <a:xfrm>
              <a:off x="3839" y="185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A2</a:t>
              </a:r>
            </a:p>
          </p:txBody>
        </p:sp>
        <p:sp>
          <p:nvSpPr>
            <p:cNvPr id="7211" name="Text Box 26"/>
            <p:cNvSpPr txBox="1">
              <a:spLocks noChangeArrowheads="1"/>
            </p:cNvSpPr>
            <p:nvPr/>
          </p:nvSpPr>
          <p:spPr bwMode="auto">
            <a:xfrm>
              <a:off x="3839" y="140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L2</a:t>
              </a:r>
            </a:p>
          </p:txBody>
        </p:sp>
        <p:sp>
          <p:nvSpPr>
            <p:cNvPr id="7212" name="Text Box 27"/>
            <p:cNvSpPr txBox="1">
              <a:spLocks noChangeArrowheads="1"/>
            </p:cNvSpPr>
            <p:nvPr/>
          </p:nvSpPr>
          <p:spPr bwMode="auto">
            <a:xfrm>
              <a:off x="3839" y="229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M2</a:t>
              </a:r>
            </a:p>
          </p:txBody>
        </p:sp>
      </p:grpSp>
      <p:grpSp>
        <p:nvGrpSpPr>
          <p:cNvPr id="53297" name="Group 49"/>
          <p:cNvGrpSpPr>
            <a:grpSpLocks/>
          </p:cNvGrpSpPr>
          <p:nvPr/>
        </p:nvGrpSpPr>
        <p:grpSpPr bwMode="auto">
          <a:xfrm>
            <a:off x="3670300" y="3163888"/>
            <a:ext cx="3960813" cy="398462"/>
            <a:chOff x="2312" y="1993"/>
            <a:chExt cx="2495" cy="251"/>
          </a:xfrm>
        </p:grpSpPr>
        <p:sp>
          <p:nvSpPr>
            <p:cNvPr id="7198" name="Line 20"/>
            <p:cNvSpPr>
              <a:spLocks noChangeShapeType="1"/>
            </p:cNvSpPr>
            <p:nvPr/>
          </p:nvSpPr>
          <p:spPr bwMode="auto">
            <a:xfrm>
              <a:off x="2312" y="2024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" name="Text Box 22"/>
            <p:cNvSpPr txBox="1">
              <a:spLocks noChangeArrowheads="1"/>
            </p:cNvSpPr>
            <p:nvPr/>
          </p:nvSpPr>
          <p:spPr bwMode="auto">
            <a:xfrm>
              <a:off x="2349" y="1994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汇编</a:t>
              </a:r>
            </a:p>
          </p:txBody>
        </p:sp>
        <p:sp>
          <p:nvSpPr>
            <p:cNvPr id="7200" name="Line 29"/>
            <p:cNvSpPr>
              <a:spLocks noChangeShapeType="1"/>
            </p:cNvSpPr>
            <p:nvPr/>
          </p:nvSpPr>
          <p:spPr bwMode="auto">
            <a:xfrm>
              <a:off x="3951" y="2023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1" name="Text Box 31"/>
            <p:cNvSpPr txBox="1">
              <a:spLocks noChangeArrowheads="1"/>
            </p:cNvSpPr>
            <p:nvPr/>
          </p:nvSpPr>
          <p:spPr bwMode="auto">
            <a:xfrm>
              <a:off x="3987" y="1993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汇编</a:t>
              </a:r>
            </a:p>
          </p:txBody>
        </p:sp>
      </p:grpSp>
      <p:grpSp>
        <p:nvGrpSpPr>
          <p:cNvPr id="53296" name="Group 48"/>
          <p:cNvGrpSpPr>
            <a:grpSpLocks/>
          </p:cNvGrpSpPr>
          <p:nvPr/>
        </p:nvGrpSpPr>
        <p:grpSpPr bwMode="auto">
          <a:xfrm>
            <a:off x="2309813" y="2393950"/>
            <a:ext cx="5321300" cy="1350963"/>
            <a:chOff x="1455" y="1508"/>
            <a:chExt cx="3352" cy="851"/>
          </a:xfrm>
        </p:grpSpPr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2312" y="1661"/>
              <a:ext cx="0" cy="2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2349" y="1661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7192" name="Freeform 23"/>
            <p:cNvSpPr>
              <a:spLocks/>
            </p:cNvSpPr>
            <p:nvPr/>
          </p:nvSpPr>
          <p:spPr bwMode="auto">
            <a:xfrm>
              <a:off x="2051" y="1510"/>
              <a:ext cx="149" cy="849"/>
            </a:xfrm>
            <a:custGeom>
              <a:avLst/>
              <a:gdLst>
                <a:gd name="T0" fmla="*/ 56 w 181"/>
                <a:gd name="T1" fmla="*/ 0 h 1270"/>
                <a:gd name="T2" fmla="*/ 0 w 181"/>
                <a:gd name="T3" fmla="*/ 61 h 1270"/>
                <a:gd name="T4" fmla="*/ 56 w 181"/>
                <a:gd name="T5" fmla="*/ 114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" h="1270">
                  <a:moveTo>
                    <a:pt x="181" y="0"/>
                  </a:moveTo>
                  <a:cubicBezTo>
                    <a:pt x="90" y="234"/>
                    <a:pt x="0" y="468"/>
                    <a:pt x="0" y="680"/>
                  </a:cubicBezTo>
                  <a:cubicBezTo>
                    <a:pt x="0" y="892"/>
                    <a:pt x="90" y="1081"/>
                    <a:pt x="181" y="127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1455" y="1691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339933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7194" name="Line 28"/>
            <p:cNvSpPr>
              <a:spLocks noChangeShapeType="1"/>
            </p:cNvSpPr>
            <p:nvPr/>
          </p:nvSpPr>
          <p:spPr bwMode="auto">
            <a:xfrm>
              <a:off x="3951" y="1659"/>
              <a:ext cx="0" cy="21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Text Box 30"/>
            <p:cNvSpPr txBox="1">
              <a:spLocks noChangeArrowheads="1"/>
            </p:cNvSpPr>
            <p:nvPr/>
          </p:nvSpPr>
          <p:spPr bwMode="auto">
            <a:xfrm>
              <a:off x="3987" y="1659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7196" name="Freeform 32"/>
            <p:cNvSpPr>
              <a:spLocks/>
            </p:cNvSpPr>
            <p:nvPr/>
          </p:nvSpPr>
          <p:spPr bwMode="auto">
            <a:xfrm>
              <a:off x="3690" y="1508"/>
              <a:ext cx="149" cy="849"/>
            </a:xfrm>
            <a:custGeom>
              <a:avLst/>
              <a:gdLst>
                <a:gd name="T0" fmla="*/ 56 w 181"/>
                <a:gd name="T1" fmla="*/ 0 h 1270"/>
                <a:gd name="T2" fmla="*/ 0 w 181"/>
                <a:gd name="T3" fmla="*/ 61 h 1270"/>
                <a:gd name="T4" fmla="*/ 56 w 181"/>
                <a:gd name="T5" fmla="*/ 114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" h="1270">
                  <a:moveTo>
                    <a:pt x="181" y="0"/>
                  </a:moveTo>
                  <a:cubicBezTo>
                    <a:pt x="90" y="234"/>
                    <a:pt x="0" y="468"/>
                    <a:pt x="0" y="680"/>
                  </a:cubicBezTo>
                  <a:cubicBezTo>
                    <a:pt x="0" y="892"/>
                    <a:pt x="90" y="1081"/>
                    <a:pt x="181" y="127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7" name="Text Box 33"/>
            <p:cNvSpPr txBox="1">
              <a:spLocks noChangeArrowheads="1"/>
            </p:cNvSpPr>
            <p:nvPr/>
          </p:nvSpPr>
          <p:spPr bwMode="auto">
            <a:xfrm>
              <a:off x="3094" y="1690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339933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</p:grpSp>
      <p:sp>
        <p:nvSpPr>
          <p:cNvPr id="53282" name="Freeform 34"/>
          <p:cNvSpPr>
            <a:spLocks/>
          </p:cNvSpPr>
          <p:nvPr/>
        </p:nvSpPr>
        <p:spPr bwMode="auto">
          <a:xfrm>
            <a:off x="3729038" y="2117725"/>
            <a:ext cx="2541587" cy="144463"/>
          </a:xfrm>
          <a:custGeom>
            <a:avLst/>
            <a:gdLst>
              <a:gd name="T0" fmla="*/ 0 w 1950"/>
              <a:gd name="T1" fmla="*/ 2147483646 h 136"/>
              <a:gd name="T2" fmla="*/ 2147483646 w 1950"/>
              <a:gd name="T3" fmla="*/ 0 h 136"/>
              <a:gd name="T4" fmla="*/ 2147483646 w 1950"/>
              <a:gd name="T5" fmla="*/ 2147483646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0" h="136">
                <a:moveTo>
                  <a:pt x="0" y="136"/>
                </a:moveTo>
                <a:cubicBezTo>
                  <a:pt x="268" y="68"/>
                  <a:pt x="537" y="0"/>
                  <a:pt x="862" y="0"/>
                </a:cubicBezTo>
                <a:cubicBezTo>
                  <a:pt x="1187" y="0"/>
                  <a:pt x="1568" y="68"/>
                  <a:pt x="1950" y="1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4178300" y="2116138"/>
            <a:ext cx="183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转换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预处理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3965575" y="3117850"/>
            <a:ext cx="2128838" cy="6746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4960938" y="3070225"/>
            <a:ext cx="1063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交叉</a:t>
            </a:r>
            <a:b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汇编</a:t>
            </a:r>
          </a:p>
        </p:txBody>
      </p:sp>
      <p:sp>
        <p:nvSpPr>
          <p:cNvPr id="53286" name="Freeform 38"/>
          <p:cNvSpPr>
            <a:spLocks/>
          </p:cNvSpPr>
          <p:nvPr/>
        </p:nvSpPr>
        <p:spPr bwMode="auto">
          <a:xfrm>
            <a:off x="6900863" y="3092450"/>
            <a:ext cx="754062" cy="733425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7454900" y="3022600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反汇编</a:t>
            </a:r>
          </a:p>
        </p:txBody>
      </p:sp>
      <p:sp>
        <p:nvSpPr>
          <p:cNvPr id="53288" name="Freeform 40"/>
          <p:cNvSpPr>
            <a:spLocks/>
          </p:cNvSpPr>
          <p:nvPr/>
        </p:nvSpPr>
        <p:spPr bwMode="auto">
          <a:xfrm>
            <a:off x="6900863" y="2322513"/>
            <a:ext cx="754062" cy="698500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7454900" y="2252663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反编译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900113" y="5949950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编译：先翻译后执行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4859338" y="57324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解释：边翻译边执行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283075" y="4581525"/>
            <a:ext cx="72901" cy="194381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  <p:bldP spid="53283" grpId="0"/>
      <p:bldP spid="53284" grpId="0" animBg="1"/>
      <p:bldP spid="53285" grpId="0"/>
      <p:bldP spid="53286" grpId="0" animBg="1"/>
      <p:bldP spid="53287" grpId="0"/>
      <p:bldP spid="53288" grpId="0" animBg="1"/>
      <p:bldP spid="53289" grpId="0"/>
      <p:bldP spid="53291" grpId="0"/>
      <p:bldP spid="53292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5888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&lt;5&gt;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可执行语句的翻译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5E182-D724-4FB1-8F50-6A6EF47831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09600" y="773113"/>
            <a:ext cx="83058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简单算术表达式和赋值句的翻译：语法制导翻译的设计，类型转换；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创建临时变量、使用数据的地址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数组元素的引用：</a:t>
            </a:r>
            <a:r>
              <a:rPr lang="zh-CN" altLang="en-US" u="sng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映射方式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；数组元素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地址计算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的递推公式，地址的可变部分与不变部分，可变部分计算的语法制导翻译；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布尔表达式短路计算的翻译：短路计算的控制流，真出口与假出口，真出口链与假出口链，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拉链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回填技术 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控制语句的翻译：无条件转移与条件转移，</a:t>
            </a:r>
            <a:b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拉链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回填技术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745649" y="164147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7524750" y="3284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9750" y="4822825"/>
            <a:ext cx="8172450" cy="20129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理解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</a:t>
            </a:r>
            <a:r>
              <a:rPr kumimoji="0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牢记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其中的 属性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过程的含义；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kumimoji="0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熟练）掌握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语义分析的基本步骤：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分析树  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找句柄 </a:t>
            </a:r>
            <a:r>
              <a:rPr kumimoji="0"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 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归约  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执行语义规则</a:t>
            </a:r>
            <a:endParaRPr kumimoji="0"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endParaRPr kumimoji="0"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endParaRPr kumimoji="0"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10800000" flipV="1">
            <a:off x="4932363" y="6196013"/>
            <a:ext cx="1728787" cy="360362"/>
          </a:xfrm>
          <a:prstGeom prst="bentConnector3">
            <a:avLst>
              <a:gd name="adj1" fmla="val 1199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3636963" y="6196013"/>
            <a:ext cx="1295400" cy="360362"/>
          </a:xfrm>
          <a:prstGeom prst="bentConnector3">
            <a:avLst>
              <a:gd name="adj1" fmla="val 100000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93828-FA5A-484A-8700-B0A827A99D0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文本框 4">
            <a:hlinkClick r:id="rId2" action="ppaction://hlinkpres?slideindex=1&amp;slidetitle=复习习题"/>
          </p:cNvPr>
          <p:cNvSpPr txBox="1"/>
          <p:nvPr/>
        </p:nvSpPr>
        <p:spPr>
          <a:xfrm>
            <a:off x="2555776" y="26369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u="sng" dirty="0">
                <a:solidFill>
                  <a:srgbClr val="FF0066"/>
                </a:solidFill>
              </a:rPr>
              <a:t>考试相关</a:t>
            </a:r>
          </a:p>
        </p:txBody>
      </p:sp>
    </p:spTree>
    <p:extLst>
      <p:ext uri="{BB962C8B-B14F-4D97-AF65-F5344CB8AC3E}">
        <p14:creationId xmlns:p14="http://schemas.microsoft.com/office/powerpoint/2010/main" val="112176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8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编译器的基本组成</a:t>
            </a:r>
            <a:r>
              <a:rPr lang="zh-CN" altLang="en-US" sz="36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46C08-01E8-40E4-A00A-D3ABC321CB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997325" y="188913"/>
          <a:ext cx="4618038" cy="633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71649" imgH="3253740" progId="Visio.Drawing.11">
                  <p:embed/>
                </p:oleObj>
              </mc:Choice>
              <mc:Fallback>
                <p:oleObj name="Visio" r:id="rId3" imgW="2371649" imgH="3253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88913"/>
                        <a:ext cx="4618038" cy="633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302375" y="4508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字符流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373813" y="13589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记号流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221288" y="221932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语法树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/</a:t>
            </a: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分析树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3852863" y="1700213"/>
            <a:ext cx="936625" cy="33845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7813675" y="1701800"/>
            <a:ext cx="935038" cy="32400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15900" y="908050"/>
            <a:ext cx="4427538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编译器对两类语句的翻译：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声明性语句：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填写符号表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生成相应的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如对于变量：分配</a:t>
            </a:r>
            <a:b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存储空间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操作性</a:t>
            </a:r>
            <a:r>
              <a:rPr lang="en-US" altLang="zh-CN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可执行）语句：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生成中间代码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如三地址码、注释树等</a:t>
            </a: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5148263" y="1700213"/>
            <a:ext cx="2232025" cy="2376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5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5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5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5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55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5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4" grpId="0"/>
      <p:bldP spid="55305" grpId="0"/>
      <p:bldP spid="55307" grpId="0" animBg="1"/>
      <p:bldP spid="55307" grpId="1" animBg="1"/>
      <p:bldP spid="55308" grpId="0" animBg="1"/>
      <p:bldP spid="55308" grpId="1" animBg="1"/>
      <p:bldP spid="55309" grpId="0" build="p" autoUpdateAnimBg="0"/>
      <p:bldP spid="553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 分析</a:t>
            </a:r>
            <a:r>
              <a:rPr lang="en-US" altLang="zh-CN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综合 模式</a:t>
            </a: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BD41C-7F49-43CE-BA36-885DEC0A23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39750" y="981075"/>
          <a:ext cx="7488238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33190" imgH="1208471" progId="Visio.Drawing.11">
                  <p:embed/>
                </p:oleObj>
              </mc:Choice>
              <mc:Fallback>
                <p:oleObj name="Visio" r:id="rId3" imgW="3733190" imgH="1208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7488238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4427538" y="1616075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763713" y="16764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分析（前端）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43438" y="170021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综合（后端）</a:t>
            </a:r>
          </a:p>
        </p:txBody>
      </p:sp>
    </p:spTree>
    <p:extLst>
      <p:ext uri="{BB962C8B-B14F-4D97-AF65-F5344CB8AC3E}">
        <p14:creationId xmlns:p14="http://schemas.microsoft.com/office/powerpoint/2010/main" val="324472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EBDC-7D77-F452-8F25-50F98AC4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41C8-40A8-738E-E745-02B8FB16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FEDBE-F048-CD93-16ED-97F50BB2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93828-FA5A-484A-8700-B0A827A99D0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19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词法分析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8B85-2863-4E6C-B191-14831AE1B9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336025" y="116632"/>
            <a:ext cx="218019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词法规则 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 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23850" y="1196975"/>
            <a:ext cx="83518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主要内容：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模式、记号与单词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记号的说明－模式的形式化描述（正规式与正规集）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记号的识别－有限自动机</a:t>
            </a:r>
            <a:endParaRPr lang="zh-CN" altLang="en-US" sz="24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</a:t>
            </a:r>
            <a:endParaRPr kumimoji="0" lang="zh-CN" altLang="en-US" sz="2800" b="1" baseline="30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885113" y="20859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84663" y="2492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6725" y="3713163"/>
            <a:ext cx="79216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词法分析器的作用</a:t>
            </a:r>
            <a:r>
              <a:rPr lang="en-US" altLang="zh-CN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任务：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识别记号，并交给语法分析器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滤掉源程序中的无用成分；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处理与具体平台有关的输入；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调用符号表管理器和出错处理器进行相关处理。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635896" y="415463"/>
            <a:ext cx="6956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634214" y="415463"/>
            <a:ext cx="697354" cy="45575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012566" y="294077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676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模式、记号与单词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97BEF-6DAB-4AFA-B3D6-57A1C65F8F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1000" y="620713"/>
            <a:ext cx="8610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模式（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pattern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）：产生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识别单词的规则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记号（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 ：按照某一模式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出的</a:t>
            </a:r>
            <a:r>
              <a:rPr lang="zh-CN" altLang="en-US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单词（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lexeme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：被识别出的元素的值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字符串本身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82600" y="2101850"/>
            <a:ext cx="81930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词法分析器的输出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：记号序列（也称记号流）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记号 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:=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记号种类 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</a:t>
            </a:r>
            <a:r>
              <a:rPr lang="en-US" altLang="zh-CN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记号属性</a:t>
            </a:r>
            <a:r>
              <a:rPr lang="en-US" altLang="zh-CN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2400" b="1" baseline="30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68313" y="3963988"/>
            <a:ext cx="751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词法分析器的工作方式：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827088" y="4468813"/>
            <a:ext cx="7515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单独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一遍扫描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作为语法分析器的</a:t>
            </a:r>
            <a:r>
              <a:rPr lang="zh-CN" altLang="en-US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子程序</a:t>
            </a:r>
            <a:r>
              <a:rPr lang="en-US" altLang="zh-CN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辅助被动</a:t>
            </a:r>
            <a:r>
              <a:rPr lang="en-US" altLang="zh-CN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b="1" u="sng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与语法分析器</a:t>
            </a:r>
            <a:r>
              <a:rPr lang="zh-CN" altLang="en-US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539576" y="2963863"/>
            <a:ext cx="74168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 </a:t>
            </a:r>
            <a:r>
              <a:rPr lang="zh-CN" altLang="en-US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有限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字母表</a:t>
            </a:r>
            <a:r>
              <a:rPr lang="en-US" altLang="zh-CN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Σ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上、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    长度</a:t>
            </a:r>
            <a:r>
              <a:rPr lang="zh-CN" altLang="en-US" u="sng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有限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的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字符串的集合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4716463" y="4692650"/>
            <a:ext cx="217487" cy="681038"/>
          </a:xfrm>
          <a:prstGeom prst="rightBrace">
            <a:avLst>
              <a:gd name="adj1" fmla="val 8333"/>
              <a:gd name="adj2" fmla="val 5123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19675" y="480536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串行工作</a:t>
            </a:r>
          </a:p>
        </p:txBody>
      </p:sp>
    </p:spTree>
    <p:extLst>
      <p:ext uri="{BB962C8B-B14F-4D97-AF65-F5344CB8AC3E}">
        <p14:creationId xmlns:p14="http://schemas.microsoft.com/office/powerpoint/2010/main" val="15544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" grpId="0"/>
      <p:bldP spid="61452" grpId="0"/>
      <p:bldP spid="61453" grpId="0"/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D5B4A-6F56-46CF-89B3-3CB3999BC4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2400" y="115888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记号的说明－模式的形式化描述</a:t>
            </a: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04800" y="1052513"/>
            <a:ext cx="86868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正规式与正规集：</a:t>
            </a:r>
            <a:endParaRPr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正规式定义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形式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2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种基本正规式、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个运算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 与 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[3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型，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文法的关系 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@ §3.3)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</a:t>
            </a: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等价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描述相同的集合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正规式的代数性质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 正规式 描述模式：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如何用正规式描述程序设计语言中常见的记号，如标识符、数字、运算符和分隔符等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</a:t>
            </a:r>
            <a:r>
              <a:rPr lang="en-US" altLang="zh-CN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</a:t>
            </a:r>
            <a:r>
              <a:rPr lang="zh-CN" altLang="en-US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r>
              <a:rPr lang="en-US" altLang="zh-CN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简化形式</a:t>
            </a: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 </a:t>
            </a: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辅助定义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580063" y="26717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0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143375" y="3152775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kumimoji="0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499992" y="1303933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0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64088" y="4971587"/>
            <a:ext cx="2808312" cy="1015663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字符组：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ab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0-9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非字符组：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ab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串：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””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ab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6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uiExpand="1" build="p" autoUpdateAnimBg="0"/>
      <p:bldP spid="3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11361</TotalTime>
  <Words>3985</Words>
  <Application>Microsoft Office PowerPoint</Application>
  <PresentationFormat>全屏显示(4:3)</PresentationFormat>
  <Paragraphs>429</Paragraphs>
  <Slides>31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黑体</vt:lpstr>
      <vt:lpstr>华文楷体</vt:lpstr>
      <vt:lpstr>华文行楷</vt:lpstr>
      <vt:lpstr>华文中宋</vt:lpstr>
      <vt:lpstr>楷体</vt:lpstr>
      <vt:lpstr>楷体_GB2312</vt:lpstr>
      <vt:lpstr>隶书</vt:lpstr>
      <vt:lpstr>宋体</vt:lpstr>
      <vt:lpstr>微软雅黑</vt:lpstr>
      <vt:lpstr>幼圆</vt:lpstr>
      <vt:lpstr>Arial</vt:lpstr>
      <vt:lpstr>Consolas</vt:lpstr>
      <vt:lpstr>Times New Roman</vt:lpstr>
      <vt:lpstr>Wingdings</vt:lpstr>
      <vt:lpstr>default</vt:lpstr>
      <vt:lpstr>Visio</vt:lpstr>
      <vt:lpstr>《编译原理》课程复习</vt:lpstr>
      <vt:lpstr>课程内容</vt:lpstr>
      <vt:lpstr>第一章 引言 </vt:lpstr>
      <vt:lpstr>&lt;2&gt; 编译器的基本组成 </vt:lpstr>
      <vt:lpstr>&lt;3&gt; 编译器的 分析/综合 模式 </vt:lpstr>
      <vt:lpstr>错误判断</vt:lpstr>
      <vt:lpstr>第二章 词法分析 </vt:lpstr>
      <vt:lpstr>&lt;1&gt; 模式、记号与单词 </vt:lpstr>
      <vt:lpstr>PowerPoint 演示文稿</vt:lpstr>
      <vt:lpstr>&lt;3&gt; 记号的识别－有限自动机（FA） </vt:lpstr>
      <vt:lpstr>&lt;4&gt; 从正规式到词法分析器  </vt:lpstr>
      <vt:lpstr>&lt;4&gt; 从正规式到词法分析器 </vt:lpstr>
      <vt:lpstr>第三章 语法分析 </vt:lpstr>
      <vt:lpstr>&lt;1&gt; 语言与文法 </vt:lpstr>
      <vt:lpstr>&lt;2&gt; 有关推导的基本概念 </vt:lpstr>
      <vt:lpstr>PowerPoint 演示文稿</vt:lpstr>
      <vt:lpstr>语法 分析 方法</vt:lpstr>
      <vt:lpstr>&lt;3&gt; 自上而下分析 </vt:lpstr>
      <vt:lpstr>&lt;3&gt; 自上而下分析 </vt:lpstr>
      <vt:lpstr>&lt;3&gt; 自上而下分析 </vt:lpstr>
      <vt:lpstr>&lt;3&gt; 自上而下分析 </vt:lpstr>
      <vt:lpstr>&lt;4&gt; 自下而上分析 </vt:lpstr>
      <vt:lpstr>&lt;4&gt; 自下而上分析 </vt:lpstr>
      <vt:lpstr>PowerPoint 演示文稿</vt:lpstr>
      <vt:lpstr>PowerPoint 演示文稿</vt:lpstr>
      <vt:lpstr>第四章 静态语义分析 </vt:lpstr>
      <vt:lpstr>&lt;1&gt; 语法制导翻译</vt:lpstr>
      <vt:lpstr>&lt;2&gt; 中间代码</vt:lpstr>
      <vt:lpstr>PowerPoint 演示文稿</vt:lpstr>
      <vt:lpstr>&lt;5&gt; 可执行语句的翻译 </vt:lpstr>
      <vt:lpstr>PowerPoint 演示文稿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 数组元素的引用 ~4.10</dc:title>
  <dc:creator>wxq</dc:creator>
  <cp:lastModifiedBy>杰 霍</cp:lastModifiedBy>
  <cp:revision>318</cp:revision>
  <dcterms:created xsi:type="dcterms:W3CDTF">2004-04-13T10:29:16Z</dcterms:created>
  <dcterms:modified xsi:type="dcterms:W3CDTF">2024-01-12T05:39:35Z</dcterms:modified>
</cp:coreProperties>
</file>