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72" r:id="rId9"/>
    <p:sldId id="273" r:id="rId10"/>
    <p:sldId id="265" r:id="rId11"/>
    <p:sldId id="266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6429" autoAdjust="0"/>
  </p:normalViewPr>
  <p:slideViewPr>
    <p:cSldViewPr snapToGrid="0">
      <p:cViewPr varScale="1">
        <p:scale>
          <a:sx n="113" d="100"/>
          <a:sy n="113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21FB-BDBF-4439-9724-AE6BA2AD2D0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85287-B6F7-4BCF-A761-94BAFD997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4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85287-B6F7-4BCF-A761-94BAFD9977EF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8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1BED8C-250D-44D3-877D-9B196C2E9543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注意集合的写法：花括号，元素之间用逗号分隔。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575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F21707-75CB-4A81-9A18-3A390F23B4FE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注意集合的写法：花括号，元素之间用逗号分隔。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13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每一维的元素个数的两种写法：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m..n</a:t>
            </a:r>
            <a:r>
              <a:rPr lang="zh-CN" altLang="en-US" dirty="0" smtClean="0"/>
              <a:t>， 下标从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开始，依次递增到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，元素个数为 </a:t>
            </a:r>
            <a:r>
              <a:rPr lang="en-US" altLang="zh-CN" dirty="0" smtClean="0"/>
              <a:t>n-m+1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，下标从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开始，依次递增到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，元素个数就是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可能要求计算地址（地址的单位一定是“存储单元”），或偏移量（注意区分具体单位是元素还是字节）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85287-B6F7-4BCF-A761-94BAFD9977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4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85287-B6F7-4BCF-A761-94BAFD9977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9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分析树的构造策略不唯一，但前提总是：找出表达式中各运算、它们的计算次序！</a:t>
            </a:r>
            <a:endParaRPr lang="en-US" altLang="zh-CN" dirty="0" smtClean="0"/>
          </a:p>
          <a:p>
            <a:r>
              <a:rPr lang="zh-CN" altLang="en-US" dirty="0" smtClean="0"/>
              <a:t>此处化零为整，将复杂子表达式先看作一个整体，如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X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85287-B6F7-4BCF-A761-94BAFD9977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6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8AB663-496D-4DF5-BCFC-C0EBA9915FA9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720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E4CF2-4EDC-49CE-AB31-9DBF53FABC39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DFA</a:t>
            </a:r>
            <a:r>
              <a:rPr lang="zh-CN" altLang="en-US" smtClean="0"/>
              <a:t>关键：初态的核心项目 </a:t>
            </a:r>
            <a:r>
              <a:rPr lang="en-US" altLang="zh-CN" smtClean="0"/>
              <a:t>E’</a:t>
            </a:r>
            <a:r>
              <a:rPr lang="en-US" altLang="zh-CN" smtClean="0">
                <a:sym typeface="Wingdings" panose="05000000000000000000" pitchFamily="2" charset="2"/>
              </a:rPr>
              <a:t>.E</a:t>
            </a:r>
            <a:r>
              <a:rPr lang="zh-CN" altLang="en-US" smtClean="0">
                <a:sym typeface="Wingdings" panose="05000000000000000000" pitchFamily="2" charset="2"/>
              </a:rPr>
              <a:t>；每个核心项目的闭包！！！</a:t>
            </a:r>
          </a:p>
          <a:p>
            <a:pPr eaLnBrk="1" hangingPunct="1"/>
            <a:r>
              <a:rPr lang="zh-CN" altLang="en-US" b="1" smtClean="0">
                <a:sym typeface="Wingdings" panose="05000000000000000000" pitchFamily="2" charset="2"/>
              </a:rPr>
              <a:t>检查：</a:t>
            </a:r>
            <a:r>
              <a:rPr lang="zh-CN" altLang="en-US" smtClean="0">
                <a:sym typeface="Wingdings" panose="05000000000000000000" pitchFamily="2" charset="2"/>
              </a:rPr>
              <a:t>有无重复的项目集！进入每个状态的边上的标记相同！！</a:t>
            </a:r>
          </a:p>
          <a:p>
            <a:pPr eaLnBrk="1" hangingPunct="1"/>
            <a:r>
              <a:rPr lang="zh-CN" altLang="en-US" smtClean="0"/>
              <a:t>冲突：</a:t>
            </a:r>
            <a:r>
              <a:rPr lang="en-US" altLang="zh-CN" smtClean="0"/>
              <a:t>I1</a:t>
            </a:r>
            <a:r>
              <a:rPr lang="zh-CN" altLang="en-US" smtClean="0"/>
              <a:t>中，判断 “*” 是否在 </a:t>
            </a:r>
            <a:r>
              <a:rPr lang="en-US" altLang="zh-CN" smtClean="0"/>
              <a:t>FOLLOW(E’)</a:t>
            </a:r>
            <a:r>
              <a:rPr lang="zh-CN" altLang="en-US" smtClean="0"/>
              <a:t>？ </a:t>
            </a:r>
            <a:r>
              <a:rPr lang="en-US" altLang="zh-CN" smtClean="0"/>
              <a:t>I2,I7</a:t>
            </a:r>
            <a:r>
              <a:rPr lang="zh-CN" altLang="en-US" smtClean="0"/>
              <a:t>中，”</a:t>
            </a:r>
            <a:r>
              <a:rPr lang="en-US" altLang="zh-CN" smtClean="0"/>
              <a:t>+” </a:t>
            </a:r>
            <a:r>
              <a:rPr lang="zh-CN" altLang="en-US" smtClean="0"/>
              <a:t>是否在</a:t>
            </a:r>
            <a:r>
              <a:rPr lang="en-US" altLang="zh-CN" smtClean="0"/>
              <a:t>FOLLOW(E)</a:t>
            </a:r>
            <a:r>
              <a:rPr lang="zh-CN" altLang="en-US" smtClean="0"/>
              <a:t>中？</a:t>
            </a:r>
          </a:p>
        </p:txBody>
      </p:sp>
    </p:spTree>
    <p:extLst>
      <p:ext uri="{BB962C8B-B14F-4D97-AF65-F5344CB8AC3E}">
        <p14:creationId xmlns:p14="http://schemas.microsoft.com/office/powerpoint/2010/main" val="390571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AC2E56-8C33-47B4-AAEC-AACFCAC8F28E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1 </a:t>
            </a:r>
            <a:r>
              <a:rPr lang="zh-CN" altLang="en-US" smtClean="0"/>
              <a:t>看图，给实例，总结特征</a:t>
            </a:r>
          </a:p>
          <a:p>
            <a:pPr eaLnBrk="1" hangingPunct="1"/>
            <a:r>
              <a:rPr lang="en-US" altLang="zh-CN" smtClean="0"/>
              <a:t>2  </a:t>
            </a:r>
            <a:r>
              <a:rPr lang="zh-CN" altLang="en-US" smtClean="0"/>
              <a:t>（方法</a:t>
            </a:r>
            <a:r>
              <a:rPr lang="en-US" altLang="zh-CN" smtClean="0"/>
              <a:t>1</a:t>
            </a:r>
            <a:r>
              <a:rPr lang="zh-CN" altLang="en-US" smtClean="0"/>
              <a:t>）总结出结构特征，据此写正规式；（方法</a:t>
            </a:r>
            <a:r>
              <a:rPr lang="en-US" altLang="zh-CN" smtClean="0"/>
              <a:t>2</a:t>
            </a:r>
            <a:r>
              <a:rPr lang="zh-CN" altLang="en-US" smtClean="0"/>
              <a:t>）找从初态到达终态的所有路径，再看看是否重复。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--</a:t>
            </a:r>
            <a:r>
              <a:rPr lang="zh-CN" altLang="en-US" smtClean="0"/>
              <a:t>图与运算的对应关系：前后</a:t>
            </a:r>
            <a:r>
              <a:rPr lang="en-US" altLang="zh-CN" smtClean="0"/>
              <a:t>2</a:t>
            </a:r>
            <a:r>
              <a:rPr lang="zh-CN" altLang="en-US" smtClean="0"/>
              <a:t>个连续转移 对应 连接，</a:t>
            </a:r>
            <a:r>
              <a:rPr lang="en-US" altLang="zh-CN" smtClean="0"/>
              <a:t>2</a:t>
            </a:r>
            <a:r>
              <a:rPr lang="zh-CN" altLang="en-US" smtClean="0"/>
              <a:t>个节点之间的多条路径 对应 或，环 对应 闭包（若环的路径至少经过</a:t>
            </a:r>
            <a:r>
              <a:rPr lang="en-US" altLang="zh-CN" smtClean="0"/>
              <a:t>1</a:t>
            </a:r>
            <a:r>
              <a:rPr lang="zh-CN" altLang="en-US" smtClean="0"/>
              <a:t>次，则为</a:t>
            </a:r>
            <a:r>
              <a:rPr lang="en-US" altLang="zh-CN" smtClean="0"/>
              <a:t>+</a:t>
            </a:r>
            <a:r>
              <a:rPr lang="zh-CN" altLang="en-US" smtClean="0"/>
              <a:t>闭包，如可不经过，则为*闭包），</a:t>
            </a:r>
          </a:p>
        </p:txBody>
      </p:sp>
    </p:spTree>
    <p:extLst>
      <p:ext uri="{BB962C8B-B14F-4D97-AF65-F5344CB8AC3E}">
        <p14:creationId xmlns:p14="http://schemas.microsoft.com/office/powerpoint/2010/main" val="425851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DEC963-DBBF-4053-8A32-5C78107F5FFF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先构造</a:t>
            </a:r>
            <a:r>
              <a:rPr lang="en-US" altLang="zh-CN" smtClean="0"/>
              <a:t>DFA</a:t>
            </a:r>
            <a:r>
              <a:rPr lang="zh-CN" altLang="en-US" smtClean="0"/>
              <a:t>，其过程、结果可用（右上）矩阵表示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优化关键：划分；</a:t>
            </a:r>
            <a:r>
              <a:rPr lang="en-US" altLang="zh-CN" smtClean="0"/>
              <a:t>2</a:t>
            </a:r>
            <a:r>
              <a:rPr lang="zh-CN" altLang="en-US" smtClean="0"/>
              <a:t>个状态</a:t>
            </a:r>
            <a:r>
              <a:rPr lang="en-US" altLang="zh-CN" smtClean="0"/>
              <a:t>s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zh-CN" altLang="en-US" smtClean="0"/>
              <a:t>属于同一组的充要条件：对于任意输入字符</a:t>
            </a:r>
            <a:r>
              <a:rPr lang="en-US" altLang="zh-CN" smtClean="0"/>
              <a:t>a,move(s,a)</a:t>
            </a:r>
            <a:r>
              <a:rPr lang="zh-CN" altLang="en-US" smtClean="0"/>
              <a:t>和</a:t>
            </a:r>
            <a:r>
              <a:rPr lang="en-US" altLang="zh-CN" smtClean="0"/>
              <a:t>move(t,a)</a:t>
            </a:r>
            <a:r>
              <a:rPr lang="zh-CN" altLang="en-US" smtClean="0"/>
              <a:t>属于同一组。</a:t>
            </a:r>
          </a:p>
          <a:p>
            <a:pPr eaLnBrk="1" hangingPunct="1"/>
            <a:r>
              <a:rPr lang="zh-CN" altLang="en-US" smtClean="0"/>
              <a:t>先构造划分：</a:t>
            </a:r>
            <a:r>
              <a:rPr lang="en-US" altLang="zh-CN" smtClean="0"/>
              <a:t>{ {A, B}, {C, D} }</a:t>
            </a:r>
            <a:r>
              <a:rPr lang="zh-CN" altLang="en-US" smtClean="0"/>
              <a:t>，</a:t>
            </a:r>
            <a:r>
              <a:rPr lang="en-US" altLang="zh-CN" smtClean="0"/>
              <a:t>A/B</a:t>
            </a:r>
            <a:r>
              <a:rPr lang="zh-CN" altLang="en-US" smtClean="0"/>
              <a:t>可区分，而</a:t>
            </a:r>
            <a:r>
              <a:rPr lang="en-US" altLang="zh-CN" smtClean="0"/>
              <a:t>C/D</a:t>
            </a:r>
            <a:r>
              <a:rPr lang="zh-CN" altLang="en-US" smtClean="0"/>
              <a:t>不可区分</a:t>
            </a:r>
          </a:p>
        </p:txBody>
      </p:sp>
    </p:spTree>
    <p:extLst>
      <p:ext uri="{BB962C8B-B14F-4D97-AF65-F5344CB8AC3E}">
        <p14:creationId xmlns:p14="http://schemas.microsoft.com/office/powerpoint/2010/main" val="428448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ECBE16-026D-449E-8DC2-EFEE6D82CB6C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先构造</a:t>
            </a:r>
            <a:r>
              <a:rPr lang="en-US" altLang="zh-CN" smtClean="0"/>
              <a:t>DFA</a:t>
            </a:r>
            <a:r>
              <a:rPr lang="zh-CN" altLang="en-US" smtClean="0"/>
              <a:t>，其过程、结果可用（右上）矩阵表示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优化关键：划分；</a:t>
            </a:r>
            <a:r>
              <a:rPr lang="en-US" altLang="zh-CN" smtClean="0"/>
              <a:t>2</a:t>
            </a:r>
            <a:r>
              <a:rPr lang="zh-CN" altLang="en-US" smtClean="0"/>
              <a:t>个状态</a:t>
            </a:r>
            <a:r>
              <a:rPr lang="en-US" altLang="zh-CN" smtClean="0"/>
              <a:t>s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zh-CN" altLang="en-US" smtClean="0"/>
              <a:t>属于同一组的充要条件：对于任意输入字符</a:t>
            </a:r>
            <a:r>
              <a:rPr lang="en-US" altLang="zh-CN" smtClean="0"/>
              <a:t>a,move(s,a)</a:t>
            </a:r>
            <a:r>
              <a:rPr lang="zh-CN" altLang="en-US" smtClean="0"/>
              <a:t>和</a:t>
            </a:r>
            <a:r>
              <a:rPr lang="en-US" altLang="zh-CN" smtClean="0"/>
              <a:t>move(t,a)</a:t>
            </a:r>
            <a:r>
              <a:rPr lang="zh-CN" altLang="en-US" smtClean="0"/>
              <a:t>属于同一组。</a:t>
            </a:r>
          </a:p>
          <a:p>
            <a:pPr eaLnBrk="1" hangingPunct="1"/>
            <a:r>
              <a:rPr lang="zh-CN" altLang="en-US" smtClean="0"/>
              <a:t>先构造划分：</a:t>
            </a:r>
            <a:r>
              <a:rPr lang="en-US" altLang="zh-CN" smtClean="0"/>
              <a:t>{ {A, B}, {C, D} }</a:t>
            </a:r>
            <a:r>
              <a:rPr lang="zh-CN" altLang="en-US" smtClean="0"/>
              <a:t>，</a:t>
            </a:r>
            <a:r>
              <a:rPr lang="en-US" altLang="zh-CN" smtClean="0"/>
              <a:t>A/B</a:t>
            </a:r>
            <a:r>
              <a:rPr lang="zh-CN" altLang="en-US" smtClean="0"/>
              <a:t>可区分，而</a:t>
            </a:r>
            <a:r>
              <a:rPr lang="en-US" altLang="zh-CN" smtClean="0"/>
              <a:t>C/D</a:t>
            </a:r>
            <a:r>
              <a:rPr lang="zh-CN" altLang="en-US" smtClean="0"/>
              <a:t>不可区分</a:t>
            </a:r>
          </a:p>
        </p:txBody>
      </p:sp>
    </p:spTree>
    <p:extLst>
      <p:ext uri="{BB962C8B-B14F-4D97-AF65-F5344CB8AC3E}">
        <p14:creationId xmlns:p14="http://schemas.microsoft.com/office/powerpoint/2010/main" val="145292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9BB-419A-4B39-9E40-AF0815D6C163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ED3-6EE6-4BC3-9158-75AC9B2B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0" y="229659"/>
            <a:ext cx="8337550" cy="6339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79" y="970491"/>
            <a:ext cx="8151287" cy="5235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2A36-F128-4294-AD92-1CC138500564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9750" y="6356351"/>
            <a:ext cx="2057400" cy="365125"/>
          </a:xfrm>
        </p:spPr>
        <p:txBody>
          <a:bodyPr/>
          <a:lstStyle/>
          <a:p>
            <a:fld id="{37B5DED3-6EE6-4BC3-9158-75AC9B2B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5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49B8-B7B8-423E-8599-FDA24878DB01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DED3-6EE6-4BC3-9158-75AC9B2B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0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复习习题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87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990000"/>
                </a:solidFill>
                <a:latin typeface="+mn-ea"/>
              </a:rPr>
              <a:t>试题样例</a:t>
            </a:r>
            <a:r>
              <a:rPr lang="en-US" altLang="zh-CN" sz="3200" b="1" dirty="0">
                <a:solidFill>
                  <a:srgbClr val="990000"/>
                </a:solidFill>
                <a:latin typeface="+mn-ea"/>
              </a:rPr>
              <a:t>——</a:t>
            </a:r>
            <a:r>
              <a:rPr lang="zh-CN" altLang="en-US" sz="3200" b="1" dirty="0">
                <a:solidFill>
                  <a:srgbClr val="990000"/>
                </a:solidFill>
                <a:latin typeface="+mn-ea"/>
              </a:rPr>
              <a:t>计算题</a:t>
            </a:r>
            <a:endParaRPr lang="zh-CN" altLang="en-US" sz="32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19D48-4407-475B-8C29-12659CDB99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23850" y="765175"/>
            <a:ext cx="8001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已知一个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如下图。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用自然语言简要叙述该自动机所识别的语言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的特点，列举两个它可识别的串。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写出与该自动机等价的正规式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用子集法构造识别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的最小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700338" y="3141663"/>
          <a:ext cx="331152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4" imgW="1283818" imgH="471343" progId="Visio.Drawing.11">
                  <p:embed/>
                </p:oleObj>
              </mc:Choice>
              <mc:Fallback>
                <p:oleObj name="Visio" r:id="rId4" imgW="1283818" imgH="471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1663"/>
                        <a:ext cx="3311525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11188" y="4292600"/>
            <a:ext cx="80645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至少包含一个子串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串，</a:t>
            </a:r>
            <a:endParaRPr kumimoji="1" lang="en-US" altLang="zh-CN" sz="24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例如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r=</a:t>
            </a:r>
            <a:endParaRPr kumimoji="1" lang="zh-CN" altLang="en-US" sz="24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19250" y="5703888"/>
            <a:ext cx="136842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kumimoji="1" lang="en-US" altLang="zh-CN" sz="2400" baseline="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kumimoji="1" lang="zh-CN" altLang="en-US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55875" y="5691188"/>
            <a:ext cx="6477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endParaRPr kumimoji="1" lang="zh-CN" altLang="en-US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916238" y="5703888"/>
            <a:ext cx="1223962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kumimoji="1" lang="en-US" altLang="zh-CN" sz="2400" baseline="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kumimoji="1" lang="zh-CN" altLang="en-US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19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uiExpand="1" build="allAtOnce"/>
      <p:bldP spid="9" grpId="0" build="allAtOnce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55" name="Group 31"/>
          <p:cNvGraphicFramePr>
            <a:graphicFrameLocks noGrp="1"/>
          </p:cNvGraphicFramePr>
          <p:nvPr/>
        </p:nvGraphicFramePr>
        <p:xfrm>
          <a:off x="1042988" y="4014788"/>
          <a:ext cx="1800225" cy="228600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4"/>
          <p:cNvGraphicFramePr>
            <a:graphicFrameLocks noGrp="1"/>
          </p:cNvGraphicFramePr>
          <p:nvPr/>
        </p:nvGraphicFramePr>
        <p:xfrm>
          <a:off x="5076825" y="3395663"/>
          <a:ext cx="3671888" cy="2286000"/>
        </p:xfrm>
        <a:graphic>
          <a:graphicData uri="http://schemas.openxmlformats.org/drawingml/2006/table">
            <a:tbl>
              <a:tblPr/>
              <a:tblGrid>
                <a:gridCol w="1367383"/>
                <a:gridCol w="1080542"/>
                <a:gridCol w="1223963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003800" y="3357563"/>
            <a:ext cx="3770313" cy="285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56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15888"/>
            <a:ext cx="2555875" cy="515937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解：</a:t>
            </a:r>
          </a:p>
        </p:txBody>
      </p:sp>
      <p:sp>
        <p:nvSpPr>
          <p:cNvPr id="1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CBDE3-1F3B-40EB-81E0-98456B86E2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61" name="Rectangle 3"/>
          <p:cNvSpPr>
            <a:spLocks noChangeArrowheads="1"/>
          </p:cNvSpPr>
          <p:nvPr/>
        </p:nvSpPr>
        <p:spPr bwMode="auto">
          <a:xfrm>
            <a:off x="250825" y="1557338"/>
            <a:ext cx="4392613" cy="18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r=(a|b)</a:t>
            </a:r>
            <a:r>
              <a:rPr kumimoji="1" lang="en-US" altLang="zh-CN" sz="2400" baseline="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bb(a|b)</a:t>
            </a:r>
            <a:r>
              <a:rPr kumimoji="1" lang="en-US" altLang="zh-CN" sz="2400" baseline="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用子集法构造</a:t>
            </a:r>
            <a:r>
              <a:rPr kumimoji="1"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初态：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终态：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用状态矩阵表示过程和结果：</a:t>
            </a: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076825" y="1125538"/>
          <a:ext cx="3671888" cy="2286000"/>
        </p:xfrm>
        <a:graphic>
          <a:graphicData uri="http://schemas.openxmlformats.org/drawingml/2006/table">
            <a:tbl>
              <a:tblPr/>
              <a:tblGrid>
                <a:gridCol w="1367383"/>
                <a:gridCol w="1080542"/>
                <a:gridCol w="1223963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DFA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388938" y="3398838"/>
            <a:ext cx="684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令：</a:t>
            </a:r>
            <a:r>
              <a:rPr kumimoji="1"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={0}</a:t>
            </a:r>
            <a:r>
              <a:rPr kumimoji="1"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zh-CN" altLang="en-US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7881" name="Text Box 57"/>
          <p:cNvSpPr txBox="1">
            <a:spLocks noChangeArrowheads="1"/>
          </p:cNvSpPr>
          <p:nvPr/>
        </p:nvSpPr>
        <p:spPr bwMode="auto">
          <a:xfrm>
            <a:off x="3132138" y="4005263"/>
            <a:ext cx="3028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</p:txBody>
      </p:sp>
      <p:graphicFrame>
        <p:nvGraphicFramePr>
          <p:cNvPr id="21590" name="Object 81"/>
          <p:cNvGraphicFramePr>
            <a:graphicFrameLocks noChangeAspect="1"/>
          </p:cNvGraphicFramePr>
          <p:nvPr/>
        </p:nvGraphicFramePr>
        <p:xfrm>
          <a:off x="1042988" y="188913"/>
          <a:ext cx="3097212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4" imgW="1283643" imgH="471308" progId="Visio.Drawing.11">
                  <p:embed/>
                </p:oleObj>
              </mc:Choice>
              <mc:Fallback>
                <p:oleObj name="Visio" r:id="rId4" imgW="1283643" imgH="4713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8913"/>
                        <a:ext cx="3097212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07" name="Rectangle 83"/>
          <p:cNvSpPr>
            <a:spLocks noChangeArrowheads="1"/>
          </p:cNvSpPr>
          <p:nvPr/>
        </p:nvSpPr>
        <p:spPr bwMode="auto">
          <a:xfrm>
            <a:off x="4238625" y="1557338"/>
            <a:ext cx="170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初态：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{0}</a:t>
            </a:r>
          </a:p>
        </p:txBody>
      </p:sp>
      <p:sp>
        <p:nvSpPr>
          <p:cNvPr id="77909" name="Rectangle 85"/>
          <p:cNvSpPr>
            <a:spLocks noChangeArrowheads="1"/>
          </p:cNvSpPr>
          <p:nvPr/>
        </p:nvSpPr>
        <p:spPr bwMode="auto">
          <a:xfrm>
            <a:off x="5065713" y="20351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{0,1}</a:t>
            </a:r>
          </a:p>
        </p:txBody>
      </p:sp>
      <p:sp>
        <p:nvSpPr>
          <p:cNvPr id="77922" name="Rectangle 98"/>
          <p:cNvSpPr>
            <a:spLocks noChangeArrowheads="1"/>
          </p:cNvSpPr>
          <p:nvPr/>
        </p:nvSpPr>
        <p:spPr bwMode="auto">
          <a:xfrm>
            <a:off x="5049838" y="24923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24" name="Rectangle 100"/>
          <p:cNvSpPr>
            <a:spLocks noChangeArrowheads="1"/>
          </p:cNvSpPr>
          <p:nvPr/>
        </p:nvSpPr>
        <p:spPr bwMode="auto">
          <a:xfrm>
            <a:off x="5065713" y="29241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26" name="Rectangle 102"/>
          <p:cNvSpPr>
            <a:spLocks noChangeArrowheads="1"/>
          </p:cNvSpPr>
          <p:nvPr/>
        </p:nvSpPr>
        <p:spPr bwMode="auto">
          <a:xfrm>
            <a:off x="6508750" y="155733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{0}</a:t>
            </a:r>
          </a:p>
        </p:txBody>
      </p:sp>
      <p:sp>
        <p:nvSpPr>
          <p:cNvPr id="77928" name="Rectangle 104"/>
          <p:cNvSpPr>
            <a:spLocks noChangeArrowheads="1"/>
          </p:cNvSpPr>
          <p:nvPr/>
        </p:nvSpPr>
        <p:spPr bwMode="auto">
          <a:xfrm>
            <a:off x="7524750" y="1574800"/>
            <a:ext cx="1119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{0,1}</a:t>
            </a:r>
          </a:p>
        </p:txBody>
      </p:sp>
      <p:sp>
        <p:nvSpPr>
          <p:cNvPr id="77930" name="Rectangle 106"/>
          <p:cNvSpPr>
            <a:spLocks noChangeArrowheads="1"/>
          </p:cNvSpPr>
          <p:nvPr/>
        </p:nvSpPr>
        <p:spPr bwMode="auto">
          <a:xfrm>
            <a:off x="6548438" y="20605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{0}</a:t>
            </a:r>
          </a:p>
        </p:txBody>
      </p:sp>
      <p:sp>
        <p:nvSpPr>
          <p:cNvPr id="77932" name="Rectangle 108"/>
          <p:cNvSpPr>
            <a:spLocks noChangeArrowheads="1"/>
          </p:cNvSpPr>
          <p:nvPr/>
        </p:nvSpPr>
        <p:spPr bwMode="auto">
          <a:xfrm>
            <a:off x="7451725" y="20605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33" name="Rectangle 109"/>
          <p:cNvSpPr>
            <a:spLocks noChangeArrowheads="1"/>
          </p:cNvSpPr>
          <p:nvPr/>
        </p:nvSpPr>
        <p:spPr bwMode="auto">
          <a:xfrm>
            <a:off x="7451725" y="24669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34" name="Rectangle 110"/>
          <p:cNvSpPr>
            <a:spLocks noChangeArrowheads="1"/>
          </p:cNvSpPr>
          <p:nvPr/>
        </p:nvSpPr>
        <p:spPr bwMode="auto">
          <a:xfrm>
            <a:off x="7451725" y="29241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35" name="Rectangle 111"/>
          <p:cNvSpPr>
            <a:spLocks noChangeArrowheads="1"/>
          </p:cNvSpPr>
          <p:nvPr/>
        </p:nvSpPr>
        <p:spPr bwMode="auto">
          <a:xfrm>
            <a:off x="6548438" y="24923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36" name="Rectangle 112"/>
          <p:cNvSpPr>
            <a:spLocks noChangeArrowheads="1"/>
          </p:cNvSpPr>
          <p:nvPr/>
        </p:nvSpPr>
        <p:spPr bwMode="auto">
          <a:xfrm>
            <a:off x="6548438" y="29241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39" name="Text Box 115"/>
          <p:cNvSpPr txBox="1">
            <a:spLocks noChangeArrowheads="1"/>
          </p:cNvSpPr>
          <p:nvPr/>
        </p:nvSpPr>
        <p:spPr bwMode="auto">
          <a:xfrm>
            <a:off x="2124075" y="3414713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B={0,1}</a:t>
            </a:r>
            <a:endParaRPr kumimoji="1" lang="en-US" altLang="zh-CN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7940" name="Text Box 116"/>
          <p:cNvSpPr txBox="1">
            <a:spLocks noChangeArrowheads="1"/>
          </p:cNvSpPr>
          <p:nvPr/>
        </p:nvSpPr>
        <p:spPr bwMode="auto">
          <a:xfrm>
            <a:off x="3276600" y="34290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={0,1,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41" name="Text Box 117"/>
          <p:cNvSpPr txBox="1">
            <a:spLocks noChangeArrowheads="1"/>
          </p:cNvSpPr>
          <p:nvPr/>
        </p:nvSpPr>
        <p:spPr bwMode="auto">
          <a:xfrm>
            <a:off x="4846638" y="3443288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={0,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7942" name="Text Box 118"/>
          <p:cNvSpPr txBox="1">
            <a:spLocks noChangeArrowheads="1"/>
          </p:cNvSpPr>
          <p:nvPr/>
        </p:nvSpPr>
        <p:spPr bwMode="auto">
          <a:xfrm>
            <a:off x="179388" y="40052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整理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206750" y="4508500"/>
            <a:ext cx="518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初始划分：</a:t>
            </a:r>
            <a:r>
              <a:rPr lang="en-US" altLang="zh-CN" sz="2400" b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Π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1={ {AB}, {CD} }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252788" y="5013325"/>
            <a:ext cx="6072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可区分，得：</a:t>
            </a:r>
            <a:r>
              <a:rPr lang="en-US" altLang="zh-CN" sz="2400" b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Π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2={ {A},{B}, {CD} }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251200" y="5549900"/>
            <a:ext cx="4921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不可区分，即就是最终划分。</a:t>
            </a:r>
            <a:endParaRPr lang="en-US" altLang="zh-CN" sz="2400" smtClean="0">
              <a:solidFill>
                <a:srgbClr val="000000"/>
              </a:solidFill>
              <a:latin typeface="黑体" panose="02010609060101010101" pitchFamily="49" charset="-122"/>
              <a:ea typeface="隶书" panose="020105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令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{CD}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代表，得</a:t>
            </a:r>
          </a:p>
        </p:txBody>
      </p:sp>
    </p:spTree>
    <p:extLst>
      <p:ext uri="{BB962C8B-B14F-4D97-AF65-F5344CB8AC3E}">
        <p14:creationId xmlns:p14="http://schemas.microsoft.com/office/powerpoint/2010/main" val="205037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7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854" grpId="0"/>
      <p:bldP spid="77881" grpId="0"/>
      <p:bldP spid="77907" grpId="0"/>
      <p:bldP spid="77909" grpId="0"/>
      <p:bldP spid="77922" grpId="0"/>
      <p:bldP spid="77924" grpId="0"/>
      <p:bldP spid="77926" grpId="0"/>
      <p:bldP spid="77928" grpId="0"/>
      <p:bldP spid="77930" grpId="0"/>
      <p:bldP spid="77932" grpId="0"/>
      <p:bldP spid="77933" grpId="0"/>
      <p:bldP spid="77934" grpId="0"/>
      <p:bldP spid="77935" grpId="0"/>
      <p:bldP spid="77936" grpId="0"/>
      <p:bldP spid="77939" grpId="0"/>
      <p:bldP spid="77940" grpId="0"/>
      <p:bldP spid="77941" grpId="0"/>
      <p:bldP spid="77942" grpId="0"/>
      <p:bldP spid="3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31"/>
          <p:cNvGraphicFramePr>
            <a:graphicFrameLocks noGrp="1"/>
          </p:cNvGraphicFramePr>
          <p:nvPr/>
        </p:nvGraphicFramePr>
        <p:xfrm>
          <a:off x="1042988" y="4010025"/>
          <a:ext cx="1800225" cy="228600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4"/>
          <p:cNvGraphicFramePr>
            <a:graphicFrameLocks noGrp="1"/>
          </p:cNvGraphicFramePr>
          <p:nvPr/>
        </p:nvGraphicFramePr>
        <p:xfrm>
          <a:off x="5076825" y="3395663"/>
          <a:ext cx="3671888" cy="2286000"/>
        </p:xfrm>
        <a:graphic>
          <a:graphicData uri="http://schemas.openxmlformats.org/drawingml/2006/table">
            <a:tbl>
              <a:tblPr/>
              <a:tblGrid>
                <a:gridCol w="1367383"/>
                <a:gridCol w="1080542"/>
                <a:gridCol w="1223963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003800" y="3357563"/>
            <a:ext cx="3770313" cy="285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60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15888"/>
            <a:ext cx="2555875" cy="515937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解：</a:t>
            </a:r>
          </a:p>
        </p:txBody>
      </p:sp>
      <p:sp>
        <p:nvSpPr>
          <p:cNvPr id="1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48426-F089-4E22-95A1-A4F286B4AE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609" name="Rectangle 3"/>
          <p:cNvSpPr>
            <a:spLocks noChangeArrowheads="1"/>
          </p:cNvSpPr>
          <p:nvPr/>
        </p:nvSpPr>
        <p:spPr bwMode="auto">
          <a:xfrm>
            <a:off x="250825" y="1557338"/>
            <a:ext cx="4392613" cy="18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r=(a|b)</a:t>
            </a:r>
            <a:r>
              <a:rPr kumimoji="1" lang="en-US" altLang="zh-CN" sz="2400" baseline="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bb(a|b)</a:t>
            </a:r>
            <a:r>
              <a:rPr kumimoji="1" lang="en-US" altLang="zh-CN" sz="2400" baseline="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用子集法构造</a:t>
            </a:r>
            <a:r>
              <a:rPr kumimoji="1"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初态：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终态：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用状态矩阵表示过程和结果：</a:t>
            </a: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076825" y="1125538"/>
          <a:ext cx="3671888" cy="2286000"/>
        </p:xfrm>
        <a:graphic>
          <a:graphicData uri="http://schemas.openxmlformats.org/drawingml/2006/table">
            <a:tbl>
              <a:tblPr/>
              <a:tblGrid>
                <a:gridCol w="1367383"/>
                <a:gridCol w="1080542"/>
                <a:gridCol w="1223963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DFA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36" name="Text Box 30"/>
          <p:cNvSpPr txBox="1">
            <a:spLocks noChangeArrowheads="1"/>
          </p:cNvSpPr>
          <p:nvPr/>
        </p:nvSpPr>
        <p:spPr bwMode="auto">
          <a:xfrm>
            <a:off x="388938" y="3398838"/>
            <a:ext cx="684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令：</a:t>
            </a:r>
            <a:r>
              <a:rPr kumimoji="1"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={0}</a:t>
            </a:r>
            <a:r>
              <a:rPr kumimoji="1"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zh-CN" altLang="en-US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77855" name="Group 31"/>
          <p:cNvGraphicFramePr>
            <a:graphicFrameLocks noGrp="1"/>
          </p:cNvGraphicFramePr>
          <p:nvPr/>
        </p:nvGraphicFramePr>
        <p:xfrm>
          <a:off x="1042988" y="4014788"/>
          <a:ext cx="1800225" cy="228600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663" name="Text Box 57"/>
          <p:cNvSpPr txBox="1">
            <a:spLocks noChangeArrowheads="1"/>
          </p:cNvSpPr>
          <p:nvPr/>
        </p:nvSpPr>
        <p:spPr bwMode="auto">
          <a:xfrm>
            <a:off x="3132138" y="4005263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得：（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不可区分）</a:t>
            </a:r>
          </a:p>
        </p:txBody>
      </p:sp>
      <p:graphicFrame>
        <p:nvGraphicFramePr>
          <p:cNvPr id="77882" name="Group 58"/>
          <p:cNvGraphicFramePr>
            <a:graphicFrameLocks noGrp="1"/>
          </p:cNvGraphicFramePr>
          <p:nvPr/>
        </p:nvGraphicFramePr>
        <p:xfrm>
          <a:off x="3276600" y="4486275"/>
          <a:ext cx="1800225" cy="182880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904" name="Object 80"/>
          <p:cNvGraphicFramePr>
            <a:graphicFrameLocks noChangeAspect="1"/>
          </p:cNvGraphicFramePr>
          <p:nvPr/>
        </p:nvGraphicFramePr>
        <p:xfrm>
          <a:off x="5651500" y="4652963"/>
          <a:ext cx="2592388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4" imgW="1053694" imgH="514198" progId="Visio.Drawing.11">
                  <p:embed/>
                </p:oleObj>
              </mc:Choice>
              <mc:Fallback>
                <p:oleObj name="Visio" r:id="rId4" imgW="1053694" imgH="5141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52963"/>
                        <a:ext cx="2592388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87" name="Object 81"/>
          <p:cNvGraphicFramePr>
            <a:graphicFrameLocks noChangeAspect="1"/>
          </p:cNvGraphicFramePr>
          <p:nvPr/>
        </p:nvGraphicFramePr>
        <p:xfrm>
          <a:off x="1042988" y="188913"/>
          <a:ext cx="3097212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6" imgW="1283643" imgH="471308" progId="Visio.Drawing.11">
                  <p:embed/>
                </p:oleObj>
              </mc:Choice>
              <mc:Fallback>
                <p:oleObj name="Visio" r:id="rId6" imgW="1283643" imgH="4713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8913"/>
                        <a:ext cx="3097212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88" name="Rectangle 83"/>
          <p:cNvSpPr>
            <a:spLocks noChangeArrowheads="1"/>
          </p:cNvSpPr>
          <p:nvPr/>
        </p:nvSpPr>
        <p:spPr bwMode="auto">
          <a:xfrm>
            <a:off x="4238625" y="1557338"/>
            <a:ext cx="170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初态：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{0}</a:t>
            </a:r>
          </a:p>
        </p:txBody>
      </p:sp>
      <p:sp>
        <p:nvSpPr>
          <p:cNvPr id="23689" name="Rectangle 85"/>
          <p:cNvSpPr>
            <a:spLocks noChangeArrowheads="1"/>
          </p:cNvSpPr>
          <p:nvPr/>
        </p:nvSpPr>
        <p:spPr bwMode="auto">
          <a:xfrm>
            <a:off x="5065713" y="20351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{0,1}</a:t>
            </a:r>
          </a:p>
        </p:txBody>
      </p:sp>
      <p:sp>
        <p:nvSpPr>
          <p:cNvPr id="23690" name="Rectangle 98"/>
          <p:cNvSpPr>
            <a:spLocks noChangeArrowheads="1"/>
          </p:cNvSpPr>
          <p:nvPr/>
        </p:nvSpPr>
        <p:spPr bwMode="auto">
          <a:xfrm>
            <a:off x="5049838" y="24923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691" name="Rectangle 100"/>
          <p:cNvSpPr>
            <a:spLocks noChangeArrowheads="1"/>
          </p:cNvSpPr>
          <p:nvPr/>
        </p:nvSpPr>
        <p:spPr bwMode="auto">
          <a:xfrm>
            <a:off x="5065713" y="29241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692" name="Rectangle 102"/>
          <p:cNvSpPr>
            <a:spLocks noChangeArrowheads="1"/>
          </p:cNvSpPr>
          <p:nvPr/>
        </p:nvSpPr>
        <p:spPr bwMode="auto">
          <a:xfrm>
            <a:off x="6508750" y="155733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{0}</a:t>
            </a:r>
          </a:p>
        </p:txBody>
      </p:sp>
      <p:sp>
        <p:nvSpPr>
          <p:cNvPr id="23693" name="Rectangle 104"/>
          <p:cNvSpPr>
            <a:spLocks noChangeArrowheads="1"/>
          </p:cNvSpPr>
          <p:nvPr/>
        </p:nvSpPr>
        <p:spPr bwMode="auto">
          <a:xfrm>
            <a:off x="7524750" y="1574800"/>
            <a:ext cx="1119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{0,1}</a:t>
            </a:r>
          </a:p>
        </p:txBody>
      </p:sp>
      <p:sp>
        <p:nvSpPr>
          <p:cNvPr id="23694" name="Rectangle 106"/>
          <p:cNvSpPr>
            <a:spLocks noChangeArrowheads="1"/>
          </p:cNvSpPr>
          <p:nvPr/>
        </p:nvSpPr>
        <p:spPr bwMode="auto">
          <a:xfrm>
            <a:off x="6548438" y="20605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{0}</a:t>
            </a:r>
          </a:p>
        </p:txBody>
      </p:sp>
      <p:sp>
        <p:nvSpPr>
          <p:cNvPr id="23695" name="Rectangle 108"/>
          <p:cNvSpPr>
            <a:spLocks noChangeArrowheads="1"/>
          </p:cNvSpPr>
          <p:nvPr/>
        </p:nvSpPr>
        <p:spPr bwMode="auto">
          <a:xfrm>
            <a:off x="7451725" y="20605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696" name="Rectangle 109"/>
          <p:cNvSpPr>
            <a:spLocks noChangeArrowheads="1"/>
          </p:cNvSpPr>
          <p:nvPr/>
        </p:nvSpPr>
        <p:spPr bwMode="auto">
          <a:xfrm>
            <a:off x="7451725" y="24669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697" name="Rectangle 110"/>
          <p:cNvSpPr>
            <a:spLocks noChangeArrowheads="1"/>
          </p:cNvSpPr>
          <p:nvPr/>
        </p:nvSpPr>
        <p:spPr bwMode="auto">
          <a:xfrm>
            <a:off x="7451725" y="29241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698" name="Rectangle 111"/>
          <p:cNvSpPr>
            <a:spLocks noChangeArrowheads="1"/>
          </p:cNvSpPr>
          <p:nvPr/>
        </p:nvSpPr>
        <p:spPr bwMode="auto">
          <a:xfrm>
            <a:off x="6548438" y="24923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699" name="Rectangle 112"/>
          <p:cNvSpPr>
            <a:spLocks noChangeArrowheads="1"/>
          </p:cNvSpPr>
          <p:nvPr/>
        </p:nvSpPr>
        <p:spPr bwMode="auto">
          <a:xfrm>
            <a:off x="6548438" y="2924175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</a:t>
            </a:r>
            <a:r>
              <a:rPr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700" name="Text Box 115"/>
          <p:cNvSpPr txBox="1">
            <a:spLocks noChangeArrowheads="1"/>
          </p:cNvSpPr>
          <p:nvPr/>
        </p:nvSpPr>
        <p:spPr bwMode="auto">
          <a:xfrm>
            <a:off x="2124075" y="3414713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B={0,1}</a:t>
            </a:r>
            <a:endParaRPr kumimoji="1" lang="en-US" altLang="zh-CN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701" name="Text Box 116"/>
          <p:cNvSpPr txBox="1">
            <a:spLocks noChangeArrowheads="1"/>
          </p:cNvSpPr>
          <p:nvPr/>
        </p:nvSpPr>
        <p:spPr bwMode="auto">
          <a:xfrm>
            <a:off x="3276600" y="34290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={0,1,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702" name="Text Box 117"/>
          <p:cNvSpPr txBox="1">
            <a:spLocks noChangeArrowheads="1"/>
          </p:cNvSpPr>
          <p:nvPr/>
        </p:nvSpPr>
        <p:spPr bwMode="auto">
          <a:xfrm>
            <a:off x="4846638" y="3443288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={0,</a:t>
            </a:r>
            <a:r>
              <a:rPr kumimoji="1" lang="en-US" altLang="zh-CN" sz="2400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703" name="Text Box 118"/>
          <p:cNvSpPr txBox="1">
            <a:spLocks noChangeArrowheads="1"/>
          </p:cNvSpPr>
          <p:nvPr/>
        </p:nvSpPr>
        <p:spPr bwMode="auto">
          <a:xfrm>
            <a:off x="179388" y="40052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整理</a:t>
            </a:r>
          </a:p>
        </p:txBody>
      </p:sp>
    </p:spTree>
    <p:extLst>
      <p:ext uri="{BB962C8B-B14F-4D97-AF65-F5344CB8AC3E}">
        <p14:creationId xmlns:p14="http://schemas.microsoft.com/office/powerpoint/2010/main" val="96008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7772400" cy="58737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990000"/>
                </a:solidFill>
                <a:latin typeface="+mn-ea"/>
              </a:rPr>
              <a:t>试题样例</a:t>
            </a:r>
            <a:r>
              <a:rPr lang="en-US" altLang="zh-CN" sz="2800" b="1" dirty="0">
                <a:solidFill>
                  <a:srgbClr val="990000"/>
                </a:solidFill>
                <a:latin typeface="+mn-ea"/>
              </a:rPr>
              <a:t>——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</a:rPr>
              <a:t>计算题</a:t>
            </a:r>
            <a:endParaRPr lang="zh-CN" altLang="en-US" sz="28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2814D-4921-4AF2-8180-7DBCA31D48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04800" y="476250"/>
            <a:ext cx="8839200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有简单变量声明语句的文法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S → D ; S 	| </a:t>
            </a:r>
            <a:r>
              <a:rPr kumimoji="1" lang="el-GR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 → id : T 	        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 → array [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of T | int	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        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指出文法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中的开始符号、终结符集合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endParaRPr kumimoji="1" lang="en-US" altLang="zh-CN" sz="22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非终结符集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求出各非终结符的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FIRST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FOLLOW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集合；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构造文法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的预测分析表。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04800" y="3860800"/>
            <a:ext cx="6408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解：</a:t>
            </a:r>
            <a:endParaRPr kumimoji="1" lang="en-US" altLang="zh-CN" sz="240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(a) </a:t>
            </a:r>
            <a:r>
              <a:rPr kumimoji="1" lang="zh-CN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开始符号：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zh-CN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， </a:t>
            </a:r>
            <a:r>
              <a:rPr kumimoji="1" lang="zh-CN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非终结符集合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N =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{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D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T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}</a:t>
            </a:r>
            <a:r>
              <a:rPr lang="zh-CN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，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kumimoji="1" lang="zh-CN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终结符集合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T =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{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;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id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: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array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num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]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of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int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}</a:t>
            </a:r>
            <a:endParaRPr lang="zh-CN" altLang="en-US" sz="1800" b="1" smtClean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04800" y="5183188"/>
            <a:ext cx="7507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 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array, int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FOLLOW(S)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FIRST(D)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FOLLOW(D)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FIRST(S)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ε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FOLLOW(T)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58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7772400" cy="587375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三、计算题（</a:t>
            </a: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EC63D-3A82-4EA9-AF26-E5344F6568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04800" y="476250"/>
            <a:ext cx="88392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有简单变量声明语句的文法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S → D ; S 	| </a:t>
            </a:r>
            <a:r>
              <a:rPr kumimoji="1" lang="el-GR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 → id : T 	        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 → array [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of T | int	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        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zh-CN" altLang="en-US" sz="22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构造文法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的预测分析表。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364163" y="101600"/>
            <a:ext cx="3756025" cy="1384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非终结符集合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N =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{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D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T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}</a:t>
            </a:r>
            <a:r>
              <a:rPr lang="zh-CN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，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终结符集合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   {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;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id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: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array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    [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num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]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of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  int  </a:t>
            </a:r>
            <a:r>
              <a:rPr lang="en-US" altLang="zh-CN" sz="1800" b="1" smtClean="0">
                <a:solidFill>
                  <a:srgbClr val="C00000"/>
                </a:solidFill>
                <a:latin typeface="Arial" panose="020B0604020202020204" pitchFamily="34" charset="0"/>
              </a:rPr>
              <a:t>}</a:t>
            </a:r>
            <a:endParaRPr lang="zh-CN" altLang="en-US" sz="1800" b="1" smtClean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545138" y="1543050"/>
            <a:ext cx="3598862" cy="144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array, int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kumimoji="1" lang="en-US" altLang="zh-CN" sz="220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FIRST(D)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FIRST(S)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ε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FOLLOW(S) = 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04850" y="3297238"/>
          <a:ext cx="7993061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360052"/>
                <a:gridCol w="504066"/>
                <a:gridCol w="1008133"/>
                <a:gridCol w="504066"/>
                <a:gridCol w="1256892"/>
                <a:gridCol w="726642"/>
                <a:gridCol w="726642"/>
                <a:gridCol w="726642"/>
                <a:gridCol w="726642"/>
                <a:gridCol w="726642"/>
                <a:gridCol w="726642"/>
              </a:tblGrid>
              <a:tr h="648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array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]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of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52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9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0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763713" y="3975100"/>
            <a:ext cx="6762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D;S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1000" y="4564063"/>
            <a:ext cx="8064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defRPr/>
            </a:pPr>
            <a:r>
              <a:rPr lang="en-US" altLang="zh-CN" sz="2400" b="1" kern="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id:T</a:t>
            </a:r>
            <a:endParaRPr lang="zh-CN" altLang="zh-CN" sz="2400" kern="1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3575" y="5253038"/>
            <a:ext cx="103505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defRPr/>
            </a:pPr>
            <a:r>
              <a:rPr lang="en-US" altLang="zh-CN" sz="24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array [</a:t>
            </a:r>
            <a:r>
              <a:rPr lang="en-US" altLang="zh-CN" sz="2400" b="1" kern="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sz="24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] of T</a:t>
            </a:r>
            <a:endParaRPr lang="zh-CN" altLang="zh-CN" sz="2400" kern="1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0750" y="5578475"/>
            <a:ext cx="72866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defRPr/>
            </a:pPr>
            <a:r>
              <a:rPr lang="en-US" altLang="zh-CN" sz="2400" b="1" kern="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int</a:t>
            </a:r>
            <a:endParaRPr lang="zh-CN" altLang="zh-CN" sz="2400" kern="1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10538" y="3975100"/>
            <a:ext cx="4762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kern="0" dirty="0">
                <a:solidFill>
                  <a:srgbClr val="0000FF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ε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5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990000"/>
                </a:solidFill>
                <a:latin typeface="+mn-ea"/>
                <a:ea typeface="+mn-ea"/>
              </a:rPr>
              <a:t>关于考试 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981075"/>
            <a:ext cx="871378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考试范围：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章讲过的内容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侧重考核：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对概念、基本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方法的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掌握情况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题目类型：</a:t>
            </a:r>
            <a:r>
              <a:rPr kumimoji="1"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单选题</a:t>
            </a:r>
            <a:r>
              <a:rPr kumimoji="1"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kumimoji="1"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分</a:t>
            </a:r>
            <a:r>
              <a:rPr kumimoji="1"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、简答题</a:t>
            </a:r>
            <a:r>
              <a:rPr kumimoji="1"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kumimoji="1"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分</a:t>
            </a:r>
            <a:r>
              <a:rPr kumimoji="1"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、计算题</a:t>
            </a:r>
            <a:r>
              <a:rPr kumimoji="1"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kumimoji="1"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分</a:t>
            </a:r>
            <a:r>
              <a:rPr kumimoji="1"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7181" y="3406775"/>
            <a:ext cx="8458200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易犯的错误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不认真审题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（如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对要求</a:t>
            </a:r>
            <a:r>
              <a:rPr kumimoji="1"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错误、遗漏</a:t>
            </a:r>
            <a:r>
              <a:rPr kumimoji="1"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部分要求）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答非所问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如：作业中要求给出非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文法的分析表，但却</a:t>
            </a:r>
            <a:r>
              <a:rPr kumimoji="1"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将文法改为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的，然后为新文法构造分析表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画蛇添足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</a:t>
            </a:r>
            <a:r>
              <a:rPr kumimoji="1"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：仅问有无冲突却将分析表先构造出来</a:t>
            </a:r>
            <a:r>
              <a:rPr kumimoji="1"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偷工减料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</a:t>
            </a:r>
            <a:r>
              <a:rPr kumimoji="1"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：有若干问，仅回答部分或仅答一半</a:t>
            </a:r>
            <a:r>
              <a:rPr kumimoji="1"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05706" y="2018241"/>
            <a:ext cx="6661150" cy="5355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以身作则：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想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要编译器做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什么，自己先做一遍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ED3-6EE6-4BC3-9158-75AC9B2B68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990000"/>
                </a:solidFill>
                <a:latin typeface="+mn-ea"/>
                <a:ea typeface="+mn-ea"/>
              </a:rPr>
              <a:t>试题样</a:t>
            </a:r>
            <a:r>
              <a:rPr lang="zh-CN" altLang="en-US" sz="4000" b="1" dirty="0" smtClean="0">
                <a:solidFill>
                  <a:srgbClr val="990000"/>
                </a:solidFill>
                <a:latin typeface="+mn-ea"/>
                <a:ea typeface="+mn-ea"/>
              </a:rPr>
              <a:t>例</a:t>
            </a:r>
            <a:r>
              <a:rPr lang="en-US" altLang="zh-CN" sz="4000" b="1" dirty="0" smtClean="0">
                <a:solidFill>
                  <a:srgbClr val="990000"/>
                </a:solidFill>
                <a:latin typeface="+mn-ea"/>
                <a:ea typeface="+mn-ea"/>
              </a:rPr>
              <a:t>——</a:t>
            </a:r>
            <a:r>
              <a:rPr lang="zh-CN" altLang="en-US" sz="4000" b="1" dirty="0" smtClean="0">
                <a:solidFill>
                  <a:srgbClr val="990000"/>
                </a:solidFill>
                <a:latin typeface="+mn-ea"/>
                <a:ea typeface="+mn-ea"/>
              </a:rPr>
              <a:t>单选题</a:t>
            </a:r>
            <a:endParaRPr lang="zh-CN" altLang="en-US" sz="40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872" y="1072087"/>
            <a:ext cx="843339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1.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设正规式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R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表示正规集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{a, b}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，正规式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T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表示正规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集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{c}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，则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L(RT)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为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________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。</a:t>
            </a:r>
            <a:endParaRPr kumimoji="1" lang="en-US" altLang="zh-CN" sz="2400" dirty="0" smtClean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>
              <a:lnSpc>
                <a:spcPts val="3400"/>
              </a:lnSpc>
            </a:pPr>
            <a:r>
              <a:rPr kumimoji="1"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A. {ab, ac}		B. {ab, </a:t>
            </a:r>
            <a:r>
              <a:rPr kumimoji="1" lang="en-US" altLang="zh-CN" sz="2400" dirty="0" err="1" smtClean="0">
                <a:latin typeface="Consolas" panose="020B0609020204030204" pitchFamily="49" charset="0"/>
                <a:ea typeface="隶书" panose="02010509060101010101" pitchFamily="49" charset="-122"/>
              </a:rPr>
              <a:t>bc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C. {ac, cc}		D. {ac, </a:t>
            </a:r>
            <a:r>
              <a:rPr kumimoji="1" lang="en-US" altLang="zh-CN" sz="2400" dirty="0" err="1" smtClean="0">
                <a:latin typeface="Consolas" panose="020B0609020204030204" pitchFamily="49" charset="0"/>
                <a:ea typeface="隶书" panose="02010509060101010101" pitchFamily="49" charset="-122"/>
              </a:rPr>
              <a:t>bc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endParaRPr lang="zh-CN" altLang="en-US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46873"/>
              </p:ext>
            </p:extLst>
          </p:nvPr>
        </p:nvGraphicFramePr>
        <p:xfrm>
          <a:off x="1769535" y="4569421"/>
          <a:ext cx="2988732" cy="1671870"/>
        </p:xfrm>
        <a:graphic>
          <a:graphicData uri="http://schemas.openxmlformats.org/drawingml/2006/table">
            <a:tbl>
              <a:tblPr firstRow="1" bandRow="1"/>
              <a:tblGrid>
                <a:gridCol w="719322"/>
                <a:gridCol w="780110"/>
                <a:gridCol w="729453"/>
                <a:gridCol w="759847"/>
              </a:tblGrid>
              <a:tr h="55729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557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557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252134" y="2979658"/>
            <a:ext cx="1193799" cy="482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759200" y="2979658"/>
            <a:ext cx="1253067" cy="482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261101" y="2992060"/>
            <a:ext cx="1765300" cy="482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009899" y="3427335"/>
            <a:ext cx="1308101" cy="482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1872" y="2975126"/>
            <a:ext cx="84333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2.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设数组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a[2, 2..4]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以列为主存放，且每个元素占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4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个存标准储单元，则元素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a[2, 3]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的地址和式子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________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等价。</a:t>
            </a:r>
            <a:endParaRPr kumimoji="1" lang="en-US" altLang="zh-CN" sz="2400" dirty="0" smtClean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>
              <a:lnSpc>
                <a:spcPts val="3400"/>
              </a:lnSpc>
            </a:pPr>
            <a:r>
              <a:rPr kumimoji="1"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A. a	B. a + 2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*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3	  C. a+3*4     D. a+4*4</a:t>
            </a:r>
            <a:endParaRPr lang="zh-CN" altLang="en-US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4666" y="5197921"/>
            <a:ext cx="448734" cy="414867"/>
          </a:xfrm>
          <a:prstGeom prst="ellipse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4666" y="5737225"/>
            <a:ext cx="448734" cy="414867"/>
          </a:xfrm>
          <a:prstGeom prst="ellipse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33232" y="5197921"/>
            <a:ext cx="448734" cy="414867"/>
          </a:xfrm>
          <a:prstGeom prst="ellipse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369732" y="5750738"/>
            <a:ext cx="558800" cy="40477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84514" y="1445639"/>
            <a:ext cx="48748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31190" y="3342088"/>
            <a:ext cx="41069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3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ED3-6EE6-4BC3-9158-75AC9B2B68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990000"/>
                </a:solidFill>
                <a:latin typeface="+mn-ea"/>
                <a:ea typeface="+mn-ea"/>
              </a:rPr>
              <a:t>试题样</a:t>
            </a:r>
            <a:r>
              <a:rPr lang="zh-CN" altLang="en-US" sz="4000" b="1" dirty="0" smtClean="0">
                <a:solidFill>
                  <a:srgbClr val="990000"/>
                </a:solidFill>
                <a:latin typeface="+mn-ea"/>
                <a:ea typeface="+mn-ea"/>
              </a:rPr>
              <a:t>例</a:t>
            </a:r>
            <a:r>
              <a:rPr lang="en-US" altLang="zh-CN" sz="4000" b="1" dirty="0">
                <a:solidFill>
                  <a:srgbClr val="990000"/>
                </a:solidFill>
                <a:latin typeface="+mn-ea"/>
              </a:rPr>
              <a:t>——</a:t>
            </a:r>
            <a:r>
              <a:rPr lang="zh-CN" altLang="en-US" sz="4000" b="1" dirty="0">
                <a:solidFill>
                  <a:srgbClr val="990000"/>
                </a:solidFill>
                <a:latin typeface="+mn-ea"/>
              </a:rPr>
              <a:t>单选题</a:t>
            </a:r>
            <a:endParaRPr lang="zh-CN" altLang="en-US" sz="40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872" y="1481662"/>
            <a:ext cx="8433394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3.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若字母表为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 J, Q, K, A } </a:t>
            </a:r>
            <a:r>
              <a:rPr lang="zh-CN" altLang="en-US" sz="2400" dirty="0" smtClean="0"/>
              <a:t>，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则该字母表上的正规式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2400" dirty="0" smtClean="0"/>
              <a:t>[^A](</a:t>
            </a:r>
            <a:r>
              <a:rPr lang="el-GR" altLang="zh-CN" sz="2400" dirty="0" smtClean="0"/>
              <a:t>ε | </a:t>
            </a:r>
            <a:r>
              <a:rPr lang="en-US" altLang="zh-CN" sz="2400" dirty="0" smtClean="0"/>
              <a:t>A* )+ 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可表示的字符串中包括下面的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________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。</a:t>
            </a:r>
            <a:endParaRPr kumimoji="1" lang="en-US" altLang="zh-CN" sz="2400" dirty="0" smtClean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 ①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JA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 ②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QAA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	 ③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KAAA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ts val="3400"/>
              </a:lnSpc>
            </a:pPr>
            <a:r>
              <a:rPr kumimoji="1"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④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AJ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 ⑤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AQ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	 ⑥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^AA</a:t>
            </a:r>
          </a:p>
          <a:p>
            <a:pPr>
              <a:lnSpc>
                <a:spcPts val="3400"/>
              </a:lnSpc>
            </a:pPr>
            <a:r>
              <a:rPr kumimoji="1"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A. ④ ⑤ ⑥ 		B. ① ② ④ ⑤</a:t>
            </a:r>
          </a:p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C. ① ② ③ 		D. ③ ⑥</a:t>
            </a:r>
            <a:endParaRPr lang="zh-CN" altLang="en-US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2283" y="2231760"/>
            <a:ext cx="41069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3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ED3-6EE6-4BC3-9158-75AC9B2B68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990000"/>
                </a:solidFill>
                <a:latin typeface="+mn-ea"/>
                <a:ea typeface="+mn-ea"/>
              </a:rPr>
              <a:t>试题样</a:t>
            </a:r>
            <a:r>
              <a:rPr lang="zh-CN" altLang="en-US" sz="4000" b="1" dirty="0" smtClean="0">
                <a:solidFill>
                  <a:srgbClr val="990000"/>
                </a:solidFill>
                <a:latin typeface="+mn-ea"/>
                <a:ea typeface="+mn-ea"/>
              </a:rPr>
              <a:t>例</a:t>
            </a:r>
            <a:r>
              <a:rPr lang="en-US" altLang="zh-CN" sz="4000" b="1" dirty="0" smtClean="0">
                <a:solidFill>
                  <a:srgbClr val="990000"/>
                </a:solidFill>
                <a:latin typeface="+mn-ea"/>
                <a:ea typeface="+mn-ea"/>
              </a:rPr>
              <a:t>——</a:t>
            </a:r>
            <a:r>
              <a:rPr lang="zh-CN" altLang="en-US" sz="4000" b="1" dirty="0" smtClean="0">
                <a:solidFill>
                  <a:srgbClr val="990000"/>
                </a:solidFill>
                <a:latin typeface="+mn-ea"/>
                <a:ea typeface="+mn-ea"/>
              </a:rPr>
              <a:t>简答题</a:t>
            </a:r>
            <a:endParaRPr lang="zh-CN" altLang="en-US" sz="40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872" y="1091137"/>
            <a:ext cx="84333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1. 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对于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endParaRPr kumimoji="1" lang="en-US" altLang="zh-CN" sz="24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400"/>
              </a:lnSpc>
            </a:pP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a and (c or not(d and e)) or f </a:t>
            </a:r>
            <a:endParaRPr kumimoji="1" lang="en-US" altLang="zh-CN" sz="24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400"/>
              </a:lnSpc>
            </a:pP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给出其语法树、后缀式</a:t>
            </a:r>
            <a:r>
              <a:rPr kumimoji="1" lang="zh-CN" altLang="en-US" sz="2400" dirty="0" smtClean="0">
                <a:latin typeface="Consolas" panose="020B0609020204030204" pitchFamily="49" charset="0"/>
                <a:ea typeface="隶书" panose="02010509060101010101" pitchFamily="49" charset="-122"/>
              </a:rPr>
              <a:t>。</a:t>
            </a:r>
            <a:endParaRPr kumimoji="1" lang="en-US" altLang="zh-CN" sz="2400" dirty="0" smtClean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553" y="2707852"/>
            <a:ext cx="547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楷体" panose="02010609060101010101" pitchFamily="49" charset="-122"/>
              </a:rPr>
              <a:t>先用 </a:t>
            </a:r>
            <a:r>
              <a:rPr lang="en-US" altLang="zh-CN" sz="2400" dirty="0" smtClean="0">
                <a:solidFill>
                  <a:srgbClr val="FF0000"/>
                </a:solidFill>
                <a:ea typeface="楷体" panose="02010609060101010101" pitchFamily="49" charset="-122"/>
              </a:rPr>
              <a:t>X</a:t>
            </a:r>
            <a:r>
              <a:rPr lang="en-US" altLang="zh-CN" sz="2400" dirty="0" smtClean="0"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ea typeface="楷体" panose="02010609060101010101" pitchFamily="49" charset="-122"/>
              </a:rPr>
              <a:t>代替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(c or not(d and e))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endParaRPr kumimoji="1"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kumimoji="1"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则原式可写作：</a:t>
            </a:r>
            <a:r>
              <a:rPr lang="zh-CN" altLang="en-US" sz="2400" b="1" dirty="0" smtClean="0">
                <a:ea typeface="楷体" panose="02010609060101010101" pitchFamily="49" charset="-122"/>
              </a:rPr>
              <a:t> </a:t>
            </a:r>
            <a:endParaRPr lang="zh-CN" altLang="en-US" sz="2400" b="1" dirty="0"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7007" y="3453235"/>
            <a:ext cx="258135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a and 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</a:rPr>
              <a:t>X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 or f </a:t>
            </a:r>
            <a:endParaRPr kumimoji="1" lang="en-US" altLang="zh-CN" sz="24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8232" y="2084524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or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659703" y="2784361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</a:t>
            </a:r>
            <a:endParaRPr lang="zh-CN" altLang="en-US" sz="2400" dirty="0"/>
          </a:p>
        </p:txBody>
      </p:sp>
      <p:cxnSp>
        <p:nvCxnSpPr>
          <p:cNvPr id="11" name="直接连接符 10"/>
          <p:cNvCxnSpPr>
            <a:stCxn id="8" idx="2"/>
            <a:endCxn id="10" idx="0"/>
          </p:cNvCxnSpPr>
          <p:nvPr/>
        </p:nvCxnSpPr>
        <p:spPr>
          <a:xfrm>
            <a:off x="7435217" y="2546189"/>
            <a:ext cx="364108" cy="238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  <a:endCxn id="18" idx="0"/>
          </p:cNvCxnSpPr>
          <p:nvPr/>
        </p:nvCxnSpPr>
        <p:spPr>
          <a:xfrm flipH="1">
            <a:off x="6699529" y="2546189"/>
            <a:ext cx="735688" cy="252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71554" y="279852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and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637725" y="355734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66916" y="353692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24" name="直接连接符 23"/>
          <p:cNvCxnSpPr>
            <a:stCxn id="18" idx="2"/>
            <a:endCxn id="23" idx="0"/>
          </p:cNvCxnSpPr>
          <p:nvPr/>
        </p:nvCxnSpPr>
        <p:spPr>
          <a:xfrm flipH="1">
            <a:off x="6032987" y="3260185"/>
            <a:ext cx="666542" cy="276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2"/>
            <a:endCxn id="22" idx="0"/>
          </p:cNvCxnSpPr>
          <p:nvPr/>
        </p:nvCxnSpPr>
        <p:spPr>
          <a:xfrm>
            <a:off x="6699529" y="3260185"/>
            <a:ext cx="110679" cy="297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83223" y="3572813"/>
            <a:ext cx="453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or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034694" y="421886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not</a:t>
            </a:r>
            <a:endParaRPr lang="zh-CN" altLang="en-US" sz="2400" dirty="0"/>
          </a:p>
        </p:txBody>
      </p:sp>
      <p:cxnSp>
        <p:nvCxnSpPr>
          <p:cNvPr id="35" name="直接连接符 34"/>
          <p:cNvCxnSpPr>
            <a:stCxn id="33" idx="2"/>
            <a:endCxn id="34" idx="0"/>
          </p:cNvCxnSpPr>
          <p:nvPr/>
        </p:nvCxnSpPr>
        <p:spPr>
          <a:xfrm>
            <a:off x="6810208" y="4034478"/>
            <a:ext cx="530019" cy="184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2"/>
            <a:endCxn id="37" idx="0"/>
          </p:cNvCxnSpPr>
          <p:nvPr/>
        </p:nvCxnSpPr>
        <p:spPr>
          <a:xfrm flipH="1">
            <a:off x="6477542" y="4034478"/>
            <a:ext cx="332666" cy="243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320287" y="4277847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012252" y="490963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and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878777" y="56980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cxnSp>
        <p:nvCxnSpPr>
          <p:cNvPr id="41" name="直接连接符 40"/>
          <p:cNvCxnSpPr>
            <a:stCxn id="39" idx="2"/>
            <a:endCxn id="40" idx="0"/>
          </p:cNvCxnSpPr>
          <p:nvPr/>
        </p:nvCxnSpPr>
        <p:spPr>
          <a:xfrm flipH="1">
            <a:off x="7052062" y="5371299"/>
            <a:ext cx="288165" cy="326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2"/>
            <a:endCxn id="50" idx="0"/>
          </p:cNvCxnSpPr>
          <p:nvPr/>
        </p:nvCxnSpPr>
        <p:spPr>
          <a:xfrm>
            <a:off x="7340227" y="5371299"/>
            <a:ext cx="216939" cy="326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4" idx="2"/>
            <a:endCxn id="39" idx="0"/>
          </p:cNvCxnSpPr>
          <p:nvPr/>
        </p:nvCxnSpPr>
        <p:spPr>
          <a:xfrm>
            <a:off x="7340227" y="4680531"/>
            <a:ext cx="0" cy="229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83881" y="56980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63556" y="4156162"/>
            <a:ext cx="547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后序遍历语法树，按顺序写出各结点内容，可得后缀式：</a:t>
            </a:r>
            <a:endParaRPr lang="zh-CN" altLang="en-US" sz="2400" b="1" dirty="0"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75909" y="5107124"/>
            <a:ext cx="529100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kumimoji="1"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a c d e and not or and f or</a:t>
            </a:r>
            <a:endParaRPr kumimoji="1" lang="en-US" altLang="zh-CN" sz="24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ED3-6EE6-4BC3-9158-75AC9B2B68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1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10" grpId="0"/>
      <p:bldP spid="10" grpId="1"/>
      <p:bldP spid="18" grpId="0"/>
      <p:bldP spid="18" grpId="1"/>
      <p:bldP spid="22" grpId="0"/>
      <p:bldP spid="23" grpId="0"/>
      <p:bldP spid="23" grpId="1"/>
      <p:bldP spid="33" grpId="0" animBg="1"/>
      <p:bldP spid="33" grpId="1" animBg="1"/>
      <p:bldP spid="34" grpId="0"/>
      <p:bldP spid="34" grpId="1"/>
      <p:bldP spid="37" grpId="0"/>
      <p:bldP spid="37" grpId="1"/>
      <p:bldP spid="39" grpId="0"/>
      <p:bldP spid="39" grpId="1"/>
      <p:bldP spid="40" grpId="0"/>
      <p:bldP spid="40" grpId="1"/>
      <p:bldP spid="50" grpId="0"/>
      <p:bldP spid="50" grpId="1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7772400" cy="58737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990000"/>
                </a:solidFill>
                <a:latin typeface="+mn-ea"/>
              </a:rPr>
              <a:t>试题样例</a:t>
            </a:r>
            <a:r>
              <a:rPr lang="en-US" altLang="zh-CN" sz="2800" b="1" dirty="0">
                <a:solidFill>
                  <a:srgbClr val="990000"/>
                </a:solidFill>
                <a:latin typeface="+mn-ea"/>
              </a:rPr>
              <a:t>——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</a:rPr>
              <a:t>计算题</a:t>
            </a:r>
            <a:endParaRPr lang="zh-CN" altLang="en-US" sz="28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B4FAD-D21E-42A5-816D-0A23EE2FC4A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04800" y="476250"/>
            <a:ext cx="8839200" cy="58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及 语义规则如下：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aseline="30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*T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newtemp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emit(*,E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.place,T.place,E.place; }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T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aseline="30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newtemp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emit(+,T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.place,F.place,T.place; }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F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F→(E)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id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F.place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=id.name; 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(a)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写出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句子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a*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b+c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的中间代码；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(b)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b=5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c=7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d=8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请给出中间代码计算结果；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(c)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将文法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简化为：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E→E*T|T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T→T+F|F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F→id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  </a:t>
            </a:r>
            <a:endParaRPr kumimoji="1" lang="en-US" altLang="zh-CN" sz="24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给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出识别该文法活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前缀的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3058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1943100" cy="5048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解：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61FC4-3D49-4E40-8FB5-D6AF38351B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732588" y="981075"/>
            <a:ext cx="2232025" cy="1871663"/>
          </a:xfrm>
          <a:prstGeom prst="rect">
            <a:avLst/>
          </a:prstGeom>
          <a:solidFill>
            <a:srgbClr val="FFFF99">
              <a:alpha val="70195"/>
            </a:srgb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5288" y="620713"/>
            <a:ext cx="7848600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kumimoji="1" lang="en-US" altLang="zh-CN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a*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b+c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的中间代码：</a:t>
            </a:r>
            <a:endParaRPr lang="zh-CN" altLang="en-US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计算结果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T3=288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识别活前缀的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195513" y="3141663"/>
          <a:ext cx="6911975" cy="321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4" imgW="2731953" imgH="1272062" progId="Visio.Drawing.11">
                  <p:embed/>
                </p:oleObj>
              </mc:Choice>
              <mc:Fallback>
                <p:oleObj name="Visio" r:id="rId4" imgW="2731953" imgH="12720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6911975" cy="321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79388" y="3068638"/>
            <a:ext cx="206851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拓广文法：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2800" b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 </a:t>
            </a:r>
            <a:r>
              <a:rPr kumimoji="1" lang="en-US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 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E→E*T | 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T→T+F | 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F→id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804025" y="436563"/>
            <a:ext cx="2195513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993300"/>
                </a:solidFill>
                <a:latin typeface="楷体_GB2312" pitchFamily="49" charset="-122"/>
                <a:ea typeface="楷体_GB2312" pitchFamily="49" charset="-122"/>
              </a:rPr>
              <a:t>补充问题：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是否为</a:t>
            </a:r>
            <a:r>
              <a:rPr lang="en-US" altLang="zh-CN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文法？是否为</a:t>
            </a:r>
            <a:r>
              <a:rPr lang="en-US" altLang="zh-CN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文法？是否为</a:t>
            </a:r>
            <a:r>
              <a:rPr lang="en-US" altLang="zh-CN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文法？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765550" y="589490"/>
            <a:ext cx="316865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(+, b, c,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(*, a,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(*,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d,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nimBg="1"/>
      <p:bldP spid="81927" grpId="0"/>
      <p:bldP spid="819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03350" y="2730212"/>
            <a:ext cx="6769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从战略上藐视敌人，从战术上重视敌人。</a:t>
            </a:r>
          </a:p>
          <a:p>
            <a:pPr algn="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－－毛泽东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908175" y="1303050"/>
            <a:ext cx="5184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990000"/>
                </a:solidFill>
                <a:ea typeface="隶书" panose="02010509060101010101" pitchFamily="49" charset="-122"/>
              </a:rPr>
              <a:t>笨鸟先飞     勤能补拙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990000"/>
                </a:solidFill>
                <a:ea typeface="隶书" panose="02010509060101010101" pitchFamily="49" charset="-122"/>
              </a:rPr>
              <a:t>认真复习     迎接考试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ED3-6EE6-4BC3-9158-75AC9B2B68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0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046" y="1770592"/>
            <a:ext cx="6034620" cy="24119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先学习 习题课视频，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再琢磨下面几页中的题目和解答过程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ED3-6EE6-4BC3-9158-75AC9B2B68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1583</Words>
  <Application>Microsoft Office PowerPoint</Application>
  <PresentationFormat>全屏显示(4:3)</PresentationFormat>
  <Paragraphs>329</Paragraphs>
  <Slides>14</Slides>
  <Notes>11</Notes>
  <HiddenSlides>6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仿宋</vt:lpstr>
      <vt:lpstr>黑体</vt:lpstr>
      <vt:lpstr>华文行楷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Visio</vt:lpstr>
      <vt:lpstr>复习习题 </vt:lpstr>
      <vt:lpstr>关于考试 </vt:lpstr>
      <vt:lpstr>试题样例——单选题</vt:lpstr>
      <vt:lpstr>试题样例——单选题</vt:lpstr>
      <vt:lpstr>试题样例——简答题</vt:lpstr>
      <vt:lpstr>试题样例——计算题</vt:lpstr>
      <vt:lpstr>  解：</vt:lpstr>
      <vt:lpstr>PowerPoint 演示文稿</vt:lpstr>
      <vt:lpstr>先学习 习题课视频， 再琢磨下面几页中的题目和解答过程</vt:lpstr>
      <vt:lpstr>试题样例——计算题</vt:lpstr>
      <vt:lpstr>  解：</vt:lpstr>
      <vt:lpstr>  解：</vt:lpstr>
      <vt:lpstr>试题样例——计算题</vt:lpstr>
      <vt:lpstr>三、计算题（3）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复习习题2019</dc:title>
  <dc:creator>EZ123</dc:creator>
  <cp:lastModifiedBy>EZ123</cp:lastModifiedBy>
  <cp:revision>56</cp:revision>
  <dcterms:created xsi:type="dcterms:W3CDTF">2019-12-17T12:11:23Z</dcterms:created>
  <dcterms:modified xsi:type="dcterms:W3CDTF">2020-12-23T01:24:24Z</dcterms:modified>
</cp:coreProperties>
</file>