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8.xml" ContentType="application/vnd.openxmlformats-officedocument.presentationml.notesSlide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7827" r:id="rId1"/>
    <p:sldMasterId id="2147487791" r:id="rId2"/>
    <p:sldMasterId id="2147487803" r:id="rId3"/>
    <p:sldMasterId id="2147487815" r:id="rId4"/>
    <p:sldMasterId id="2147487863" r:id="rId5"/>
    <p:sldMasterId id="2147487875" r:id="rId6"/>
  </p:sldMasterIdLst>
  <p:notesMasterIdLst>
    <p:notesMasterId r:id="rId51"/>
  </p:notesMasterIdLst>
  <p:sldIdLst>
    <p:sldId id="256" r:id="rId7"/>
    <p:sldId id="1514" r:id="rId8"/>
    <p:sldId id="1584" r:id="rId9"/>
    <p:sldId id="1583" r:id="rId10"/>
    <p:sldId id="1552" r:id="rId11"/>
    <p:sldId id="1544" r:id="rId12"/>
    <p:sldId id="1529" r:id="rId13"/>
    <p:sldId id="1577" r:id="rId14"/>
    <p:sldId id="1578" r:id="rId15"/>
    <p:sldId id="1579" r:id="rId16"/>
    <p:sldId id="1580" r:id="rId17"/>
    <p:sldId id="1614" r:id="rId18"/>
    <p:sldId id="1581" r:id="rId19"/>
    <p:sldId id="1551" r:id="rId20"/>
    <p:sldId id="1530" r:id="rId21"/>
    <p:sldId id="1582" r:id="rId22"/>
    <p:sldId id="1590" r:id="rId23"/>
    <p:sldId id="1609" r:id="rId24"/>
    <p:sldId id="1610" r:id="rId25"/>
    <p:sldId id="1611" r:id="rId26"/>
    <p:sldId id="1591" r:id="rId27"/>
    <p:sldId id="1533" r:id="rId28"/>
    <p:sldId id="1536" r:id="rId29"/>
    <p:sldId id="1592" r:id="rId30"/>
    <p:sldId id="1535" r:id="rId31"/>
    <p:sldId id="1594" r:id="rId32"/>
    <p:sldId id="1534" r:id="rId33"/>
    <p:sldId id="1597" r:id="rId34"/>
    <p:sldId id="1539" r:id="rId35"/>
    <p:sldId id="1598" r:id="rId36"/>
    <p:sldId id="1540" r:id="rId37"/>
    <p:sldId id="1599" r:id="rId38"/>
    <p:sldId id="1600" r:id="rId39"/>
    <p:sldId id="1601" r:id="rId40"/>
    <p:sldId id="1602" r:id="rId41"/>
    <p:sldId id="1603" r:id="rId42"/>
    <p:sldId id="1595" r:id="rId43"/>
    <p:sldId id="1605" r:id="rId44"/>
    <p:sldId id="1604" r:id="rId45"/>
    <p:sldId id="1596" r:id="rId46"/>
    <p:sldId id="1606" r:id="rId47"/>
    <p:sldId id="1541" r:id="rId48"/>
    <p:sldId id="1542" r:id="rId49"/>
    <p:sldId id="1543" r:id="rId5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BD4FF"/>
    <a:srgbClr val="6CA62C"/>
    <a:srgbClr val="E28100"/>
    <a:srgbClr val="D56509"/>
    <a:srgbClr val="E7F2CE"/>
    <a:srgbClr val="E1F7FF"/>
    <a:srgbClr val="E20000"/>
    <a:srgbClr val="FFD5D5"/>
    <a:srgbClr val="FDE2CB"/>
    <a:srgbClr val="F79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75" autoAdjust="0"/>
    <p:restoredTop sz="96379" autoAdjust="0"/>
  </p:normalViewPr>
  <p:slideViewPr>
    <p:cSldViewPr snapToObjects="1" showGuides="1">
      <p:cViewPr varScale="1">
        <p:scale>
          <a:sx n="110" d="100"/>
          <a:sy n="110" d="100"/>
        </p:scale>
        <p:origin x="108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tableStyles" Target="tableStyles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8" Type="http://schemas.openxmlformats.org/officeDocument/2006/relationships/slide" Target="slides/slide2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451431322445654"/>
          <c:y val="3.5310410482131682E-3"/>
          <c:w val="0.6676538758173407"/>
          <c:h val="0.9223170969393103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ln w="28575"/>
          </c:spPr>
          <c:dPt>
            <c:idx val="0"/>
            <c:bubble3D val="0"/>
            <c:spPr>
              <a:solidFill>
                <a:srgbClr val="FFC000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F47-4A01-80AB-7B0854D13B60}"/>
              </c:ext>
            </c:extLst>
          </c:dPt>
          <c:dPt>
            <c:idx val="1"/>
            <c:bubble3D val="0"/>
            <c:spPr>
              <a:solidFill>
                <a:srgbClr val="00B0F0"/>
              </a:solidFill>
              <a:ln w="28575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F47-4A01-80AB-7B0854D13B60}"/>
              </c:ext>
            </c:extLst>
          </c:dPt>
          <c:dPt>
            <c:idx val="2"/>
            <c:bubble3D val="0"/>
            <c:spPr>
              <a:solidFill>
                <a:srgbClr val="8BAB00"/>
              </a:solidFill>
              <a:ln w="28575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F47-4A01-80AB-7B0854D13B60}"/>
              </c:ext>
            </c:extLst>
          </c:dPt>
          <c:dPt>
            <c:idx val="3"/>
            <c:bubble3D val="0"/>
            <c:spPr>
              <a:solidFill>
                <a:srgbClr val="FF8500"/>
              </a:solidFill>
              <a:ln w="28575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F47-4A01-80AB-7B0854D13B60}"/>
              </c:ext>
            </c:extLst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F47-4A01-80AB-7B0854D13B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3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领域</c:v>
                </c:pt>
              </c:strCache>
            </c:strRef>
          </c:tx>
          <c:spPr>
            <a:solidFill>
              <a:srgbClr val="6CA62C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通用</c:v>
                </c:pt>
                <c:pt idx="1">
                  <c:v>移动计算</c:v>
                </c:pt>
                <c:pt idx="2">
                  <c:v>高性能计算</c:v>
                </c:pt>
                <c:pt idx="3">
                  <c:v>智能交通</c:v>
                </c:pt>
                <c:pt idx="4">
                  <c:v>遗产系统</c:v>
                </c:pt>
                <c:pt idx="5">
                  <c:v>嵌入式系统</c:v>
                </c:pt>
                <c:pt idx="6">
                  <c:v>云计算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47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2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5B-412D-898B-B0AD3E0DAC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96027824"/>
        <c:axId val="296024464"/>
      </c:barChart>
      <c:catAx>
        <c:axId val="296027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96024464"/>
        <c:crosses val="autoZero"/>
        <c:auto val="1"/>
        <c:lblAlgn val="ctr"/>
        <c:lblOffset val="100"/>
        <c:noMultiLvlLbl val="0"/>
      </c:catAx>
      <c:valAx>
        <c:axId val="296024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296027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领域</c:v>
                </c:pt>
              </c:strCache>
            </c:strRef>
          </c:tx>
          <c:spPr>
            <a:solidFill>
              <a:srgbClr val="6CA62C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需求工程</c:v>
                </c:pt>
                <c:pt idx="1">
                  <c:v>系统行为</c:v>
                </c:pt>
                <c:pt idx="2">
                  <c:v>环境建模</c:v>
                </c:pt>
                <c:pt idx="3">
                  <c:v>建模工具</c:v>
                </c:pt>
                <c:pt idx="4">
                  <c:v>逻辑建模</c:v>
                </c:pt>
                <c:pt idx="5">
                  <c:v>知识建模</c:v>
                </c:pt>
                <c:pt idx="6">
                  <c:v>系统建模</c:v>
                </c:pt>
                <c:pt idx="7">
                  <c:v>控制策略</c:v>
                </c:pt>
                <c:pt idx="8">
                  <c:v>人类参与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3</c:v>
                </c:pt>
                <c:pt idx="1">
                  <c:v>1</c:v>
                </c:pt>
                <c:pt idx="2">
                  <c:v>1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  <c:pt idx="6">
                  <c:v>10</c:v>
                </c:pt>
                <c:pt idx="7">
                  <c:v>31</c:v>
                </c:pt>
                <c:pt idx="8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6F-4B05-BB06-5374966892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9604528"/>
        <c:axId val="399595008"/>
      </c:barChart>
      <c:catAx>
        <c:axId val="399604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399595008"/>
        <c:crosses val="autoZero"/>
        <c:auto val="1"/>
        <c:lblAlgn val="ctr"/>
        <c:lblOffset val="100"/>
        <c:noMultiLvlLbl val="0"/>
      </c:catAx>
      <c:valAx>
        <c:axId val="399595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399604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0451431322445654"/>
          <c:y val="3.5310410482131682E-3"/>
          <c:w val="0.6676538758173407"/>
          <c:h val="0.9223170969393103"/>
        </c:manualLayout>
      </c:layout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63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451431322445654"/>
          <c:y val="3.5310410482131682E-3"/>
          <c:w val="0.6676538758173407"/>
          <c:h val="0.9223170969393103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ln w="28575"/>
          </c:spPr>
          <c:dPt>
            <c:idx val="0"/>
            <c:bubble3D val="0"/>
            <c:spPr>
              <a:solidFill>
                <a:srgbClr val="FD7A2A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5A6-494C-95E9-CCB74663D5A1}"/>
              </c:ext>
            </c:extLst>
          </c:dPt>
          <c:dPt>
            <c:idx val="1"/>
            <c:bubble3D val="0"/>
            <c:spPr>
              <a:solidFill>
                <a:srgbClr val="3B79CE"/>
              </a:solidFill>
              <a:ln w="28575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5A6-494C-95E9-CCB74663D5A1}"/>
              </c:ext>
            </c:extLst>
          </c:dPt>
          <c:dPt>
            <c:idx val="2"/>
            <c:bubble3D val="0"/>
            <c:spPr>
              <a:solidFill>
                <a:srgbClr val="AAD523"/>
              </a:solidFill>
              <a:ln w="28575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5A6-494C-95E9-CCB74663D5A1}"/>
              </c:ext>
            </c:extLst>
          </c:dPt>
          <c:dPt>
            <c:idx val="3"/>
            <c:bubble3D val="0"/>
            <c:spPr>
              <a:solidFill>
                <a:srgbClr val="EF3800"/>
              </a:solidFill>
              <a:ln w="28575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5A6-494C-95E9-CCB74663D5A1}"/>
              </c:ext>
            </c:extLst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5A6-494C-95E9-CCB74663D5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3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4F739D-4C17-44A3-9702-E2C62D263678}" type="doc">
      <dgm:prSet loTypeId="urn:microsoft.com/office/officeart/2005/8/layout/radial6" loCatId="relationship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248F7F0F-156D-404D-8676-9586B853AA29}">
      <dgm:prSet phldrT="[文本]" custT="1"/>
      <dgm:spPr>
        <a:xfrm>
          <a:off x="1340270" y="1259986"/>
          <a:ext cx="1382929" cy="1382929"/>
        </a:xfrm>
        <a:solidFill>
          <a:srgbClr val="4F81BD">
            <a:hueOff val="0"/>
            <a:satOff val="0"/>
            <a:lumOff val="0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r>
            <a:rPr lang="zh-CN" altLang="en-US" sz="1800" b="1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控制</a:t>
          </a:r>
          <a:endParaRPr lang="en-US" altLang="zh-CN" sz="1800" b="1" dirty="0">
            <a:solidFill>
              <a:sysClr val="window" lastClr="FFFFFF"/>
            </a:solidFill>
            <a:latin typeface="微软雅黑" pitchFamily="34" charset="-122"/>
            <a:ea typeface="微软雅黑" pitchFamily="34" charset="-122"/>
            <a:cs typeface="+mn-cs"/>
          </a:endParaRPr>
        </a:p>
        <a:p>
          <a:r>
            <a:rPr lang="zh-CN" altLang="en-US" sz="1800" b="1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维护</a:t>
          </a:r>
        </a:p>
      </dgm:t>
    </dgm:pt>
    <dgm:pt modelId="{787A2DF8-6A49-490C-85C9-0518081D523A}" type="parTrans" cxnId="{7760ED86-7824-4326-941F-21DD26EACF8B}">
      <dgm:prSet/>
      <dgm:spPr/>
      <dgm:t>
        <a:bodyPr/>
        <a:lstStyle/>
        <a:p>
          <a:endParaRPr lang="zh-CN" altLang="en-US" sz="1600">
            <a:latin typeface="微软雅黑" pitchFamily="34" charset="-122"/>
            <a:ea typeface="微软雅黑" pitchFamily="34" charset="-122"/>
          </a:endParaRPr>
        </a:p>
      </dgm:t>
    </dgm:pt>
    <dgm:pt modelId="{9456C80D-8B3F-41EA-A511-DD438F79644E}" type="sibTrans" cxnId="{7760ED86-7824-4326-941F-21DD26EACF8B}">
      <dgm:prSet/>
      <dgm:spPr/>
      <dgm:t>
        <a:bodyPr/>
        <a:lstStyle/>
        <a:p>
          <a:endParaRPr lang="zh-CN" altLang="en-US" sz="1600">
            <a:latin typeface="微软雅黑" pitchFamily="34" charset="-122"/>
            <a:ea typeface="微软雅黑" pitchFamily="34" charset="-122"/>
          </a:endParaRPr>
        </a:p>
      </dgm:t>
    </dgm:pt>
    <dgm:pt modelId="{A683F16F-2E4A-4D69-A782-A42B018D6F79}">
      <dgm:prSet phldrT="[文本]" custT="1"/>
      <dgm:spPr>
        <a:xfrm>
          <a:off x="1547710" y="1101"/>
          <a:ext cx="968050" cy="968050"/>
        </a:xfrm>
        <a:solidFill>
          <a:srgbClr val="C0504D">
            <a:hueOff val="0"/>
            <a:satOff val="0"/>
            <a:lumOff val="0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r>
            <a:rPr lang="zh-CN" altLang="en-US" sz="2000" b="1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困难</a:t>
          </a:r>
        </a:p>
      </dgm:t>
    </dgm:pt>
    <dgm:pt modelId="{9F11770E-F92D-4BEF-94B5-03FFEE78E923}" type="parTrans" cxnId="{332A1DEC-A523-44F0-83A9-A849D06217FD}">
      <dgm:prSet/>
      <dgm:spPr/>
      <dgm:t>
        <a:bodyPr/>
        <a:lstStyle/>
        <a:p>
          <a:endParaRPr lang="zh-CN" altLang="en-US" sz="1600">
            <a:latin typeface="微软雅黑" pitchFamily="34" charset="-122"/>
            <a:ea typeface="微软雅黑" pitchFamily="34" charset="-122"/>
          </a:endParaRPr>
        </a:p>
      </dgm:t>
    </dgm:pt>
    <dgm:pt modelId="{65AD1578-BE51-478E-83CC-9F50256424F8}" type="sibTrans" cxnId="{332A1DEC-A523-44F0-83A9-A849D06217FD}">
      <dgm:prSet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>
        <a:xfrm>
          <a:off x="530560" y="450277"/>
          <a:ext cx="3002349" cy="3002349"/>
        </a:xfrm>
        <a:solidFill>
          <a:srgbClr val="8064A2"/>
        </a:solidFill>
        <a:ln w="38100" cap="flat" cmpd="sng" algn="ctr">
          <a:noFill/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endParaRPr lang="zh-CN" altLang="en-US" sz="1600">
            <a:latin typeface="微软雅黑" pitchFamily="34" charset="-122"/>
            <a:ea typeface="微软雅黑" pitchFamily="34" charset="-122"/>
          </a:endParaRPr>
        </a:p>
      </dgm:t>
    </dgm:pt>
    <dgm:pt modelId="{4EED4D61-6F9B-4F2B-8B62-2E8F0581ECF3}">
      <dgm:prSet phldrT="[文本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>
        <a:xfrm>
          <a:off x="2817584" y="2200588"/>
          <a:ext cx="968050" cy="968050"/>
        </a:xfrm>
        <a:solidFill>
          <a:srgbClr val="8064A2"/>
        </a:solidFill>
        <a:ln w="38100" cap="flat" cmpd="sng" algn="ctr">
          <a:solidFill>
            <a:sysClr val="window" lastClr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r>
            <a:rPr lang="zh-CN" altLang="en-US" sz="2000" b="1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耗时</a:t>
          </a:r>
        </a:p>
      </dgm:t>
    </dgm:pt>
    <dgm:pt modelId="{AC17A476-62F8-4014-B1BD-CF23944848B9}" type="parTrans" cxnId="{F7C2E6E5-5BAB-41A4-9014-CCB1D0BFD61F}">
      <dgm:prSet/>
      <dgm:spPr/>
      <dgm:t>
        <a:bodyPr/>
        <a:lstStyle/>
        <a:p>
          <a:endParaRPr lang="zh-CN" altLang="en-US" sz="1600">
            <a:latin typeface="微软雅黑" pitchFamily="34" charset="-122"/>
            <a:ea typeface="微软雅黑" pitchFamily="34" charset="-122"/>
          </a:endParaRPr>
        </a:p>
      </dgm:t>
    </dgm:pt>
    <dgm:pt modelId="{F63018DB-838D-4EF2-A9F3-07D471DF1666}" type="sibTrans" cxnId="{F7C2E6E5-5BAB-41A4-9014-CCB1D0BFD61F}">
      <dgm:prSet/>
      <dgm:spPr>
        <a:xfrm>
          <a:off x="530560" y="450277"/>
          <a:ext cx="3002349" cy="3002349"/>
        </a:xfrm>
        <a:solidFill>
          <a:srgbClr val="9BBB59"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endParaRPr lang="zh-CN" altLang="en-US" sz="1600">
            <a:latin typeface="微软雅黑" pitchFamily="34" charset="-122"/>
            <a:ea typeface="微软雅黑" pitchFamily="34" charset="-122"/>
          </a:endParaRPr>
        </a:p>
      </dgm:t>
    </dgm:pt>
    <dgm:pt modelId="{4C928756-997F-4C8F-A45F-C461F9BCA09E}">
      <dgm:prSet phldrT="[文本]" custT="1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>
        <a:xfrm>
          <a:off x="277835" y="2200588"/>
          <a:ext cx="968050" cy="968050"/>
        </a:xfrm>
        <a:solidFill>
          <a:srgbClr val="9BBB59"/>
        </a:solidFill>
        <a:ln w="38100" cap="flat" cmpd="sng" algn="ctr">
          <a:solidFill>
            <a:sysClr val="window" lastClr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r>
            <a:rPr lang="zh-CN" altLang="en-US" sz="2000" b="1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易错</a:t>
          </a:r>
        </a:p>
      </dgm:t>
    </dgm:pt>
    <dgm:pt modelId="{A98165CC-582C-4D2B-A166-264966C32EAB}" type="parTrans" cxnId="{35D64402-8EF3-4F92-873D-16F04C68AB86}">
      <dgm:prSet/>
      <dgm:spPr/>
      <dgm:t>
        <a:bodyPr/>
        <a:lstStyle/>
        <a:p>
          <a:endParaRPr lang="zh-CN" altLang="en-US" sz="1600">
            <a:latin typeface="微软雅黑" pitchFamily="34" charset="-122"/>
            <a:ea typeface="微软雅黑" pitchFamily="34" charset="-122"/>
          </a:endParaRPr>
        </a:p>
      </dgm:t>
    </dgm:pt>
    <dgm:pt modelId="{42595D52-200B-4C31-8F50-93EFBCD0D2DF}" type="sibTrans" cxnId="{35D64402-8EF3-4F92-873D-16F04C68AB86}">
      <dgm:prSet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xfrm>
          <a:off x="530560" y="450277"/>
          <a:ext cx="3002349" cy="3002349"/>
        </a:xfrm>
        <a:solidFill>
          <a:srgbClr val="C0504D"/>
        </a:solidFill>
        <a:ln w="38100" cap="flat" cmpd="sng" algn="ctr">
          <a:noFill/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endParaRPr lang="zh-CN" altLang="en-US" sz="1600">
            <a:latin typeface="微软雅黑" pitchFamily="34" charset="-122"/>
            <a:ea typeface="微软雅黑" pitchFamily="34" charset="-122"/>
          </a:endParaRPr>
        </a:p>
      </dgm:t>
    </dgm:pt>
    <dgm:pt modelId="{8416585F-FB05-47B5-9877-6F4D41123F41}">
      <dgm:prSet phldrT="[文本]"/>
      <dgm:spPr/>
      <dgm:t>
        <a:bodyPr/>
        <a:lstStyle/>
        <a:p>
          <a:endParaRPr lang="zh-CN" altLang="en-US" sz="1600" dirty="0">
            <a:latin typeface="微软雅黑" pitchFamily="34" charset="-122"/>
            <a:ea typeface="微软雅黑" pitchFamily="34" charset="-122"/>
          </a:endParaRPr>
        </a:p>
      </dgm:t>
    </dgm:pt>
    <dgm:pt modelId="{FF7250F2-02BF-4A63-8FFC-C97811622F30}" type="parTrans" cxnId="{30373D50-00FD-4743-A379-E06C0D134F15}">
      <dgm:prSet/>
      <dgm:spPr/>
      <dgm:t>
        <a:bodyPr/>
        <a:lstStyle/>
        <a:p>
          <a:endParaRPr lang="zh-CN" altLang="en-US" sz="1600">
            <a:latin typeface="微软雅黑" pitchFamily="34" charset="-122"/>
            <a:ea typeface="微软雅黑" pitchFamily="34" charset="-122"/>
          </a:endParaRPr>
        </a:p>
      </dgm:t>
    </dgm:pt>
    <dgm:pt modelId="{D4CC9372-B674-4E4B-9500-FCA131A7592C}" type="sibTrans" cxnId="{30373D50-00FD-4743-A379-E06C0D134F15}">
      <dgm:prSet/>
      <dgm:spPr/>
      <dgm:t>
        <a:bodyPr/>
        <a:lstStyle/>
        <a:p>
          <a:endParaRPr lang="zh-CN" altLang="en-US" sz="1600">
            <a:latin typeface="微软雅黑" pitchFamily="34" charset="-122"/>
            <a:ea typeface="微软雅黑" pitchFamily="34" charset="-122"/>
          </a:endParaRPr>
        </a:p>
      </dgm:t>
    </dgm:pt>
    <dgm:pt modelId="{76496D41-1582-4ECE-83A3-F102A9BA9433}" type="pres">
      <dgm:prSet presAssocID="{C94F739D-4C17-44A3-9702-E2C62D263678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5952035-C34B-487D-94B1-BD0AA3508552}" type="pres">
      <dgm:prSet presAssocID="{248F7F0F-156D-404D-8676-9586B853AA29}" presName="centerShape" presStyleLbl="node0" presStyleIdx="0" presStyleCnt="1"/>
      <dgm:spPr>
        <a:prstGeom prst="ellipse">
          <a:avLst/>
        </a:prstGeom>
      </dgm:spPr>
    </dgm:pt>
    <dgm:pt modelId="{C095F6F4-F850-49B8-AF78-8208E37F416D}" type="pres">
      <dgm:prSet presAssocID="{A683F16F-2E4A-4D69-A782-A42B018D6F79}" presName="node" presStyleLbl="node1" presStyleIdx="0" presStyleCnt="3">
        <dgm:presLayoutVars>
          <dgm:bulletEnabled val="1"/>
        </dgm:presLayoutVars>
      </dgm:prSet>
      <dgm:spPr>
        <a:prstGeom prst="ellipse">
          <a:avLst/>
        </a:prstGeom>
      </dgm:spPr>
    </dgm:pt>
    <dgm:pt modelId="{74A277E5-E818-4DF5-97EF-CE36CF31767D}" type="pres">
      <dgm:prSet presAssocID="{A683F16F-2E4A-4D69-A782-A42B018D6F79}" presName="dummy" presStyleCnt="0"/>
      <dgm:spPr/>
    </dgm:pt>
    <dgm:pt modelId="{1B35B9BE-A7E4-43E5-930E-5C292A3A14AC}" type="pres">
      <dgm:prSet presAssocID="{65AD1578-BE51-478E-83CC-9F50256424F8}" presName="sibTrans" presStyleLbl="sibTrans2D1" presStyleIdx="0" presStyleCnt="3"/>
      <dgm:spPr>
        <a:prstGeom prst="blockArc">
          <a:avLst>
            <a:gd name="adj1" fmla="val 16200000"/>
            <a:gd name="adj2" fmla="val 1800000"/>
            <a:gd name="adj3" fmla="val 4643"/>
          </a:avLst>
        </a:prstGeom>
      </dgm:spPr>
    </dgm:pt>
    <dgm:pt modelId="{07F8D06B-6BDF-4A43-ADCE-AD0B753A9564}" type="pres">
      <dgm:prSet presAssocID="{4EED4D61-6F9B-4F2B-8B62-2E8F0581ECF3}" presName="node" presStyleLbl="node1" presStyleIdx="1" presStyleCnt="3">
        <dgm:presLayoutVars>
          <dgm:bulletEnabled val="1"/>
        </dgm:presLayoutVars>
      </dgm:prSet>
      <dgm:spPr>
        <a:prstGeom prst="ellipse">
          <a:avLst/>
        </a:prstGeom>
      </dgm:spPr>
    </dgm:pt>
    <dgm:pt modelId="{992E4C73-C331-4844-B7AD-29E6836A4798}" type="pres">
      <dgm:prSet presAssocID="{4EED4D61-6F9B-4F2B-8B62-2E8F0581ECF3}" presName="dummy" presStyleCnt="0"/>
      <dgm:spPr/>
    </dgm:pt>
    <dgm:pt modelId="{F15BDF0B-345D-40A9-BAD3-E43E58B47B10}" type="pres">
      <dgm:prSet presAssocID="{F63018DB-838D-4EF2-A9F3-07D471DF1666}" presName="sibTrans" presStyleLbl="sibTrans2D1" presStyleIdx="1" presStyleCnt="3"/>
      <dgm:spPr>
        <a:prstGeom prst="blockArc">
          <a:avLst>
            <a:gd name="adj1" fmla="val 1800000"/>
            <a:gd name="adj2" fmla="val 9000000"/>
            <a:gd name="adj3" fmla="val 4643"/>
          </a:avLst>
        </a:prstGeom>
      </dgm:spPr>
    </dgm:pt>
    <dgm:pt modelId="{E71BF8E9-3D3C-4A54-836D-B63AE41C5935}" type="pres">
      <dgm:prSet presAssocID="{4C928756-997F-4C8F-A45F-C461F9BCA09E}" presName="node" presStyleLbl="node1" presStyleIdx="2" presStyleCnt="3">
        <dgm:presLayoutVars>
          <dgm:bulletEnabled val="1"/>
        </dgm:presLayoutVars>
      </dgm:prSet>
      <dgm:spPr>
        <a:prstGeom prst="ellipse">
          <a:avLst/>
        </a:prstGeom>
      </dgm:spPr>
    </dgm:pt>
    <dgm:pt modelId="{A93ACDB8-5293-4D90-A3D6-FF6E1AA19ED4}" type="pres">
      <dgm:prSet presAssocID="{4C928756-997F-4C8F-A45F-C461F9BCA09E}" presName="dummy" presStyleCnt="0"/>
      <dgm:spPr/>
    </dgm:pt>
    <dgm:pt modelId="{4D1278F0-F1CA-4868-885D-9FBCE8B1EF6D}" type="pres">
      <dgm:prSet presAssocID="{42595D52-200B-4C31-8F50-93EFBCD0D2DF}" presName="sibTrans" presStyleLbl="sibTrans2D1" presStyleIdx="2" presStyleCnt="3"/>
      <dgm:spPr>
        <a:prstGeom prst="blockArc">
          <a:avLst>
            <a:gd name="adj1" fmla="val 9000000"/>
            <a:gd name="adj2" fmla="val 16200000"/>
            <a:gd name="adj3" fmla="val 4643"/>
          </a:avLst>
        </a:prstGeom>
      </dgm:spPr>
    </dgm:pt>
  </dgm:ptLst>
  <dgm:cxnLst>
    <dgm:cxn modelId="{35D64402-8EF3-4F92-873D-16F04C68AB86}" srcId="{248F7F0F-156D-404D-8676-9586B853AA29}" destId="{4C928756-997F-4C8F-A45F-C461F9BCA09E}" srcOrd="2" destOrd="0" parTransId="{A98165CC-582C-4D2B-A166-264966C32EAB}" sibTransId="{42595D52-200B-4C31-8F50-93EFBCD0D2DF}"/>
    <dgm:cxn modelId="{67817136-B8C4-422D-8A5D-7DE001B7205F}" type="presOf" srcId="{42595D52-200B-4C31-8F50-93EFBCD0D2DF}" destId="{4D1278F0-F1CA-4868-885D-9FBCE8B1EF6D}" srcOrd="0" destOrd="0" presId="urn:microsoft.com/office/officeart/2005/8/layout/radial6"/>
    <dgm:cxn modelId="{EBD38045-BD55-4A41-8919-9D26CE971453}" type="presOf" srcId="{4C928756-997F-4C8F-A45F-C461F9BCA09E}" destId="{E71BF8E9-3D3C-4A54-836D-B63AE41C5935}" srcOrd="0" destOrd="0" presId="urn:microsoft.com/office/officeart/2005/8/layout/radial6"/>
    <dgm:cxn modelId="{14587568-ED46-403D-BDDC-F72B036681B7}" type="presOf" srcId="{A683F16F-2E4A-4D69-A782-A42B018D6F79}" destId="{C095F6F4-F850-49B8-AF78-8208E37F416D}" srcOrd="0" destOrd="0" presId="urn:microsoft.com/office/officeart/2005/8/layout/radial6"/>
    <dgm:cxn modelId="{30373D50-00FD-4743-A379-E06C0D134F15}" srcId="{C94F739D-4C17-44A3-9702-E2C62D263678}" destId="{8416585F-FB05-47B5-9877-6F4D41123F41}" srcOrd="1" destOrd="0" parTransId="{FF7250F2-02BF-4A63-8FFC-C97811622F30}" sibTransId="{D4CC9372-B674-4E4B-9500-FCA131A7592C}"/>
    <dgm:cxn modelId="{15DB3A85-3F70-4A81-BACD-13388890C2AE}" type="presOf" srcId="{F63018DB-838D-4EF2-A9F3-07D471DF1666}" destId="{F15BDF0B-345D-40A9-BAD3-E43E58B47B10}" srcOrd="0" destOrd="0" presId="urn:microsoft.com/office/officeart/2005/8/layout/radial6"/>
    <dgm:cxn modelId="{7760ED86-7824-4326-941F-21DD26EACF8B}" srcId="{C94F739D-4C17-44A3-9702-E2C62D263678}" destId="{248F7F0F-156D-404D-8676-9586B853AA29}" srcOrd="0" destOrd="0" parTransId="{787A2DF8-6A49-490C-85C9-0518081D523A}" sibTransId="{9456C80D-8B3F-41EA-A511-DD438F79644E}"/>
    <dgm:cxn modelId="{BB8CE196-31FD-4E51-AF60-A55AAF453422}" type="presOf" srcId="{C94F739D-4C17-44A3-9702-E2C62D263678}" destId="{76496D41-1582-4ECE-83A3-F102A9BA9433}" srcOrd="0" destOrd="0" presId="urn:microsoft.com/office/officeart/2005/8/layout/radial6"/>
    <dgm:cxn modelId="{8337E897-77EB-4EC4-9AD1-0EF398D127BA}" type="presOf" srcId="{248F7F0F-156D-404D-8676-9586B853AA29}" destId="{C5952035-C34B-487D-94B1-BD0AA3508552}" srcOrd="0" destOrd="0" presId="urn:microsoft.com/office/officeart/2005/8/layout/radial6"/>
    <dgm:cxn modelId="{3810CFAD-3CA2-4371-809A-C4F8A8DB57E3}" type="presOf" srcId="{4EED4D61-6F9B-4F2B-8B62-2E8F0581ECF3}" destId="{07F8D06B-6BDF-4A43-ADCE-AD0B753A9564}" srcOrd="0" destOrd="0" presId="urn:microsoft.com/office/officeart/2005/8/layout/radial6"/>
    <dgm:cxn modelId="{3752FFBF-630D-4FD8-8361-9005E31DFEE5}" type="presOf" srcId="{65AD1578-BE51-478E-83CC-9F50256424F8}" destId="{1B35B9BE-A7E4-43E5-930E-5C292A3A14AC}" srcOrd="0" destOrd="0" presId="urn:microsoft.com/office/officeart/2005/8/layout/radial6"/>
    <dgm:cxn modelId="{F7C2E6E5-5BAB-41A4-9014-CCB1D0BFD61F}" srcId="{248F7F0F-156D-404D-8676-9586B853AA29}" destId="{4EED4D61-6F9B-4F2B-8B62-2E8F0581ECF3}" srcOrd="1" destOrd="0" parTransId="{AC17A476-62F8-4014-B1BD-CF23944848B9}" sibTransId="{F63018DB-838D-4EF2-A9F3-07D471DF1666}"/>
    <dgm:cxn modelId="{332A1DEC-A523-44F0-83A9-A849D06217FD}" srcId="{248F7F0F-156D-404D-8676-9586B853AA29}" destId="{A683F16F-2E4A-4D69-A782-A42B018D6F79}" srcOrd="0" destOrd="0" parTransId="{9F11770E-F92D-4BEF-94B5-03FFEE78E923}" sibTransId="{65AD1578-BE51-478E-83CC-9F50256424F8}"/>
    <dgm:cxn modelId="{620FC8F2-99D4-4EE4-A3E9-953452E0F834}" type="presParOf" srcId="{76496D41-1582-4ECE-83A3-F102A9BA9433}" destId="{C5952035-C34B-487D-94B1-BD0AA3508552}" srcOrd="0" destOrd="0" presId="urn:microsoft.com/office/officeart/2005/8/layout/radial6"/>
    <dgm:cxn modelId="{39C37F00-1658-4AB3-91DA-2E3F8467D51E}" type="presParOf" srcId="{76496D41-1582-4ECE-83A3-F102A9BA9433}" destId="{C095F6F4-F850-49B8-AF78-8208E37F416D}" srcOrd="1" destOrd="0" presId="urn:microsoft.com/office/officeart/2005/8/layout/radial6"/>
    <dgm:cxn modelId="{0E706464-406A-4E5A-8546-13ACFB9FA23F}" type="presParOf" srcId="{76496D41-1582-4ECE-83A3-F102A9BA9433}" destId="{74A277E5-E818-4DF5-97EF-CE36CF31767D}" srcOrd="2" destOrd="0" presId="urn:microsoft.com/office/officeart/2005/8/layout/radial6"/>
    <dgm:cxn modelId="{9D528B29-7A29-4D1F-B8F0-F7EF252A4E10}" type="presParOf" srcId="{76496D41-1582-4ECE-83A3-F102A9BA9433}" destId="{1B35B9BE-A7E4-43E5-930E-5C292A3A14AC}" srcOrd="3" destOrd="0" presId="urn:microsoft.com/office/officeart/2005/8/layout/radial6"/>
    <dgm:cxn modelId="{7DD09D68-A6AF-4DA9-B9A6-55DF6B70BC5F}" type="presParOf" srcId="{76496D41-1582-4ECE-83A3-F102A9BA9433}" destId="{07F8D06B-6BDF-4A43-ADCE-AD0B753A9564}" srcOrd="4" destOrd="0" presId="urn:microsoft.com/office/officeart/2005/8/layout/radial6"/>
    <dgm:cxn modelId="{2D79B6E4-DEFB-49FA-93DE-481186447D18}" type="presParOf" srcId="{76496D41-1582-4ECE-83A3-F102A9BA9433}" destId="{992E4C73-C331-4844-B7AD-29E6836A4798}" srcOrd="5" destOrd="0" presId="urn:microsoft.com/office/officeart/2005/8/layout/radial6"/>
    <dgm:cxn modelId="{EAB57494-1F25-44CC-B409-EE61C456CBC0}" type="presParOf" srcId="{76496D41-1582-4ECE-83A3-F102A9BA9433}" destId="{F15BDF0B-345D-40A9-BAD3-E43E58B47B10}" srcOrd="6" destOrd="0" presId="urn:microsoft.com/office/officeart/2005/8/layout/radial6"/>
    <dgm:cxn modelId="{C410ED8B-EBDF-41FD-B6DA-A3408476141A}" type="presParOf" srcId="{76496D41-1582-4ECE-83A3-F102A9BA9433}" destId="{E71BF8E9-3D3C-4A54-836D-B63AE41C5935}" srcOrd="7" destOrd="0" presId="urn:microsoft.com/office/officeart/2005/8/layout/radial6"/>
    <dgm:cxn modelId="{9B5586E1-0A7A-485C-889D-0E97D2FBA4E3}" type="presParOf" srcId="{76496D41-1582-4ECE-83A3-F102A9BA9433}" destId="{A93ACDB8-5293-4D90-A3D6-FF6E1AA19ED4}" srcOrd="8" destOrd="0" presId="urn:microsoft.com/office/officeart/2005/8/layout/radial6"/>
    <dgm:cxn modelId="{F955B66A-5005-4B91-9021-962B88C5EFB4}" type="presParOf" srcId="{76496D41-1582-4ECE-83A3-F102A9BA9433}" destId="{4D1278F0-F1CA-4868-885D-9FBCE8B1EF6D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D02BCA-5EE5-4C14-9842-0B8FD709853B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A33EA1A-2E45-47F9-9A08-9ABFA7F527F6}">
      <dgm:prSet phldrT="[文本]" custT="1"/>
      <dgm:spPr>
        <a:solidFill>
          <a:srgbClr val="6CA62C"/>
        </a:solidFill>
      </dgm:spPr>
      <dgm:t>
        <a:bodyPr/>
        <a:lstStyle/>
        <a:p>
          <a:r>
            <a:rPr lang="zh-CN" altLang="en-US" sz="18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自</a:t>
          </a:r>
          <a:r>
            <a:rPr lang="en-US" altLang="en-US" sz="18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2006</a:t>
          </a:r>
          <a:r>
            <a:rPr lang="zh-CN" altLang="en-US" sz="18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年起作为（</a:t>
          </a:r>
          <a:r>
            <a:rPr lang="en-US" altLang="en-US" sz="18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ICSE</a:t>
          </a:r>
          <a:r>
            <a:rPr lang="zh-CN" altLang="en-US" sz="18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）的</a:t>
          </a:r>
          <a:r>
            <a:rPr lang="en-US" altLang="en-US" sz="18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workshop</a:t>
          </a:r>
          <a:endParaRPr lang="zh-CN" altLang="en-US" sz="1800" b="1" dirty="0">
            <a:solidFill>
              <a:schemeClr val="bg1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EA87EFE1-C1D3-46E0-82FB-FE04536E3C19}" type="parTrans" cxnId="{5711FCE0-7B69-4EB8-B0A0-C41B77D30454}">
      <dgm:prSet/>
      <dgm:spPr/>
      <dgm:t>
        <a:bodyPr/>
        <a:lstStyle/>
        <a:p>
          <a:endParaRPr lang="zh-CN" altLang="en-US"/>
        </a:p>
      </dgm:t>
    </dgm:pt>
    <dgm:pt modelId="{7918BC8C-CF59-400C-9672-6743CBB241B9}" type="sibTrans" cxnId="{5711FCE0-7B69-4EB8-B0A0-C41B77D30454}">
      <dgm:prSet/>
      <dgm:spPr>
        <a:ln>
          <a:solidFill>
            <a:srgbClr val="6CA62C"/>
          </a:solidFill>
        </a:ln>
      </dgm:spPr>
      <dgm:t>
        <a:bodyPr/>
        <a:lstStyle/>
        <a:p>
          <a:endParaRPr lang="zh-CN" altLang="en-US"/>
        </a:p>
      </dgm:t>
    </dgm:pt>
    <dgm:pt modelId="{C1A96ED6-2743-457B-A895-2836017D9C1A}">
      <dgm:prSet phldrT="[文本]" custT="1"/>
      <dgm:spPr>
        <a:solidFill>
          <a:srgbClr val="6CA62C"/>
        </a:solidFill>
      </dgm:spPr>
      <dgm:t>
        <a:bodyPr/>
        <a:lstStyle/>
        <a:p>
          <a:r>
            <a:rPr lang="zh-CN" altLang="en-US" sz="18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成功举办了</a:t>
          </a:r>
          <a:r>
            <a:rPr lang="en-US" altLang="en-US" sz="18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5</a:t>
          </a:r>
          <a:r>
            <a:rPr lang="zh-CN" altLang="en-US" sz="18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次后成为</a:t>
          </a:r>
          <a:r>
            <a:rPr lang="en-US" altLang="en-US" sz="18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ICSE</a:t>
          </a:r>
          <a:r>
            <a:rPr lang="zh-CN" altLang="en-US" sz="18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的常规研讨会</a:t>
          </a:r>
        </a:p>
      </dgm:t>
    </dgm:pt>
    <dgm:pt modelId="{59FE913A-6974-407F-9154-948C42AF6C93}" type="parTrans" cxnId="{996808EE-0F76-4E4C-B899-383386E22E03}">
      <dgm:prSet/>
      <dgm:spPr/>
      <dgm:t>
        <a:bodyPr/>
        <a:lstStyle/>
        <a:p>
          <a:endParaRPr lang="zh-CN" altLang="en-US"/>
        </a:p>
      </dgm:t>
    </dgm:pt>
    <dgm:pt modelId="{172BCCBB-9D86-43A0-B81D-D2BE40BD9798}" type="sibTrans" cxnId="{996808EE-0F76-4E4C-B899-383386E22E03}">
      <dgm:prSet/>
      <dgm:spPr/>
      <dgm:t>
        <a:bodyPr/>
        <a:lstStyle/>
        <a:p>
          <a:endParaRPr lang="zh-CN" altLang="en-US"/>
        </a:p>
      </dgm:t>
    </dgm:pt>
    <dgm:pt modelId="{8D29F2FB-050B-4BBF-BBCA-13724A67D105}">
      <dgm:prSet phldrT="[文本]" custT="1"/>
      <dgm:spPr>
        <a:solidFill>
          <a:srgbClr val="6CA62C"/>
        </a:solidFill>
      </dgm:spPr>
      <dgm:t>
        <a:bodyPr/>
        <a:lstStyle/>
        <a:p>
          <a:r>
            <a:rPr lang="zh-CN" altLang="en-US" sz="18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已成功举办了</a:t>
          </a:r>
          <a:r>
            <a:rPr lang="en-US" altLang="en-US" sz="18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11</a:t>
          </a:r>
          <a:r>
            <a:rPr lang="zh-CN" altLang="en-US" sz="18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次</a:t>
          </a:r>
        </a:p>
      </dgm:t>
    </dgm:pt>
    <dgm:pt modelId="{990684F1-31BF-4A29-BFDE-588E7ADC6F2B}" type="parTrans" cxnId="{DE977737-A1AB-449E-92EE-65BBC48003ED}">
      <dgm:prSet/>
      <dgm:spPr/>
      <dgm:t>
        <a:bodyPr/>
        <a:lstStyle/>
        <a:p>
          <a:endParaRPr lang="zh-CN" altLang="en-US"/>
        </a:p>
      </dgm:t>
    </dgm:pt>
    <dgm:pt modelId="{E11F46AD-A732-438A-B5B5-700F3D377195}" type="sibTrans" cxnId="{DE977737-A1AB-449E-92EE-65BBC48003ED}">
      <dgm:prSet/>
      <dgm:spPr/>
      <dgm:t>
        <a:bodyPr/>
        <a:lstStyle/>
        <a:p>
          <a:endParaRPr lang="zh-CN" altLang="en-US"/>
        </a:p>
      </dgm:t>
    </dgm:pt>
    <dgm:pt modelId="{809B079A-60BD-43B2-BC8D-04727792C3F7}" type="pres">
      <dgm:prSet presAssocID="{1ED02BCA-5EE5-4C14-9842-0B8FD709853B}" presName="Name0" presStyleCnt="0">
        <dgm:presLayoutVars>
          <dgm:chMax val="7"/>
          <dgm:chPref val="7"/>
          <dgm:dir/>
        </dgm:presLayoutVars>
      </dgm:prSet>
      <dgm:spPr/>
    </dgm:pt>
    <dgm:pt modelId="{22F2F313-0BC8-4150-A782-B1F64AAD04FB}" type="pres">
      <dgm:prSet presAssocID="{1ED02BCA-5EE5-4C14-9842-0B8FD709853B}" presName="Name1" presStyleCnt="0"/>
      <dgm:spPr/>
    </dgm:pt>
    <dgm:pt modelId="{9A8C6837-FFF8-42D3-93E9-2CF78407F285}" type="pres">
      <dgm:prSet presAssocID="{1ED02BCA-5EE5-4C14-9842-0B8FD709853B}" presName="cycle" presStyleCnt="0"/>
      <dgm:spPr/>
    </dgm:pt>
    <dgm:pt modelId="{C3682FC3-09EA-4779-9D7B-573EEF172734}" type="pres">
      <dgm:prSet presAssocID="{1ED02BCA-5EE5-4C14-9842-0B8FD709853B}" presName="srcNode" presStyleLbl="node1" presStyleIdx="0" presStyleCnt="3"/>
      <dgm:spPr/>
    </dgm:pt>
    <dgm:pt modelId="{B9C6B97F-3355-4F1A-B14B-440DD5C1FC0F}" type="pres">
      <dgm:prSet presAssocID="{1ED02BCA-5EE5-4C14-9842-0B8FD709853B}" presName="conn" presStyleLbl="parChTrans1D2" presStyleIdx="0" presStyleCnt="1"/>
      <dgm:spPr/>
    </dgm:pt>
    <dgm:pt modelId="{D570C4DE-14AF-4CAA-9E16-756D7DA2E32A}" type="pres">
      <dgm:prSet presAssocID="{1ED02BCA-5EE5-4C14-9842-0B8FD709853B}" presName="extraNode" presStyleLbl="node1" presStyleIdx="0" presStyleCnt="3"/>
      <dgm:spPr/>
    </dgm:pt>
    <dgm:pt modelId="{99815C0E-998F-4532-A6DA-0D90132C9C44}" type="pres">
      <dgm:prSet presAssocID="{1ED02BCA-5EE5-4C14-9842-0B8FD709853B}" presName="dstNode" presStyleLbl="node1" presStyleIdx="0" presStyleCnt="3"/>
      <dgm:spPr/>
    </dgm:pt>
    <dgm:pt modelId="{29441A2E-3A7C-4393-BAB0-A82AC09237DF}" type="pres">
      <dgm:prSet presAssocID="{DA33EA1A-2E45-47F9-9A08-9ABFA7F527F6}" presName="text_1" presStyleLbl="node1" presStyleIdx="0" presStyleCnt="3">
        <dgm:presLayoutVars>
          <dgm:bulletEnabled val="1"/>
        </dgm:presLayoutVars>
      </dgm:prSet>
      <dgm:spPr/>
    </dgm:pt>
    <dgm:pt modelId="{C9A9C8A5-7813-43DB-BD34-D9B528522D59}" type="pres">
      <dgm:prSet presAssocID="{DA33EA1A-2E45-47F9-9A08-9ABFA7F527F6}" presName="accent_1" presStyleCnt="0"/>
      <dgm:spPr/>
    </dgm:pt>
    <dgm:pt modelId="{F0DE1E24-A15B-4C10-AF62-02A5F2681D2C}" type="pres">
      <dgm:prSet presAssocID="{DA33EA1A-2E45-47F9-9A08-9ABFA7F527F6}" presName="accentRepeatNode" presStyleLbl="solidFgAcc1" presStyleIdx="0" presStyleCnt="3"/>
      <dgm:spPr>
        <a:ln>
          <a:solidFill>
            <a:srgbClr val="6CA62C"/>
          </a:solidFill>
        </a:ln>
      </dgm:spPr>
    </dgm:pt>
    <dgm:pt modelId="{DC5BC4C5-1469-4181-9472-DA9CF7161210}" type="pres">
      <dgm:prSet presAssocID="{C1A96ED6-2743-457B-A895-2836017D9C1A}" presName="text_2" presStyleLbl="node1" presStyleIdx="1" presStyleCnt="3">
        <dgm:presLayoutVars>
          <dgm:bulletEnabled val="1"/>
        </dgm:presLayoutVars>
      </dgm:prSet>
      <dgm:spPr/>
    </dgm:pt>
    <dgm:pt modelId="{83B16220-EC4E-46BA-BA5A-A5C467909013}" type="pres">
      <dgm:prSet presAssocID="{C1A96ED6-2743-457B-A895-2836017D9C1A}" presName="accent_2" presStyleCnt="0"/>
      <dgm:spPr/>
    </dgm:pt>
    <dgm:pt modelId="{7BE509AE-13A3-4FF9-AAAF-D19942489356}" type="pres">
      <dgm:prSet presAssocID="{C1A96ED6-2743-457B-A895-2836017D9C1A}" presName="accentRepeatNode" presStyleLbl="solidFgAcc1" presStyleIdx="1" presStyleCnt="3"/>
      <dgm:spPr>
        <a:ln>
          <a:solidFill>
            <a:srgbClr val="6CA62C"/>
          </a:solidFill>
        </a:ln>
      </dgm:spPr>
    </dgm:pt>
    <dgm:pt modelId="{1874F5DE-B5C3-4FFE-9612-C830A4E4EBA5}" type="pres">
      <dgm:prSet presAssocID="{8D29F2FB-050B-4BBF-BBCA-13724A67D105}" presName="text_3" presStyleLbl="node1" presStyleIdx="2" presStyleCnt="3">
        <dgm:presLayoutVars>
          <dgm:bulletEnabled val="1"/>
        </dgm:presLayoutVars>
      </dgm:prSet>
      <dgm:spPr/>
    </dgm:pt>
    <dgm:pt modelId="{AD228928-C8DF-4256-92FB-361E50EFD112}" type="pres">
      <dgm:prSet presAssocID="{8D29F2FB-050B-4BBF-BBCA-13724A67D105}" presName="accent_3" presStyleCnt="0"/>
      <dgm:spPr/>
    </dgm:pt>
    <dgm:pt modelId="{441DD4BE-C31F-447B-995B-DF769A78DE8C}" type="pres">
      <dgm:prSet presAssocID="{8D29F2FB-050B-4BBF-BBCA-13724A67D105}" presName="accentRepeatNode" presStyleLbl="solidFgAcc1" presStyleIdx="2" presStyleCnt="3"/>
      <dgm:spPr>
        <a:ln>
          <a:solidFill>
            <a:srgbClr val="6CA62C"/>
          </a:solidFill>
        </a:ln>
      </dgm:spPr>
    </dgm:pt>
  </dgm:ptLst>
  <dgm:cxnLst>
    <dgm:cxn modelId="{DE977737-A1AB-449E-92EE-65BBC48003ED}" srcId="{1ED02BCA-5EE5-4C14-9842-0B8FD709853B}" destId="{8D29F2FB-050B-4BBF-BBCA-13724A67D105}" srcOrd="2" destOrd="0" parTransId="{990684F1-31BF-4A29-BFDE-588E7ADC6F2B}" sibTransId="{E11F46AD-A732-438A-B5B5-700F3D377195}"/>
    <dgm:cxn modelId="{5A39FF6E-3A9D-4557-8201-2D2BB3140CE7}" type="presOf" srcId="{DA33EA1A-2E45-47F9-9A08-9ABFA7F527F6}" destId="{29441A2E-3A7C-4393-BAB0-A82AC09237DF}" srcOrd="0" destOrd="0" presId="urn:microsoft.com/office/officeart/2008/layout/VerticalCurvedList"/>
    <dgm:cxn modelId="{EE0A1C7D-13D5-4E12-9A69-B19EEEC66C5B}" type="presOf" srcId="{8D29F2FB-050B-4BBF-BBCA-13724A67D105}" destId="{1874F5DE-B5C3-4FFE-9612-C830A4E4EBA5}" srcOrd="0" destOrd="0" presId="urn:microsoft.com/office/officeart/2008/layout/VerticalCurvedList"/>
    <dgm:cxn modelId="{DA51DF9A-493F-49F5-8A2F-ABAD7FC757F8}" type="presOf" srcId="{C1A96ED6-2743-457B-A895-2836017D9C1A}" destId="{DC5BC4C5-1469-4181-9472-DA9CF7161210}" srcOrd="0" destOrd="0" presId="urn:microsoft.com/office/officeart/2008/layout/VerticalCurvedList"/>
    <dgm:cxn modelId="{602501A9-5D87-4C23-B749-93E265BDC50D}" type="presOf" srcId="{1ED02BCA-5EE5-4C14-9842-0B8FD709853B}" destId="{809B079A-60BD-43B2-BC8D-04727792C3F7}" srcOrd="0" destOrd="0" presId="urn:microsoft.com/office/officeart/2008/layout/VerticalCurvedList"/>
    <dgm:cxn modelId="{0516BEDE-B9E1-4A90-87A1-2920A3D03C25}" type="presOf" srcId="{7918BC8C-CF59-400C-9672-6743CBB241B9}" destId="{B9C6B97F-3355-4F1A-B14B-440DD5C1FC0F}" srcOrd="0" destOrd="0" presId="urn:microsoft.com/office/officeart/2008/layout/VerticalCurvedList"/>
    <dgm:cxn modelId="{5711FCE0-7B69-4EB8-B0A0-C41B77D30454}" srcId="{1ED02BCA-5EE5-4C14-9842-0B8FD709853B}" destId="{DA33EA1A-2E45-47F9-9A08-9ABFA7F527F6}" srcOrd="0" destOrd="0" parTransId="{EA87EFE1-C1D3-46E0-82FB-FE04536E3C19}" sibTransId="{7918BC8C-CF59-400C-9672-6743CBB241B9}"/>
    <dgm:cxn modelId="{996808EE-0F76-4E4C-B899-383386E22E03}" srcId="{1ED02BCA-5EE5-4C14-9842-0B8FD709853B}" destId="{C1A96ED6-2743-457B-A895-2836017D9C1A}" srcOrd="1" destOrd="0" parTransId="{59FE913A-6974-407F-9154-948C42AF6C93}" sibTransId="{172BCCBB-9D86-43A0-B81D-D2BE40BD9798}"/>
    <dgm:cxn modelId="{18F33099-6147-4B63-8BF2-3EB8F70F5453}" type="presParOf" srcId="{809B079A-60BD-43B2-BC8D-04727792C3F7}" destId="{22F2F313-0BC8-4150-A782-B1F64AAD04FB}" srcOrd="0" destOrd="0" presId="urn:microsoft.com/office/officeart/2008/layout/VerticalCurvedList"/>
    <dgm:cxn modelId="{16BA8D55-A4E3-4BD4-992D-B1D5705DEBD3}" type="presParOf" srcId="{22F2F313-0BC8-4150-A782-B1F64AAD04FB}" destId="{9A8C6837-FFF8-42D3-93E9-2CF78407F285}" srcOrd="0" destOrd="0" presId="urn:microsoft.com/office/officeart/2008/layout/VerticalCurvedList"/>
    <dgm:cxn modelId="{938DA632-7702-4754-9963-BEB1FBBECCE3}" type="presParOf" srcId="{9A8C6837-FFF8-42D3-93E9-2CF78407F285}" destId="{C3682FC3-09EA-4779-9D7B-573EEF172734}" srcOrd="0" destOrd="0" presId="urn:microsoft.com/office/officeart/2008/layout/VerticalCurvedList"/>
    <dgm:cxn modelId="{FB66D24D-E780-4222-A509-1B104E66F1B6}" type="presParOf" srcId="{9A8C6837-FFF8-42D3-93E9-2CF78407F285}" destId="{B9C6B97F-3355-4F1A-B14B-440DD5C1FC0F}" srcOrd="1" destOrd="0" presId="urn:microsoft.com/office/officeart/2008/layout/VerticalCurvedList"/>
    <dgm:cxn modelId="{0BDC3CDD-D3E3-4CB3-9981-F4B4E8F0F79F}" type="presParOf" srcId="{9A8C6837-FFF8-42D3-93E9-2CF78407F285}" destId="{D570C4DE-14AF-4CAA-9E16-756D7DA2E32A}" srcOrd="2" destOrd="0" presId="urn:microsoft.com/office/officeart/2008/layout/VerticalCurvedList"/>
    <dgm:cxn modelId="{D12D30E6-A284-4704-9665-8B067FCD347D}" type="presParOf" srcId="{9A8C6837-FFF8-42D3-93E9-2CF78407F285}" destId="{99815C0E-998F-4532-A6DA-0D90132C9C44}" srcOrd="3" destOrd="0" presId="urn:microsoft.com/office/officeart/2008/layout/VerticalCurvedList"/>
    <dgm:cxn modelId="{9171D3C1-638A-4513-A579-EDBB27603847}" type="presParOf" srcId="{22F2F313-0BC8-4150-A782-B1F64AAD04FB}" destId="{29441A2E-3A7C-4393-BAB0-A82AC09237DF}" srcOrd="1" destOrd="0" presId="urn:microsoft.com/office/officeart/2008/layout/VerticalCurvedList"/>
    <dgm:cxn modelId="{ECF62C43-C8AF-4064-8DC3-C2726B2963F4}" type="presParOf" srcId="{22F2F313-0BC8-4150-A782-B1F64AAD04FB}" destId="{C9A9C8A5-7813-43DB-BD34-D9B528522D59}" srcOrd="2" destOrd="0" presId="urn:microsoft.com/office/officeart/2008/layout/VerticalCurvedList"/>
    <dgm:cxn modelId="{8B60FA1F-9F1E-4764-8F20-0134BC26E3BD}" type="presParOf" srcId="{C9A9C8A5-7813-43DB-BD34-D9B528522D59}" destId="{F0DE1E24-A15B-4C10-AF62-02A5F2681D2C}" srcOrd="0" destOrd="0" presId="urn:microsoft.com/office/officeart/2008/layout/VerticalCurvedList"/>
    <dgm:cxn modelId="{CAA43F55-CBBE-4C9F-BAD5-926E9E4635E6}" type="presParOf" srcId="{22F2F313-0BC8-4150-A782-B1F64AAD04FB}" destId="{DC5BC4C5-1469-4181-9472-DA9CF7161210}" srcOrd="3" destOrd="0" presId="urn:microsoft.com/office/officeart/2008/layout/VerticalCurvedList"/>
    <dgm:cxn modelId="{48473051-C862-4DA5-9374-74084F2263E2}" type="presParOf" srcId="{22F2F313-0BC8-4150-A782-B1F64AAD04FB}" destId="{83B16220-EC4E-46BA-BA5A-A5C467909013}" srcOrd="4" destOrd="0" presId="urn:microsoft.com/office/officeart/2008/layout/VerticalCurvedList"/>
    <dgm:cxn modelId="{114804F2-84E6-4376-9A2C-E5ECAA1462D7}" type="presParOf" srcId="{83B16220-EC4E-46BA-BA5A-A5C467909013}" destId="{7BE509AE-13A3-4FF9-AAAF-D19942489356}" srcOrd="0" destOrd="0" presId="urn:microsoft.com/office/officeart/2008/layout/VerticalCurvedList"/>
    <dgm:cxn modelId="{85F27533-9A89-495E-BF6E-D64FD1F30070}" type="presParOf" srcId="{22F2F313-0BC8-4150-A782-B1F64AAD04FB}" destId="{1874F5DE-B5C3-4FFE-9612-C830A4E4EBA5}" srcOrd="5" destOrd="0" presId="urn:microsoft.com/office/officeart/2008/layout/VerticalCurvedList"/>
    <dgm:cxn modelId="{56AD8CC2-8A95-4721-B770-4C3A2DA4A5BB}" type="presParOf" srcId="{22F2F313-0BC8-4150-A782-B1F64AAD04FB}" destId="{AD228928-C8DF-4256-92FB-361E50EFD112}" srcOrd="6" destOrd="0" presId="urn:microsoft.com/office/officeart/2008/layout/VerticalCurvedList"/>
    <dgm:cxn modelId="{6D47CF7E-04AF-4C6C-A418-60D075D4FFBF}" type="presParOf" srcId="{AD228928-C8DF-4256-92FB-361E50EFD112}" destId="{441DD4BE-C31F-447B-995B-DF769A78DE8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29435FB-B055-414E-9CF7-7D917EB49D7C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B75516A-04A2-4721-90A4-40F013FD7BCC}">
      <dgm:prSet phldrT="[文本]"/>
      <dgm:spPr>
        <a:gradFill flip="none" rotWithShape="0">
          <a:gsLst>
            <a:gs pos="0">
              <a:srgbClr val="6CA62C">
                <a:tint val="66000"/>
                <a:satMod val="160000"/>
              </a:srgbClr>
            </a:gs>
            <a:gs pos="50000">
              <a:srgbClr val="6CA62C">
                <a:tint val="44500"/>
                <a:satMod val="160000"/>
              </a:srgbClr>
            </a:gs>
            <a:gs pos="100000">
              <a:srgbClr val="6CA62C">
                <a:tint val="23500"/>
                <a:satMod val="160000"/>
              </a:srgb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自然语言</a:t>
          </a:r>
        </a:p>
      </dgm:t>
    </dgm:pt>
    <dgm:pt modelId="{A9F06267-7626-43DD-B462-F8DB862A2C04}" type="parTrans" cxnId="{98020862-1D8C-4F50-B830-E407E860078F}">
      <dgm:prSet/>
      <dgm:spPr/>
      <dgm:t>
        <a:bodyPr/>
        <a:lstStyle/>
        <a:p>
          <a:endParaRPr lang="zh-CN" altLang="en-US"/>
        </a:p>
      </dgm:t>
    </dgm:pt>
    <dgm:pt modelId="{F10EA2BC-25C6-4961-B610-0D8F8F6B4969}" type="sibTrans" cxnId="{98020862-1D8C-4F50-B830-E407E860078F}">
      <dgm:prSet/>
      <dgm:spPr>
        <a:ln>
          <a:solidFill>
            <a:srgbClr val="9FCC3E"/>
          </a:solidFill>
        </a:ln>
      </dgm:spPr>
      <dgm:t>
        <a:bodyPr/>
        <a:lstStyle/>
        <a:p>
          <a:endParaRPr lang="zh-CN" altLang="en-US"/>
        </a:p>
      </dgm:t>
    </dgm:pt>
    <dgm:pt modelId="{D2CB7122-25A5-4548-BC3C-C41C1785C718}">
      <dgm:prSet phldrT="[文本]"/>
      <dgm:spPr>
        <a:gradFill flip="none" rotWithShape="0">
          <a:gsLst>
            <a:gs pos="0">
              <a:srgbClr val="6CA62C">
                <a:tint val="66000"/>
                <a:satMod val="160000"/>
              </a:srgbClr>
            </a:gs>
            <a:gs pos="50000">
              <a:srgbClr val="6CA62C">
                <a:tint val="44500"/>
                <a:satMod val="160000"/>
              </a:srgbClr>
            </a:gs>
            <a:gs pos="100000">
              <a:srgbClr val="6CA62C">
                <a:tint val="23500"/>
                <a:satMod val="160000"/>
              </a:srgb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目标模型</a:t>
          </a:r>
        </a:p>
      </dgm:t>
    </dgm:pt>
    <dgm:pt modelId="{B748E2E1-303B-4C1E-96D5-079A68C1022B}" type="parTrans" cxnId="{7758EB6A-ED7E-4345-A5FE-E76AF660B2FB}">
      <dgm:prSet/>
      <dgm:spPr/>
      <dgm:t>
        <a:bodyPr/>
        <a:lstStyle/>
        <a:p>
          <a:endParaRPr lang="zh-CN" altLang="en-US"/>
        </a:p>
      </dgm:t>
    </dgm:pt>
    <dgm:pt modelId="{2E24FE10-272B-4416-B0C1-EEFEC0F7FED6}" type="sibTrans" cxnId="{7758EB6A-ED7E-4345-A5FE-E76AF660B2FB}">
      <dgm:prSet/>
      <dgm:spPr>
        <a:ln>
          <a:solidFill>
            <a:srgbClr val="9FCC3E"/>
          </a:solidFill>
        </a:ln>
      </dgm:spPr>
      <dgm:t>
        <a:bodyPr/>
        <a:lstStyle/>
        <a:p>
          <a:endParaRPr lang="zh-CN" altLang="en-US"/>
        </a:p>
      </dgm:t>
    </dgm:pt>
    <dgm:pt modelId="{EE446D94-73B0-42A2-8BB0-9460734F7576}">
      <dgm:prSet phldrT="[文本]"/>
      <dgm:spPr>
        <a:gradFill flip="none" rotWithShape="0">
          <a:gsLst>
            <a:gs pos="0">
              <a:srgbClr val="6CA62C">
                <a:tint val="66000"/>
                <a:satMod val="160000"/>
              </a:srgbClr>
            </a:gs>
            <a:gs pos="50000">
              <a:srgbClr val="6CA62C">
                <a:tint val="44500"/>
                <a:satMod val="160000"/>
              </a:srgbClr>
            </a:gs>
            <a:gs pos="100000">
              <a:srgbClr val="6CA62C">
                <a:tint val="23500"/>
                <a:satMod val="160000"/>
              </a:srgb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en-US" altLang="zh-CN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Agent</a:t>
          </a:r>
          <a:endParaRPr lang="zh-CN" altLang="en-US" b="1" dirty="0">
            <a:solidFill>
              <a:schemeClr val="tx1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04C7AE6A-A8BF-4667-A707-E2A617E5B192}" type="parTrans" cxnId="{143C7DE7-6A3D-4962-A070-B7204E86432F}">
      <dgm:prSet/>
      <dgm:spPr/>
      <dgm:t>
        <a:bodyPr/>
        <a:lstStyle/>
        <a:p>
          <a:endParaRPr lang="zh-CN" altLang="en-US"/>
        </a:p>
      </dgm:t>
    </dgm:pt>
    <dgm:pt modelId="{53D98299-594A-4E0C-8C69-0AA065EACC42}" type="sibTrans" cxnId="{143C7DE7-6A3D-4962-A070-B7204E86432F}">
      <dgm:prSet/>
      <dgm:spPr>
        <a:ln>
          <a:solidFill>
            <a:srgbClr val="9FCC3E"/>
          </a:solidFill>
        </a:ln>
      </dgm:spPr>
      <dgm:t>
        <a:bodyPr/>
        <a:lstStyle/>
        <a:p>
          <a:endParaRPr lang="zh-CN" altLang="en-US"/>
        </a:p>
      </dgm:t>
    </dgm:pt>
    <dgm:pt modelId="{C204CC4C-6FAD-4688-A8B4-112AAC5E43FD}">
      <dgm:prSet phldrT="[文本]"/>
      <dgm:spPr>
        <a:gradFill flip="none" rotWithShape="0">
          <a:gsLst>
            <a:gs pos="0">
              <a:srgbClr val="6CA62C">
                <a:tint val="66000"/>
                <a:satMod val="160000"/>
              </a:srgbClr>
            </a:gs>
            <a:gs pos="50000">
              <a:srgbClr val="6CA62C">
                <a:tint val="44500"/>
                <a:satMod val="160000"/>
              </a:srgbClr>
            </a:gs>
            <a:gs pos="100000">
              <a:srgbClr val="6CA62C">
                <a:tint val="23500"/>
                <a:satMod val="160000"/>
              </a:srgb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场景</a:t>
          </a:r>
        </a:p>
      </dgm:t>
    </dgm:pt>
    <dgm:pt modelId="{355478CF-BFB0-41B2-9D46-FE973178B6C0}" type="parTrans" cxnId="{565A5738-1752-433E-99EF-8B56392885E8}">
      <dgm:prSet/>
      <dgm:spPr/>
      <dgm:t>
        <a:bodyPr/>
        <a:lstStyle/>
        <a:p>
          <a:endParaRPr lang="zh-CN" altLang="en-US"/>
        </a:p>
      </dgm:t>
    </dgm:pt>
    <dgm:pt modelId="{F8A34F1E-D4B9-44AA-9457-D4E9D33F0CD1}" type="sibTrans" cxnId="{565A5738-1752-433E-99EF-8B56392885E8}">
      <dgm:prSet/>
      <dgm:spPr>
        <a:ln>
          <a:solidFill>
            <a:srgbClr val="9FCC3E"/>
          </a:solidFill>
        </a:ln>
      </dgm:spPr>
      <dgm:t>
        <a:bodyPr/>
        <a:lstStyle/>
        <a:p>
          <a:endParaRPr lang="zh-CN" altLang="en-US"/>
        </a:p>
      </dgm:t>
    </dgm:pt>
    <dgm:pt modelId="{120B4CC4-FD7C-4D8F-BE37-362CE7927B7D}">
      <dgm:prSet phldrT="[文本]"/>
      <dgm:spPr>
        <a:gradFill flip="none" rotWithShape="0">
          <a:gsLst>
            <a:gs pos="0">
              <a:srgbClr val="6CA62C">
                <a:tint val="66000"/>
                <a:satMod val="160000"/>
              </a:srgbClr>
            </a:gs>
            <a:gs pos="50000">
              <a:srgbClr val="6CA62C">
                <a:tint val="44500"/>
                <a:satMod val="160000"/>
              </a:srgbClr>
            </a:gs>
            <a:gs pos="100000">
              <a:srgbClr val="6CA62C">
                <a:tint val="23500"/>
                <a:satMod val="160000"/>
              </a:srgb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运行实体</a:t>
          </a:r>
        </a:p>
      </dgm:t>
    </dgm:pt>
    <dgm:pt modelId="{EF31D556-1F7F-40BC-AFCF-71F502094AD4}" type="parTrans" cxnId="{46A3254B-4AF6-4B7C-9556-DFB5858E33CA}">
      <dgm:prSet/>
      <dgm:spPr/>
      <dgm:t>
        <a:bodyPr/>
        <a:lstStyle/>
        <a:p>
          <a:endParaRPr lang="zh-CN" altLang="en-US"/>
        </a:p>
      </dgm:t>
    </dgm:pt>
    <dgm:pt modelId="{D9E85957-56FD-44AA-BAA5-E03ECD1D478C}" type="sibTrans" cxnId="{46A3254B-4AF6-4B7C-9556-DFB5858E33CA}">
      <dgm:prSet/>
      <dgm:spPr>
        <a:ln>
          <a:solidFill>
            <a:srgbClr val="9FCC3E"/>
          </a:solidFill>
        </a:ln>
      </dgm:spPr>
      <dgm:t>
        <a:bodyPr/>
        <a:lstStyle/>
        <a:p>
          <a:endParaRPr lang="zh-CN" altLang="en-US"/>
        </a:p>
      </dgm:t>
    </dgm:pt>
    <dgm:pt modelId="{6741D02B-910F-46FE-BD8B-A76BC2BE2EA9}" type="pres">
      <dgm:prSet presAssocID="{229435FB-B055-414E-9CF7-7D917EB49D7C}" presName="cycle" presStyleCnt="0">
        <dgm:presLayoutVars>
          <dgm:dir/>
          <dgm:resizeHandles val="exact"/>
        </dgm:presLayoutVars>
      </dgm:prSet>
      <dgm:spPr/>
    </dgm:pt>
    <dgm:pt modelId="{88D19091-9063-4579-9F60-859965A38FB9}" type="pres">
      <dgm:prSet presAssocID="{9B75516A-04A2-4721-90A4-40F013FD7BCC}" presName="node" presStyleLbl="node1" presStyleIdx="0" presStyleCnt="5">
        <dgm:presLayoutVars>
          <dgm:bulletEnabled val="1"/>
        </dgm:presLayoutVars>
      </dgm:prSet>
      <dgm:spPr/>
    </dgm:pt>
    <dgm:pt modelId="{DBB1BCB7-372A-47ED-9371-A2FE6C096518}" type="pres">
      <dgm:prSet presAssocID="{9B75516A-04A2-4721-90A4-40F013FD7BCC}" presName="spNode" presStyleCnt="0"/>
      <dgm:spPr/>
    </dgm:pt>
    <dgm:pt modelId="{4267EAA7-CEDD-4618-81E1-743990D8F8C3}" type="pres">
      <dgm:prSet presAssocID="{F10EA2BC-25C6-4961-B610-0D8F8F6B4969}" presName="sibTrans" presStyleLbl="sibTrans1D1" presStyleIdx="0" presStyleCnt="5"/>
      <dgm:spPr/>
    </dgm:pt>
    <dgm:pt modelId="{68EC7460-BBAF-40F2-BAF0-08C62D7C9D75}" type="pres">
      <dgm:prSet presAssocID="{D2CB7122-25A5-4548-BC3C-C41C1785C718}" presName="node" presStyleLbl="node1" presStyleIdx="1" presStyleCnt="5">
        <dgm:presLayoutVars>
          <dgm:bulletEnabled val="1"/>
        </dgm:presLayoutVars>
      </dgm:prSet>
      <dgm:spPr/>
    </dgm:pt>
    <dgm:pt modelId="{D446B800-3CF0-4E48-8708-C800D6E39697}" type="pres">
      <dgm:prSet presAssocID="{D2CB7122-25A5-4548-BC3C-C41C1785C718}" presName="spNode" presStyleCnt="0"/>
      <dgm:spPr/>
    </dgm:pt>
    <dgm:pt modelId="{34003881-F0AF-4EED-91A7-86AEFF6E86C3}" type="pres">
      <dgm:prSet presAssocID="{2E24FE10-272B-4416-B0C1-EEFEC0F7FED6}" presName="sibTrans" presStyleLbl="sibTrans1D1" presStyleIdx="1" presStyleCnt="5"/>
      <dgm:spPr/>
    </dgm:pt>
    <dgm:pt modelId="{65379D90-8CEE-4A6D-A737-568E49C72814}" type="pres">
      <dgm:prSet presAssocID="{EE446D94-73B0-42A2-8BB0-9460734F7576}" presName="node" presStyleLbl="node1" presStyleIdx="2" presStyleCnt="5">
        <dgm:presLayoutVars>
          <dgm:bulletEnabled val="1"/>
        </dgm:presLayoutVars>
      </dgm:prSet>
      <dgm:spPr/>
    </dgm:pt>
    <dgm:pt modelId="{955E0641-0DEF-4713-9113-75B3477CA26D}" type="pres">
      <dgm:prSet presAssocID="{EE446D94-73B0-42A2-8BB0-9460734F7576}" presName="spNode" presStyleCnt="0"/>
      <dgm:spPr/>
    </dgm:pt>
    <dgm:pt modelId="{A5F921AD-060D-4962-979E-4BD009CC572F}" type="pres">
      <dgm:prSet presAssocID="{53D98299-594A-4E0C-8C69-0AA065EACC42}" presName="sibTrans" presStyleLbl="sibTrans1D1" presStyleIdx="2" presStyleCnt="5"/>
      <dgm:spPr/>
    </dgm:pt>
    <dgm:pt modelId="{1548E322-7B84-422E-9998-E4703BCE9560}" type="pres">
      <dgm:prSet presAssocID="{C204CC4C-6FAD-4688-A8B4-112AAC5E43FD}" presName="node" presStyleLbl="node1" presStyleIdx="3" presStyleCnt="5">
        <dgm:presLayoutVars>
          <dgm:bulletEnabled val="1"/>
        </dgm:presLayoutVars>
      </dgm:prSet>
      <dgm:spPr/>
    </dgm:pt>
    <dgm:pt modelId="{90BC75B3-7921-4AF2-B99B-9E17D76BECE7}" type="pres">
      <dgm:prSet presAssocID="{C204CC4C-6FAD-4688-A8B4-112AAC5E43FD}" presName="spNode" presStyleCnt="0"/>
      <dgm:spPr/>
    </dgm:pt>
    <dgm:pt modelId="{3CE967EE-AF5E-44C7-9887-F33A5331AF22}" type="pres">
      <dgm:prSet presAssocID="{F8A34F1E-D4B9-44AA-9457-D4E9D33F0CD1}" presName="sibTrans" presStyleLbl="sibTrans1D1" presStyleIdx="3" presStyleCnt="5"/>
      <dgm:spPr/>
    </dgm:pt>
    <dgm:pt modelId="{FAD3A0E8-B6F5-4914-A459-B7418D43D27D}" type="pres">
      <dgm:prSet presAssocID="{120B4CC4-FD7C-4D8F-BE37-362CE7927B7D}" presName="node" presStyleLbl="node1" presStyleIdx="4" presStyleCnt="5">
        <dgm:presLayoutVars>
          <dgm:bulletEnabled val="1"/>
        </dgm:presLayoutVars>
      </dgm:prSet>
      <dgm:spPr/>
    </dgm:pt>
    <dgm:pt modelId="{E52A3F79-822D-4B4E-9154-5FCEB8DDF6B4}" type="pres">
      <dgm:prSet presAssocID="{120B4CC4-FD7C-4D8F-BE37-362CE7927B7D}" presName="spNode" presStyleCnt="0"/>
      <dgm:spPr/>
    </dgm:pt>
    <dgm:pt modelId="{DB5A13F3-5459-4994-BCE3-D71DB26EA724}" type="pres">
      <dgm:prSet presAssocID="{D9E85957-56FD-44AA-BAA5-E03ECD1D478C}" presName="sibTrans" presStyleLbl="sibTrans1D1" presStyleIdx="4" presStyleCnt="5"/>
      <dgm:spPr/>
    </dgm:pt>
  </dgm:ptLst>
  <dgm:cxnLst>
    <dgm:cxn modelId="{EC151E06-C175-4232-8D4C-1264ECA2132B}" type="presOf" srcId="{D2CB7122-25A5-4548-BC3C-C41C1785C718}" destId="{68EC7460-BBAF-40F2-BAF0-08C62D7C9D75}" srcOrd="0" destOrd="0" presId="urn:microsoft.com/office/officeart/2005/8/layout/cycle6"/>
    <dgm:cxn modelId="{45976834-76AE-4787-B617-FF2DBF32AE8E}" type="presOf" srcId="{9B75516A-04A2-4721-90A4-40F013FD7BCC}" destId="{88D19091-9063-4579-9F60-859965A38FB9}" srcOrd="0" destOrd="0" presId="urn:microsoft.com/office/officeart/2005/8/layout/cycle6"/>
    <dgm:cxn modelId="{4A8F0036-3864-420E-B068-BABE7790AA11}" type="presOf" srcId="{53D98299-594A-4E0C-8C69-0AA065EACC42}" destId="{A5F921AD-060D-4962-979E-4BD009CC572F}" srcOrd="0" destOrd="0" presId="urn:microsoft.com/office/officeart/2005/8/layout/cycle6"/>
    <dgm:cxn modelId="{565A5738-1752-433E-99EF-8B56392885E8}" srcId="{229435FB-B055-414E-9CF7-7D917EB49D7C}" destId="{C204CC4C-6FAD-4688-A8B4-112AAC5E43FD}" srcOrd="3" destOrd="0" parTransId="{355478CF-BFB0-41B2-9D46-FE973178B6C0}" sibTransId="{F8A34F1E-D4B9-44AA-9457-D4E9D33F0CD1}"/>
    <dgm:cxn modelId="{1BED543E-D766-42BE-A4E0-7D518098D079}" type="presOf" srcId="{F10EA2BC-25C6-4961-B610-0D8F8F6B4969}" destId="{4267EAA7-CEDD-4618-81E1-743990D8F8C3}" srcOrd="0" destOrd="0" presId="urn:microsoft.com/office/officeart/2005/8/layout/cycle6"/>
    <dgm:cxn modelId="{F929865F-6645-48CE-87B0-A441C78CB37C}" type="presOf" srcId="{D9E85957-56FD-44AA-BAA5-E03ECD1D478C}" destId="{DB5A13F3-5459-4994-BCE3-D71DB26EA724}" srcOrd="0" destOrd="0" presId="urn:microsoft.com/office/officeart/2005/8/layout/cycle6"/>
    <dgm:cxn modelId="{98020862-1D8C-4F50-B830-E407E860078F}" srcId="{229435FB-B055-414E-9CF7-7D917EB49D7C}" destId="{9B75516A-04A2-4721-90A4-40F013FD7BCC}" srcOrd="0" destOrd="0" parTransId="{A9F06267-7626-43DD-B462-F8DB862A2C04}" sibTransId="{F10EA2BC-25C6-4961-B610-0D8F8F6B4969}"/>
    <dgm:cxn modelId="{E240D363-C434-439A-8C89-CA56CF3FA873}" type="presOf" srcId="{2E24FE10-272B-4416-B0C1-EEFEC0F7FED6}" destId="{34003881-F0AF-4EED-91A7-86AEFF6E86C3}" srcOrd="0" destOrd="0" presId="urn:microsoft.com/office/officeart/2005/8/layout/cycle6"/>
    <dgm:cxn modelId="{7758EB6A-ED7E-4345-A5FE-E76AF660B2FB}" srcId="{229435FB-B055-414E-9CF7-7D917EB49D7C}" destId="{D2CB7122-25A5-4548-BC3C-C41C1785C718}" srcOrd="1" destOrd="0" parTransId="{B748E2E1-303B-4C1E-96D5-079A68C1022B}" sibTransId="{2E24FE10-272B-4416-B0C1-EEFEC0F7FED6}"/>
    <dgm:cxn modelId="{46A3254B-4AF6-4B7C-9556-DFB5858E33CA}" srcId="{229435FB-B055-414E-9CF7-7D917EB49D7C}" destId="{120B4CC4-FD7C-4D8F-BE37-362CE7927B7D}" srcOrd="4" destOrd="0" parTransId="{EF31D556-1F7F-40BC-AFCF-71F502094AD4}" sibTransId="{D9E85957-56FD-44AA-BAA5-E03ECD1D478C}"/>
    <dgm:cxn modelId="{931BD97D-BB5F-4186-9E4C-3CEB898523DF}" type="presOf" srcId="{120B4CC4-FD7C-4D8F-BE37-362CE7927B7D}" destId="{FAD3A0E8-B6F5-4914-A459-B7418D43D27D}" srcOrd="0" destOrd="0" presId="urn:microsoft.com/office/officeart/2005/8/layout/cycle6"/>
    <dgm:cxn modelId="{27E50D90-51B5-449E-9445-238AC40D6AC0}" type="presOf" srcId="{229435FB-B055-414E-9CF7-7D917EB49D7C}" destId="{6741D02B-910F-46FE-BD8B-A76BC2BE2EA9}" srcOrd="0" destOrd="0" presId="urn:microsoft.com/office/officeart/2005/8/layout/cycle6"/>
    <dgm:cxn modelId="{F3A9EBA4-4713-4BA6-A9D7-A98426E6E03A}" type="presOf" srcId="{F8A34F1E-D4B9-44AA-9457-D4E9D33F0CD1}" destId="{3CE967EE-AF5E-44C7-9887-F33A5331AF22}" srcOrd="0" destOrd="0" presId="urn:microsoft.com/office/officeart/2005/8/layout/cycle6"/>
    <dgm:cxn modelId="{72AC0ABA-10B3-4D83-BC73-FAB4DC469543}" type="presOf" srcId="{EE446D94-73B0-42A2-8BB0-9460734F7576}" destId="{65379D90-8CEE-4A6D-A737-568E49C72814}" srcOrd="0" destOrd="0" presId="urn:microsoft.com/office/officeart/2005/8/layout/cycle6"/>
    <dgm:cxn modelId="{143C7DE7-6A3D-4962-A070-B7204E86432F}" srcId="{229435FB-B055-414E-9CF7-7D917EB49D7C}" destId="{EE446D94-73B0-42A2-8BB0-9460734F7576}" srcOrd="2" destOrd="0" parTransId="{04C7AE6A-A8BF-4667-A707-E2A617E5B192}" sibTransId="{53D98299-594A-4E0C-8C69-0AA065EACC42}"/>
    <dgm:cxn modelId="{259454FC-6E47-46DD-B4E1-D747836A7154}" type="presOf" srcId="{C204CC4C-6FAD-4688-A8B4-112AAC5E43FD}" destId="{1548E322-7B84-422E-9998-E4703BCE9560}" srcOrd="0" destOrd="0" presId="urn:microsoft.com/office/officeart/2005/8/layout/cycle6"/>
    <dgm:cxn modelId="{42341228-7357-4E0C-812D-CED7B102433B}" type="presParOf" srcId="{6741D02B-910F-46FE-BD8B-A76BC2BE2EA9}" destId="{88D19091-9063-4579-9F60-859965A38FB9}" srcOrd="0" destOrd="0" presId="urn:microsoft.com/office/officeart/2005/8/layout/cycle6"/>
    <dgm:cxn modelId="{63F86D9A-F0C9-4EB1-AC48-AFD9ACD6D41B}" type="presParOf" srcId="{6741D02B-910F-46FE-BD8B-A76BC2BE2EA9}" destId="{DBB1BCB7-372A-47ED-9371-A2FE6C096518}" srcOrd="1" destOrd="0" presId="urn:microsoft.com/office/officeart/2005/8/layout/cycle6"/>
    <dgm:cxn modelId="{90BF7FD9-EB9C-4E2F-BDC9-2A756E940C9B}" type="presParOf" srcId="{6741D02B-910F-46FE-BD8B-A76BC2BE2EA9}" destId="{4267EAA7-CEDD-4618-81E1-743990D8F8C3}" srcOrd="2" destOrd="0" presId="urn:microsoft.com/office/officeart/2005/8/layout/cycle6"/>
    <dgm:cxn modelId="{B1670862-EB79-40EA-898D-30E7FC083858}" type="presParOf" srcId="{6741D02B-910F-46FE-BD8B-A76BC2BE2EA9}" destId="{68EC7460-BBAF-40F2-BAF0-08C62D7C9D75}" srcOrd="3" destOrd="0" presId="urn:microsoft.com/office/officeart/2005/8/layout/cycle6"/>
    <dgm:cxn modelId="{E8B2A8F3-D802-4EA7-9958-72305D3482BC}" type="presParOf" srcId="{6741D02B-910F-46FE-BD8B-A76BC2BE2EA9}" destId="{D446B800-3CF0-4E48-8708-C800D6E39697}" srcOrd="4" destOrd="0" presId="urn:microsoft.com/office/officeart/2005/8/layout/cycle6"/>
    <dgm:cxn modelId="{7F9B3BF6-87EB-4F0C-A882-2CA3C2FCF6FB}" type="presParOf" srcId="{6741D02B-910F-46FE-BD8B-A76BC2BE2EA9}" destId="{34003881-F0AF-4EED-91A7-86AEFF6E86C3}" srcOrd="5" destOrd="0" presId="urn:microsoft.com/office/officeart/2005/8/layout/cycle6"/>
    <dgm:cxn modelId="{DC331AB4-8472-419B-AD37-B93AE1C74CB0}" type="presParOf" srcId="{6741D02B-910F-46FE-BD8B-A76BC2BE2EA9}" destId="{65379D90-8CEE-4A6D-A737-568E49C72814}" srcOrd="6" destOrd="0" presId="urn:microsoft.com/office/officeart/2005/8/layout/cycle6"/>
    <dgm:cxn modelId="{3291382B-755F-4A07-BCC1-48DC5FF9B372}" type="presParOf" srcId="{6741D02B-910F-46FE-BD8B-A76BC2BE2EA9}" destId="{955E0641-0DEF-4713-9113-75B3477CA26D}" srcOrd="7" destOrd="0" presId="urn:microsoft.com/office/officeart/2005/8/layout/cycle6"/>
    <dgm:cxn modelId="{C08CC49E-A0A4-4E1D-BB2A-C973D7216DD4}" type="presParOf" srcId="{6741D02B-910F-46FE-BD8B-A76BC2BE2EA9}" destId="{A5F921AD-060D-4962-979E-4BD009CC572F}" srcOrd="8" destOrd="0" presId="urn:microsoft.com/office/officeart/2005/8/layout/cycle6"/>
    <dgm:cxn modelId="{5A3573D7-518B-46B1-B567-85A877A70142}" type="presParOf" srcId="{6741D02B-910F-46FE-BD8B-A76BC2BE2EA9}" destId="{1548E322-7B84-422E-9998-E4703BCE9560}" srcOrd="9" destOrd="0" presId="urn:microsoft.com/office/officeart/2005/8/layout/cycle6"/>
    <dgm:cxn modelId="{762D5C2E-D37C-4E0B-9F07-D3311A37A845}" type="presParOf" srcId="{6741D02B-910F-46FE-BD8B-A76BC2BE2EA9}" destId="{90BC75B3-7921-4AF2-B99B-9E17D76BECE7}" srcOrd="10" destOrd="0" presId="urn:microsoft.com/office/officeart/2005/8/layout/cycle6"/>
    <dgm:cxn modelId="{96B3A2F2-F71F-4068-BF26-42FC96EAB15F}" type="presParOf" srcId="{6741D02B-910F-46FE-BD8B-A76BC2BE2EA9}" destId="{3CE967EE-AF5E-44C7-9887-F33A5331AF22}" srcOrd="11" destOrd="0" presId="urn:microsoft.com/office/officeart/2005/8/layout/cycle6"/>
    <dgm:cxn modelId="{AADB17F4-89E2-4959-B3F4-73597CC45AD7}" type="presParOf" srcId="{6741D02B-910F-46FE-BD8B-A76BC2BE2EA9}" destId="{FAD3A0E8-B6F5-4914-A459-B7418D43D27D}" srcOrd="12" destOrd="0" presId="urn:microsoft.com/office/officeart/2005/8/layout/cycle6"/>
    <dgm:cxn modelId="{0CD06068-8404-439C-AF07-597CEC275F9C}" type="presParOf" srcId="{6741D02B-910F-46FE-BD8B-A76BC2BE2EA9}" destId="{E52A3F79-822D-4B4E-9154-5FCEB8DDF6B4}" srcOrd="13" destOrd="0" presId="urn:microsoft.com/office/officeart/2005/8/layout/cycle6"/>
    <dgm:cxn modelId="{DA087B27-CD7E-4CEE-984C-7C08473C2C46}" type="presParOf" srcId="{6741D02B-910F-46FE-BD8B-A76BC2BE2EA9}" destId="{DB5A13F3-5459-4994-BCE3-D71DB26EA724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1278F0-F1CA-4868-885D-9FBCE8B1EF6D}">
      <dsp:nvSpPr>
        <dsp:cNvPr id="0" name=""/>
        <dsp:cNvSpPr/>
      </dsp:nvSpPr>
      <dsp:spPr>
        <a:xfrm>
          <a:off x="953722" y="370370"/>
          <a:ext cx="2469092" cy="2469092"/>
        </a:xfrm>
        <a:prstGeom prst="blockArc">
          <a:avLst>
            <a:gd name="adj1" fmla="val 9000000"/>
            <a:gd name="adj2" fmla="val 16200000"/>
            <a:gd name="adj3" fmla="val 4643"/>
          </a:avLst>
        </a:prstGeom>
        <a:solidFill>
          <a:srgbClr val="C0504D"/>
        </a:solidFill>
        <a:ln w="38100" cap="flat" cmpd="sng" algn="ctr">
          <a:noFill/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</dsp:sp>
    <dsp:sp modelId="{F15BDF0B-345D-40A9-BAD3-E43E58B47B10}">
      <dsp:nvSpPr>
        <dsp:cNvPr id="0" name=""/>
        <dsp:cNvSpPr/>
      </dsp:nvSpPr>
      <dsp:spPr>
        <a:xfrm>
          <a:off x="953722" y="370370"/>
          <a:ext cx="2469092" cy="2469092"/>
        </a:xfrm>
        <a:prstGeom prst="blockArc">
          <a:avLst>
            <a:gd name="adj1" fmla="val 1800000"/>
            <a:gd name="adj2" fmla="val 9000000"/>
            <a:gd name="adj3" fmla="val 4643"/>
          </a:avLst>
        </a:prstGeom>
        <a:solidFill>
          <a:srgbClr val="9BBB59"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B35B9BE-A7E4-43E5-930E-5C292A3A14AC}">
      <dsp:nvSpPr>
        <dsp:cNvPr id="0" name=""/>
        <dsp:cNvSpPr/>
      </dsp:nvSpPr>
      <dsp:spPr>
        <a:xfrm>
          <a:off x="953722" y="370370"/>
          <a:ext cx="2469092" cy="2469092"/>
        </a:xfrm>
        <a:prstGeom prst="blockArc">
          <a:avLst>
            <a:gd name="adj1" fmla="val 16200000"/>
            <a:gd name="adj2" fmla="val 1800000"/>
            <a:gd name="adj3" fmla="val 4643"/>
          </a:avLst>
        </a:prstGeom>
        <a:solidFill>
          <a:srgbClr val="8064A2"/>
        </a:solidFill>
        <a:ln w="38100" cap="flat" cmpd="sng" algn="ctr">
          <a:noFill/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</dsp:sp>
    <dsp:sp modelId="{C5952035-C34B-487D-94B1-BD0AA3508552}">
      <dsp:nvSpPr>
        <dsp:cNvPr id="0" name=""/>
        <dsp:cNvSpPr/>
      </dsp:nvSpPr>
      <dsp:spPr>
        <a:xfrm>
          <a:off x="1619831" y="1036479"/>
          <a:ext cx="1136874" cy="1136874"/>
        </a:xfrm>
        <a:prstGeom prst="ellipse">
          <a:avLst/>
        </a:prstGeom>
        <a:solidFill>
          <a:srgbClr val="4F81BD">
            <a:hueOff val="0"/>
            <a:satOff val="0"/>
            <a:lumOff val="0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控制</a:t>
          </a:r>
          <a:endParaRPr lang="en-US" altLang="zh-CN" sz="1800" b="1" kern="1200" dirty="0">
            <a:solidFill>
              <a:sysClr val="window" lastClr="FFFFFF"/>
            </a:solidFill>
            <a:latin typeface="微软雅黑" pitchFamily="34" charset="-122"/>
            <a:ea typeface="微软雅黑" pitchFamily="34" charset="-122"/>
            <a:cs typeface="+mn-cs"/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维护</a:t>
          </a:r>
        </a:p>
      </dsp:txBody>
      <dsp:txXfrm>
        <a:off x="1786322" y="1202970"/>
        <a:ext cx="803892" cy="803892"/>
      </dsp:txXfrm>
    </dsp:sp>
    <dsp:sp modelId="{C095F6F4-F850-49B8-AF78-8208E37F416D}">
      <dsp:nvSpPr>
        <dsp:cNvPr id="0" name=""/>
        <dsp:cNvSpPr/>
      </dsp:nvSpPr>
      <dsp:spPr>
        <a:xfrm>
          <a:off x="1790363" y="1113"/>
          <a:ext cx="795811" cy="795811"/>
        </a:xfrm>
        <a:prstGeom prst="ellipse">
          <a:avLst/>
        </a:prstGeom>
        <a:solidFill>
          <a:srgbClr val="C0504D">
            <a:hueOff val="0"/>
            <a:satOff val="0"/>
            <a:lumOff val="0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困难</a:t>
          </a:r>
        </a:p>
      </dsp:txBody>
      <dsp:txXfrm>
        <a:off x="1906907" y="117657"/>
        <a:ext cx="562723" cy="562723"/>
      </dsp:txXfrm>
    </dsp:sp>
    <dsp:sp modelId="{07F8D06B-6BDF-4A43-ADCE-AD0B753A9564}">
      <dsp:nvSpPr>
        <dsp:cNvPr id="0" name=""/>
        <dsp:cNvSpPr/>
      </dsp:nvSpPr>
      <dsp:spPr>
        <a:xfrm>
          <a:off x="2834700" y="1809959"/>
          <a:ext cx="795811" cy="795811"/>
        </a:xfrm>
        <a:prstGeom prst="ellipse">
          <a:avLst/>
        </a:prstGeom>
        <a:solidFill>
          <a:srgbClr val="8064A2"/>
        </a:solidFill>
        <a:ln w="38100" cap="flat" cmpd="sng" algn="ctr">
          <a:solidFill>
            <a:sysClr val="window" lastClr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耗时</a:t>
          </a:r>
        </a:p>
      </dsp:txBody>
      <dsp:txXfrm>
        <a:off x="2951244" y="1926503"/>
        <a:ext cx="562723" cy="562723"/>
      </dsp:txXfrm>
    </dsp:sp>
    <dsp:sp modelId="{E71BF8E9-3D3C-4A54-836D-B63AE41C5935}">
      <dsp:nvSpPr>
        <dsp:cNvPr id="0" name=""/>
        <dsp:cNvSpPr/>
      </dsp:nvSpPr>
      <dsp:spPr>
        <a:xfrm>
          <a:off x="746025" y="1809959"/>
          <a:ext cx="795811" cy="795811"/>
        </a:xfrm>
        <a:prstGeom prst="ellipse">
          <a:avLst/>
        </a:prstGeom>
        <a:solidFill>
          <a:srgbClr val="9BBB59"/>
        </a:solidFill>
        <a:ln w="38100" cap="flat" cmpd="sng" algn="ctr">
          <a:solidFill>
            <a:sysClr val="window" lastClr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易错</a:t>
          </a:r>
        </a:p>
      </dsp:txBody>
      <dsp:txXfrm>
        <a:off x="862569" y="1926503"/>
        <a:ext cx="562723" cy="5627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C6B97F-3355-4F1A-B14B-440DD5C1FC0F}">
      <dsp:nvSpPr>
        <dsp:cNvPr id="0" name=""/>
        <dsp:cNvSpPr/>
      </dsp:nvSpPr>
      <dsp:spPr>
        <a:xfrm>
          <a:off x="-3681811" y="-565680"/>
          <a:ext cx="4388803" cy="4388803"/>
        </a:xfrm>
        <a:prstGeom prst="blockArc">
          <a:avLst>
            <a:gd name="adj1" fmla="val 18900000"/>
            <a:gd name="adj2" fmla="val 2700000"/>
            <a:gd name="adj3" fmla="val 492"/>
          </a:avLst>
        </a:prstGeom>
        <a:noFill/>
        <a:ln w="25400" cap="flat" cmpd="sng" algn="ctr">
          <a:solidFill>
            <a:srgbClr val="6CA62C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441A2E-3A7C-4393-BAB0-A82AC09237DF}">
      <dsp:nvSpPr>
        <dsp:cNvPr id="0" name=""/>
        <dsp:cNvSpPr/>
      </dsp:nvSpPr>
      <dsp:spPr>
        <a:xfrm>
          <a:off x="454637" y="325744"/>
          <a:ext cx="2982908" cy="651488"/>
        </a:xfrm>
        <a:prstGeom prst="rect">
          <a:avLst/>
        </a:prstGeom>
        <a:solidFill>
          <a:srgbClr val="6CA62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7119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自</a:t>
          </a:r>
          <a:r>
            <a:rPr lang="en-US" altLang="en-US" sz="1800" b="1" kern="1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2006</a:t>
          </a:r>
          <a:r>
            <a:rPr lang="zh-CN" altLang="en-US" sz="1800" b="1" kern="1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年起作为（</a:t>
          </a:r>
          <a:r>
            <a:rPr lang="en-US" altLang="en-US" sz="1800" b="1" kern="1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ICSE</a:t>
          </a:r>
          <a:r>
            <a:rPr lang="zh-CN" altLang="en-US" sz="1800" b="1" kern="1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）的</a:t>
          </a:r>
          <a:r>
            <a:rPr lang="en-US" altLang="en-US" sz="1800" b="1" kern="1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workshop</a:t>
          </a:r>
          <a:endParaRPr lang="zh-CN" altLang="en-US" sz="1800" b="1" kern="1200" dirty="0">
            <a:solidFill>
              <a:schemeClr val="bg1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sp:txBody>
      <dsp:txXfrm>
        <a:off x="454637" y="325744"/>
        <a:ext cx="2982908" cy="651488"/>
      </dsp:txXfrm>
    </dsp:sp>
    <dsp:sp modelId="{F0DE1E24-A15B-4C10-AF62-02A5F2681D2C}">
      <dsp:nvSpPr>
        <dsp:cNvPr id="0" name=""/>
        <dsp:cNvSpPr/>
      </dsp:nvSpPr>
      <dsp:spPr>
        <a:xfrm>
          <a:off x="47457" y="244308"/>
          <a:ext cx="814360" cy="8143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6CA62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5BC4C5-1469-4181-9472-DA9CF7161210}">
      <dsp:nvSpPr>
        <dsp:cNvPr id="0" name=""/>
        <dsp:cNvSpPr/>
      </dsp:nvSpPr>
      <dsp:spPr>
        <a:xfrm>
          <a:off x="691454" y="1302977"/>
          <a:ext cx="2746092" cy="651488"/>
        </a:xfrm>
        <a:prstGeom prst="rect">
          <a:avLst/>
        </a:prstGeom>
        <a:solidFill>
          <a:srgbClr val="6CA62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7119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成功举办了</a:t>
          </a:r>
          <a:r>
            <a:rPr lang="en-US" altLang="en-US" sz="1800" b="1" kern="1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5</a:t>
          </a:r>
          <a:r>
            <a:rPr lang="zh-CN" altLang="en-US" sz="1800" b="1" kern="1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次后成为</a:t>
          </a:r>
          <a:r>
            <a:rPr lang="en-US" altLang="en-US" sz="1800" b="1" kern="1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ICSE</a:t>
          </a:r>
          <a:r>
            <a:rPr lang="zh-CN" altLang="en-US" sz="1800" b="1" kern="1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的常规研讨会</a:t>
          </a:r>
        </a:p>
      </dsp:txBody>
      <dsp:txXfrm>
        <a:off x="691454" y="1302977"/>
        <a:ext cx="2746092" cy="651488"/>
      </dsp:txXfrm>
    </dsp:sp>
    <dsp:sp modelId="{7BE509AE-13A3-4FF9-AAAF-D19942489356}">
      <dsp:nvSpPr>
        <dsp:cNvPr id="0" name=""/>
        <dsp:cNvSpPr/>
      </dsp:nvSpPr>
      <dsp:spPr>
        <a:xfrm>
          <a:off x="284273" y="1221541"/>
          <a:ext cx="814360" cy="8143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6CA62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74F5DE-B5C3-4FFE-9612-C830A4E4EBA5}">
      <dsp:nvSpPr>
        <dsp:cNvPr id="0" name=""/>
        <dsp:cNvSpPr/>
      </dsp:nvSpPr>
      <dsp:spPr>
        <a:xfrm>
          <a:off x="454637" y="2280210"/>
          <a:ext cx="2982908" cy="651488"/>
        </a:xfrm>
        <a:prstGeom prst="rect">
          <a:avLst/>
        </a:prstGeom>
        <a:solidFill>
          <a:srgbClr val="6CA62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7119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已成功举办了</a:t>
          </a:r>
          <a:r>
            <a:rPr lang="en-US" altLang="en-US" sz="1800" b="1" kern="1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11</a:t>
          </a:r>
          <a:r>
            <a:rPr lang="zh-CN" altLang="en-US" sz="1800" b="1" kern="1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次</a:t>
          </a:r>
        </a:p>
      </dsp:txBody>
      <dsp:txXfrm>
        <a:off x="454637" y="2280210"/>
        <a:ext cx="2982908" cy="651488"/>
      </dsp:txXfrm>
    </dsp:sp>
    <dsp:sp modelId="{441DD4BE-C31F-447B-995B-DF769A78DE8C}">
      <dsp:nvSpPr>
        <dsp:cNvPr id="0" name=""/>
        <dsp:cNvSpPr/>
      </dsp:nvSpPr>
      <dsp:spPr>
        <a:xfrm>
          <a:off x="47457" y="2198774"/>
          <a:ext cx="814360" cy="8143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6CA62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D19091-9063-4579-9F60-859965A38FB9}">
      <dsp:nvSpPr>
        <dsp:cNvPr id="0" name=""/>
        <dsp:cNvSpPr/>
      </dsp:nvSpPr>
      <dsp:spPr>
        <a:xfrm>
          <a:off x="2380505" y="2370"/>
          <a:ext cx="1334988" cy="867742"/>
        </a:xfrm>
        <a:prstGeom prst="roundRect">
          <a:avLst/>
        </a:prstGeom>
        <a:gradFill flip="none" rotWithShape="0">
          <a:gsLst>
            <a:gs pos="0">
              <a:srgbClr val="6CA62C">
                <a:tint val="66000"/>
                <a:satMod val="160000"/>
              </a:srgbClr>
            </a:gs>
            <a:gs pos="50000">
              <a:srgbClr val="6CA62C">
                <a:tint val="44500"/>
                <a:satMod val="160000"/>
              </a:srgbClr>
            </a:gs>
            <a:gs pos="100000">
              <a:srgbClr val="6CA62C">
                <a:tint val="23500"/>
                <a:satMod val="160000"/>
              </a:srgbClr>
            </a:gs>
          </a:gsLst>
          <a:path path="circle">
            <a:fillToRect l="50000" t="50000" r="50000" b="50000"/>
          </a:path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b="1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自然语言</a:t>
          </a:r>
        </a:p>
      </dsp:txBody>
      <dsp:txXfrm>
        <a:off x="2422865" y="44730"/>
        <a:ext cx="1250268" cy="783022"/>
      </dsp:txXfrm>
    </dsp:sp>
    <dsp:sp modelId="{4267EAA7-CEDD-4618-81E1-743990D8F8C3}">
      <dsp:nvSpPr>
        <dsp:cNvPr id="0" name=""/>
        <dsp:cNvSpPr/>
      </dsp:nvSpPr>
      <dsp:spPr>
        <a:xfrm>
          <a:off x="1315405" y="436241"/>
          <a:ext cx="3465188" cy="3465188"/>
        </a:xfrm>
        <a:custGeom>
          <a:avLst/>
          <a:gdLst/>
          <a:ahLst/>
          <a:cxnLst/>
          <a:rect l="0" t="0" r="0" b="0"/>
          <a:pathLst>
            <a:path>
              <a:moveTo>
                <a:pt x="2409246" y="137594"/>
              </a:moveTo>
              <a:arcTo wR="1732594" hR="1732594" stAng="17579295" swAng="1959991"/>
            </a:path>
          </a:pathLst>
        </a:custGeom>
        <a:noFill/>
        <a:ln w="9525" cap="flat" cmpd="sng" algn="ctr">
          <a:solidFill>
            <a:srgbClr val="9FCC3E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EC7460-BBAF-40F2-BAF0-08C62D7C9D75}">
      <dsp:nvSpPr>
        <dsp:cNvPr id="0" name=""/>
        <dsp:cNvSpPr/>
      </dsp:nvSpPr>
      <dsp:spPr>
        <a:xfrm>
          <a:off x="4028301" y="1199563"/>
          <a:ext cx="1334988" cy="867742"/>
        </a:xfrm>
        <a:prstGeom prst="roundRect">
          <a:avLst/>
        </a:prstGeom>
        <a:gradFill flip="none" rotWithShape="0">
          <a:gsLst>
            <a:gs pos="0">
              <a:srgbClr val="6CA62C">
                <a:tint val="66000"/>
                <a:satMod val="160000"/>
              </a:srgbClr>
            </a:gs>
            <a:gs pos="50000">
              <a:srgbClr val="6CA62C">
                <a:tint val="44500"/>
                <a:satMod val="160000"/>
              </a:srgbClr>
            </a:gs>
            <a:gs pos="100000">
              <a:srgbClr val="6CA62C">
                <a:tint val="23500"/>
                <a:satMod val="160000"/>
              </a:srgbClr>
            </a:gs>
          </a:gsLst>
          <a:path path="circle">
            <a:fillToRect l="50000" t="50000" r="50000" b="50000"/>
          </a:path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b="1" kern="12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目标模型</a:t>
          </a:r>
        </a:p>
      </dsp:txBody>
      <dsp:txXfrm>
        <a:off x="4070661" y="1241923"/>
        <a:ext cx="1250268" cy="783022"/>
      </dsp:txXfrm>
    </dsp:sp>
    <dsp:sp modelId="{34003881-F0AF-4EED-91A7-86AEFF6E86C3}">
      <dsp:nvSpPr>
        <dsp:cNvPr id="0" name=""/>
        <dsp:cNvSpPr/>
      </dsp:nvSpPr>
      <dsp:spPr>
        <a:xfrm>
          <a:off x="1315405" y="436241"/>
          <a:ext cx="3465188" cy="3465188"/>
        </a:xfrm>
        <a:custGeom>
          <a:avLst/>
          <a:gdLst/>
          <a:ahLst/>
          <a:cxnLst/>
          <a:rect l="0" t="0" r="0" b="0"/>
          <a:pathLst>
            <a:path>
              <a:moveTo>
                <a:pt x="3462825" y="1642133"/>
              </a:moveTo>
              <a:arcTo wR="1732594" hR="1732594" stAng="21420430" swAng="2195114"/>
            </a:path>
          </a:pathLst>
        </a:custGeom>
        <a:noFill/>
        <a:ln w="9525" cap="flat" cmpd="sng" algn="ctr">
          <a:solidFill>
            <a:srgbClr val="9FCC3E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379D90-8CEE-4A6D-A737-568E49C72814}">
      <dsp:nvSpPr>
        <dsp:cNvPr id="0" name=""/>
        <dsp:cNvSpPr/>
      </dsp:nvSpPr>
      <dsp:spPr>
        <a:xfrm>
          <a:off x="3398899" y="3136663"/>
          <a:ext cx="1334988" cy="867742"/>
        </a:xfrm>
        <a:prstGeom prst="roundRect">
          <a:avLst/>
        </a:prstGeom>
        <a:gradFill flip="none" rotWithShape="0">
          <a:gsLst>
            <a:gs pos="0">
              <a:srgbClr val="6CA62C">
                <a:tint val="66000"/>
                <a:satMod val="160000"/>
              </a:srgbClr>
            </a:gs>
            <a:gs pos="50000">
              <a:srgbClr val="6CA62C">
                <a:tint val="44500"/>
                <a:satMod val="160000"/>
              </a:srgbClr>
            </a:gs>
            <a:gs pos="100000">
              <a:srgbClr val="6CA62C">
                <a:tint val="23500"/>
                <a:satMod val="160000"/>
              </a:srgbClr>
            </a:gs>
          </a:gsLst>
          <a:path path="circle">
            <a:fillToRect l="50000" t="50000" r="50000" b="50000"/>
          </a:path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b="1" kern="12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Agent</a:t>
          </a:r>
          <a:endParaRPr lang="zh-CN" altLang="en-US" sz="2100" b="1" kern="1200" dirty="0">
            <a:solidFill>
              <a:schemeClr val="tx1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sp:txBody>
      <dsp:txXfrm>
        <a:off x="3441259" y="3179023"/>
        <a:ext cx="1250268" cy="783022"/>
      </dsp:txXfrm>
    </dsp:sp>
    <dsp:sp modelId="{A5F921AD-060D-4962-979E-4BD009CC572F}">
      <dsp:nvSpPr>
        <dsp:cNvPr id="0" name=""/>
        <dsp:cNvSpPr/>
      </dsp:nvSpPr>
      <dsp:spPr>
        <a:xfrm>
          <a:off x="1315405" y="436241"/>
          <a:ext cx="3465188" cy="3465188"/>
        </a:xfrm>
        <a:custGeom>
          <a:avLst/>
          <a:gdLst/>
          <a:ahLst/>
          <a:cxnLst/>
          <a:rect l="0" t="0" r="0" b="0"/>
          <a:pathLst>
            <a:path>
              <a:moveTo>
                <a:pt x="2076618" y="3430690"/>
              </a:moveTo>
              <a:arcTo wR="1732594" hR="1732594" stAng="4712834" swAng="1374332"/>
            </a:path>
          </a:pathLst>
        </a:custGeom>
        <a:noFill/>
        <a:ln w="9525" cap="flat" cmpd="sng" algn="ctr">
          <a:solidFill>
            <a:srgbClr val="9FCC3E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48E322-7B84-422E-9998-E4703BCE9560}">
      <dsp:nvSpPr>
        <dsp:cNvPr id="0" name=""/>
        <dsp:cNvSpPr/>
      </dsp:nvSpPr>
      <dsp:spPr>
        <a:xfrm>
          <a:off x="1362112" y="3136663"/>
          <a:ext cx="1334988" cy="867742"/>
        </a:xfrm>
        <a:prstGeom prst="roundRect">
          <a:avLst/>
        </a:prstGeom>
        <a:gradFill flip="none" rotWithShape="0">
          <a:gsLst>
            <a:gs pos="0">
              <a:srgbClr val="6CA62C">
                <a:tint val="66000"/>
                <a:satMod val="160000"/>
              </a:srgbClr>
            </a:gs>
            <a:gs pos="50000">
              <a:srgbClr val="6CA62C">
                <a:tint val="44500"/>
                <a:satMod val="160000"/>
              </a:srgbClr>
            </a:gs>
            <a:gs pos="100000">
              <a:srgbClr val="6CA62C">
                <a:tint val="23500"/>
                <a:satMod val="160000"/>
              </a:srgbClr>
            </a:gs>
          </a:gsLst>
          <a:path path="circle">
            <a:fillToRect l="50000" t="50000" r="50000" b="50000"/>
          </a:path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b="1" kern="12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场景</a:t>
          </a:r>
        </a:p>
      </dsp:txBody>
      <dsp:txXfrm>
        <a:off x="1404472" y="3179023"/>
        <a:ext cx="1250268" cy="783022"/>
      </dsp:txXfrm>
    </dsp:sp>
    <dsp:sp modelId="{3CE967EE-AF5E-44C7-9887-F33A5331AF22}">
      <dsp:nvSpPr>
        <dsp:cNvPr id="0" name=""/>
        <dsp:cNvSpPr/>
      </dsp:nvSpPr>
      <dsp:spPr>
        <a:xfrm>
          <a:off x="1315405" y="436241"/>
          <a:ext cx="3465188" cy="3465188"/>
        </a:xfrm>
        <a:custGeom>
          <a:avLst/>
          <a:gdLst/>
          <a:ahLst/>
          <a:cxnLst/>
          <a:rect l="0" t="0" r="0" b="0"/>
          <a:pathLst>
            <a:path>
              <a:moveTo>
                <a:pt x="289352" y="2691206"/>
              </a:moveTo>
              <a:arcTo wR="1732594" hR="1732594" stAng="8784456" swAng="2195114"/>
            </a:path>
          </a:pathLst>
        </a:custGeom>
        <a:noFill/>
        <a:ln w="9525" cap="flat" cmpd="sng" algn="ctr">
          <a:solidFill>
            <a:srgbClr val="9FCC3E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D3A0E8-B6F5-4914-A459-B7418D43D27D}">
      <dsp:nvSpPr>
        <dsp:cNvPr id="0" name=""/>
        <dsp:cNvSpPr/>
      </dsp:nvSpPr>
      <dsp:spPr>
        <a:xfrm>
          <a:off x="732710" y="1199563"/>
          <a:ext cx="1334988" cy="867742"/>
        </a:xfrm>
        <a:prstGeom prst="roundRect">
          <a:avLst/>
        </a:prstGeom>
        <a:gradFill flip="none" rotWithShape="0">
          <a:gsLst>
            <a:gs pos="0">
              <a:srgbClr val="6CA62C">
                <a:tint val="66000"/>
                <a:satMod val="160000"/>
              </a:srgbClr>
            </a:gs>
            <a:gs pos="50000">
              <a:srgbClr val="6CA62C">
                <a:tint val="44500"/>
                <a:satMod val="160000"/>
              </a:srgbClr>
            </a:gs>
            <a:gs pos="100000">
              <a:srgbClr val="6CA62C">
                <a:tint val="23500"/>
                <a:satMod val="160000"/>
              </a:srgbClr>
            </a:gs>
          </a:gsLst>
          <a:path path="circle">
            <a:fillToRect l="50000" t="50000" r="50000" b="50000"/>
          </a:path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b="1" kern="12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运行实体</a:t>
          </a:r>
        </a:p>
      </dsp:txBody>
      <dsp:txXfrm>
        <a:off x="775070" y="1241923"/>
        <a:ext cx="1250268" cy="783022"/>
      </dsp:txXfrm>
    </dsp:sp>
    <dsp:sp modelId="{DB5A13F3-5459-4994-BCE3-D71DB26EA724}">
      <dsp:nvSpPr>
        <dsp:cNvPr id="0" name=""/>
        <dsp:cNvSpPr/>
      </dsp:nvSpPr>
      <dsp:spPr>
        <a:xfrm>
          <a:off x="1315405" y="436241"/>
          <a:ext cx="3465188" cy="3465188"/>
        </a:xfrm>
        <a:custGeom>
          <a:avLst/>
          <a:gdLst/>
          <a:ahLst/>
          <a:cxnLst/>
          <a:rect l="0" t="0" r="0" b="0"/>
          <a:pathLst>
            <a:path>
              <a:moveTo>
                <a:pt x="302072" y="755102"/>
              </a:moveTo>
              <a:arcTo wR="1732594" hR="1732594" stAng="12860714" swAng="1959991"/>
            </a:path>
          </a:pathLst>
        </a:custGeom>
        <a:noFill/>
        <a:ln w="9525" cap="flat" cmpd="sng" algn="ctr">
          <a:solidFill>
            <a:srgbClr val="9FCC3E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65B26E8C-FC8C-4265-90DF-7AF934A4887F}" type="datetimeFigureOut">
              <a:rPr lang="zh-CN" altLang="en-US"/>
              <a:pPr>
                <a:defRPr/>
              </a:pPr>
              <a:t>2020/9/29</a:t>
            </a:fld>
            <a:endParaRPr lang="zh-CN" altLang="en-US"/>
          </a:p>
        </p:txBody>
      </p:sp>
      <p:sp>
        <p:nvSpPr>
          <p:cNvPr id="44036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0213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06E6B31B-EA75-43B1-BD22-695A10438C0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3756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E6B31B-EA75-43B1-BD22-695A10438C06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7012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221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5341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1425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3606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4885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233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0903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4343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9539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894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7257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5780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6080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5450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5259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7762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0249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3536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898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135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391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7196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2987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2967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7686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6854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5871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85437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7422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23027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69035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720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7979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7118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41331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74399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997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21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262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810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latin typeface="Arial" pitchFamily="34" charset="0"/>
              </a:rPr>
              <a:t>自适应也是有代价的，需要判断是否需要进行</a:t>
            </a:r>
          </a:p>
        </p:txBody>
      </p:sp>
    </p:spTree>
    <p:extLst>
      <p:ext uri="{BB962C8B-B14F-4D97-AF65-F5344CB8AC3E}">
        <p14:creationId xmlns:p14="http://schemas.microsoft.com/office/powerpoint/2010/main" val="15862021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782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 userDrawn="1"/>
        </p:nvSpPr>
        <p:spPr bwMode="auto">
          <a:xfrm>
            <a:off x="36513" y="6597650"/>
            <a:ext cx="3167062" cy="260350"/>
          </a:xfrm>
          <a:prstGeom prst="rect">
            <a:avLst/>
          </a:prstGeom>
          <a:solidFill>
            <a:srgbClr val="C00000"/>
          </a:solidFill>
          <a:ln>
            <a:noFill/>
          </a:ln>
          <a:extLst/>
        </p:spPr>
        <p:txBody>
          <a:bodyPr lIns="90170" tIns="46990" rIns="90170" bIns="469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TextBox 6"/>
          <p:cNvSpPr txBox="1">
            <a:spLocks noChangeArrowheads="1"/>
          </p:cNvSpPr>
          <p:nvPr userDrawn="1"/>
        </p:nvSpPr>
        <p:spPr bwMode="auto">
          <a:xfrm>
            <a:off x="4764" y="6567490"/>
            <a:ext cx="4679950" cy="3397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6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GRADUATE SCHOOL OF XIDIAN UNIVERSITY</a:t>
            </a:r>
            <a:endParaRPr lang="zh-CN" altLang="en-US" sz="16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4A1261-1564-4B87-A9D4-FF730DDF30B5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2020/9/29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4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D7EFC4-E589-4A32-BF06-3B7BC9493AF5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2020/9/29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39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84B51D-2A12-47A8-B631-92AC348F76E3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2020/9/29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805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1BA21C-651E-4028-A5B2-B21A204181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80678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B3DC44-B661-46A5-B41B-795E36E1C4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4883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06FE9E-0756-412A-8130-668183D6C7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50200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8EE61C-4EDC-4F4F-9BCA-60E66FA1D7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03833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62FB13-61A7-41F5-BCD4-6A31A9D225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08330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5C5B86-70D9-4284-9B41-8A2D20D071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35723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D0C133-A212-40A1-9B0E-01BF88F173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3145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CF9A19-BA00-43D6-B380-0C7E2C3744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9235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D2EE56-F7E8-4B20-AA0B-AF97B26BCDB8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2020/9/29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3821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83D11C-725C-4FCB-AB0A-A3D9DCA13D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12467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36F778-4AFD-47CE-977C-1B76DE4364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00980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68B68D-3A7F-486F-A32D-07FA212F7B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91837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1BA21C-651E-4028-A5B2-B21A204181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52639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B3DC44-B661-46A5-B41B-795E36E1C4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08598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06FE9E-0756-412A-8130-668183D6C7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21987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8EE61C-4EDC-4F4F-9BCA-60E66FA1D7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95515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62FB13-61A7-41F5-BCD4-6A31A9D225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82520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5C5B86-70D9-4284-9B41-8A2D20D071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49391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D0C133-A212-40A1-9B0E-01BF88F173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5680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06782A-EF13-478E-90C2-8BC4B844CC60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2020/9/29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4978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CF9A19-BA00-43D6-B380-0C7E2C3744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28462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83D11C-725C-4FCB-AB0A-A3D9DCA13D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28150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36F778-4AFD-47CE-977C-1B76DE4364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62052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68B68D-3A7F-486F-A32D-07FA212F7B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31170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1BA21C-651E-4028-A5B2-B21A204181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6338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B3DC44-B661-46A5-B41B-795E36E1C4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376656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06FE9E-0756-412A-8130-668183D6C7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140463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8EE61C-4EDC-4F4F-9BCA-60E66FA1D7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34075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62FB13-61A7-41F5-BCD4-6A31A9D225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197842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5C5B86-70D9-4284-9B41-8A2D20D071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7472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810212-F70A-4031-8277-F27781EF8720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2020/9/29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04938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D0C133-A212-40A1-9B0E-01BF88F173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732622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CF9A19-BA00-43D6-B380-0C7E2C3744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682581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83D11C-725C-4FCB-AB0A-A3D9DCA13D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196032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36F778-4AFD-47CE-977C-1B76DE4364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312660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68B68D-3A7F-486F-A32D-07FA212F7B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431692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4A1261-1564-4B87-A9D4-FF730DDF30B5}" type="datetime1">
              <a:rPr lang="zh-CN" altLang="en-US" smtClean="0"/>
              <a:pPr>
                <a:defRPr/>
              </a:pPr>
              <a:t>2020/9/29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矩形 6"/>
          <p:cNvSpPr>
            <a:spLocks noChangeArrowheads="1"/>
          </p:cNvSpPr>
          <p:nvPr userDrawn="1"/>
        </p:nvSpPr>
        <p:spPr bwMode="auto">
          <a:xfrm>
            <a:off x="36513" y="6597650"/>
            <a:ext cx="3167062" cy="260350"/>
          </a:xfrm>
          <a:prstGeom prst="rect">
            <a:avLst/>
          </a:prstGeom>
          <a:solidFill>
            <a:srgbClr val="C00000"/>
          </a:solidFill>
          <a:ln>
            <a:noFill/>
          </a:ln>
          <a:extLst/>
        </p:spPr>
        <p:txBody>
          <a:bodyPr lIns="90170" tIns="46990" rIns="90170" bIns="469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8" name="TextBox 6"/>
          <p:cNvSpPr txBox="1">
            <a:spLocks noChangeArrowheads="1"/>
          </p:cNvSpPr>
          <p:nvPr userDrawn="1"/>
        </p:nvSpPr>
        <p:spPr bwMode="auto">
          <a:xfrm>
            <a:off x="4764" y="6567490"/>
            <a:ext cx="4679950" cy="3397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GRADUATE SCHOOL OF XIDIAN UNIVERSITY</a:t>
            </a:r>
            <a:endParaRPr lang="zh-CN" altLang="en-US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93673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D2EE56-F7E8-4B20-AA0B-AF97B26BCDB8}" type="datetime1">
              <a:rPr lang="zh-CN" altLang="en-US" smtClean="0"/>
              <a:pPr>
                <a:defRPr/>
              </a:pPr>
              <a:t>2020/9/29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84660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06782A-EF13-478E-90C2-8BC4B844CC60}" type="datetime1">
              <a:rPr lang="zh-CN" altLang="en-US" smtClean="0"/>
              <a:pPr>
                <a:defRPr/>
              </a:pPr>
              <a:t>2020/9/29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56939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810212-F70A-4031-8277-F27781EF8720}" type="datetime1">
              <a:rPr lang="zh-CN" altLang="en-US" smtClean="0"/>
              <a:pPr>
                <a:defRPr/>
              </a:pPr>
              <a:t>2020/9/29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3892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3C18CB-475F-4651-80D2-2C3F823AFCB1}" type="datetime1">
              <a:rPr lang="zh-CN" altLang="en-US" smtClean="0"/>
              <a:pPr>
                <a:defRPr/>
              </a:pPr>
              <a:t>2020/9/29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381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3C18CB-475F-4651-80D2-2C3F823AFCB1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2020/9/29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63113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9653F8-AE6F-4F97-976A-E8F3202E2DA5}" type="datetime1">
              <a:rPr lang="zh-CN" altLang="en-US" smtClean="0"/>
              <a:pPr>
                <a:defRPr/>
              </a:pPr>
              <a:t>2020/9/29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85919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4C176B-E823-4121-A863-A998DF9A870A}" type="datetime1">
              <a:rPr lang="zh-CN" altLang="en-US" smtClean="0"/>
              <a:pPr>
                <a:defRPr/>
              </a:pPr>
              <a:t>2020/9/29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34532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A4894A1-CF94-455D-835E-CB94C41A2601}" type="datetime1">
              <a:rPr lang="zh-CN" altLang="en-US" smtClean="0"/>
              <a:pPr>
                <a:defRPr/>
              </a:pPr>
              <a:t>2020/9/29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矩形 7"/>
          <p:cNvSpPr>
            <a:spLocks noChangeArrowheads="1"/>
          </p:cNvSpPr>
          <p:nvPr userDrawn="1"/>
        </p:nvSpPr>
        <p:spPr bwMode="auto">
          <a:xfrm>
            <a:off x="0" y="6597650"/>
            <a:ext cx="9144000" cy="287338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dist="17961" dir="2700000" algn="ctr" rotWithShape="0">
              <a:srgbClr val="5C1F00"/>
            </a:outerShdw>
          </a:effectLst>
          <a:extLst/>
        </p:spPr>
        <p:txBody>
          <a:bodyPr lIns="90170" tIns="46990" rIns="90170" bIns="469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62718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E9F2B0-8C4F-4A02-8C61-8EB4539582A7}" type="datetime1">
              <a:rPr lang="zh-CN" altLang="en-US" smtClean="0"/>
              <a:pPr>
                <a:defRPr/>
              </a:pPr>
              <a:t>2020/9/29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31589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D7EFC4-E589-4A32-BF06-3B7BC9493AF5}" type="datetime1">
              <a:rPr lang="zh-CN" altLang="en-US" smtClean="0"/>
              <a:pPr>
                <a:defRPr/>
              </a:pPr>
              <a:t>2020/9/29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97908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84B51D-2A12-47A8-B631-92AC348F76E3}" type="datetime1">
              <a:rPr lang="zh-CN" altLang="en-US" smtClean="0"/>
              <a:pPr>
                <a:defRPr/>
              </a:pPr>
              <a:t>2020/9/29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94004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4A1261-1564-4B87-A9D4-FF730DDF30B5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2020/9/29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矩形 6"/>
          <p:cNvSpPr>
            <a:spLocks noChangeArrowheads="1"/>
          </p:cNvSpPr>
          <p:nvPr userDrawn="1"/>
        </p:nvSpPr>
        <p:spPr bwMode="auto">
          <a:xfrm>
            <a:off x="36513" y="6597650"/>
            <a:ext cx="3167062" cy="260350"/>
          </a:xfrm>
          <a:prstGeom prst="rect">
            <a:avLst/>
          </a:prstGeom>
          <a:solidFill>
            <a:srgbClr val="C00000"/>
          </a:solidFill>
          <a:ln>
            <a:noFill/>
          </a:ln>
          <a:extLst/>
        </p:spPr>
        <p:txBody>
          <a:bodyPr lIns="90170" tIns="46990" rIns="90170" bIns="469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TextBox 6"/>
          <p:cNvSpPr txBox="1">
            <a:spLocks noChangeArrowheads="1"/>
          </p:cNvSpPr>
          <p:nvPr userDrawn="1"/>
        </p:nvSpPr>
        <p:spPr bwMode="auto">
          <a:xfrm>
            <a:off x="4764" y="6567490"/>
            <a:ext cx="4679950" cy="3397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6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GRADUATE SCHOOL OF XIDIAN UNIVERSITY</a:t>
            </a:r>
            <a:endParaRPr lang="zh-CN" altLang="en-US" sz="16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21756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D2EE56-F7E8-4B20-AA0B-AF97B26BCDB8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2020/9/29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98186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06782A-EF13-478E-90C2-8BC4B844CC60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2020/9/29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30085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810212-F70A-4031-8277-F27781EF8720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2020/9/29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782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9653F8-AE6F-4F97-976A-E8F3202E2DA5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2020/9/29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20331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3C18CB-475F-4651-80D2-2C3F823AFCB1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2020/9/29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28366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9653F8-AE6F-4F97-976A-E8F3202E2DA5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2020/9/29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66300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4C176B-E823-4121-A863-A998DF9A870A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2020/9/29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80881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A4894A1-CF94-455D-835E-CB94C41A2601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2020/9/29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矩形 7"/>
          <p:cNvSpPr>
            <a:spLocks noChangeArrowheads="1"/>
          </p:cNvSpPr>
          <p:nvPr userDrawn="1"/>
        </p:nvSpPr>
        <p:spPr bwMode="auto">
          <a:xfrm>
            <a:off x="0" y="6597650"/>
            <a:ext cx="9144000" cy="287338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dist="17961" dir="2700000" algn="ctr" rotWithShape="0">
              <a:srgbClr val="5C1F00"/>
            </a:outerShdw>
          </a:effectLst>
          <a:extLst/>
        </p:spPr>
        <p:txBody>
          <a:bodyPr lIns="90170" tIns="46990" rIns="90170" bIns="469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47640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E9F2B0-8C4F-4A02-8C61-8EB4539582A7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2020/9/29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5445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D7EFC4-E589-4A32-BF06-3B7BC9493AF5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2020/9/29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53805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84B51D-2A12-47A8-B631-92AC348F76E3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2020/9/29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132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4C176B-E823-4121-A863-A998DF9A870A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2020/9/29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396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>
            <a:spLocks noChangeArrowheads="1"/>
          </p:cNvSpPr>
          <p:nvPr userDrawn="1"/>
        </p:nvSpPr>
        <p:spPr bwMode="auto">
          <a:xfrm>
            <a:off x="0" y="6597650"/>
            <a:ext cx="9144000" cy="287338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dist="17961" dir="2700000" algn="ctr" rotWithShape="0">
              <a:srgbClr val="5C1F00"/>
            </a:outerShdw>
          </a:effectLst>
          <a:extLst/>
        </p:spPr>
        <p:txBody>
          <a:bodyPr lIns="90170" tIns="46990" rIns="90170" bIns="469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4894A1-CF94-455D-835E-CB94C41A2601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2020/9/29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2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E9F2B0-8C4F-4A02-8C61-8EB4539582A7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2020/9/29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89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矩形 7"/>
          <p:cNvSpPr>
            <a:spLocks noChangeArrowheads="1"/>
          </p:cNvSpPr>
          <p:nvPr userDrawn="1"/>
        </p:nvSpPr>
        <p:spPr bwMode="auto">
          <a:xfrm>
            <a:off x="4764" y="6591300"/>
            <a:ext cx="9140825" cy="287338"/>
          </a:xfrm>
          <a:prstGeom prst="rect">
            <a:avLst/>
          </a:prstGeom>
          <a:solidFill>
            <a:srgbClr val="2D4C7F"/>
          </a:solidFill>
          <a:ln w="25400" cmpd="sng">
            <a:solidFill>
              <a:srgbClr val="2D4C7F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TextBox 6"/>
          <p:cNvSpPr txBox="1">
            <a:spLocks noChangeArrowheads="1"/>
          </p:cNvSpPr>
          <p:nvPr userDrawn="1"/>
        </p:nvSpPr>
        <p:spPr bwMode="auto">
          <a:xfrm>
            <a:off x="4764" y="6546398"/>
            <a:ext cx="6799262" cy="338554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itchFamily="18" charset="0"/>
              </a:rPr>
              <a:t>西安电子科技大学</a:t>
            </a:r>
            <a:r>
              <a:rPr lang="en-US" altLang="zh-CN" sz="1600" b="1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itchFamily="18" charset="0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itchFamily="18" charset="0"/>
              </a:rPr>
              <a:t>多智能体软件工程实验室 </a:t>
            </a:r>
            <a:r>
              <a:rPr lang="en-US" altLang="zh-CN" sz="1600" b="1" dirty="0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ASE Laboratory </a:t>
            </a:r>
            <a:endParaRPr lang="zh-CN" altLang="en-US" sz="1600" b="1" dirty="0">
              <a:solidFill>
                <a:srgbClr val="FFFFFF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187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828" r:id="rId1"/>
    <p:sldLayoutId id="2147487829" r:id="rId2"/>
    <p:sldLayoutId id="2147487830" r:id="rId3"/>
    <p:sldLayoutId id="2147487831" r:id="rId4"/>
    <p:sldLayoutId id="2147487832" r:id="rId5"/>
    <p:sldLayoutId id="2147487833" r:id="rId6"/>
    <p:sldLayoutId id="2147487834" r:id="rId7"/>
    <p:sldLayoutId id="2147487835" r:id="rId8"/>
    <p:sldLayoutId id="2147487836" r:id="rId9"/>
    <p:sldLayoutId id="2147487837" r:id="rId10"/>
    <p:sldLayoutId id="214748783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矩形 7"/>
          <p:cNvSpPr>
            <a:spLocks noChangeArrowheads="1"/>
          </p:cNvSpPr>
          <p:nvPr userDrawn="1"/>
        </p:nvSpPr>
        <p:spPr bwMode="auto">
          <a:xfrm>
            <a:off x="4764" y="6597614"/>
            <a:ext cx="9140825" cy="287338"/>
          </a:xfrm>
          <a:prstGeom prst="rect">
            <a:avLst/>
          </a:prstGeom>
          <a:solidFill>
            <a:srgbClr val="E28100"/>
          </a:solidFill>
          <a:ln w="25400" cmpd="sng">
            <a:solidFill>
              <a:srgbClr val="E28100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076" name="TextBox 6"/>
          <p:cNvSpPr txBox="1">
            <a:spLocks noChangeArrowheads="1"/>
          </p:cNvSpPr>
          <p:nvPr userDrawn="1"/>
        </p:nvSpPr>
        <p:spPr bwMode="auto">
          <a:xfrm>
            <a:off x="4763" y="6570665"/>
            <a:ext cx="6078537" cy="3381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西安电子科技大学</a:t>
            </a:r>
            <a:r>
              <a:rPr lang="en-US" altLang="zh-CN" sz="16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itchFamily="18" charset="0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多智能体软件工程实验室  </a:t>
            </a:r>
            <a:r>
              <a:rPr lang="en-US" altLang="zh-CN" sz="1600" b="1" dirty="0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ASE Laboratory</a:t>
            </a:r>
            <a:endParaRPr lang="zh-CN" altLang="en-US" sz="1600" b="1" dirty="0">
              <a:solidFill>
                <a:srgbClr val="FFFFFF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7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400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8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itchFamily="34" charset="0"/>
              <a:buNone/>
              <a:defRPr sz="1400" dirty="0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矩形 7"/>
          <p:cNvSpPr>
            <a:spLocks noChangeArrowheads="1"/>
          </p:cNvSpPr>
          <p:nvPr userDrawn="1"/>
        </p:nvSpPr>
        <p:spPr bwMode="auto">
          <a:xfrm>
            <a:off x="3462210" y="7011"/>
            <a:ext cx="5681791" cy="686029"/>
          </a:xfrm>
          <a:prstGeom prst="rect">
            <a:avLst/>
          </a:prstGeom>
          <a:solidFill>
            <a:srgbClr val="E28100"/>
          </a:solidFill>
          <a:ln w="25400" cmpd="sng">
            <a:solidFill>
              <a:srgbClr val="E28100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08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75475" y="6580188"/>
            <a:ext cx="2133600" cy="277812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40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90172629-0EFB-4A63-B64D-E7133AFDCE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1" name="矩形 7"/>
          <p:cNvSpPr>
            <a:spLocks noChangeArrowheads="1"/>
          </p:cNvSpPr>
          <p:nvPr userDrawn="1"/>
        </p:nvSpPr>
        <p:spPr bwMode="auto">
          <a:xfrm>
            <a:off x="4763" y="7009"/>
            <a:ext cx="103299" cy="78434"/>
          </a:xfrm>
          <a:prstGeom prst="rect">
            <a:avLst/>
          </a:prstGeom>
          <a:solidFill>
            <a:srgbClr val="D56509"/>
          </a:solidFill>
          <a:ln w="25400" cmpd="sng">
            <a:solidFill>
              <a:srgbClr val="D56509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矩形 7"/>
          <p:cNvSpPr>
            <a:spLocks noChangeArrowheads="1"/>
          </p:cNvSpPr>
          <p:nvPr userDrawn="1"/>
        </p:nvSpPr>
        <p:spPr bwMode="auto">
          <a:xfrm>
            <a:off x="13493" y="182610"/>
            <a:ext cx="103299" cy="78434"/>
          </a:xfrm>
          <a:prstGeom prst="rect">
            <a:avLst/>
          </a:prstGeom>
          <a:solidFill>
            <a:srgbClr val="D56509"/>
          </a:solidFill>
          <a:ln w="25400" cmpd="sng">
            <a:solidFill>
              <a:srgbClr val="D56509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矩形 7"/>
          <p:cNvSpPr>
            <a:spLocks noChangeArrowheads="1"/>
          </p:cNvSpPr>
          <p:nvPr userDrawn="1"/>
        </p:nvSpPr>
        <p:spPr bwMode="auto">
          <a:xfrm>
            <a:off x="4763" y="353575"/>
            <a:ext cx="103299" cy="78434"/>
          </a:xfrm>
          <a:prstGeom prst="rect">
            <a:avLst/>
          </a:prstGeom>
          <a:solidFill>
            <a:srgbClr val="D56509"/>
          </a:solidFill>
          <a:ln w="25400" cmpd="sng">
            <a:solidFill>
              <a:srgbClr val="D56509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矩形 7"/>
          <p:cNvSpPr>
            <a:spLocks noChangeArrowheads="1"/>
          </p:cNvSpPr>
          <p:nvPr userDrawn="1"/>
        </p:nvSpPr>
        <p:spPr bwMode="auto">
          <a:xfrm>
            <a:off x="13495" y="537579"/>
            <a:ext cx="103299" cy="78434"/>
          </a:xfrm>
          <a:prstGeom prst="rect">
            <a:avLst/>
          </a:prstGeom>
          <a:solidFill>
            <a:srgbClr val="D56509"/>
          </a:solidFill>
          <a:ln w="25400" cmpd="sng">
            <a:solidFill>
              <a:srgbClr val="D56509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矩形 7"/>
          <p:cNvSpPr>
            <a:spLocks noChangeArrowheads="1"/>
          </p:cNvSpPr>
          <p:nvPr userDrawn="1"/>
        </p:nvSpPr>
        <p:spPr bwMode="auto">
          <a:xfrm>
            <a:off x="13495" y="724622"/>
            <a:ext cx="103299" cy="78434"/>
          </a:xfrm>
          <a:prstGeom prst="rect">
            <a:avLst/>
          </a:prstGeom>
          <a:solidFill>
            <a:srgbClr val="D56509"/>
          </a:solidFill>
          <a:ln w="25400" cmpd="sng">
            <a:solidFill>
              <a:srgbClr val="D56509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 bwMode="auto">
          <a:xfrm>
            <a:off x="130287" y="621041"/>
            <a:ext cx="9027208" cy="182017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544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792" r:id="rId1"/>
    <p:sldLayoutId id="2147487793" r:id="rId2"/>
    <p:sldLayoutId id="2147487794" r:id="rId3"/>
    <p:sldLayoutId id="2147487795" r:id="rId4"/>
    <p:sldLayoutId id="2147487796" r:id="rId5"/>
    <p:sldLayoutId id="2147487797" r:id="rId6"/>
    <p:sldLayoutId id="2147487798" r:id="rId7"/>
    <p:sldLayoutId id="2147487799" r:id="rId8"/>
    <p:sldLayoutId id="2147487800" r:id="rId9"/>
    <p:sldLayoutId id="2147487801" r:id="rId10"/>
    <p:sldLayoutId id="214748780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tabLst>
          <a:tab pos="2603500" algn="l"/>
        </a:tabLs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矩形 7"/>
          <p:cNvSpPr>
            <a:spLocks noChangeArrowheads="1"/>
          </p:cNvSpPr>
          <p:nvPr userDrawn="1"/>
        </p:nvSpPr>
        <p:spPr bwMode="auto">
          <a:xfrm>
            <a:off x="4764" y="6591300"/>
            <a:ext cx="9140825" cy="287338"/>
          </a:xfrm>
          <a:prstGeom prst="rect">
            <a:avLst/>
          </a:prstGeom>
          <a:solidFill>
            <a:srgbClr val="6CA62C"/>
          </a:solidFill>
          <a:ln w="25400" cmpd="sng">
            <a:solidFill>
              <a:srgbClr val="6CA62C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076" name="TextBox 6"/>
          <p:cNvSpPr txBox="1">
            <a:spLocks noChangeArrowheads="1"/>
          </p:cNvSpPr>
          <p:nvPr userDrawn="1"/>
        </p:nvSpPr>
        <p:spPr bwMode="auto">
          <a:xfrm>
            <a:off x="4763" y="6570665"/>
            <a:ext cx="6078537" cy="3381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西安电子科技大学</a:t>
            </a:r>
            <a:r>
              <a:rPr lang="en-US" altLang="zh-CN" sz="16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itchFamily="18" charset="0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多智能体软件工程实验室  </a:t>
            </a:r>
            <a:r>
              <a:rPr lang="en-US" altLang="zh-CN" sz="1600" b="1" dirty="0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ASE Laboratory</a:t>
            </a:r>
            <a:endParaRPr lang="zh-CN" altLang="en-US" sz="1600" b="1" dirty="0">
              <a:solidFill>
                <a:srgbClr val="FFFFFF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307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400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8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itchFamily="34" charset="0"/>
              <a:buNone/>
              <a:defRPr sz="1400" dirty="0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8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75475" y="6580188"/>
            <a:ext cx="2133600" cy="277812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40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90172629-0EFB-4A63-B64D-E7133AFDCE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" name="矩形 7"/>
          <p:cNvSpPr>
            <a:spLocks noChangeArrowheads="1"/>
          </p:cNvSpPr>
          <p:nvPr userDrawn="1"/>
        </p:nvSpPr>
        <p:spPr bwMode="auto">
          <a:xfrm>
            <a:off x="3469314" y="2"/>
            <a:ext cx="5674688" cy="693037"/>
          </a:xfrm>
          <a:prstGeom prst="rect">
            <a:avLst/>
          </a:prstGeom>
          <a:solidFill>
            <a:srgbClr val="6CA62C"/>
          </a:solidFill>
          <a:ln w="25400" cmpd="sng">
            <a:solidFill>
              <a:srgbClr val="6CA62C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1" name="矩形 7"/>
          <p:cNvSpPr>
            <a:spLocks noChangeArrowheads="1"/>
          </p:cNvSpPr>
          <p:nvPr userDrawn="1"/>
        </p:nvSpPr>
        <p:spPr bwMode="auto">
          <a:xfrm>
            <a:off x="4763" y="7009"/>
            <a:ext cx="103299" cy="78434"/>
          </a:xfrm>
          <a:prstGeom prst="rect">
            <a:avLst/>
          </a:prstGeom>
          <a:solidFill>
            <a:srgbClr val="6CA62C"/>
          </a:solidFill>
          <a:ln w="25400" cmpd="sng">
            <a:solidFill>
              <a:srgbClr val="6CA62C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矩形 7"/>
          <p:cNvSpPr>
            <a:spLocks noChangeArrowheads="1"/>
          </p:cNvSpPr>
          <p:nvPr userDrawn="1"/>
        </p:nvSpPr>
        <p:spPr bwMode="auto">
          <a:xfrm>
            <a:off x="13493" y="182610"/>
            <a:ext cx="103299" cy="78434"/>
          </a:xfrm>
          <a:prstGeom prst="rect">
            <a:avLst/>
          </a:prstGeom>
          <a:solidFill>
            <a:srgbClr val="6CA62C"/>
          </a:solidFill>
          <a:ln w="25400" cmpd="sng">
            <a:solidFill>
              <a:srgbClr val="6CA62C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矩形 7"/>
          <p:cNvSpPr>
            <a:spLocks noChangeArrowheads="1"/>
          </p:cNvSpPr>
          <p:nvPr userDrawn="1"/>
        </p:nvSpPr>
        <p:spPr bwMode="auto">
          <a:xfrm>
            <a:off x="4763" y="353575"/>
            <a:ext cx="103299" cy="78434"/>
          </a:xfrm>
          <a:prstGeom prst="rect">
            <a:avLst/>
          </a:prstGeom>
          <a:solidFill>
            <a:srgbClr val="6CA62C"/>
          </a:solidFill>
          <a:ln w="25400" cmpd="sng">
            <a:solidFill>
              <a:srgbClr val="6CA62C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矩形 7"/>
          <p:cNvSpPr>
            <a:spLocks noChangeArrowheads="1"/>
          </p:cNvSpPr>
          <p:nvPr userDrawn="1"/>
        </p:nvSpPr>
        <p:spPr bwMode="auto">
          <a:xfrm>
            <a:off x="13495" y="537579"/>
            <a:ext cx="103299" cy="78434"/>
          </a:xfrm>
          <a:prstGeom prst="rect">
            <a:avLst/>
          </a:prstGeom>
          <a:solidFill>
            <a:srgbClr val="6CA62C"/>
          </a:solidFill>
          <a:ln w="25400" cmpd="sng">
            <a:solidFill>
              <a:srgbClr val="6CA62C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矩形 7"/>
          <p:cNvSpPr>
            <a:spLocks noChangeArrowheads="1"/>
          </p:cNvSpPr>
          <p:nvPr userDrawn="1"/>
        </p:nvSpPr>
        <p:spPr bwMode="auto">
          <a:xfrm>
            <a:off x="13495" y="724622"/>
            <a:ext cx="103299" cy="78434"/>
          </a:xfrm>
          <a:prstGeom prst="rect">
            <a:avLst/>
          </a:prstGeom>
          <a:solidFill>
            <a:srgbClr val="6CA62C"/>
          </a:solidFill>
          <a:ln w="25400" cmpd="sng">
            <a:solidFill>
              <a:srgbClr val="6CA62C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1" name="矩形 20"/>
          <p:cNvSpPr/>
          <p:nvPr userDrawn="1"/>
        </p:nvSpPr>
        <p:spPr bwMode="auto">
          <a:xfrm>
            <a:off x="130287" y="621041"/>
            <a:ext cx="9027208" cy="182017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1820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804" r:id="rId1"/>
    <p:sldLayoutId id="2147487805" r:id="rId2"/>
    <p:sldLayoutId id="2147487806" r:id="rId3"/>
    <p:sldLayoutId id="2147487807" r:id="rId4"/>
    <p:sldLayoutId id="2147487808" r:id="rId5"/>
    <p:sldLayoutId id="2147487809" r:id="rId6"/>
    <p:sldLayoutId id="2147487810" r:id="rId7"/>
    <p:sldLayoutId id="2147487811" r:id="rId8"/>
    <p:sldLayoutId id="2147487812" r:id="rId9"/>
    <p:sldLayoutId id="2147487813" r:id="rId10"/>
    <p:sldLayoutId id="214748781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矩形 7"/>
          <p:cNvSpPr>
            <a:spLocks noChangeArrowheads="1"/>
          </p:cNvSpPr>
          <p:nvPr userDrawn="1"/>
        </p:nvSpPr>
        <p:spPr bwMode="auto">
          <a:xfrm>
            <a:off x="4764" y="6591300"/>
            <a:ext cx="9140825" cy="287338"/>
          </a:xfrm>
          <a:prstGeom prst="rect">
            <a:avLst/>
          </a:prstGeom>
          <a:solidFill>
            <a:srgbClr val="009BD2"/>
          </a:solidFill>
          <a:ln w="25400" cmpd="sng">
            <a:solidFill>
              <a:srgbClr val="009BD2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076" name="TextBox 6"/>
          <p:cNvSpPr txBox="1">
            <a:spLocks noChangeArrowheads="1"/>
          </p:cNvSpPr>
          <p:nvPr userDrawn="1"/>
        </p:nvSpPr>
        <p:spPr bwMode="auto">
          <a:xfrm>
            <a:off x="4763" y="6570665"/>
            <a:ext cx="6078537" cy="3381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西安电子科技大学</a:t>
            </a:r>
            <a:r>
              <a:rPr lang="en-US" altLang="zh-CN" sz="16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itchFamily="18" charset="0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多智能体软件工程实验室  </a:t>
            </a:r>
            <a:r>
              <a:rPr lang="en-US" altLang="zh-CN" sz="1600" b="1" dirty="0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ASE Laboratory</a:t>
            </a:r>
            <a:endParaRPr lang="zh-CN" altLang="en-US" sz="1600" b="1" dirty="0">
              <a:solidFill>
                <a:srgbClr val="FFFFFF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307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400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8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itchFamily="34" charset="0"/>
              <a:buNone/>
              <a:defRPr sz="1400" dirty="0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8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75475" y="6580188"/>
            <a:ext cx="2133600" cy="277812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40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90172629-0EFB-4A63-B64D-E7133AFDCE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" name="矩形 7"/>
          <p:cNvSpPr>
            <a:spLocks noChangeArrowheads="1"/>
          </p:cNvSpPr>
          <p:nvPr userDrawn="1"/>
        </p:nvSpPr>
        <p:spPr bwMode="auto">
          <a:xfrm>
            <a:off x="3471862" y="0"/>
            <a:ext cx="5673726" cy="692380"/>
          </a:xfrm>
          <a:prstGeom prst="rect">
            <a:avLst/>
          </a:prstGeom>
          <a:solidFill>
            <a:srgbClr val="009BD2"/>
          </a:solidFill>
          <a:ln w="25400" cmpd="sng">
            <a:solidFill>
              <a:srgbClr val="009BD2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1" name="矩形 7"/>
          <p:cNvSpPr>
            <a:spLocks noChangeArrowheads="1"/>
          </p:cNvSpPr>
          <p:nvPr userDrawn="1"/>
        </p:nvSpPr>
        <p:spPr bwMode="auto">
          <a:xfrm>
            <a:off x="4763" y="7009"/>
            <a:ext cx="103299" cy="78434"/>
          </a:xfrm>
          <a:prstGeom prst="rect">
            <a:avLst/>
          </a:prstGeom>
          <a:solidFill>
            <a:srgbClr val="009BD2"/>
          </a:solidFill>
          <a:ln w="25400" cmpd="sng">
            <a:solidFill>
              <a:srgbClr val="009BD2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矩形 7"/>
          <p:cNvSpPr>
            <a:spLocks noChangeArrowheads="1"/>
          </p:cNvSpPr>
          <p:nvPr userDrawn="1"/>
        </p:nvSpPr>
        <p:spPr bwMode="auto">
          <a:xfrm>
            <a:off x="13493" y="182610"/>
            <a:ext cx="103299" cy="78434"/>
          </a:xfrm>
          <a:prstGeom prst="rect">
            <a:avLst/>
          </a:prstGeom>
          <a:solidFill>
            <a:srgbClr val="009BD2"/>
          </a:solidFill>
          <a:ln w="25400" cmpd="sng">
            <a:solidFill>
              <a:srgbClr val="009BD2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矩形 7"/>
          <p:cNvSpPr>
            <a:spLocks noChangeArrowheads="1"/>
          </p:cNvSpPr>
          <p:nvPr userDrawn="1"/>
        </p:nvSpPr>
        <p:spPr bwMode="auto">
          <a:xfrm>
            <a:off x="4763" y="353575"/>
            <a:ext cx="103299" cy="78434"/>
          </a:xfrm>
          <a:prstGeom prst="rect">
            <a:avLst/>
          </a:prstGeom>
          <a:solidFill>
            <a:srgbClr val="009BD2"/>
          </a:solidFill>
          <a:ln w="25400" cmpd="sng">
            <a:solidFill>
              <a:srgbClr val="009BD2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矩形 7"/>
          <p:cNvSpPr>
            <a:spLocks noChangeArrowheads="1"/>
          </p:cNvSpPr>
          <p:nvPr userDrawn="1"/>
        </p:nvSpPr>
        <p:spPr bwMode="auto">
          <a:xfrm>
            <a:off x="13495" y="537579"/>
            <a:ext cx="103299" cy="78434"/>
          </a:xfrm>
          <a:prstGeom prst="rect">
            <a:avLst/>
          </a:prstGeom>
          <a:solidFill>
            <a:srgbClr val="009BD2"/>
          </a:solidFill>
          <a:ln w="25400" cmpd="sng">
            <a:solidFill>
              <a:srgbClr val="009BD2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矩形 7"/>
          <p:cNvSpPr>
            <a:spLocks noChangeArrowheads="1"/>
          </p:cNvSpPr>
          <p:nvPr userDrawn="1"/>
        </p:nvSpPr>
        <p:spPr bwMode="auto">
          <a:xfrm>
            <a:off x="13495" y="724622"/>
            <a:ext cx="103299" cy="78434"/>
          </a:xfrm>
          <a:prstGeom prst="rect">
            <a:avLst/>
          </a:prstGeom>
          <a:solidFill>
            <a:srgbClr val="009BD2"/>
          </a:solidFill>
          <a:ln w="25400" cmpd="sng">
            <a:solidFill>
              <a:srgbClr val="009BD2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1" name="矩形 20"/>
          <p:cNvSpPr/>
          <p:nvPr userDrawn="1"/>
        </p:nvSpPr>
        <p:spPr bwMode="auto">
          <a:xfrm>
            <a:off x="130287" y="621041"/>
            <a:ext cx="9027208" cy="182017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5111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816" r:id="rId1"/>
    <p:sldLayoutId id="2147487817" r:id="rId2"/>
    <p:sldLayoutId id="2147487818" r:id="rId3"/>
    <p:sldLayoutId id="2147487819" r:id="rId4"/>
    <p:sldLayoutId id="2147487820" r:id="rId5"/>
    <p:sldLayoutId id="2147487821" r:id="rId6"/>
    <p:sldLayoutId id="2147487822" r:id="rId7"/>
    <p:sldLayoutId id="2147487823" r:id="rId8"/>
    <p:sldLayoutId id="2147487824" r:id="rId9"/>
    <p:sldLayoutId id="2147487825" r:id="rId10"/>
    <p:sldLayoutId id="214748782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4" descr="a1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>
            <a:spLocks noChangeArrowheads="1"/>
          </p:cNvSpPr>
          <p:nvPr userDrawn="1"/>
        </p:nvSpPr>
        <p:spPr bwMode="auto">
          <a:xfrm>
            <a:off x="4764" y="6591300"/>
            <a:ext cx="9140825" cy="287338"/>
          </a:xfrm>
          <a:prstGeom prst="rect">
            <a:avLst/>
          </a:prstGeom>
          <a:solidFill>
            <a:srgbClr val="C00000"/>
          </a:solidFill>
          <a:ln w="25400" cmpd="sng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TextBox 6"/>
          <p:cNvSpPr txBox="1">
            <a:spLocks noChangeArrowheads="1"/>
          </p:cNvSpPr>
          <p:nvPr userDrawn="1"/>
        </p:nvSpPr>
        <p:spPr bwMode="auto">
          <a:xfrm>
            <a:off x="4764" y="6567488"/>
            <a:ext cx="4679950" cy="338554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计算机学院</a:t>
            </a:r>
            <a:r>
              <a:rPr lang="en-US" sz="1600" b="1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·</a:t>
            </a:r>
            <a:r>
              <a:rPr lang="zh-CN" altLang="en-US" sz="1600" b="1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国家示范性软件学院</a:t>
            </a:r>
          </a:p>
        </p:txBody>
      </p:sp>
      <p:sp>
        <p:nvSpPr>
          <p:cNvPr id="10" name="矩形 8"/>
          <p:cNvSpPr>
            <a:spLocks noChangeArrowheads="1"/>
          </p:cNvSpPr>
          <p:nvPr userDrawn="1"/>
        </p:nvSpPr>
        <p:spPr bwMode="auto">
          <a:xfrm>
            <a:off x="36513" y="6597650"/>
            <a:ext cx="3167062" cy="260350"/>
          </a:xfrm>
          <a:prstGeom prst="rect">
            <a:avLst/>
          </a:prstGeom>
          <a:solidFill>
            <a:srgbClr val="C00000"/>
          </a:solidFill>
          <a:ln>
            <a:noFill/>
          </a:ln>
          <a:extLst/>
        </p:spPr>
        <p:txBody>
          <a:bodyPr lIns="90170" tIns="46990" rIns="90170" bIns="469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1" name="TextBox 6"/>
          <p:cNvSpPr txBox="1">
            <a:spLocks noChangeArrowheads="1"/>
          </p:cNvSpPr>
          <p:nvPr userDrawn="1"/>
        </p:nvSpPr>
        <p:spPr bwMode="auto">
          <a:xfrm>
            <a:off x="4764" y="6567488"/>
            <a:ext cx="6799262" cy="338554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itchFamily="18" charset="0"/>
              </a:rPr>
              <a:t>西安电子科技大学</a:t>
            </a:r>
            <a:r>
              <a:rPr lang="en-US" altLang="zh-CN" sz="16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itchFamily="18" charset="0"/>
              </a:rPr>
              <a:t>·</a:t>
            </a:r>
            <a:r>
              <a:rPr lang="zh-CN" altLang="en-US" sz="16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itchFamily="18" charset="0"/>
              </a:rPr>
              <a:t>多智能体软件工程实验室 </a:t>
            </a:r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ASE Laboratory</a:t>
            </a:r>
            <a:r>
              <a:rPr lang="en-US" altLang="zh-CN" sz="1600" b="1" baseline="0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endParaRPr lang="zh-CN" altLang="en-US" sz="1600" b="1" dirty="0">
              <a:solidFill>
                <a:schemeClr val="bg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215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864" r:id="rId1"/>
    <p:sldLayoutId id="2147487865" r:id="rId2"/>
    <p:sldLayoutId id="2147487866" r:id="rId3"/>
    <p:sldLayoutId id="2147487867" r:id="rId4"/>
    <p:sldLayoutId id="2147487868" r:id="rId5"/>
    <p:sldLayoutId id="2147487869" r:id="rId6"/>
    <p:sldLayoutId id="2147487870" r:id="rId7"/>
    <p:sldLayoutId id="2147487871" r:id="rId8"/>
    <p:sldLayoutId id="2147487872" r:id="rId9"/>
    <p:sldLayoutId id="2147487873" r:id="rId10"/>
    <p:sldLayoutId id="214748787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矩形 7"/>
          <p:cNvSpPr>
            <a:spLocks noChangeArrowheads="1"/>
          </p:cNvSpPr>
          <p:nvPr userDrawn="1"/>
        </p:nvSpPr>
        <p:spPr bwMode="auto">
          <a:xfrm>
            <a:off x="4764" y="6591300"/>
            <a:ext cx="9140825" cy="287338"/>
          </a:xfrm>
          <a:prstGeom prst="rect">
            <a:avLst/>
          </a:prstGeom>
          <a:solidFill>
            <a:srgbClr val="2D4C7F"/>
          </a:solidFill>
          <a:ln w="25400" cmpd="sng">
            <a:solidFill>
              <a:srgbClr val="2D4C7F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" name="TextBox 6"/>
          <p:cNvSpPr txBox="1">
            <a:spLocks noChangeArrowheads="1"/>
          </p:cNvSpPr>
          <p:nvPr userDrawn="1"/>
        </p:nvSpPr>
        <p:spPr bwMode="auto">
          <a:xfrm>
            <a:off x="4764" y="6546398"/>
            <a:ext cx="6799262" cy="338554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itchFamily="18" charset="0"/>
              </a:rPr>
              <a:t>西安电子科技大学</a:t>
            </a:r>
            <a:r>
              <a:rPr lang="en-US" altLang="zh-CN" sz="1600" b="1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itchFamily="18" charset="0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itchFamily="18" charset="0"/>
              </a:rPr>
              <a:t>多智能体软件工程实验室 </a:t>
            </a:r>
            <a:r>
              <a:rPr lang="en-US" altLang="zh-CN" sz="1600" b="1" dirty="0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ASE Laboratory </a:t>
            </a:r>
            <a:endParaRPr lang="zh-CN" altLang="en-US" sz="1600" b="1" dirty="0">
              <a:solidFill>
                <a:srgbClr val="FFFFFF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117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876" r:id="rId1"/>
    <p:sldLayoutId id="2147487877" r:id="rId2"/>
    <p:sldLayoutId id="2147487878" r:id="rId3"/>
    <p:sldLayoutId id="2147487879" r:id="rId4"/>
    <p:sldLayoutId id="2147487880" r:id="rId5"/>
    <p:sldLayoutId id="2147487881" r:id="rId6"/>
    <p:sldLayoutId id="2147487882" r:id="rId7"/>
    <p:sldLayoutId id="2147487883" r:id="rId8"/>
    <p:sldLayoutId id="2147487884" r:id="rId9"/>
    <p:sldLayoutId id="2147487885" r:id="rId10"/>
    <p:sldLayoutId id="21474878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2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9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9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3.jpeg"/><Relationship Id="rId1" Type="http://schemas.openxmlformats.org/officeDocument/2006/relationships/slideLayout" Target="../slideLayouts/slideLayout29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8.jpe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12.jpeg"/><Relationship Id="rId10" Type="http://schemas.openxmlformats.org/officeDocument/2006/relationships/image" Target="../media/image7.jpeg"/><Relationship Id="rId4" Type="http://schemas.openxmlformats.org/officeDocument/2006/relationships/diagramLayout" Target="../diagrams/layout1.xml"/><Relationship Id="rId9" Type="http://schemas.openxmlformats.org/officeDocument/2006/relationships/image" Target="../media/image6.jpeg"/><Relationship Id="rId14" Type="http://schemas.openxmlformats.org/officeDocument/2006/relationships/image" Target="../media/image11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7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9.xml"/><Relationship Id="rId4" Type="http://schemas.openxmlformats.org/officeDocument/2006/relationships/chart" Target="../charts/char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9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3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33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chart" Target="../charts/chart1.xml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Relationship Id="rId9" Type="http://schemas.openxmlformats.org/officeDocument/2006/relationships/image" Target="../media/image1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TextBox 1"/>
          <p:cNvSpPr txBox="1">
            <a:spLocks noChangeArrowheads="1"/>
          </p:cNvSpPr>
          <p:nvPr/>
        </p:nvSpPr>
        <p:spPr bwMode="auto">
          <a:xfrm>
            <a:off x="1" y="5372397"/>
            <a:ext cx="9144000" cy="576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王璐</a:t>
            </a:r>
            <a:endParaRPr lang="en-US" altLang="zh-CN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标题 1"/>
          <p:cNvSpPr>
            <a:spLocks/>
          </p:cNvSpPr>
          <p:nvPr/>
        </p:nvSpPr>
        <p:spPr bwMode="auto">
          <a:xfrm>
            <a:off x="-11112" y="4580984"/>
            <a:ext cx="9155113" cy="1992314"/>
          </a:xfrm>
          <a:prstGeom prst="rect">
            <a:avLst/>
          </a:prstGeom>
          <a:noFill/>
          <a:ln>
            <a:noFill/>
          </a:ln>
          <a:extLst/>
        </p:spPr>
        <p:txBody>
          <a:bodyPr anchor="b"/>
          <a:lstStyle/>
          <a:p>
            <a:pPr algn="ctr" eaLnBrk="1" hangingPunct="1">
              <a:lnSpc>
                <a:spcPts val="16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多智能体软件工程实验室 </a:t>
            </a:r>
            <a:endParaRPr lang="en-US" altLang="zh-CN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ts val="16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multi-</a:t>
            </a:r>
            <a:r>
              <a:rPr lang="en-US" altLang="zh-CN" sz="16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gent based </a:t>
            </a:r>
            <a:r>
              <a:rPr lang="en-US" altLang="zh-CN" sz="16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oftware </a:t>
            </a:r>
            <a:r>
              <a:rPr lang="en-US" altLang="zh-CN" sz="16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ngineering </a:t>
            </a:r>
            <a:r>
              <a:rPr lang="en-US" altLang="zh-CN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Laboratory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836038" y="2515905"/>
            <a:ext cx="6731971" cy="1184243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indent="0">
              <a:lnSpc>
                <a:spcPct val="15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自适应系统</a:t>
            </a:r>
            <a:endParaRPr lang="en-US" altLang="zh-CN" sz="2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Self-Adaptive Systems</a:t>
            </a:r>
            <a:endParaRPr lang="zh-CN" altLang="en-US" sz="2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55" y="2159252"/>
            <a:ext cx="1399741" cy="1882319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0" y="833440"/>
            <a:ext cx="9144000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en-US" altLang="zh-CN" sz="3200" b="1" dirty="0">
                <a:solidFill>
                  <a:srgbClr val="6CA62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5W+1H-Level</a:t>
            </a:r>
            <a:r>
              <a:rPr lang="zh-CN" altLang="en-US" sz="3200" b="1" dirty="0">
                <a:solidFill>
                  <a:srgbClr val="6CA62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solidFill>
                  <a:srgbClr val="6CA62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灯片编号占位符 1"/>
          <p:cNvSpPr txBox="1">
            <a:spLocks noGrp="1"/>
          </p:cNvSpPr>
          <p:nvPr/>
        </p:nvSpPr>
        <p:spPr bwMode="auto">
          <a:xfrm>
            <a:off x="7235963" y="6596956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r">
              <a:defRPr kumimoji="1" sz="1400" b="1">
                <a:solidFill>
                  <a:schemeClr val="bg1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defRPr>
            </a:lvl1pPr>
          </a:lstStyle>
          <a:p>
            <a:fld id="{0D7D0512-7820-47F3-A392-C9562B311ADF}" type="slidenum">
              <a:rPr lang="zh-CN" altLang="en-US"/>
              <a:pPr/>
              <a:t>10</a:t>
            </a:fld>
            <a:endParaRPr lang="en-US" altLang="zh-CN" dirty="0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" y="6092963"/>
            <a:ext cx="9144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D.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Weyns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B.R.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Schmerl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V.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Grassi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On patterns for decentralized control in self-adaptive systems, in: Software Engineering for Self-Adaptive Systems II, in: LNCS, vol. 7475, Springer, 2013, pp. 76–107.</a:t>
            </a:r>
            <a:endParaRPr lang="zh-CN" altLang="en-US" sz="1400" dirty="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AutoShape 3"/>
          <p:cNvSpPr>
            <a:spLocks/>
          </p:cNvSpPr>
          <p:nvPr/>
        </p:nvSpPr>
        <p:spPr bwMode="auto">
          <a:xfrm>
            <a:off x="1320630" y="1945777"/>
            <a:ext cx="2484282" cy="644824"/>
          </a:xfrm>
          <a:prstGeom prst="roundRect">
            <a:avLst>
              <a:gd name="adj" fmla="val 18519"/>
            </a:avLst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0" scaled="1"/>
            <a:tileRect/>
          </a:gradFill>
          <a:ln w="9525" cap="flat" cmpd="sng" algn="ctr">
            <a:solidFill>
              <a:srgbClr val="6CA62C"/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Comic Sans MS" pitchFamily="66" charset="0"/>
              </a:rPr>
              <a:t>Application</a:t>
            </a:r>
          </a:p>
        </p:txBody>
      </p:sp>
      <p:sp>
        <p:nvSpPr>
          <p:cNvPr id="12" name="AutoShape 8"/>
          <p:cNvSpPr>
            <a:spLocks/>
          </p:cNvSpPr>
          <p:nvPr/>
        </p:nvSpPr>
        <p:spPr bwMode="auto">
          <a:xfrm>
            <a:off x="5316211" y="1945777"/>
            <a:ext cx="2423746" cy="644824"/>
          </a:xfrm>
          <a:prstGeom prst="roundRect">
            <a:avLst>
              <a:gd name="adj" fmla="val 18519"/>
            </a:avLst>
          </a:prstGeom>
          <a:solidFill>
            <a:sysClr val="window" lastClr="FFFFFF"/>
          </a:solidFill>
          <a:ln w="25400" cap="flat" cmpd="sng" algn="ctr">
            <a:solidFill>
              <a:srgbClr val="6CA62C"/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运行在单系统或</a:t>
            </a:r>
            <a:endParaRPr lang="en-US" altLang="zh-CN" kern="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微软雅黑" pitchFamily="34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多系统上的应用</a:t>
            </a:r>
            <a:endParaRPr lang="en-US" kern="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微软雅黑" pitchFamily="34" charset="-122"/>
            </a:endParaRPr>
          </a:p>
        </p:txBody>
      </p:sp>
      <p:sp>
        <p:nvSpPr>
          <p:cNvPr id="13" name="AutoShape 9"/>
          <p:cNvSpPr>
            <a:spLocks/>
          </p:cNvSpPr>
          <p:nvPr/>
        </p:nvSpPr>
        <p:spPr bwMode="auto">
          <a:xfrm>
            <a:off x="5316211" y="2711693"/>
            <a:ext cx="2423746" cy="644824"/>
          </a:xfrm>
          <a:prstGeom prst="roundRect">
            <a:avLst>
              <a:gd name="adj" fmla="val 18519"/>
            </a:avLst>
          </a:prstGeom>
          <a:solidFill>
            <a:sysClr val="window" lastClr="FFFFFF"/>
          </a:solidFill>
          <a:ln w="25400" cap="flat" cmpd="sng" algn="ctr">
            <a:solidFill>
              <a:srgbClr val="6CA62C"/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资源的管理者，例如</a:t>
            </a:r>
            <a:endParaRPr lang="en-US" altLang="zh-CN" kern="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微软雅黑" pitchFamily="34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中间件或操作系统</a:t>
            </a:r>
            <a:endParaRPr lang="en-US" kern="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微软雅黑" pitchFamily="34" charset="-122"/>
            </a:endParaRPr>
          </a:p>
        </p:txBody>
      </p:sp>
      <p:sp>
        <p:nvSpPr>
          <p:cNvPr id="14" name="AutoShape 10"/>
          <p:cNvSpPr>
            <a:spLocks/>
          </p:cNvSpPr>
          <p:nvPr/>
        </p:nvSpPr>
        <p:spPr bwMode="auto">
          <a:xfrm>
            <a:off x="5347961" y="4584151"/>
            <a:ext cx="2423746" cy="644824"/>
          </a:xfrm>
          <a:prstGeom prst="roundRect">
            <a:avLst>
              <a:gd name="adj" fmla="val 18519"/>
            </a:avLst>
          </a:prstGeom>
          <a:solidFill>
            <a:sysClr val="window" lastClr="FFFFFF"/>
          </a:solidFill>
          <a:ln w="25400" cap="flat" cmpd="sng" algn="ctr">
            <a:solidFill>
              <a:srgbClr val="6CA62C"/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物理上的网络设施和</a:t>
            </a:r>
            <a:endParaRPr lang="en-US" altLang="zh-CN" kern="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逻辑上的通信单元</a:t>
            </a:r>
          </a:p>
        </p:txBody>
      </p:sp>
      <p:sp>
        <p:nvSpPr>
          <p:cNvPr id="15" name="AutoShape 11"/>
          <p:cNvSpPr>
            <a:spLocks/>
          </p:cNvSpPr>
          <p:nvPr/>
        </p:nvSpPr>
        <p:spPr bwMode="auto">
          <a:xfrm>
            <a:off x="5347961" y="3489082"/>
            <a:ext cx="2423746" cy="644824"/>
          </a:xfrm>
          <a:prstGeom prst="roundRect">
            <a:avLst>
              <a:gd name="adj" fmla="val 18519"/>
            </a:avLst>
          </a:prstGeom>
          <a:solidFill>
            <a:sysClr val="window" lastClr="FFFFFF"/>
          </a:solidFill>
          <a:ln w="25400" cap="flat" cmpd="sng" algn="ctr">
            <a:solidFill>
              <a:srgbClr val="6CA62C"/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硬件资源等被控制的</a:t>
            </a:r>
            <a:endParaRPr lang="en-US" altLang="zh-CN" kern="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计算资源</a:t>
            </a:r>
          </a:p>
        </p:txBody>
      </p:sp>
      <p:sp>
        <p:nvSpPr>
          <p:cNvPr id="16" name="AutoShape 12"/>
          <p:cNvSpPr>
            <a:spLocks/>
          </p:cNvSpPr>
          <p:nvPr/>
        </p:nvSpPr>
        <p:spPr bwMode="auto">
          <a:xfrm>
            <a:off x="5347961" y="5363739"/>
            <a:ext cx="2423746" cy="644824"/>
          </a:xfrm>
          <a:prstGeom prst="roundRect">
            <a:avLst>
              <a:gd name="adj" fmla="val 18519"/>
            </a:avLst>
          </a:prstGeom>
          <a:solidFill>
            <a:sysClr val="window" lastClr="FFFFFF"/>
          </a:solidFill>
          <a:ln w="25400" cap="flat" cmpd="sng" algn="ctr">
            <a:solidFill>
              <a:srgbClr val="6CA62C"/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可能会被影响</a:t>
            </a:r>
            <a:endParaRPr lang="en-US" altLang="zh-CN" kern="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但不能被完全操控</a:t>
            </a:r>
            <a:endParaRPr lang="en-US" altLang="zh-CN" kern="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图片 6" descr="未标题-1.png"/>
          <p:cNvPicPr>
            <a:picLocks noChangeAspect="1"/>
          </p:cNvPicPr>
          <p:nvPr/>
        </p:nvPicPr>
        <p:blipFill>
          <a:blip r:embed="rId3" cstate="screen">
            <a:duotone>
              <a:srgbClr val="4F81BD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33524" y="2088652"/>
            <a:ext cx="928687" cy="422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6" descr="未标题-1.png"/>
          <p:cNvPicPr>
            <a:picLocks noChangeAspect="1"/>
          </p:cNvPicPr>
          <p:nvPr/>
        </p:nvPicPr>
        <p:blipFill>
          <a:blip r:embed="rId3" cstate="screen">
            <a:duotone>
              <a:srgbClr val="4F81BD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33524" y="2854568"/>
            <a:ext cx="928687" cy="422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图片 6" descr="未标题-1.png"/>
          <p:cNvPicPr>
            <a:picLocks noChangeAspect="1"/>
          </p:cNvPicPr>
          <p:nvPr/>
        </p:nvPicPr>
        <p:blipFill>
          <a:blip r:embed="rId3" cstate="screen">
            <a:duotone>
              <a:srgbClr val="4F81BD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33524" y="4727026"/>
            <a:ext cx="928687" cy="422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图片 6" descr="未标题-1.png"/>
          <p:cNvPicPr>
            <a:picLocks noChangeAspect="1"/>
          </p:cNvPicPr>
          <p:nvPr/>
        </p:nvPicPr>
        <p:blipFill>
          <a:blip r:embed="rId3" cstate="screen">
            <a:duotone>
              <a:srgbClr val="4F81BD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33524" y="3631957"/>
            <a:ext cx="928687" cy="422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图片 6" descr="未标题-1.png"/>
          <p:cNvPicPr>
            <a:picLocks noChangeAspect="1"/>
          </p:cNvPicPr>
          <p:nvPr/>
        </p:nvPicPr>
        <p:blipFill>
          <a:blip r:embed="rId3" cstate="screen">
            <a:duotone>
              <a:srgbClr val="4F81BD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33524" y="5506614"/>
            <a:ext cx="928687" cy="422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AutoShape 3"/>
          <p:cNvSpPr>
            <a:spLocks/>
          </p:cNvSpPr>
          <p:nvPr/>
        </p:nvSpPr>
        <p:spPr bwMode="auto">
          <a:xfrm>
            <a:off x="1320630" y="2709010"/>
            <a:ext cx="2484282" cy="644824"/>
          </a:xfrm>
          <a:prstGeom prst="roundRect">
            <a:avLst>
              <a:gd name="adj" fmla="val 18519"/>
            </a:avLst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0" scaled="1"/>
            <a:tileRect/>
          </a:gradFill>
          <a:ln w="9525" cap="flat" cmpd="sng" algn="ctr">
            <a:solidFill>
              <a:srgbClr val="6CA62C"/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Comic Sans MS" pitchFamily="66" charset="0"/>
              </a:rPr>
              <a:t>System</a:t>
            </a:r>
          </a:p>
        </p:txBody>
      </p:sp>
      <p:sp>
        <p:nvSpPr>
          <p:cNvPr id="25" name="AutoShape 3"/>
          <p:cNvSpPr>
            <a:spLocks/>
          </p:cNvSpPr>
          <p:nvPr/>
        </p:nvSpPr>
        <p:spPr bwMode="auto">
          <a:xfrm>
            <a:off x="1320630" y="4578785"/>
            <a:ext cx="2484282" cy="644824"/>
          </a:xfrm>
          <a:prstGeom prst="roundRect">
            <a:avLst>
              <a:gd name="adj" fmla="val 18519"/>
            </a:avLst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0" scaled="1"/>
            <a:tileRect/>
          </a:gradFill>
          <a:ln w="9525" cap="flat" cmpd="sng" algn="ctr">
            <a:solidFill>
              <a:srgbClr val="6CA62C"/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Comic Sans MS" pitchFamily="66" charset="0"/>
              </a:rPr>
              <a:t>Communication</a:t>
            </a:r>
          </a:p>
        </p:txBody>
      </p:sp>
      <p:sp>
        <p:nvSpPr>
          <p:cNvPr id="26" name="AutoShape 3"/>
          <p:cNvSpPr>
            <a:spLocks/>
          </p:cNvSpPr>
          <p:nvPr/>
        </p:nvSpPr>
        <p:spPr bwMode="auto">
          <a:xfrm>
            <a:off x="1316480" y="3504166"/>
            <a:ext cx="2484282" cy="644824"/>
          </a:xfrm>
          <a:prstGeom prst="roundRect">
            <a:avLst>
              <a:gd name="adj" fmla="val 18519"/>
            </a:avLst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0" scaled="1"/>
            <a:tileRect/>
          </a:gradFill>
          <a:ln w="9525" cap="flat" cmpd="sng" algn="ctr">
            <a:solidFill>
              <a:srgbClr val="6CA62C"/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Comic Sans MS" pitchFamily="66" charset="0"/>
              </a:rPr>
              <a:t>Resource</a:t>
            </a:r>
          </a:p>
        </p:txBody>
      </p:sp>
      <p:sp>
        <p:nvSpPr>
          <p:cNvPr id="27" name="AutoShape 3"/>
          <p:cNvSpPr>
            <a:spLocks/>
          </p:cNvSpPr>
          <p:nvPr/>
        </p:nvSpPr>
        <p:spPr bwMode="auto">
          <a:xfrm>
            <a:off x="1316480" y="5376140"/>
            <a:ext cx="2484282" cy="644824"/>
          </a:xfrm>
          <a:prstGeom prst="roundRect">
            <a:avLst>
              <a:gd name="adj" fmla="val 18519"/>
            </a:avLst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0" scaled="1"/>
            <a:tileRect/>
          </a:gradFill>
          <a:ln w="9525" cap="flat" cmpd="sng" algn="ctr">
            <a:solidFill>
              <a:srgbClr val="6CA62C"/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Comic Sans MS" pitchFamily="66" charset="0"/>
              </a:rPr>
              <a:t>Context</a:t>
            </a:r>
          </a:p>
        </p:txBody>
      </p:sp>
      <p:sp>
        <p:nvSpPr>
          <p:cNvPr id="28" name="TextBox 30"/>
          <p:cNvSpPr txBox="1"/>
          <p:nvPr/>
        </p:nvSpPr>
        <p:spPr>
          <a:xfrm>
            <a:off x="612055" y="1450740"/>
            <a:ext cx="7920880" cy="464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eaLnBrk="1" fontAlgn="auto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rgbClr val="7BC143"/>
                </a:solidFill>
                <a:latin typeface="微软雅黑" pitchFamily="34" charset="-122"/>
                <a:ea typeface="微软雅黑" pitchFamily="34" charset="-122"/>
              </a:rPr>
              <a:t>软件可以在不同的层次实现自适应调整，一般分为：</a:t>
            </a: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1044049" y="4364987"/>
            <a:ext cx="7127901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6CA62C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3492017" y="45049"/>
            <a:ext cx="5651985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二、自适应</a:t>
            </a:r>
            <a:r>
              <a: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-02</a:t>
            </a:r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要素</a:t>
            </a:r>
            <a:r>
              <a: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(4/7)</a:t>
            </a:r>
            <a:endParaRPr lang="zh-CN" alt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144060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椭圆 30"/>
          <p:cNvSpPr/>
          <p:nvPr/>
        </p:nvSpPr>
        <p:spPr bwMode="auto">
          <a:xfrm>
            <a:off x="288058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椭圆 31"/>
          <p:cNvSpPr/>
          <p:nvPr/>
        </p:nvSpPr>
        <p:spPr bwMode="auto">
          <a:xfrm>
            <a:off x="121513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椭圆 32"/>
          <p:cNvSpPr/>
          <p:nvPr/>
        </p:nvSpPr>
        <p:spPr bwMode="auto">
          <a:xfrm>
            <a:off x="1359131" y="664733"/>
            <a:ext cx="108000" cy="1080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椭圆 33"/>
          <p:cNvSpPr/>
          <p:nvPr/>
        </p:nvSpPr>
        <p:spPr bwMode="auto">
          <a:xfrm>
            <a:off x="280802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椭圆 34"/>
          <p:cNvSpPr/>
          <p:nvPr/>
        </p:nvSpPr>
        <p:spPr bwMode="auto">
          <a:xfrm>
            <a:off x="2952021" y="660802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椭圆 35"/>
          <p:cNvSpPr/>
          <p:nvPr/>
        </p:nvSpPr>
        <p:spPr bwMode="auto">
          <a:xfrm>
            <a:off x="309601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椭圆 36"/>
          <p:cNvSpPr/>
          <p:nvPr/>
        </p:nvSpPr>
        <p:spPr bwMode="auto">
          <a:xfrm>
            <a:off x="324001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椭圆 37"/>
          <p:cNvSpPr/>
          <p:nvPr/>
        </p:nvSpPr>
        <p:spPr bwMode="auto">
          <a:xfrm>
            <a:off x="363601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椭圆 38"/>
          <p:cNvSpPr/>
          <p:nvPr/>
        </p:nvSpPr>
        <p:spPr bwMode="auto">
          <a:xfrm>
            <a:off x="378001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椭圆 39"/>
          <p:cNvSpPr/>
          <p:nvPr/>
        </p:nvSpPr>
        <p:spPr bwMode="auto">
          <a:xfrm>
            <a:off x="392400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椭圆 40"/>
          <p:cNvSpPr/>
          <p:nvPr/>
        </p:nvSpPr>
        <p:spPr bwMode="auto">
          <a:xfrm>
            <a:off x="406800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" name="椭圆 41"/>
          <p:cNvSpPr/>
          <p:nvPr/>
        </p:nvSpPr>
        <p:spPr bwMode="auto">
          <a:xfrm>
            <a:off x="4212005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椭圆 42"/>
          <p:cNvSpPr/>
          <p:nvPr/>
        </p:nvSpPr>
        <p:spPr bwMode="auto">
          <a:xfrm>
            <a:off x="435600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椭圆 43"/>
          <p:cNvSpPr/>
          <p:nvPr/>
        </p:nvSpPr>
        <p:spPr bwMode="auto">
          <a:xfrm>
            <a:off x="450000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椭圆 44"/>
          <p:cNvSpPr/>
          <p:nvPr/>
        </p:nvSpPr>
        <p:spPr bwMode="auto">
          <a:xfrm>
            <a:off x="464399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椭圆 45"/>
          <p:cNvSpPr/>
          <p:nvPr/>
        </p:nvSpPr>
        <p:spPr bwMode="auto">
          <a:xfrm>
            <a:off x="478799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" name="椭圆 46"/>
          <p:cNvSpPr/>
          <p:nvPr/>
        </p:nvSpPr>
        <p:spPr bwMode="auto">
          <a:xfrm>
            <a:off x="4931995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椭圆 47"/>
          <p:cNvSpPr/>
          <p:nvPr/>
        </p:nvSpPr>
        <p:spPr bwMode="auto">
          <a:xfrm>
            <a:off x="5216403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" name="椭圆 48"/>
          <p:cNvSpPr/>
          <p:nvPr/>
        </p:nvSpPr>
        <p:spPr bwMode="auto">
          <a:xfrm>
            <a:off x="5072405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椭圆 49"/>
          <p:cNvSpPr/>
          <p:nvPr/>
        </p:nvSpPr>
        <p:spPr bwMode="auto">
          <a:xfrm>
            <a:off x="1514714" y="664778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椭圆 50"/>
          <p:cNvSpPr/>
          <p:nvPr/>
        </p:nvSpPr>
        <p:spPr bwMode="auto">
          <a:xfrm>
            <a:off x="1658712" y="664778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" name="椭圆 51"/>
          <p:cNvSpPr/>
          <p:nvPr/>
        </p:nvSpPr>
        <p:spPr bwMode="auto">
          <a:xfrm>
            <a:off x="923431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" name="椭圆 52"/>
          <p:cNvSpPr/>
          <p:nvPr/>
        </p:nvSpPr>
        <p:spPr bwMode="auto">
          <a:xfrm>
            <a:off x="106742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" name="椭圆 53"/>
          <p:cNvSpPr/>
          <p:nvPr/>
        </p:nvSpPr>
        <p:spPr bwMode="auto">
          <a:xfrm>
            <a:off x="7178795" y="662782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" name="椭圆 54"/>
          <p:cNvSpPr/>
          <p:nvPr/>
        </p:nvSpPr>
        <p:spPr bwMode="auto">
          <a:xfrm>
            <a:off x="7321688" y="660802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" name="椭圆 56"/>
          <p:cNvSpPr/>
          <p:nvPr/>
        </p:nvSpPr>
        <p:spPr bwMode="auto">
          <a:xfrm>
            <a:off x="42672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" name="椭圆 57"/>
          <p:cNvSpPr/>
          <p:nvPr/>
        </p:nvSpPr>
        <p:spPr bwMode="auto">
          <a:xfrm>
            <a:off x="57072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" name="椭圆 58"/>
          <p:cNvSpPr/>
          <p:nvPr/>
        </p:nvSpPr>
        <p:spPr bwMode="auto">
          <a:xfrm>
            <a:off x="180003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" name="椭圆 59"/>
          <p:cNvSpPr/>
          <p:nvPr/>
        </p:nvSpPr>
        <p:spPr bwMode="auto">
          <a:xfrm>
            <a:off x="2160032" y="668960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" name="椭圆 60"/>
          <p:cNvSpPr/>
          <p:nvPr/>
        </p:nvSpPr>
        <p:spPr bwMode="auto">
          <a:xfrm>
            <a:off x="2304030" y="66502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" name="椭圆 61"/>
          <p:cNvSpPr/>
          <p:nvPr/>
        </p:nvSpPr>
        <p:spPr bwMode="auto">
          <a:xfrm>
            <a:off x="2448028" y="668960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" name="椭圆 62"/>
          <p:cNvSpPr/>
          <p:nvPr/>
        </p:nvSpPr>
        <p:spPr bwMode="auto">
          <a:xfrm>
            <a:off x="7019966" y="664798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椭圆 63"/>
          <p:cNvSpPr/>
          <p:nvPr/>
        </p:nvSpPr>
        <p:spPr bwMode="auto">
          <a:xfrm>
            <a:off x="537209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" name="椭圆 64"/>
          <p:cNvSpPr/>
          <p:nvPr/>
        </p:nvSpPr>
        <p:spPr bwMode="auto">
          <a:xfrm>
            <a:off x="551609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" name="椭圆 65"/>
          <p:cNvSpPr/>
          <p:nvPr/>
        </p:nvSpPr>
        <p:spPr bwMode="auto">
          <a:xfrm>
            <a:off x="566008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" name="椭圆 66"/>
          <p:cNvSpPr/>
          <p:nvPr/>
        </p:nvSpPr>
        <p:spPr bwMode="auto">
          <a:xfrm>
            <a:off x="580408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" name="椭圆 67"/>
          <p:cNvSpPr/>
          <p:nvPr/>
        </p:nvSpPr>
        <p:spPr bwMode="auto">
          <a:xfrm>
            <a:off x="5948085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" name="椭圆 68"/>
          <p:cNvSpPr/>
          <p:nvPr/>
        </p:nvSpPr>
        <p:spPr bwMode="auto">
          <a:xfrm>
            <a:off x="609208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" name="椭圆 69"/>
          <p:cNvSpPr/>
          <p:nvPr/>
        </p:nvSpPr>
        <p:spPr bwMode="auto">
          <a:xfrm>
            <a:off x="623608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" name="椭圆 70"/>
          <p:cNvSpPr/>
          <p:nvPr/>
        </p:nvSpPr>
        <p:spPr bwMode="auto">
          <a:xfrm>
            <a:off x="638007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" name="椭圆 71"/>
          <p:cNvSpPr/>
          <p:nvPr/>
        </p:nvSpPr>
        <p:spPr bwMode="auto">
          <a:xfrm>
            <a:off x="652407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398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0" y="833440"/>
            <a:ext cx="9144000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en-US" altLang="zh-CN" sz="3200" b="1" dirty="0">
                <a:solidFill>
                  <a:srgbClr val="6CA62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5W+1H-Technique</a:t>
            </a:r>
            <a:r>
              <a:rPr lang="zh-CN" altLang="en-US" sz="3200" b="1" dirty="0">
                <a:solidFill>
                  <a:srgbClr val="6CA62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solidFill>
                  <a:srgbClr val="6CA62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灯片编号占位符 1"/>
          <p:cNvSpPr txBox="1">
            <a:spLocks noGrp="1"/>
          </p:cNvSpPr>
          <p:nvPr/>
        </p:nvSpPr>
        <p:spPr bwMode="auto">
          <a:xfrm>
            <a:off x="7235963" y="6596956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r">
              <a:defRPr kumimoji="1" sz="1400" b="1">
                <a:solidFill>
                  <a:schemeClr val="bg1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defRPr>
            </a:lvl1pPr>
          </a:lstStyle>
          <a:p>
            <a:fld id="{0D7D0512-7820-47F3-A392-C9562B311ADF}" type="slidenum">
              <a:rPr lang="zh-CN" altLang="en-US"/>
              <a:pPr/>
              <a:t>11</a:t>
            </a:fld>
            <a:endParaRPr lang="en-US" altLang="zh-CN" dirty="0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" y="6092963"/>
            <a:ext cx="9144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M.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Handte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G.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Schiele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V.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Matjuntke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C. Becker, P.J.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Marrón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3PC: system support for adaptive peer-to-peer pervasive computing, ACM Trans.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Auton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. Adapt. Syst. 7 (1) (2012) Art. 10.</a:t>
            </a:r>
            <a:endParaRPr lang="zh-CN" altLang="en-US" sz="1400" dirty="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500259" y="4220989"/>
            <a:ext cx="2162175" cy="1661996"/>
            <a:chOff x="3418955" y="8278936"/>
            <a:chExt cx="2162175" cy="1661996"/>
          </a:xfrm>
        </p:grpSpPr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 rot="10800000" flipV="1">
              <a:off x="3418955" y="8528057"/>
              <a:ext cx="2162175" cy="1412875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tint val="66000"/>
                    <a:satMod val="160000"/>
                  </a:srgbClr>
                </a:gs>
                <a:gs pos="50000">
                  <a:srgbClr val="92D050">
                    <a:tint val="44500"/>
                    <a:satMod val="160000"/>
                  </a:srgbClr>
                </a:gs>
                <a:gs pos="100000">
                  <a:srgbClr val="92D05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wrap="none" anchor="ctr"/>
            <a:lstStyle/>
            <a:p>
              <a:pPr algn="ctr"/>
              <a:r>
                <a:rPr lang="zh-CN" altLang="en-US" sz="2400" b="1" kern="0" dirty="0">
                  <a:solidFill>
                    <a:sysClr val="windowText" lastClr="000000"/>
                  </a:solidFill>
                  <a:ea typeface="微软雅黑" pitchFamily="34" charset="-122"/>
                </a:rPr>
                <a:t>上下文</a:t>
              </a:r>
            </a:p>
          </p:txBody>
        </p:sp>
        <p:sp>
          <p:nvSpPr>
            <p:cNvPr id="9" name="AutoShape 9"/>
            <p:cNvSpPr>
              <a:spLocks noChangeArrowheads="1"/>
            </p:cNvSpPr>
            <p:nvPr/>
          </p:nvSpPr>
          <p:spPr bwMode="auto">
            <a:xfrm rot="10800000">
              <a:off x="3418955" y="8278936"/>
              <a:ext cx="2162175" cy="266700"/>
            </a:xfrm>
            <a:custGeom>
              <a:avLst/>
              <a:gdLst>
                <a:gd name="T0" fmla="*/ 193629378 w 21600"/>
                <a:gd name="T1" fmla="*/ 1646502 h 21600"/>
                <a:gd name="T2" fmla="*/ 108217660 w 21600"/>
                <a:gd name="T3" fmla="*/ 3293004 h 21600"/>
                <a:gd name="T4" fmla="*/ 22805841 w 21600"/>
                <a:gd name="T5" fmla="*/ 1646502 h 21600"/>
                <a:gd name="T6" fmla="*/ 10821766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076 w 21600"/>
                <a:gd name="T13" fmla="*/ 4076 h 21600"/>
                <a:gd name="T14" fmla="*/ 17524 w 21600"/>
                <a:gd name="T15" fmla="*/ 1752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4551" y="21600"/>
                  </a:lnTo>
                  <a:lnTo>
                    <a:pt x="17049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2D050">
                    <a:tint val="66000"/>
                    <a:satMod val="160000"/>
                  </a:srgbClr>
                </a:gs>
                <a:gs pos="50000">
                  <a:srgbClr val="92D050">
                    <a:tint val="44500"/>
                    <a:satMod val="160000"/>
                  </a:srgbClr>
                </a:gs>
                <a:gs pos="100000">
                  <a:srgbClr val="92D05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wrap="none" anchor="ctr"/>
            <a:lstStyle/>
            <a:p>
              <a:pPr algn="ctr"/>
              <a:endParaRPr lang="zh-CN" altLang="en-US" sz="2400" kern="0" dirty="0">
                <a:solidFill>
                  <a:sysClr val="windowText" lastClr="0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332045" y="4921077"/>
            <a:ext cx="2168214" cy="966748"/>
            <a:chOff x="1252328" y="8979024"/>
            <a:chExt cx="2168214" cy="966748"/>
          </a:xfrm>
        </p:grpSpPr>
        <p:sp>
          <p:nvSpPr>
            <p:cNvPr id="12" name="AutoShape 4"/>
            <p:cNvSpPr>
              <a:spLocks noChangeArrowheads="1"/>
            </p:cNvSpPr>
            <p:nvPr/>
          </p:nvSpPr>
          <p:spPr bwMode="auto">
            <a:xfrm rot="10800000">
              <a:off x="1258367" y="8979024"/>
              <a:ext cx="2162175" cy="209550"/>
            </a:xfrm>
            <a:custGeom>
              <a:avLst/>
              <a:gdLst>
                <a:gd name="T0" fmla="*/ 202296797 w 21600"/>
                <a:gd name="T1" fmla="*/ 1016463 h 21600"/>
                <a:gd name="T2" fmla="*/ 108217660 w 21600"/>
                <a:gd name="T3" fmla="*/ 2032926 h 21600"/>
                <a:gd name="T4" fmla="*/ 14138422 w 21600"/>
                <a:gd name="T5" fmla="*/ 1016463 h 21600"/>
                <a:gd name="T6" fmla="*/ 10821766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211 w 21600"/>
                <a:gd name="T13" fmla="*/ 3211 h 21600"/>
                <a:gd name="T14" fmla="*/ 18389 w 21600"/>
                <a:gd name="T15" fmla="*/ 1838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822" y="21600"/>
                  </a:lnTo>
                  <a:lnTo>
                    <a:pt x="1877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2D050">
                    <a:tint val="66000"/>
                    <a:satMod val="160000"/>
                  </a:srgbClr>
                </a:gs>
                <a:gs pos="50000">
                  <a:srgbClr val="92D050">
                    <a:tint val="44500"/>
                    <a:satMod val="160000"/>
                  </a:srgbClr>
                </a:gs>
                <a:gs pos="100000">
                  <a:srgbClr val="92D05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kern="0" dirty="0">
                <a:solidFill>
                  <a:sysClr val="windowText" lastClr="000000"/>
                </a:solidFill>
                <a:ea typeface="微软雅黑" pitchFamily="34" charset="-122"/>
              </a:endParaRPr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 rot="10800000" flipV="1">
              <a:off x="1252328" y="9174247"/>
              <a:ext cx="2162175" cy="771525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tint val="66000"/>
                    <a:satMod val="160000"/>
                  </a:srgbClr>
                </a:gs>
                <a:gs pos="50000">
                  <a:srgbClr val="92D050">
                    <a:tint val="44500"/>
                    <a:satMod val="160000"/>
                  </a:srgbClr>
                </a:gs>
                <a:gs pos="100000">
                  <a:srgbClr val="92D05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kern="0" dirty="0">
                  <a:solidFill>
                    <a:sysClr val="windowText" lastClr="000000"/>
                  </a:solidFill>
                  <a:ea typeface="微软雅黑" pitchFamily="34" charset="-122"/>
                </a:rPr>
                <a:t>参数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660499" y="4757565"/>
            <a:ext cx="2164110" cy="1133760"/>
            <a:chOff x="5579542" y="8815511"/>
            <a:chExt cx="2164110" cy="1133760"/>
          </a:xfrm>
        </p:grpSpPr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 rot="10800000" flipV="1">
              <a:off x="5581477" y="9018996"/>
              <a:ext cx="2162175" cy="930275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tint val="66000"/>
                    <a:satMod val="160000"/>
                  </a:srgbClr>
                </a:gs>
                <a:gs pos="50000">
                  <a:srgbClr val="92D050">
                    <a:tint val="44500"/>
                    <a:satMod val="160000"/>
                  </a:srgbClr>
                </a:gs>
                <a:gs pos="100000">
                  <a:srgbClr val="92D05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wrap="none" anchor="ctr"/>
            <a:lstStyle/>
            <a:p>
              <a:pPr algn="ctr"/>
              <a:r>
                <a:rPr lang="zh-CN" altLang="en-US" sz="2400" b="1" kern="0" dirty="0">
                  <a:solidFill>
                    <a:sysClr val="windowText" lastClr="000000"/>
                  </a:solidFill>
                  <a:ea typeface="微软雅黑" pitchFamily="34" charset="-122"/>
                </a:rPr>
                <a:t>结构</a:t>
              </a:r>
            </a:p>
          </p:txBody>
        </p:sp>
        <p:sp>
          <p:nvSpPr>
            <p:cNvPr id="17" name="AutoShape 11"/>
            <p:cNvSpPr>
              <a:spLocks noChangeArrowheads="1"/>
            </p:cNvSpPr>
            <p:nvPr/>
          </p:nvSpPr>
          <p:spPr bwMode="auto">
            <a:xfrm rot="10800000">
              <a:off x="5579542" y="8815511"/>
              <a:ext cx="2162175" cy="209550"/>
            </a:xfrm>
            <a:custGeom>
              <a:avLst/>
              <a:gdLst>
                <a:gd name="T0" fmla="*/ 198479156 w 21600"/>
                <a:gd name="T1" fmla="*/ 1016463 h 21600"/>
                <a:gd name="T2" fmla="*/ 108217660 w 21600"/>
                <a:gd name="T3" fmla="*/ 2032926 h 21600"/>
                <a:gd name="T4" fmla="*/ 17956063 w 21600"/>
                <a:gd name="T5" fmla="*/ 1016463 h 21600"/>
                <a:gd name="T6" fmla="*/ 10821766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592 w 21600"/>
                <a:gd name="T13" fmla="*/ 3592 h 21600"/>
                <a:gd name="T14" fmla="*/ 18008 w 21600"/>
                <a:gd name="T15" fmla="*/ 1800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3584" y="21600"/>
                  </a:lnTo>
                  <a:lnTo>
                    <a:pt x="18016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2D050">
                    <a:tint val="66000"/>
                    <a:satMod val="160000"/>
                  </a:srgbClr>
                </a:gs>
                <a:gs pos="50000">
                  <a:srgbClr val="92D050">
                    <a:tint val="44500"/>
                    <a:satMod val="160000"/>
                  </a:srgbClr>
                </a:gs>
                <a:gs pos="100000">
                  <a:srgbClr val="92D05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  <a:extLst/>
          </p:spPr>
          <p:txBody>
            <a:bodyPr wrap="none" anchor="ctr"/>
            <a:lstStyle/>
            <a:p>
              <a:pPr algn="ctr"/>
              <a:endParaRPr lang="zh-CN" altLang="en-US" sz="2400" kern="0" dirty="0">
                <a:solidFill>
                  <a:sysClr val="windowText" lastClr="000000"/>
                </a:solidFill>
                <a:ea typeface="微软雅黑" pitchFamily="34" charset="-122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612055" y="1450740"/>
            <a:ext cx="7920880" cy="50783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eaLnBrk="1" fontAlgn="auto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rgbClr val="7BC143"/>
                </a:solidFill>
                <a:latin typeface="微软雅黑" pitchFamily="34" charset="-122"/>
                <a:ea typeface="微软雅黑" pitchFamily="34" charset="-122"/>
              </a:rPr>
              <a:t>软件调整什么才能实现自适应，可分为：</a:t>
            </a:r>
          </a:p>
        </p:txBody>
      </p:sp>
      <p:sp>
        <p:nvSpPr>
          <p:cNvPr id="32" name="AutoShape 8"/>
          <p:cNvSpPr>
            <a:spLocks/>
          </p:cNvSpPr>
          <p:nvPr/>
        </p:nvSpPr>
        <p:spPr bwMode="auto">
          <a:xfrm>
            <a:off x="3615250" y="1948395"/>
            <a:ext cx="1932192" cy="2062617"/>
          </a:xfrm>
          <a:prstGeom prst="roundRect">
            <a:avLst>
              <a:gd name="adj" fmla="val 18519"/>
            </a:avLst>
          </a:prstGeom>
          <a:solidFill>
            <a:sysClr val="window" lastClr="FFFFFF"/>
          </a:solidFill>
          <a:ln w="25400" cap="flat" cmpd="sng" algn="ctr">
            <a:solidFill>
              <a:srgbClr val="6CA62C"/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lIns="0" tIns="0" rIns="0" bIns="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属于可调整上下文的自适应软件系统的一种特殊方法</a:t>
            </a:r>
            <a:endParaRPr lang="en-US" kern="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微软雅黑" pitchFamily="34" charset="-122"/>
            </a:endParaRPr>
          </a:p>
        </p:txBody>
      </p:sp>
      <p:sp>
        <p:nvSpPr>
          <p:cNvPr id="33" name="AutoShape 8"/>
          <p:cNvSpPr>
            <a:spLocks/>
          </p:cNvSpPr>
          <p:nvPr/>
        </p:nvSpPr>
        <p:spPr bwMode="auto">
          <a:xfrm>
            <a:off x="5725586" y="2375213"/>
            <a:ext cx="2032000" cy="2205771"/>
          </a:xfrm>
          <a:prstGeom prst="roundRect">
            <a:avLst>
              <a:gd name="adj" fmla="val 18519"/>
            </a:avLst>
          </a:prstGeom>
          <a:solidFill>
            <a:sysClr val="window" lastClr="FFFFFF"/>
          </a:solidFill>
          <a:ln w="25400" cap="flat" cmpd="sng" algn="ctr">
            <a:solidFill>
              <a:srgbClr val="6CA62C"/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lIns="0" tIns="0" rIns="0" bIns="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更换失效的构件，或者加入性能更好的构件</a:t>
            </a:r>
            <a:endParaRPr lang="en-US" altLang="zh-CN" kern="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微软雅黑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kern="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微软雅黑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通过集成实现服务的切换或形成新的服务</a:t>
            </a:r>
            <a:endParaRPr lang="en-US" kern="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微软雅黑" pitchFamily="34" charset="-122"/>
            </a:endParaRPr>
          </a:p>
        </p:txBody>
      </p:sp>
      <p:sp>
        <p:nvSpPr>
          <p:cNvPr id="34" name="AutoShape 8"/>
          <p:cNvSpPr>
            <a:spLocks/>
          </p:cNvSpPr>
          <p:nvPr/>
        </p:nvSpPr>
        <p:spPr bwMode="auto">
          <a:xfrm>
            <a:off x="1404044" y="2697389"/>
            <a:ext cx="2015972" cy="2060176"/>
          </a:xfrm>
          <a:prstGeom prst="roundRect">
            <a:avLst>
              <a:gd name="adj" fmla="val 18519"/>
            </a:avLst>
          </a:prstGeom>
          <a:solidFill>
            <a:sysClr val="window" lastClr="FFFFFF"/>
          </a:solidFill>
          <a:ln w="25400" cap="flat" cmpd="sng" algn="ctr">
            <a:solidFill>
              <a:srgbClr val="6CA62C"/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lIns="0" tIns="0" rIns="0" bIns="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在运行过程中调整系统的参数，较为容易实现</a:t>
            </a:r>
            <a:endParaRPr lang="en-US" altLang="zh-CN" kern="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微软雅黑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微软雅黑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但参数之间可能会互相依赖</a:t>
            </a:r>
            <a:endParaRPr lang="en-US" kern="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微软雅黑" pitchFamily="34" charset="-122"/>
            </a:endParaRPr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3492017" y="45049"/>
            <a:ext cx="5651985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二、自适应</a:t>
            </a:r>
            <a:r>
              <a: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-02</a:t>
            </a:r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要素</a:t>
            </a:r>
            <a:r>
              <a: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(5/7)</a:t>
            </a:r>
            <a:endParaRPr lang="zh-CN" alt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144060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椭圆 23"/>
          <p:cNvSpPr/>
          <p:nvPr/>
        </p:nvSpPr>
        <p:spPr bwMode="auto">
          <a:xfrm>
            <a:off x="288058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椭圆 24"/>
          <p:cNvSpPr/>
          <p:nvPr/>
        </p:nvSpPr>
        <p:spPr bwMode="auto">
          <a:xfrm>
            <a:off x="121513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椭圆 25"/>
          <p:cNvSpPr/>
          <p:nvPr/>
        </p:nvSpPr>
        <p:spPr bwMode="auto">
          <a:xfrm>
            <a:off x="1359131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椭圆 26"/>
          <p:cNvSpPr/>
          <p:nvPr/>
        </p:nvSpPr>
        <p:spPr bwMode="auto">
          <a:xfrm>
            <a:off x="280802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椭圆 27"/>
          <p:cNvSpPr/>
          <p:nvPr/>
        </p:nvSpPr>
        <p:spPr bwMode="auto">
          <a:xfrm>
            <a:off x="2952021" y="660802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椭圆 28"/>
          <p:cNvSpPr/>
          <p:nvPr/>
        </p:nvSpPr>
        <p:spPr bwMode="auto">
          <a:xfrm>
            <a:off x="309601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椭圆 29"/>
          <p:cNvSpPr/>
          <p:nvPr/>
        </p:nvSpPr>
        <p:spPr bwMode="auto">
          <a:xfrm>
            <a:off x="324001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椭圆 34"/>
          <p:cNvSpPr/>
          <p:nvPr/>
        </p:nvSpPr>
        <p:spPr bwMode="auto">
          <a:xfrm>
            <a:off x="363601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椭圆 35"/>
          <p:cNvSpPr/>
          <p:nvPr/>
        </p:nvSpPr>
        <p:spPr bwMode="auto">
          <a:xfrm>
            <a:off x="378001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椭圆 36"/>
          <p:cNvSpPr/>
          <p:nvPr/>
        </p:nvSpPr>
        <p:spPr bwMode="auto">
          <a:xfrm>
            <a:off x="392400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椭圆 37"/>
          <p:cNvSpPr/>
          <p:nvPr/>
        </p:nvSpPr>
        <p:spPr bwMode="auto">
          <a:xfrm>
            <a:off x="406800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椭圆 38"/>
          <p:cNvSpPr/>
          <p:nvPr/>
        </p:nvSpPr>
        <p:spPr bwMode="auto">
          <a:xfrm>
            <a:off x="4212005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椭圆 39"/>
          <p:cNvSpPr/>
          <p:nvPr/>
        </p:nvSpPr>
        <p:spPr bwMode="auto">
          <a:xfrm>
            <a:off x="435600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椭圆 40"/>
          <p:cNvSpPr/>
          <p:nvPr/>
        </p:nvSpPr>
        <p:spPr bwMode="auto">
          <a:xfrm>
            <a:off x="450000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" name="椭圆 41"/>
          <p:cNvSpPr/>
          <p:nvPr/>
        </p:nvSpPr>
        <p:spPr bwMode="auto">
          <a:xfrm>
            <a:off x="464399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椭圆 42"/>
          <p:cNvSpPr/>
          <p:nvPr/>
        </p:nvSpPr>
        <p:spPr bwMode="auto">
          <a:xfrm>
            <a:off x="478799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椭圆 43"/>
          <p:cNvSpPr/>
          <p:nvPr/>
        </p:nvSpPr>
        <p:spPr bwMode="auto">
          <a:xfrm>
            <a:off x="4931995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椭圆 44"/>
          <p:cNvSpPr/>
          <p:nvPr/>
        </p:nvSpPr>
        <p:spPr bwMode="auto">
          <a:xfrm>
            <a:off x="5216403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椭圆 45"/>
          <p:cNvSpPr/>
          <p:nvPr/>
        </p:nvSpPr>
        <p:spPr bwMode="auto">
          <a:xfrm>
            <a:off x="5072405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" name="椭圆 46"/>
          <p:cNvSpPr/>
          <p:nvPr/>
        </p:nvSpPr>
        <p:spPr bwMode="auto">
          <a:xfrm>
            <a:off x="1514714" y="664778"/>
            <a:ext cx="108000" cy="1080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椭圆 47"/>
          <p:cNvSpPr/>
          <p:nvPr/>
        </p:nvSpPr>
        <p:spPr bwMode="auto">
          <a:xfrm>
            <a:off x="1658712" y="664778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" name="椭圆 48"/>
          <p:cNvSpPr/>
          <p:nvPr/>
        </p:nvSpPr>
        <p:spPr bwMode="auto">
          <a:xfrm>
            <a:off x="923431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椭圆 49"/>
          <p:cNvSpPr/>
          <p:nvPr/>
        </p:nvSpPr>
        <p:spPr bwMode="auto">
          <a:xfrm>
            <a:off x="106742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椭圆 50"/>
          <p:cNvSpPr/>
          <p:nvPr/>
        </p:nvSpPr>
        <p:spPr bwMode="auto">
          <a:xfrm>
            <a:off x="7178795" y="662782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" name="椭圆 51"/>
          <p:cNvSpPr/>
          <p:nvPr/>
        </p:nvSpPr>
        <p:spPr bwMode="auto">
          <a:xfrm>
            <a:off x="7321688" y="660802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" name="椭圆 53"/>
          <p:cNvSpPr/>
          <p:nvPr/>
        </p:nvSpPr>
        <p:spPr bwMode="auto">
          <a:xfrm>
            <a:off x="42672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" name="椭圆 54"/>
          <p:cNvSpPr/>
          <p:nvPr/>
        </p:nvSpPr>
        <p:spPr bwMode="auto">
          <a:xfrm>
            <a:off x="57072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" name="椭圆 55"/>
          <p:cNvSpPr/>
          <p:nvPr/>
        </p:nvSpPr>
        <p:spPr bwMode="auto">
          <a:xfrm>
            <a:off x="180003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" name="椭圆 56"/>
          <p:cNvSpPr/>
          <p:nvPr/>
        </p:nvSpPr>
        <p:spPr bwMode="auto">
          <a:xfrm>
            <a:off x="2160032" y="668960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" name="椭圆 57"/>
          <p:cNvSpPr/>
          <p:nvPr/>
        </p:nvSpPr>
        <p:spPr bwMode="auto">
          <a:xfrm>
            <a:off x="2304030" y="66502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" name="椭圆 58"/>
          <p:cNvSpPr/>
          <p:nvPr/>
        </p:nvSpPr>
        <p:spPr bwMode="auto">
          <a:xfrm>
            <a:off x="2448028" y="668960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" name="椭圆 59"/>
          <p:cNvSpPr/>
          <p:nvPr/>
        </p:nvSpPr>
        <p:spPr bwMode="auto">
          <a:xfrm>
            <a:off x="7019966" y="664798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" name="椭圆 60"/>
          <p:cNvSpPr/>
          <p:nvPr/>
        </p:nvSpPr>
        <p:spPr bwMode="auto">
          <a:xfrm>
            <a:off x="537209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" name="椭圆 61"/>
          <p:cNvSpPr/>
          <p:nvPr/>
        </p:nvSpPr>
        <p:spPr bwMode="auto">
          <a:xfrm>
            <a:off x="551609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" name="椭圆 62"/>
          <p:cNvSpPr/>
          <p:nvPr/>
        </p:nvSpPr>
        <p:spPr bwMode="auto">
          <a:xfrm>
            <a:off x="566008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椭圆 63"/>
          <p:cNvSpPr/>
          <p:nvPr/>
        </p:nvSpPr>
        <p:spPr bwMode="auto">
          <a:xfrm>
            <a:off x="580408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" name="椭圆 64"/>
          <p:cNvSpPr/>
          <p:nvPr/>
        </p:nvSpPr>
        <p:spPr bwMode="auto">
          <a:xfrm>
            <a:off x="5948085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" name="椭圆 65"/>
          <p:cNvSpPr/>
          <p:nvPr/>
        </p:nvSpPr>
        <p:spPr bwMode="auto">
          <a:xfrm>
            <a:off x="609208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" name="椭圆 66"/>
          <p:cNvSpPr/>
          <p:nvPr/>
        </p:nvSpPr>
        <p:spPr bwMode="auto">
          <a:xfrm>
            <a:off x="623608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" name="椭圆 67"/>
          <p:cNvSpPr/>
          <p:nvPr/>
        </p:nvSpPr>
        <p:spPr bwMode="auto">
          <a:xfrm>
            <a:off x="638007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" name="椭圆 68"/>
          <p:cNvSpPr/>
          <p:nvPr/>
        </p:nvSpPr>
        <p:spPr bwMode="auto">
          <a:xfrm>
            <a:off x="652407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433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0" y="833440"/>
            <a:ext cx="9144000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en-US" altLang="zh-CN" sz="3200" b="1" dirty="0">
                <a:solidFill>
                  <a:srgbClr val="6CA62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5W+1H-Controller</a:t>
            </a:r>
            <a:r>
              <a:rPr lang="zh-CN" altLang="en-US" sz="3200" b="1" dirty="0">
                <a:solidFill>
                  <a:srgbClr val="6CA62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solidFill>
                  <a:srgbClr val="6CA62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灯片编号占位符 1"/>
          <p:cNvSpPr txBox="1">
            <a:spLocks noGrp="1"/>
          </p:cNvSpPr>
          <p:nvPr/>
        </p:nvSpPr>
        <p:spPr bwMode="auto">
          <a:xfrm>
            <a:off x="7235963" y="6596956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r">
              <a:defRPr kumimoji="1" sz="1400" b="1">
                <a:solidFill>
                  <a:schemeClr val="bg1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defRPr>
            </a:lvl1pPr>
          </a:lstStyle>
          <a:p>
            <a:fld id="{0D7D0512-7820-47F3-A392-C9562B311ADF}" type="slidenum">
              <a:rPr lang="zh-CN" altLang="en-US"/>
              <a:pPr/>
              <a:t>12</a:t>
            </a:fld>
            <a:endParaRPr lang="en-US" altLang="zh-CN" dirty="0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" y="6289179"/>
            <a:ext cx="91440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P.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Lalanda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J.A. McCann, A.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Diaconescu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Autonomic Computing, Springer, 2013.</a:t>
            </a:r>
            <a:endParaRPr lang="zh-CN" altLang="en-US" sz="1400" dirty="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12055" y="1450740"/>
            <a:ext cx="7920880" cy="464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eaLnBrk="1" fontAlgn="auto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rgbClr val="7BC143"/>
                </a:solidFill>
                <a:latin typeface="微软雅黑" pitchFamily="34" charset="-122"/>
                <a:ea typeface="微软雅黑" pitchFamily="34" charset="-122"/>
              </a:rPr>
              <a:t>控制自适应过程的控制者，存在如下的发展趋势：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2" y="4135689"/>
            <a:ext cx="9143998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614325" y="3272836"/>
            <a:ext cx="1725706" cy="1725706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r>
              <a:rPr lang="zh-CN" altLang="en-US" sz="2400" dirty="0">
                <a:solidFill>
                  <a:srgbClr val="806D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539540" y="2186411"/>
            <a:ext cx="2988022" cy="2106577"/>
            <a:chOff x="3367090" y="2169789"/>
            <a:chExt cx="2988022" cy="2106577"/>
          </a:xfrm>
        </p:grpSpPr>
        <p:cxnSp>
          <p:nvCxnSpPr>
            <p:cNvPr id="8" name="直接连接符 7"/>
            <p:cNvCxnSpPr>
              <a:stCxn id="15" idx="2"/>
              <a:endCxn id="17" idx="0"/>
            </p:cNvCxnSpPr>
            <p:nvPr/>
          </p:nvCxnSpPr>
          <p:spPr>
            <a:xfrm>
              <a:off x="3971927" y="3398069"/>
              <a:ext cx="0" cy="596943"/>
            </a:xfrm>
            <a:prstGeom prst="line">
              <a:avLst/>
            </a:prstGeom>
            <a:ln w="19050">
              <a:solidFill>
                <a:srgbClr val="9FCC3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圆角矩形 14"/>
            <p:cNvSpPr/>
            <p:nvPr/>
          </p:nvSpPr>
          <p:spPr>
            <a:xfrm>
              <a:off x="3367090" y="2188395"/>
              <a:ext cx="1209674" cy="1209674"/>
            </a:xfrm>
            <a:prstGeom prst="roundRect">
              <a:avLst>
                <a:gd name="adj" fmla="val 12220"/>
              </a:avLst>
            </a:prstGeom>
            <a:solidFill>
              <a:srgbClr val="9FCC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3831250" y="3995012"/>
              <a:ext cx="281354" cy="281354"/>
              <a:chOff x="3827463" y="3324836"/>
              <a:chExt cx="281354" cy="281354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3827463" y="3324836"/>
                <a:ext cx="281354" cy="281354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rgbClr val="BCA7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20000"/>
                  </a:lnSpc>
                </a:pPr>
                <a:endParaRPr lang="zh-CN" altLang="en-US" sz="2400">
                  <a:solidFill>
                    <a:srgbClr val="806D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3896140" y="3393513"/>
                <a:ext cx="144000" cy="144000"/>
              </a:xfrm>
              <a:prstGeom prst="ellipse">
                <a:avLst/>
              </a:prstGeom>
              <a:solidFill>
                <a:srgbClr val="9FCC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4" name="矩形 33"/>
            <p:cNvSpPr/>
            <p:nvPr/>
          </p:nvSpPr>
          <p:spPr>
            <a:xfrm>
              <a:off x="4623654" y="2169789"/>
              <a:ext cx="1510223" cy="4505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zh-CN" altLang="en-US" sz="2000" b="1" dirty="0">
                  <a:solidFill>
                    <a:srgbClr val="00B0F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人为控制</a:t>
              </a:r>
              <a:endParaRPr lang="en-US" altLang="zh-CN" sz="2000" b="1" dirty="0">
                <a:solidFill>
                  <a:srgbClr val="00B0F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623653" y="2692141"/>
              <a:ext cx="1731459" cy="7681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2000"/>
                </a:lnSpc>
              </a:pPr>
              <a:r>
                <a:rPr lang="zh-CN" altLang="en-US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预先定义策略</a:t>
              </a:r>
              <a:endPara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>
                <a:lnSpc>
                  <a:spcPct val="122000"/>
                </a:lnSpc>
              </a:pPr>
              <a:r>
                <a:rPr lang="zh-CN" altLang="en-US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并执行调整</a:t>
              </a:r>
              <a:endPara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3580608" y="2431198"/>
              <a:ext cx="782638" cy="673100"/>
              <a:chOff x="5213351" y="4153253"/>
              <a:chExt cx="782638" cy="673100"/>
            </a:xfrm>
            <a:solidFill>
              <a:schemeClr val="bg1"/>
            </a:solidFill>
          </p:grpSpPr>
          <p:sp>
            <p:nvSpPr>
              <p:cNvPr id="43" name="Freeform 112"/>
              <p:cNvSpPr>
                <a:spLocks/>
              </p:cNvSpPr>
              <p:nvPr/>
            </p:nvSpPr>
            <p:spPr bwMode="auto">
              <a:xfrm>
                <a:off x="5689601" y="4153253"/>
                <a:ext cx="301625" cy="390525"/>
              </a:xfrm>
              <a:custGeom>
                <a:avLst/>
                <a:gdLst>
                  <a:gd name="T0" fmla="*/ 144 w 159"/>
                  <a:gd name="T1" fmla="*/ 91 h 206"/>
                  <a:gd name="T2" fmla="*/ 126 w 159"/>
                  <a:gd name="T3" fmla="*/ 76 h 206"/>
                  <a:gd name="T4" fmla="*/ 102 w 159"/>
                  <a:gd name="T5" fmla="*/ 56 h 206"/>
                  <a:gd name="T6" fmla="*/ 100 w 159"/>
                  <a:gd name="T7" fmla="*/ 40 h 206"/>
                  <a:gd name="T8" fmla="*/ 71 w 159"/>
                  <a:gd name="T9" fmla="*/ 5 h 206"/>
                  <a:gd name="T10" fmla="*/ 34 w 159"/>
                  <a:gd name="T11" fmla="*/ 13 h 206"/>
                  <a:gd name="T12" fmla="*/ 26 w 159"/>
                  <a:gd name="T13" fmla="*/ 34 h 206"/>
                  <a:gd name="T14" fmla="*/ 24 w 159"/>
                  <a:gd name="T15" fmla="*/ 55 h 206"/>
                  <a:gd name="T16" fmla="*/ 26 w 159"/>
                  <a:gd name="T17" fmla="*/ 65 h 206"/>
                  <a:gd name="T18" fmla="*/ 31 w 159"/>
                  <a:gd name="T19" fmla="*/ 70 h 206"/>
                  <a:gd name="T20" fmla="*/ 35 w 159"/>
                  <a:gd name="T21" fmla="*/ 75 h 206"/>
                  <a:gd name="T22" fmla="*/ 35 w 159"/>
                  <a:gd name="T23" fmla="*/ 80 h 206"/>
                  <a:gd name="T24" fmla="*/ 39 w 159"/>
                  <a:gd name="T25" fmla="*/ 84 h 206"/>
                  <a:gd name="T26" fmla="*/ 44 w 159"/>
                  <a:gd name="T27" fmla="*/ 91 h 206"/>
                  <a:gd name="T28" fmla="*/ 60 w 159"/>
                  <a:gd name="T29" fmla="*/ 95 h 206"/>
                  <a:gd name="T30" fmla="*/ 59 w 159"/>
                  <a:gd name="T31" fmla="*/ 120 h 206"/>
                  <a:gd name="T32" fmla="*/ 54 w 159"/>
                  <a:gd name="T33" fmla="*/ 142 h 206"/>
                  <a:gd name="T34" fmla="*/ 54 w 159"/>
                  <a:gd name="T35" fmla="*/ 144 h 206"/>
                  <a:gd name="T36" fmla="*/ 53 w 159"/>
                  <a:gd name="T37" fmla="*/ 141 h 206"/>
                  <a:gd name="T38" fmla="*/ 47 w 159"/>
                  <a:gd name="T39" fmla="*/ 126 h 206"/>
                  <a:gd name="T40" fmla="*/ 43 w 159"/>
                  <a:gd name="T41" fmla="*/ 124 h 206"/>
                  <a:gd name="T42" fmla="*/ 42 w 159"/>
                  <a:gd name="T43" fmla="*/ 138 h 206"/>
                  <a:gd name="T44" fmla="*/ 40 w 159"/>
                  <a:gd name="T45" fmla="*/ 147 h 206"/>
                  <a:gd name="T46" fmla="*/ 18 w 159"/>
                  <a:gd name="T47" fmla="*/ 138 h 206"/>
                  <a:gd name="T48" fmla="*/ 6 w 159"/>
                  <a:gd name="T49" fmla="*/ 135 h 206"/>
                  <a:gd name="T50" fmla="*/ 11 w 159"/>
                  <a:gd name="T51" fmla="*/ 143 h 206"/>
                  <a:gd name="T52" fmla="*/ 23 w 159"/>
                  <a:gd name="T53" fmla="*/ 150 h 206"/>
                  <a:gd name="T54" fmla="*/ 26 w 159"/>
                  <a:gd name="T55" fmla="*/ 154 h 206"/>
                  <a:gd name="T56" fmla="*/ 16 w 159"/>
                  <a:gd name="T57" fmla="*/ 150 h 206"/>
                  <a:gd name="T58" fmla="*/ 2 w 159"/>
                  <a:gd name="T59" fmla="*/ 144 h 206"/>
                  <a:gd name="T60" fmla="*/ 5 w 159"/>
                  <a:gd name="T61" fmla="*/ 151 h 206"/>
                  <a:gd name="T62" fmla="*/ 6 w 159"/>
                  <a:gd name="T63" fmla="*/ 159 h 206"/>
                  <a:gd name="T64" fmla="*/ 20 w 159"/>
                  <a:gd name="T65" fmla="*/ 172 h 206"/>
                  <a:gd name="T66" fmla="*/ 47 w 159"/>
                  <a:gd name="T67" fmla="*/ 179 h 206"/>
                  <a:gd name="T68" fmla="*/ 43 w 159"/>
                  <a:gd name="T69" fmla="*/ 206 h 206"/>
                  <a:gd name="T70" fmla="*/ 151 w 159"/>
                  <a:gd name="T71" fmla="*/ 206 h 206"/>
                  <a:gd name="T72" fmla="*/ 144 w 159"/>
                  <a:gd name="T73" fmla="*/ 91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59" h="206">
                    <a:moveTo>
                      <a:pt x="144" y="91"/>
                    </a:moveTo>
                    <a:cubicBezTo>
                      <a:pt x="144" y="91"/>
                      <a:pt x="140" y="84"/>
                      <a:pt x="126" y="76"/>
                    </a:cubicBezTo>
                    <a:cubicBezTo>
                      <a:pt x="111" y="68"/>
                      <a:pt x="106" y="67"/>
                      <a:pt x="102" y="56"/>
                    </a:cubicBezTo>
                    <a:cubicBezTo>
                      <a:pt x="102" y="56"/>
                      <a:pt x="100" y="49"/>
                      <a:pt x="100" y="40"/>
                    </a:cubicBezTo>
                    <a:cubicBezTo>
                      <a:pt x="100" y="32"/>
                      <a:pt x="95" y="11"/>
                      <a:pt x="71" y="5"/>
                    </a:cubicBezTo>
                    <a:cubicBezTo>
                      <a:pt x="50" y="0"/>
                      <a:pt x="40" y="7"/>
                      <a:pt x="34" y="13"/>
                    </a:cubicBezTo>
                    <a:cubicBezTo>
                      <a:pt x="34" y="13"/>
                      <a:pt x="25" y="22"/>
                      <a:pt x="26" y="34"/>
                    </a:cubicBezTo>
                    <a:cubicBezTo>
                      <a:pt x="27" y="47"/>
                      <a:pt x="26" y="48"/>
                      <a:pt x="24" y="55"/>
                    </a:cubicBezTo>
                    <a:cubicBezTo>
                      <a:pt x="22" y="62"/>
                      <a:pt x="20" y="65"/>
                      <a:pt x="26" y="65"/>
                    </a:cubicBezTo>
                    <a:cubicBezTo>
                      <a:pt x="31" y="64"/>
                      <a:pt x="32" y="65"/>
                      <a:pt x="31" y="70"/>
                    </a:cubicBezTo>
                    <a:cubicBezTo>
                      <a:pt x="30" y="75"/>
                      <a:pt x="32" y="76"/>
                      <a:pt x="35" y="75"/>
                    </a:cubicBezTo>
                    <a:cubicBezTo>
                      <a:pt x="35" y="75"/>
                      <a:pt x="32" y="80"/>
                      <a:pt x="35" y="80"/>
                    </a:cubicBezTo>
                    <a:cubicBezTo>
                      <a:pt x="39" y="80"/>
                      <a:pt x="39" y="80"/>
                      <a:pt x="39" y="84"/>
                    </a:cubicBezTo>
                    <a:cubicBezTo>
                      <a:pt x="39" y="87"/>
                      <a:pt x="38" y="92"/>
                      <a:pt x="44" y="91"/>
                    </a:cubicBezTo>
                    <a:cubicBezTo>
                      <a:pt x="50" y="91"/>
                      <a:pt x="55" y="88"/>
                      <a:pt x="60" y="95"/>
                    </a:cubicBezTo>
                    <a:cubicBezTo>
                      <a:pt x="65" y="102"/>
                      <a:pt x="62" y="111"/>
                      <a:pt x="59" y="120"/>
                    </a:cubicBezTo>
                    <a:cubicBezTo>
                      <a:pt x="57" y="129"/>
                      <a:pt x="54" y="142"/>
                      <a:pt x="54" y="142"/>
                    </a:cubicBezTo>
                    <a:cubicBezTo>
                      <a:pt x="54" y="142"/>
                      <a:pt x="54" y="143"/>
                      <a:pt x="54" y="144"/>
                    </a:cubicBezTo>
                    <a:cubicBezTo>
                      <a:pt x="54" y="142"/>
                      <a:pt x="53" y="141"/>
                      <a:pt x="53" y="141"/>
                    </a:cubicBezTo>
                    <a:cubicBezTo>
                      <a:pt x="49" y="134"/>
                      <a:pt x="47" y="130"/>
                      <a:pt x="47" y="126"/>
                    </a:cubicBezTo>
                    <a:cubicBezTo>
                      <a:pt x="47" y="122"/>
                      <a:pt x="45" y="121"/>
                      <a:pt x="43" y="124"/>
                    </a:cubicBezTo>
                    <a:cubicBezTo>
                      <a:pt x="40" y="127"/>
                      <a:pt x="40" y="133"/>
                      <a:pt x="42" y="138"/>
                    </a:cubicBezTo>
                    <a:cubicBezTo>
                      <a:pt x="44" y="144"/>
                      <a:pt x="47" y="149"/>
                      <a:pt x="40" y="147"/>
                    </a:cubicBezTo>
                    <a:cubicBezTo>
                      <a:pt x="32" y="146"/>
                      <a:pt x="24" y="141"/>
                      <a:pt x="18" y="138"/>
                    </a:cubicBezTo>
                    <a:cubicBezTo>
                      <a:pt x="12" y="135"/>
                      <a:pt x="7" y="133"/>
                      <a:pt x="6" y="135"/>
                    </a:cubicBezTo>
                    <a:cubicBezTo>
                      <a:pt x="4" y="137"/>
                      <a:pt x="7" y="141"/>
                      <a:pt x="11" y="143"/>
                    </a:cubicBezTo>
                    <a:cubicBezTo>
                      <a:pt x="15" y="146"/>
                      <a:pt x="23" y="150"/>
                      <a:pt x="23" y="150"/>
                    </a:cubicBezTo>
                    <a:cubicBezTo>
                      <a:pt x="23" y="150"/>
                      <a:pt x="27" y="152"/>
                      <a:pt x="26" y="154"/>
                    </a:cubicBezTo>
                    <a:cubicBezTo>
                      <a:pt x="25" y="155"/>
                      <a:pt x="18" y="152"/>
                      <a:pt x="16" y="150"/>
                    </a:cubicBezTo>
                    <a:cubicBezTo>
                      <a:pt x="13" y="148"/>
                      <a:pt x="5" y="140"/>
                      <a:pt x="2" y="144"/>
                    </a:cubicBezTo>
                    <a:cubicBezTo>
                      <a:pt x="0" y="147"/>
                      <a:pt x="4" y="150"/>
                      <a:pt x="5" y="151"/>
                    </a:cubicBezTo>
                    <a:cubicBezTo>
                      <a:pt x="5" y="151"/>
                      <a:pt x="3" y="154"/>
                      <a:pt x="6" y="159"/>
                    </a:cubicBezTo>
                    <a:cubicBezTo>
                      <a:pt x="9" y="164"/>
                      <a:pt x="12" y="169"/>
                      <a:pt x="20" y="172"/>
                    </a:cubicBezTo>
                    <a:cubicBezTo>
                      <a:pt x="29" y="175"/>
                      <a:pt x="34" y="178"/>
                      <a:pt x="47" y="179"/>
                    </a:cubicBezTo>
                    <a:cubicBezTo>
                      <a:pt x="45" y="188"/>
                      <a:pt x="44" y="198"/>
                      <a:pt x="43" y="206"/>
                    </a:cubicBezTo>
                    <a:cubicBezTo>
                      <a:pt x="151" y="206"/>
                      <a:pt x="151" y="206"/>
                      <a:pt x="151" y="206"/>
                    </a:cubicBezTo>
                    <a:cubicBezTo>
                      <a:pt x="153" y="181"/>
                      <a:pt x="159" y="111"/>
                      <a:pt x="144" y="9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Freeform 113"/>
              <p:cNvSpPr>
                <a:spLocks/>
              </p:cNvSpPr>
              <p:nvPr/>
            </p:nvSpPr>
            <p:spPr bwMode="auto">
              <a:xfrm>
                <a:off x="5232401" y="4158015"/>
                <a:ext cx="395288" cy="385763"/>
              </a:xfrm>
              <a:custGeom>
                <a:avLst/>
                <a:gdLst>
                  <a:gd name="T0" fmla="*/ 203 w 208"/>
                  <a:gd name="T1" fmla="*/ 164 h 203"/>
                  <a:gd name="T2" fmla="*/ 193 w 208"/>
                  <a:gd name="T3" fmla="*/ 146 h 203"/>
                  <a:gd name="T4" fmla="*/ 182 w 208"/>
                  <a:gd name="T5" fmla="*/ 129 h 203"/>
                  <a:gd name="T6" fmla="*/ 169 w 208"/>
                  <a:gd name="T7" fmla="*/ 111 h 203"/>
                  <a:gd name="T8" fmla="*/ 160 w 208"/>
                  <a:gd name="T9" fmla="*/ 98 h 203"/>
                  <a:gd name="T10" fmla="*/ 147 w 208"/>
                  <a:gd name="T11" fmla="*/ 84 h 203"/>
                  <a:gd name="T12" fmla="*/ 113 w 208"/>
                  <a:gd name="T13" fmla="*/ 82 h 203"/>
                  <a:gd name="T14" fmla="*/ 99 w 208"/>
                  <a:gd name="T15" fmla="*/ 78 h 203"/>
                  <a:gd name="T16" fmla="*/ 107 w 208"/>
                  <a:gd name="T17" fmla="*/ 55 h 203"/>
                  <a:gd name="T18" fmla="*/ 103 w 208"/>
                  <a:gd name="T19" fmla="*/ 40 h 203"/>
                  <a:gd name="T20" fmla="*/ 103 w 208"/>
                  <a:gd name="T21" fmla="*/ 33 h 203"/>
                  <a:gd name="T22" fmla="*/ 99 w 208"/>
                  <a:gd name="T23" fmla="*/ 18 h 203"/>
                  <a:gd name="T24" fmla="*/ 89 w 208"/>
                  <a:gd name="T25" fmla="*/ 8 h 203"/>
                  <a:gd name="T26" fmla="*/ 63 w 208"/>
                  <a:gd name="T27" fmla="*/ 4 h 203"/>
                  <a:gd name="T28" fmla="*/ 44 w 208"/>
                  <a:gd name="T29" fmla="*/ 13 h 203"/>
                  <a:gd name="T30" fmla="*/ 35 w 208"/>
                  <a:gd name="T31" fmla="*/ 40 h 203"/>
                  <a:gd name="T32" fmla="*/ 48 w 208"/>
                  <a:gd name="T33" fmla="*/ 63 h 203"/>
                  <a:gd name="T34" fmla="*/ 52 w 208"/>
                  <a:gd name="T35" fmla="*/ 79 h 203"/>
                  <a:gd name="T36" fmla="*/ 44 w 208"/>
                  <a:gd name="T37" fmla="*/ 86 h 203"/>
                  <a:gd name="T38" fmla="*/ 8 w 208"/>
                  <a:gd name="T39" fmla="*/ 105 h 203"/>
                  <a:gd name="T40" fmla="*/ 4 w 208"/>
                  <a:gd name="T41" fmla="*/ 132 h 203"/>
                  <a:gd name="T42" fmla="*/ 2 w 208"/>
                  <a:gd name="T43" fmla="*/ 171 h 203"/>
                  <a:gd name="T44" fmla="*/ 3 w 208"/>
                  <a:gd name="T45" fmla="*/ 203 h 203"/>
                  <a:gd name="T46" fmla="*/ 205 w 208"/>
                  <a:gd name="T47" fmla="*/ 203 h 203"/>
                  <a:gd name="T48" fmla="*/ 203 w 208"/>
                  <a:gd name="T49" fmla="*/ 164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8" h="203">
                    <a:moveTo>
                      <a:pt x="203" y="164"/>
                    </a:moveTo>
                    <a:cubicBezTo>
                      <a:pt x="200" y="154"/>
                      <a:pt x="193" y="153"/>
                      <a:pt x="193" y="146"/>
                    </a:cubicBezTo>
                    <a:cubicBezTo>
                      <a:pt x="192" y="139"/>
                      <a:pt x="183" y="133"/>
                      <a:pt x="182" y="129"/>
                    </a:cubicBezTo>
                    <a:cubicBezTo>
                      <a:pt x="180" y="125"/>
                      <a:pt x="176" y="116"/>
                      <a:pt x="169" y="111"/>
                    </a:cubicBezTo>
                    <a:cubicBezTo>
                      <a:pt x="163" y="106"/>
                      <a:pt x="163" y="106"/>
                      <a:pt x="160" y="98"/>
                    </a:cubicBezTo>
                    <a:cubicBezTo>
                      <a:pt x="157" y="91"/>
                      <a:pt x="155" y="87"/>
                      <a:pt x="147" y="84"/>
                    </a:cubicBezTo>
                    <a:cubicBezTo>
                      <a:pt x="139" y="81"/>
                      <a:pt x="122" y="83"/>
                      <a:pt x="113" y="82"/>
                    </a:cubicBezTo>
                    <a:cubicBezTo>
                      <a:pt x="105" y="82"/>
                      <a:pt x="99" y="78"/>
                      <a:pt x="99" y="78"/>
                    </a:cubicBezTo>
                    <a:cubicBezTo>
                      <a:pt x="107" y="79"/>
                      <a:pt x="106" y="63"/>
                      <a:pt x="107" y="55"/>
                    </a:cubicBezTo>
                    <a:cubicBezTo>
                      <a:pt x="108" y="46"/>
                      <a:pt x="104" y="42"/>
                      <a:pt x="103" y="40"/>
                    </a:cubicBezTo>
                    <a:cubicBezTo>
                      <a:pt x="102" y="38"/>
                      <a:pt x="102" y="38"/>
                      <a:pt x="103" y="33"/>
                    </a:cubicBezTo>
                    <a:cubicBezTo>
                      <a:pt x="104" y="29"/>
                      <a:pt x="102" y="24"/>
                      <a:pt x="99" y="18"/>
                    </a:cubicBezTo>
                    <a:cubicBezTo>
                      <a:pt x="96" y="12"/>
                      <a:pt x="89" y="8"/>
                      <a:pt x="89" y="8"/>
                    </a:cubicBezTo>
                    <a:cubicBezTo>
                      <a:pt x="78" y="0"/>
                      <a:pt x="63" y="4"/>
                      <a:pt x="63" y="4"/>
                    </a:cubicBezTo>
                    <a:cubicBezTo>
                      <a:pt x="63" y="4"/>
                      <a:pt x="51" y="6"/>
                      <a:pt x="44" y="13"/>
                    </a:cubicBezTo>
                    <a:cubicBezTo>
                      <a:pt x="37" y="20"/>
                      <a:pt x="34" y="30"/>
                      <a:pt x="35" y="40"/>
                    </a:cubicBezTo>
                    <a:cubicBezTo>
                      <a:pt x="35" y="49"/>
                      <a:pt x="43" y="58"/>
                      <a:pt x="48" y="63"/>
                    </a:cubicBezTo>
                    <a:cubicBezTo>
                      <a:pt x="52" y="68"/>
                      <a:pt x="52" y="75"/>
                      <a:pt x="52" y="79"/>
                    </a:cubicBezTo>
                    <a:cubicBezTo>
                      <a:pt x="51" y="83"/>
                      <a:pt x="49" y="83"/>
                      <a:pt x="44" y="86"/>
                    </a:cubicBezTo>
                    <a:cubicBezTo>
                      <a:pt x="40" y="88"/>
                      <a:pt x="13" y="97"/>
                      <a:pt x="8" y="105"/>
                    </a:cubicBezTo>
                    <a:cubicBezTo>
                      <a:pt x="2" y="112"/>
                      <a:pt x="2" y="124"/>
                      <a:pt x="4" y="132"/>
                    </a:cubicBezTo>
                    <a:cubicBezTo>
                      <a:pt x="5" y="140"/>
                      <a:pt x="0" y="152"/>
                      <a:pt x="2" y="171"/>
                    </a:cubicBezTo>
                    <a:cubicBezTo>
                      <a:pt x="3" y="183"/>
                      <a:pt x="1" y="194"/>
                      <a:pt x="3" y="203"/>
                    </a:cubicBezTo>
                    <a:cubicBezTo>
                      <a:pt x="205" y="203"/>
                      <a:pt x="205" y="203"/>
                      <a:pt x="205" y="203"/>
                    </a:cubicBezTo>
                    <a:cubicBezTo>
                      <a:pt x="208" y="182"/>
                      <a:pt x="206" y="172"/>
                      <a:pt x="203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Freeform 114"/>
              <p:cNvSpPr>
                <a:spLocks/>
              </p:cNvSpPr>
              <p:nvPr/>
            </p:nvSpPr>
            <p:spPr bwMode="auto">
              <a:xfrm>
                <a:off x="5213351" y="4559653"/>
                <a:ext cx="782638" cy="266700"/>
              </a:xfrm>
              <a:custGeom>
                <a:avLst/>
                <a:gdLst>
                  <a:gd name="T0" fmla="*/ 0 w 411"/>
                  <a:gd name="T1" fmla="*/ 0 h 140"/>
                  <a:gd name="T2" fmla="*/ 0 w 411"/>
                  <a:gd name="T3" fmla="*/ 140 h 140"/>
                  <a:gd name="T4" fmla="*/ 411 w 411"/>
                  <a:gd name="T5" fmla="*/ 140 h 140"/>
                  <a:gd name="T6" fmla="*/ 411 w 411"/>
                  <a:gd name="T7" fmla="*/ 0 h 140"/>
                  <a:gd name="T8" fmla="*/ 0 w 411"/>
                  <a:gd name="T9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1" h="140">
                    <a:moveTo>
                      <a:pt x="0" y="0"/>
                    </a:moveTo>
                    <a:cubicBezTo>
                      <a:pt x="0" y="140"/>
                      <a:pt x="0" y="140"/>
                      <a:pt x="0" y="140"/>
                    </a:cubicBezTo>
                    <a:cubicBezTo>
                      <a:pt x="0" y="140"/>
                      <a:pt x="403" y="140"/>
                      <a:pt x="411" y="140"/>
                    </a:cubicBezTo>
                    <a:cubicBezTo>
                      <a:pt x="411" y="132"/>
                      <a:pt x="411" y="8"/>
                      <a:pt x="411" y="0"/>
                    </a:cubicBezTo>
                    <a:cubicBezTo>
                      <a:pt x="403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61" name="组合 60"/>
          <p:cNvGrpSpPr/>
          <p:nvPr/>
        </p:nvGrpSpPr>
        <p:grpSpPr>
          <a:xfrm>
            <a:off x="5399123" y="2205017"/>
            <a:ext cx="3430246" cy="3572632"/>
            <a:chOff x="5529040" y="2179636"/>
            <a:chExt cx="3430246" cy="3572632"/>
          </a:xfrm>
        </p:grpSpPr>
        <p:cxnSp>
          <p:nvCxnSpPr>
            <p:cNvPr id="9" name="直接连接符 8"/>
            <p:cNvCxnSpPr>
              <a:stCxn id="22" idx="4"/>
              <a:endCxn id="32" idx="0"/>
            </p:cNvCxnSpPr>
            <p:nvPr/>
          </p:nvCxnSpPr>
          <p:spPr>
            <a:xfrm flipV="1">
              <a:off x="6133877" y="2193945"/>
              <a:ext cx="0" cy="2082421"/>
            </a:xfrm>
            <a:prstGeom prst="line">
              <a:avLst/>
            </a:prstGeom>
            <a:ln w="19050">
              <a:solidFill>
                <a:srgbClr val="9FCC3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组合 18"/>
            <p:cNvGrpSpPr/>
            <p:nvPr/>
          </p:nvGrpSpPr>
          <p:grpSpPr>
            <a:xfrm>
              <a:off x="5993200" y="3995012"/>
              <a:ext cx="281354" cy="281354"/>
              <a:chOff x="5993198" y="3324836"/>
              <a:chExt cx="281354" cy="281354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5993198" y="3324836"/>
                <a:ext cx="281354" cy="281354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rgbClr val="BCA7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20000"/>
                  </a:lnSpc>
                </a:pPr>
                <a:endParaRPr lang="zh-CN" altLang="en-US" sz="2400">
                  <a:solidFill>
                    <a:srgbClr val="806D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6061875" y="3393513"/>
                <a:ext cx="144000" cy="144000"/>
              </a:xfrm>
              <a:prstGeom prst="ellipse">
                <a:avLst/>
              </a:prstGeom>
              <a:solidFill>
                <a:srgbClr val="9FCC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2" name="圆角矩形 31"/>
            <p:cNvSpPr/>
            <p:nvPr/>
          </p:nvSpPr>
          <p:spPr>
            <a:xfrm>
              <a:off x="5529040" y="2193945"/>
              <a:ext cx="1209674" cy="1209674"/>
            </a:xfrm>
            <a:prstGeom prst="roundRect">
              <a:avLst>
                <a:gd name="adj" fmla="val 12220"/>
              </a:avLst>
            </a:prstGeom>
            <a:solidFill>
              <a:srgbClr val="9FCC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6788595" y="2179636"/>
              <a:ext cx="2170691" cy="4528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zh-CN" altLang="en-US" sz="2000" b="1" dirty="0">
                  <a:solidFill>
                    <a:srgbClr val="00B0F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人为决策</a:t>
              </a:r>
              <a:endParaRPr lang="en-US" altLang="zh-CN" sz="2000" b="1" dirty="0">
                <a:solidFill>
                  <a:srgbClr val="00B0F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6788595" y="2607362"/>
              <a:ext cx="1898207" cy="7681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2000"/>
                </a:lnSpc>
              </a:pPr>
              <a:r>
                <a:rPr lang="zh-CN" altLang="en-US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利用人的经验，辅助系统决策</a:t>
              </a:r>
              <a:endPara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grpSp>
          <p:nvGrpSpPr>
            <p:cNvPr id="46" name="组合 45"/>
            <p:cNvGrpSpPr>
              <a:grpSpLocks noChangeAspect="1"/>
            </p:cNvGrpSpPr>
            <p:nvPr/>
          </p:nvGrpSpPr>
          <p:grpSpPr>
            <a:xfrm>
              <a:off x="5785986" y="2286019"/>
              <a:ext cx="603440" cy="3466249"/>
              <a:chOff x="3189288" y="-383649"/>
              <a:chExt cx="635001" cy="3647550"/>
            </a:xfrm>
            <a:solidFill>
              <a:schemeClr val="bg1"/>
            </a:solidFill>
          </p:grpSpPr>
          <p:sp>
            <p:nvSpPr>
              <p:cNvPr id="47" name="Oval 2242"/>
              <p:cNvSpPr>
                <a:spLocks noChangeArrowheads="1"/>
              </p:cNvSpPr>
              <p:nvPr/>
            </p:nvSpPr>
            <p:spPr bwMode="auto">
              <a:xfrm>
                <a:off x="3590926" y="-383649"/>
                <a:ext cx="163513" cy="1635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2243"/>
              <p:cNvSpPr>
                <a:spLocks/>
              </p:cNvSpPr>
              <p:nvPr/>
            </p:nvSpPr>
            <p:spPr bwMode="auto">
              <a:xfrm>
                <a:off x="3189288" y="3170238"/>
                <a:ext cx="85725" cy="93663"/>
              </a:xfrm>
              <a:custGeom>
                <a:avLst/>
                <a:gdLst>
                  <a:gd name="T0" fmla="*/ 30 w 45"/>
                  <a:gd name="T1" fmla="*/ 46 h 49"/>
                  <a:gd name="T2" fmla="*/ 41 w 45"/>
                  <a:gd name="T3" fmla="*/ 18 h 49"/>
                  <a:gd name="T4" fmla="*/ 15 w 45"/>
                  <a:gd name="T5" fmla="*/ 3 h 49"/>
                  <a:gd name="T6" fmla="*/ 4 w 45"/>
                  <a:gd name="T7" fmla="*/ 31 h 49"/>
                  <a:gd name="T8" fmla="*/ 30 w 45"/>
                  <a:gd name="T9" fmla="*/ 46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49">
                    <a:moveTo>
                      <a:pt x="30" y="46"/>
                    </a:moveTo>
                    <a:cubicBezTo>
                      <a:pt x="40" y="42"/>
                      <a:pt x="45" y="30"/>
                      <a:pt x="41" y="18"/>
                    </a:cubicBezTo>
                    <a:cubicBezTo>
                      <a:pt x="37" y="6"/>
                      <a:pt x="25" y="0"/>
                      <a:pt x="15" y="3"/>
                    </a:cubicBezTo>
                    <a:cubicBezTo>
                      <a:pt x="5" y="7"/>
                      <a:pt x="0" y="19"/>
                      <a:pt x="4" y="31"/>
                    </a:cubicBezTo>
                    <a:cubicBezTo>
                      <a:pt x="8" y="42"/>
                      <a:pt x="20" y="49"/>
                      <a:pt x="30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2244"/>
              <p:cNvSpPr>
                <a:spLocks noEditPoints="1"/>
              </p:cNvSpPr>
              <p:nvPr/>
            </p:nvSpPr>
            <p:spPr bwMode="auto">
              <a:xfrm>
                <a:off x="3200401" y="-188378"/>
                <a:ext cx="623888" cy="890592"/>
              </a:xfrm>
              <a:custGeom>
                <a:avLst/>
                <a:gdLst>
                  <a:gd name="T0" fmla="*/ 310 w 328"/>
                  <a:gd name="T1" fmla="*/ 225 h 468"/>
                  <a:gd name="T2" fmla="*/ 310 w 328"/>
                  <a:gd name="T3" fmla="*/ 68 h 468"/>
                  <a:gd name="T4" fmla="*/ 254 w 328"/>
                  <a:gd name="T5" fmla="*/ 1 h 468"/>
                  <a:gd name="T6" fmla="*/ 227 w 328"/>
                  <a:gd name="T7" fmla="*/ 5 h 468"/>
                  <a:gd name="T8" fmla="*/ 167 w 328"/>
                  <a:gd name="T9" fmla="*/ 45 h 468"/>
                  <a:gd name="T10" fmla="*/ 120 w 328"/>
                  <a:gd name="T11" fmla="*/ 84 h 468"/>
                  <a:gd name="T12" fmla="*/ 63 w 328"/>
                  <a:gd name="T13" fmla="*/ 95 h 468"/>
                  <a:gd name="T14" fmla="*/ 51 w 328"/>
                  <a:gd name="T15" fmla="*/ 60 h 468"/>
                  <a:gd name="T16" fmla="*/ 64 w 328"/>
                  <a:gd name="T17" fmla="*/ 56 h 468"/>
                  <a:gd name="T18" fmla="*/ 50 w 328"/>
                  <a:gd name="T19" fmla="*/ 16 h 468"/>
                  <a:gd name="T20" fmla="*/ 47 w 328"/>
                  <a:gd name="T21" fmla="*/ 17 h 468"/>
                  <a:gd name="T22" fmla="*/ 0 w 328"/>
                  <a:gd name="T23" fmla="*/ 34 h 468"/>
                  <a:gd name="T24" fmla="*/ 14 w 328"/>
                  <a:gd name="T25" fmla="*/ 73 h 468"/>
                  <a:gd name="T26" fmla="*/ 30 w 328"/>
                  <a:gd name="T27" fmla="*/ 68 h 468"/>
                  <a:gd name="T28" fmla="*/ 41 w 328"/>
                  <a:gd name="T29" fmla="*/ 100 h 468"/>
                  <a:gd name="T30" fmla="*/ 31 w 328"/>
                  <a:gd name="T31" fmla="*/ 102 h 468"/>
                  <a:gd name="T32" fmla="*/ 35 w 328"/>
                  <a:gd name="T33" fmla="*/ 126 h 468"/>
                  <a:gd name="T34" fmla="*/ 126 w 328"/>
                  <a:gd name="T35" fmla="*/ 123 h 468"/>
                  <a:gd name="T36" fmla="*/ 199 w 328"/>
                  <a:gd name="T37" fmla="*/ 87 h 468"/>
                  <a:gd name="T38" fmla="*/ 197 w 328"/>
                  <a:gd name="T39" fmla="*/ 225 h 468"/>
                  <a:gd name="T40" fmla="*/ 179 w 328"/>
                  <a:gd name="T41" fmla="*/ 309 h 468"/>
                  <a:gd name="T42" fmla="*/ 219 w 328"/>
                  <a:gd name="T43" fmla="*/ 309 h 468"/>
                  <a:gd name="T44" fmla="*/ 237 w 328"/>
                  <a:gd name="T45" fmla="*/ 468 h 468"/>
                  <a:gd name="T46" fmla="*/ 254 w 328"/>
                  <a:gd name="T47" fmla="*/ 468 h 468"/>
                  <a:gd name="T48" fmla="*/ 270 w 328"/>
                  <a:gd name="T49" fmla="*/ 468 h 468"/>
                  <a:gd name="T50" fmla="*/ 289 w 328"/>
                  <a:gd name="T51" fmla="*/ 309 h 468"/>
                  <a:gd name="T52" fmla="*/ 328 w 328"/>
                  <a:gd name="T53" fmla="*/ 309 h 468"/>
                  <a:gd name="T54" fmla="*/ 310 w 328"/>
                  <a:gd name="T55" fmla="*/ 225 h 468"/>
                  <a:gd name="T56" fmla="*/ 11 w 328"/>
                  <a:gd name="T57" fmla="*/ 39 h 468"/>
                  <a:gd name="T58" fmla="*/ 45 w 328"/>
                  <a:gd name="T59" fmla="*/ 27 h 468"/>
                  <a:gd name="T60" fmla="*/ 54 w 328"/>
                  <a:gd name="T61" fmla="*/ 51 h 468"/>
                  <a:gd name="T62" fmla="*/ 19 w 328"/>
                  <a:gd name="T63" fmla="*/ 63 h 468"/>
                  <a:gd name="T64" fmla="*/ 11 w 328"/>
                  <a:gd name="T65" fmla="*/ 39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8" h="468">
                    <a:moveTo>
                      <a:pt x="310" y="225"/>
                    </a:moveTo>
                    <a:cubicBezTo>
                      <a:pt x="310" y="68"/>
                      <a:pt x="310" y="68"/>
                      <a:pt x="310" y="68"/>
                    </a:cubicBezTo>
                    <a:cubicBezTo>
                      <a:pt x="310" y="0"/>
                      <a:pt x="254" y="1"/>
                      <a:pt x="254" y="1"/>
                    </a:cubicBezTo>
                    <a:cubicBezTo>
                      <a:pt x="254" y="1"/>
                      <a:pt x="237" y="2"/>
                      <a:pt x="227" y="5"/>
                    </a:cubicBezTo>
                    <a:cubicBezTo>
                      <a:pt x="199" y="14"/>
                      <a:pt x="181" y="33"/>
                      <a:pt x="167" y="45"/>
                    </a:cubicBezTo>
                    <a:cubicBezTo>
                      <a:pt x="139" y="69"/>
                      <a:pt x="120" y="84"/>
                      <a:pt x="120" y="84"/>
                    </a:cubicBezTo>
                    <a:cubicBezTo>
                      <a:pt x="63" y="95"/>
                      <a:pt x="63" y="95"/>
                      <a:pt x="63" y="95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64" y="56"/>
                      <a:pt x="64" y="56"/>
                      <a:pt x="64" y="56"/>
                    </a:cubicBezTo>
                    <a:cubicBezTo>
                      <a:pt x="50" y="16"/>
                      <a:pt x="50" y="16"/>
                      <a:pt x="50" y="16"/>
                    </a:cubicBezTo>
                    <a:cubicBezTo>
                      <a:pt x="47" y="17"/>
                      <a:pt x="47" y="17"/>
                      <a:pt x="47" y="17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14" y="73"/>
                      <a:pt x="14" y="73"/>
                      <a:pt x="14" y="73"/>
                    </a:cubicBezTo>
                    <a:cubicBezTo>
                      <a:pt x="30" y="68"/>
                      <a:pt x="30" y="68"/>
                      <a:pt x="30" y="68"/>
                    </a:cubicBezTo>
                    <a:cubicBezTo>
                      <a:pt x="41" y="100"/>
                      <a:pt x="41" y="100"/>
                      <a:pt x="41" y="100"/>
                    </a:cubicBezTo>
                    <a:cubicBezTo>
                      <a:pt x="31" y="102"/>
                      <a:pt x="31" y="102"/>
                      <a:pt x="31" y="102"/>
                    </a:cubicBezTo>
                    <a:cubicBezTo>
                      <a:pt x="35" y="126"/>
                      <a:pt x="35" y="126"/>
                      <a:pt x="35" y="126"/>
                    </a:cubicBezTo>
                    <a:cubicBezTo>
                      <a:pt x="35" y="126"/>
                      <a:pt x="103" y="126"/>
                      <a:pt x="126" y="123"/>
                    </a:cubicBezTo>
                    <a:cubicBezTo>
                      <a:pt x="158" y="119"/>
                      <a:pt x="184" y="101"/>
                      <a:pt x="199" y="87"/>
                    </a:cubicBezTo>
                    <a:cubicBezTo>
                      <a:pt x="197" y="225"/>
                      <a:pt x="197" y="225"/>
                      <a:pt x="197" y="225"/>
                    </a:cubicBezTo>
                    <a:cubicBezTo>
                      <a:pt x="179" y="309"/>
                      <a:pt x="179" y="309"/>
                      <a:pt x="179" y="309"/>
                    </a:cubicBezTo>
                    <a:cubicBezTo>
                      <a:pt x="219" y="309"/>
                      <a:pt x="219" y="309"/>
                      <a:pt x="219" y="309"/>
                    </a:cubicBezTo>
                    <a:cubicBezTo>
                      <a:pt x="237" y="468"/>
                      <a:pt x="237" y="468"/>
                      <a:pt x="237" y="468"/>
                    </a:cubicBezTo>
                    <a:cubicBezTo>
                      <a:pt x="254" y="468"/>
                      <a:pt x="254" y="468"/>
                      <a:pt x="254" y="468"/>
                    </a:cubicBezTo>
                    <a:cubicBezTo>
                      <a:pt x="270" y="468"/>
                      <a:pt x="270" y="468"/>
                      <a:pt x="270" y="468"/>
                    </a:cubicBezTo>
                    <a:cubicBezTo>
                      <a:pt x="289" y="309"/>
                      <a:pt x="289" y="309"/>
                      <a:pt x="289" y="309"/>
                    </a:cubicBezTo>
                    <a:cubicBezTo>
                      <a:pt x="328" y="309"/>
                      <a:pt x="328" y="309"/>
                      <a:pt x="328" y="309"/>
                    </a:cubicBezTo>
                    <a:lnTo>
                      <a:pt x="310" y="225"/>
                    </a:lnTo>
                    <a:close/>
                    <a:moveTo>
                      <a:pt x="11" y="39"/>
                    </a:moveTo>
                    <a:cubicBezTo>
                      <a:pt x="17" y="37"/>
                      <a:pt x="40" y="29"/>
                      <a:pt x="45" y="27"/>
                    </a:cubicBezTo>
                    <a:cubicBezTo>
                      <a:pt x="47" y="32"/>
                      <a:pt x="52" y="45"/>
                      <a:pt x="54" y="51"/>
                    </a:cubicBezTo>
                    <a:cubicBezTo>
                      <a:pt x="48" y="53"/>
                      <a:pt x="25" y="61"/>
                      <a:pt x="19" y="63"/>
                    </a:cubicBezTo>
                    <a:cubicBezTo>
                      <a:pt x="17" y="58"/>
                      <a:pt x="13" y="44"/>
                      <a:pt x="11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5493001" y="1730986"/>
            <a:ext cx="2589321" cy="4351541"/>
            <a:chOff x="6315128" y="1739322"/>
            <a:chExt cx="2589321" cy="4351541"/>
          </a:xfrm>
        </p:grpSpPr>
        <p:cxnSp>
          <p:nvCxnSpPr>
            <p:cNvPr id="10" name="直接连接符 9"/>
            <p:cNvCxnSpPr>
              <a:stCxn id="25" idx="0"/>
              <a:endCxn id="30" idx="2"/>
            </p:cNvCxnSpPr>
            <p:nvPr/>
          </p:nvCxnSpPr>
          <p:spPr>
            <a:xfrm>
              <a:off x="8299612" y="3995012"/>
              <a:ext cx="0" cy="2091978"/>
            </a:xfrm>
            <a:prstGeom prst="line">
              <a:avLst/>
            </a:prstGeom>
            <a:ln w="19050">
              <a:solidFill>
                <a:srgbClr val="9FCC3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组合 23"/>
            <p:cNvGrpSpPr/>
            <p:nvPr/>
          </p:nvGrpSpPr>
          <p:grpSpPr>
            <a:xfrm>
              <a:off x="8158935" y="3995012"/>
              <a:ext cx="281354" cy="281354"/>
              <a:chOff x="8158933" y="3324836"/>
              <a:chExt cx="281354" cy="281354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8158933" y="3324836"/>
                <a:ext cx="281354" cy="281354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rgbClr val="BCA7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20000"/>
                  </a:lnSpc>
                </a:pPr>
                <a:endParaRPr lang="zh-CN" altLang="en-US" sz="2400">
                  <a:solidFill>
                    <a:srgbClr val="806D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8227610" y="3393513"/>
                <a:ext cx="144000" cy="144000"/>
              </a:xfrm>
              <a:prstGeom prst="ellipse">
                <a:avLst/>
              </a:prstGeom>
              <a:solidFill>
                <a:srgbClr val="9FCC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圆角矩形 29"/>
            <p:cNvSpPr/>
            <p:nvPr/>
          </p:nvSpPr>
          <p:spPr>
            <a:xfrm>
              <a:off x="7694775" y="4877316"/>
              <a:ext cx="1209674" cy="1209674"/>
            </a:xfrm>
            <a:prstGeom prst="roundRect">
              <a:avLst>
                <a:gd name="adj" fmla="val 12220"/>
              </a:avLst>
            </a:prstGeom>
            <a:solidFill>
              <a:srgbClr val="9FCC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490207" y="4877316"/>
              <a:ext cx="1510223" cy="4528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zh-CN" altLang="en-US" sz="2000" b="1" dirty="0">
                  <a:solidFill>
                    <a:srgbClr val="00B0F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人脑融合</a:t>
              </a:r>
              <a:endParaRPr lang="en-US" altLang="zh-CN" sz="2000" b="1" dirty="0">
                <a:solidFill>
                  <a:srgbClr val="00B0F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315128" y="5352712"/>
              <a:ext cx="1526965" cy="7381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2000"/>
                </a:lnSpc>
              </a:pPr>
              <a:r>
                <a:rPr lang="zh-CN" altLang="en-US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人与机器</a:t>
              </a:r>
              <a:endPara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algn="ctr">
                <a:lnSpc>
                  <a:spcPct val="122000"/>
                </a:lnSpc>
              </a:pPr>
              <a:r>
                <a:rPr lang="zh-CN" altLang="en-US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密切合作</a:t>
              </a:r>
              <a:endPara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7906617" y="1739322"/>
              <a:ext cx="788955" cy="4092762"/>
              <a:chOff x="3241676" y="1744885"/>
              <a:chExt cx="381000" cy="1976463"/>
            </a:xfrm>
            <a:solidFill>
              <a:schemeClr val="bg1"/>
            </a:solidFill>
          </p:grpSpPr>
          <p:sp>
            <p:nvSpPr>
              <p:cNvPr id="51" name="Freeform 118"/>
              <p:cNvSpPr>
                <a:spLocks/>
              </p:cNvSpPr>
              <p:nvPr/>
            </p:nvSpPr>
            <p:spPr bwMode="auto">
              <a:xfrm>
                <a:off x="3241676" y="1744885"/>
                <a:ext cx="315913" cy="195263"/>
              </a:xfrm>
              <a:custGeom>
                <a:avLst/>
                <a:gdLst>
                  <a:gd name="T0" fmla="*/ 296 w 399"/>
                  <a:gd name="T1" fmla="*/ 107 h 247"/>
                  <a:gd name="T2" fmla="*/ 296 w 399"/>
                  <a:gd name="T3" fmla="*/ 107 h 247"/>
                  <a:gd name="T4" fmla="*/ 275 w 399"/>
                  <a:gd name="T5" fmla="*/ 100 h 247"/>
                  <a:gd name="T6" fmla="*/ 254 w 399"/>
                  <a:gd name="T7" fmla="*/ 94 h 247"/>
                  <a:gd name="T8" fmla="*/ 214 w 399"/>
                  <a:gd name="T9" fmla="*/ 87 h 247"/>
                  <a:gd name="T10" fmla="*/ 214 w 399"/>
                  <a:gd name="T11" fmla="*/ 0 h 247"/>
                  <a:gd name="T12" fmla="*/ 0 w 399"/>
                  <a:gd name="T13" fmla="*/ 124 h 247"/>
                  <a:gd name="T14" fmla="*/ 214 w 399"/>
                  <a:gd name="T15" fmla="*/ 247 h 247"/>
                  <a:gd name="T16" fmla="*/ 214 w 399"/>
                  <a:gd name="T17" fmla="*/ 162 h 247"/>
                  <a:gd name="T18" fmla="*/ 214 w 399"/>
                  <a:gd name="T19" fmla="*/ 162 h 247"/>
                  <a:gd name="T20" fmla="*/ 243 w 399"/>
                  <a:gd name="T21" fmla="*/ 160 h 247"/>
                  <a:gd name="T22" fmla="*/ 273 w 399"/>
                  <a:gd name="T23" fmla="*/ 160 h 247"/>
                  <a:gd name="T24" fmla="*/ 303 w 399"/>
                  <a:gd name="T25" fmla="*/ 162 h 247"/>
                  <a:gd name="T26" fmla="*/ 330 w 399"/>
                  <a:gd name="T27" fmla="*/ 165 h 247"/>
                  <a:gd name="T28" fmla="*/ 330 w 399"/>
                  <a:gd name="T29" fmla="*/ 165 h 247"/>
                  <a:gd name="T30" fmla="*/ 364 w 399"/>
                  <a:gd name="T31" fmla="*/ 172 h 247"/>
                  <a:gd name="T32" fmla="*/ 385 w 399"/>
                  <a:gd name="T33" fmla="*/ 177 h 247"/>
                  <a:gd name="T34" fmla="*/ 396 w 399"/>
                  <a:gd name="T35" fmla="*/ 183 h 247"/>
                  <a:gd name="T36" fmla="*/ 399 w 399"/>
                  <a:gd name="T37" fmla="*/ 184 h 247"/>
                  <a:gd name="T38" fmla="*/ 399 w 399"/>
                  <a:gd name="T39" fmla="*/ 184 h 247"/>
                  <a:gd name="T40" fmla="*/ 390 w 399"/>
                  <a:gd name="T41" fmla="*/ 174 h 247"/>
                  <a:gd name="T42" fmla="*/ 368 w 399"/>
                  <a:gd name="T43" fmla="*/ 152 h 247"/>
                  <a:gd name="T44" fmla="*/ 353 w 399"/>
                  <a:gd name="T45" fmla="*/ 139 h 247"/>
                  <a:gd name="T46" fmla="*/ 334 w 399"/>
                  <a:gd name="T47" fmla="*/ 127 h 247"/>
                  <a:gd name="T48" fmla="*/ 316 w 399"/>
                  <a:gd name="T49" fmla="*/ 115 h 247"/>
                  <a:gd name="T50" fmla="*/ 296 w 399"/>
                  <a:gd name="T51" fmla="*/ 107 h 247"/>
                  <a:gd name="T52" fmla="*/ 296 w 399"/>
                  <a:gd name="T53" fmla="*/ 107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99" h="247">
                    <a:moveTo>
                      <a:pt x="296" y="107"/>
                    </a:moveTo>
                    <a:lnTo>
                      <a:pt x="296" y="107"/>
                    </a:lnTo>
                    <a:lnTo>
                      <a:pt x="275" y="100"/>
                    </a:lnTo>
                    <a:lnTo>
                      <a:pt x="254" y="94"/>
                    </a:lnTo>
                    <a:lnTo>
                      <a:pt x="214" y="87"/>
                    </a:lnTo>
                    <a:lnTo>
                      <a:pt x="214" y="0"/>
                    </a:lnTo>
                    <a:lnTo>
                      <a:pt x="0" y="124"/>
                    </a:lnTo>
                    <a:lnTo>
                      <a:pt x="214" y="247"/>
                    </a:lnTo>
                    <a:lnTo>
                      <a:pt x="214" y="162"/>
                    </a:lnTo>
                    <a:lnTo>
                      <a:pt x="214" y="162"/>
                    </a:lnTo>
                    <a:lnTo>
                      <a:pt x="243" y="160"/>
                    </a:lnTo>
                    <a:lnTo>
                      <a:pt x="273" y="160"/>
                    </a:lnTo>
                    <a:lnTo>
                      <a:pt x="303" y="162"/>
                    </a:lnTo>
                    <a:lnTo>
                      <a:pt x="330" y="165"/>
                    </a:lnTo>
                    <a:lnTo>
                      <a:pt x="330" y="165"/>
                    </a:lnTo>
                    <a:lnTo>
                      <a:pt x="364" y="172"/>
                    </a:lnTo>
                    <a:lnTo>
                      <a:pt x="385" y="177"/>
                    </a:lnTo>
                    <a:lnTo>
                      <a:pt x="396" y="183"/>
                    </a:lnTo>
                    <a:lnTo>
                      <a:pt x="399" y="184"/>
                    </a:lnTo>
                    <a:lnTo>
                      <a:pt x="399" y="184"/>
                    </a:lnTo>
                    <a:lnTo>
                      <a:pt x="390" y="174"/>
                    </a:lnTo>
                    <a:lnTo>
                      <a:pt x="368" y="152"/>
                    </a:lnTo>
                    <a:lnTo>
                      <a:pt x="353" y="139"/>
                    </a:lnTo>
                    <a:lnTo>
                      <a:pt x="334" y="127"/>
                    </a:lnTo>
                    <a:lnTo>
                      <a:pt x="316" y="115"/>
                    </a:lnTo>
                    <a:lnTo>
                      <a:pt x="296" y="107"/>
                    </a:lnTo>
                    <a:lnTo>
                      <a:pt x="296" y="10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220"/>
              <p:cNvSpPr>
                <a:spLocks/>
              </p:cNvSpPr>
              <p:nvPr/>
            </p:nvSpPr>
            <p:spPr bwMode="auto">
              <a:xfrm>
                <a:off x="3241676" y="3375273"/>
                <a:ext cx="315913" cy="195263"/>
              </a:xfrm>
              <a:custGeom>
                <a:avLst/>
                <a:gdLst>
                  <a:gd name="T0" fmla="*/ 296 w 399"/>
                  <a:gd name="T1" fmla="*/ 107 h 247"/>
                  <a:gd name="T2" fmla="*/ 296 w 399"/>
                  <a:gd name="T3" fmla="*/ 107 h 247"/>
                  <a:gd name="T4" fmla="*/ 275 w 399"/>
                  <a:gd name="T5" fmla="*/ 100 h 247"/>
                  <a:gd name="T6" fmla="*/ 254 w 399"/>
                  <a:gd name="T7" fmla="*/ 94 h 247"/>
                  <a:gd name="T8" fmla="*/ 214 w 399"/>
                  <a:gd name="T9" fmla="*/ 87 h 247"/>
                  <a:gd name="T10" fmla="*/ 214 w 399"/>
                  <a:gd name="T11" fmla="*/ 0 h 247"/>
                  <a:gd name="T12" fmla="*/ 0 w 399"/>
                  <a:gd name="T13" fmla="*/ 124 h 247"/>
                  <a:gd name="T14" fmla="*/ 214 w 399"/>
                  <a:gd name="T15" fmla="*/ 247 h 247"/>
                  <a:gd name="T16" fmla="*/ 214 w 399"/>
                  <a:gd name="T17" fmla="*/ 162 h 247"/>
                  <a:gd name="T18" fmla="*/ 214 w 399"/>
                  <a:gd name="T19" fmla="*/ 162 h 247"/>
                  <a:gd name="T20" fmla="*/ 243 w 399"/>
                  <a:gd name="T21" fmla="*/ 160 h 247"/>
                  <a:gd name="T22" fmla="*/ 273 w 399"/>
                  <a:gd name="T23" fmla="*/ 160 h 247"/>
                  <a:gd name="T24" fmla="*/ 303 w 399"/>
                  <a:gd name="T25" fmla="*/ 162 h 247"/>
                  <a:gd name="T26" fmla="*/ 330 w 399"/>
                  <a:gd name="T27" fmla="*/ 165 h 247"/>
                  <a:gd name="T28" fmla="*/ 330 w 399"/>
                  <a:gd name="T29" fmla="*/ 165 h 247"/>
                  <a:gd name="T30" fmla="*/ 364 w 399"/>
                  <a:gd name="T31" fmla="*/ 172 h 247"/>
                  <a:gd name="T32" fmla="*/ 385 w 399"/>
                  <a:gd name="T33" fmla="*/ 177 h 247"/>
                  <a:gd name="T34" fmla="*/ 396 w 399"/>
                  <a:gd name="T35" fmla="*/ 183 h 247"/>
                  <a:gd name="T36" fmla="*/ 399 w 399"/>
                  <a:gd name="T37" fmla="*/ 184 h 247"/>
                  <a:gd name="T38" fmla="*/ 399 w 399"/>
                  <a:gd name="T39" fmla="*/ 184 h 247"/>
                  <a:gd name="T40" fmla="*/ 390 w 399"/>
                  <a:gd name="T41" fmla="*/ 174 h 247"/>
                  <a:gd name="T42" fmla="*/ 368 w 399"/>
                  <a:gd name="T43" fmla="*/ 152 h 247"/>
                  <a:gd name="T44" fmla="*/ 353 w 399"/>
                  <a:gd name="T45" fmla="*/ 139 h 247"/>
                  <a:gd name="T46" fmla="*/ 334 w 399"/>
                  <a:gd name="T47" fmla="*/ 127 h 247"/>
                  <a:gd name="T48" fmla="*/ 316 w 399"/>
                  <a:gd name="T49" fmla="*/ 115 h 247"/>
                  <a:gd name="T50" fmla="*/ 296 w 399"/>
                  <a:gd name="T51" fmla="*/ 107 h 247"/>
                  <a:gd name="T52" fmla="*/ 296 w 399"/>
                  <a:gd name="T53" fmla="*/ 107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99" h="247">
                    <a:moveTo>
                      <a:pt x="296" y="107"/>
                    </a:moveTo>
                    <a:lnTo>
                      <a:pt x="296" y="107"/>
                    </a:lnTo>
                    <a:lnTo>
                      <a:pt x="275" y="100"/>
                    </a:lnTo>
                    <a:lnTo>
                      <a:pt x="254" y="94"/>
                    </a:lnTo>
                    <a:lnTo>
                      <a:pt x="214" y="87"/>
                    </a:lnTo>
                    <a:lnTo>
                      <a:pt x="214" y="0"/>
                    </a:lnTo>
                    <a:lnTo>
                      <a:pt x="0" y="124"/>
                    </a:lnTo>
                    <a:lnTo>
                      <a:pt x="214" y="247"/>
                    </a:lnTo>
                    <a:lnTo>
                      <a:pt x="214" y="162"/>
                    </a:lnTo>
                    <a:lnTo>
                      <a:pt x="214" y="162"/>
                    </a:lnTo>
                    <a:lnTo>
                      <a:pt x="243" y="160"/>
                    </a:lnTo>
                    <a:lnTo>
                      <a:pt x="273" y="160"/>
                    </a:lnTo>
                    <a:lnTo>
                      <a:pt x="303" y="162"/>
                    </a:lnTo>
                    <a:lnTo>
                      <a:pt x="330" y="165"/>
                    </a:lnTo>
                    <a:lnTo>
                      <a:pt x="330" y="165"/>
                    </a:lnTo>
                    <a:lnTo>
                      <a:pt x="364" y="172"/>
                    </a:lnTo>
                    <a:lnTo>
                      <a:pt x="385" y="177"/>
                    </a:lnTo>
                    <a:lnTo>
                      <a:pt x="396" y="183"/>
                    </a:lnTo>
                    <a:lnTo>
                      <a:pt x="399" y="184"/>
                    </a:lnTo>
                    <a:lnTo>
                      <a:pt x="399" y="184"/>
                    </a:lnTo>
                    <a:lnTo>
                      <a:pt x="390" y="174"/>
                    </a:lnTo>
                    <a:lnTo>
                      <a:pt x="368" y="152"/>
                    </a:lnTo>
                    <a:lnTo>
                      <a:pt x="353" y="139"/>
                    </a:lnTo>
                    <a:lnTo>
                      <a:pt x="334" y="127"/>
                    </a:lnTo>
                    <a:lnTo>
                      <a:pt x="316" y="115"/>
                    </a:lnTo>
                    <a:lnTo>
                      <a:pt x="296" y="107"/>
                    </a:lnTo>
                    <a:lnTo>
                      <a:pt x="296" y="10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221"/>
              <p:cNvSpPr>
                <a:spLocks/>
              </p:cNvSpPr>
              <p:nvPr/>
            </p:nvSpPr>
            <p:spPr bwMode="auto">
              <a:xfrm>
                <a:off x="3308351" y="3524498"/>
                <a:ext cx="314325" cy="196850"/>
              </a:xfrm>
              <a:custGeom>
                <a:avLst/>
                <a:gdLst>
                  <a:gd name="T0" fmla="*/ 102 w 397"/>
                  <a:gd name="T1" fmla="*/ 140 h 247"/>
                  <a:gd name="T2" fmla="*/ 102 w 397"/>
                  <a:gd name="T3" fmla="*/ 140 h 247"/>
                  <a:gd name="T4" fmla="*/ 123 w 397"/>
                  <a:gd name="T5" fmla="*/ 146 h 247"/>
                  <a:gd name="T6" fmla="*/ 144 w 397"/>
                  <a:gd name="T7" fmla="*/ 151 h 247"/>
                  <a:gd name="T8" fmla="*/ 183 w 397"/>
                  <a:gd name="T9" fmla="*/ 160 h 247"/>
                  <a:gd name="T10" fmla="*/ 183 w 397"/>
                  <a:gd name="T11" fmla="*/ 247 h 247"/>
                  <a:gd name="T12" fmla="*/ 397 w 397"/>
                  <a:gd name="T13" fmla="*/ 123 h 247"/>
                  <a:gd name="T14" fmla="*/ 183 w 397"/>
                  <a:gd name="T15" fmla="*/ 0 h 247"/>
                  <a:gd name="T16" fmla="*/ 183 w 397"/>
                  <a:gd name="T17" fmla="*/ 85 h 247"/>
                  <a:gd name="T18" fmla="*/ 183 w 397"/>
                  <a:gd name="T19" fmla="*/ 85 h 247"/>
                  <a:gd name="T20" fmla="*/ 155 w 397"/>
                  <a:gd name="T21" fmla="*/ 87 h 247"/>
                  <a:gd name="T22" fmla="*/ 124 w 397"/>
                  <a:gd name="T23" fmla="*/ 87 h 247"/>
                  <a:gd name="T24" fmla="*/ 95 w 397"/>
                  <a:gd name="T25" fmla="*/ 85 h 247"/>
                  <a:gd name="T26" fmla="*/ 68 w 397"/>
                  <a:gd name="T27" fmla="*/ 83 h 247"/>
                  <a:gd name="T28" fmla="*/ 68 w 397"/>
                  <a:gd name="T29" fmla="*/ 83 h 247"/>
                  <a:gd name="T30" fmla="*/ 35 w 397"/>
                  <a:gd name="T31" fmla="*/ 76 h 247"/>
                  <a:gd name="T32" fmla="*/ 14 w 397"/>
                  <a:gd name="T33" fmla="*/ 69 h 247"/>
                  <a:gd name="T34" fmla="*/ 2 w 397"/>
                  <a:gd name="T35" fmla="*/ 64 h 247"/>
                  <a:gd name="T36" fmla="*/ 0 w 397"/>
                  <a:gd name="T37" fmla="*/ 63 h 247"/>
                  <a:gd name="T38" fmla="*/ 0 w 397"/>
                  <a:gd name="T39" fmla="*/ 63 h 247"/>
                  <a:gd name="T40" fmla="*/ 8 w 397"/>
                  <a:gd name="T41" fmla="*/ 73 h 247"/>
                  <a:gd name="T42" fmla="*/ 30 w 397"/>
                  <a:gd name="T43" fmla="*/ 94 h 247"/>
                  <a:gd name="T44" fmla="*/ 46 w 397"/>
                  <a:gd name="T45" fmla="*/ 108 h 247"/>
                  <a:gd name="T46" fmla="*/ 64 w 397"/>
                  <a:gd name="T47" fmla="*/ 121 h 247"/>
                  <a:gd name="T48" fmla="*/ 82 w 397"/>
                  <a:gd name="T49" fmla="*/ 132 h 247"/>
                  <a:gd name="T50" fmla="*/ 102 w 397"/>
                  <a:gd name="T51" fmla="*/ 140 h 247"/>
                  <a:gd name="T52" fmla="*/ 102 w 397"/>
                  <a:gd name="T53" fmla="*/ 140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97" h="247">
                    <a:moveTo>
                      <a:pt x="102" y="140"/>
                    </a:moveTo>
                    <a:lnTo>
                      <a:pt x="102" y="140"/>
                    </a:lnTo>
                    <a:lnTo>
                      <a:pt x="123" y="146"/>
                    </a:lnTo>
                    <a:lnTo>
                      <a:pt x="144" y="151"/>
                    </a:lnTo>
                    <a:lnTo>
                      <a:pt x="183" y="160"/>
                    </a:lnTo>
                    <a:lnTo>
                      <a:pt x="183" y="247"/>
                    </a:lnTo>
                    <a:lnTo>
                      <a:pt x="397" y="123"/>
                    </a:lnTo>
                    <a:lnTo>
                      <a:pt x="183" y="0"/>
                    </a:lnTo>
                    <a:lnTo>
                      <a:pt x="183" y="85"/>
                    </a:lnTo>
                    <a:lnTo>
                      <a:pt x="183" y="85"/>
                    </a:lnTo>
                    <a:lnTo>
                      <a:pt x="155" y="87"/>
                    </a:lnTo>
                    <a:lnTo>
                      <a:pt x="124" y="87"/>
                    </a:lnTo>
                    <a:lnTo>
                      <a:pt x="95" y="85"/>
                    </a:lnTo>
                    <a:lnTo>
                      <a:pt x="68" y="83"/>
                    </a:lnTo>
                    <a:lnTo>
                      <a:pt x="68" y="83"/>
                    </a:lnTo>
                    <a:lnTo>
                      <a:pt x="35" y="76"/>
                    </a:lnTo>
                    <a:lnTo>
                      <a:pt x="14" y="69"/>
                    </a:lnTo>
                    <a:lnTo>
                      <a:pt x="2" y="64"/>
                    </a:lnTo>
                    <a:lnTo>
                      <a:pt x="0" y="63"/>
                    </a:lnTo>
                    <a:lnTo>
                      <a:pt x="0" y="63"/>
                    </a:lnTo>
                    <a:lnTo>
                      <a:pt x="8" y="73"/>
                    </a:lnTo>
                    <a:lnTo>
                      <a:pt x="30" y="94"/>
                    </a:lnTo>
                    <a:lnTo>
                      <a:pt x="46" y="108"/>
                    </a:lnTo>
                    <a:lnTo>
                      <a:pt x="64" y="121"/>
                    </a:lnTo>
                    <a:lnTo>
                      <a:pt x="82" y="132"/>
                    </a:lnTo>
                    <a:lnTo>
                      <a:pt x="102" y="140"/>
                    </a:lnTo>
                    <a:lnTo>
                      <a:pt x="102" y="1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1980036" y="4020393"/>
            <a:ext cx="3195638" cy="2058261"/>
            <a:chOff x="7874547" y="3995012"/>
            <a:chExt cx="3195638" cy="2058261"/>
          </a:xfrm>
        </p:grpSpPr>
        <p:grpSp>
          <p:nvGrpSpPr>
            <p:cNvPr id="3" name="组合 2"/>
            <p:cNvGrpSpPr/>
            <p:nvPr/>
          </p:nvGrpSpPr>
          <p:grpSpPr>
            <a:xfrm>
              <a:off x="7874547" y="3995012"/>
              <a:ext cx="3195638" cy="2058261"/>
              <a:chOff x="7874547" y="3995012"/>
              <a:chExt cx="3195638" cy="2058261"/>
            </a:xfrm>
          </p:grpSpPr>
          <p:cxnSp>
            <p:nvCxnSpPr>
              <p:cNvPr id="11" name="直接连接符 10"/>
              <p:cNvCxnSpPr>
                <a:stCxn id="28" idx="4"/>
                <a:endCxn id="33" idx="0"/>
              </p:cNvCxnSpPr>
              <p:nvPr/>
            </p:nvCxnSpPr>
            <p:spPr>
              <a:xfrm>
                <a:off x="10465348" y="4276366"/>
                <a:ext cx="0" cy="567233"/>
              </a:xfrm>
              <a:prstGeom prst="line">
                <a:avLst/>
              </a:prstGeom>
              <a:ln w="19050">
                <a:solidFill>
                  <a:srgbClr val="9FCC3E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组合 26"/>
              <p:cNvGrpSpPr/>
              <p:nvPr/>
            </p:nvGrpSpPr>
            <p:grpSpPr>
              <a:xfrm>
                <a:off x="10324671" y="3995012"/>
                <a:ext cx="281354" cy="281354"/>
                <a:chOff x="10324669" y="3324836"/>
                <a:chExt cx="281354" cy="281354"/>
              </a:xfrm>
            </p:grpSpPr>
            <p:sp>
              <p:nvSpPr>
                <p:cNvPr id="28" name="椭圆 27"/>
                <p:cNvSpPr/>
                <p:nvPr/>
              </p:nvSpPr>
              <p:spPr>
                <a:xfrm>
                  <a:off x="10324669" y="3324836"/>
                  <a:ext cx="281354" cy="281354"/>
                </a:xfrm>
                <a:prstGeom prst="ellipse">
                  <a:avLst/>
                </a:prstGeom>
                <a:solidFill>
                  <a:schemeClr val="bg1"/>
                </a:solidFill>
                <a:ln w="57150">
                  <a:solidFill>
                    <a:srgbClr val="BCA77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lIns="0" tIns="0" rIns="0" bIns="0" rtlCol="0" anchor="ctr"/>
                <a:lstStyle/>
                <a:p>
                  <a:pPr algn="ctr">
                    <a:lnSpc>
                      <a:spcPct val="120000"/>
                    </a:lnSpc>
                  </a:pPr>
                  <a:endParaRPr lang="zh-CN" altLang="en-US" sz="2400">
                    <a:solidFill>
                      <a:srgbClr val="806D3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9" name="椭圆 28"/>
                <p:cNvSpPr/>
                <p:nvPr/>
              </p:nvSpPr>
              <p:spPr>
                <a:xfrm>
                  <a:off x="10393527" y="3393513"/>
                  <a:ext cx="144000" cy="144000"/>
                </a:xfrm>
                <a:prstGeom prst="ellipse">
                  <a:avLst/>
                </a:prstGeom>
                <a:solidFill>
                  <a:srgbClr val="9FCC3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33" name="圆角矩形 32"/>
              <p:cNvSpPr/>
              <p:nvPr/>
            </p:nvSpPr>
            <p:spPr>
              <a:xfrm>
                <a:off x="9860511" y="4843599"/>
                <a:ext cx="1209674" cy="1209674"/>
              </a:xfrm>
              <a:prstGeom prst="roundRect">
                <a:avLst>
                  <a:gd name="adj" fmla="val 12220"/>
                </a:avLst>
              </a:prstGeom>
              <a:solidFill>
                <a:srgbClr val="9FCC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7874547" y="4846024"/>
                <a:ext cx="2455817" cy="411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12000"/>
                  </a:lnSpc>
                </a:pPr>
                <a:r>
                  <a:rPr lang="zh-CN" altLang="en-US" sz="2000" b="1" dirty="0">
                    <a:solidFill>
                      <a:srgbClr val="00B0F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自主控制</a:t>
                </a:r>
                <a:endParaRPr lang="en-US" altLang="zh-CN" sz="2000" b="1" dirty="0">
                  <a:solidFill>
                    <a:srgbClr val="00B0F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8090544" y="5227424"/>
                <a:ext cx="1898207" cy="7381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22000"/>
                  </a:lnSpc>
                </a:pPr>
                <a:r>
                  <a:rPr lang="zh-CN" altLang="en-US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系统自主实现</a:t>
                </a:r>
                <a:endParaRPr lang="en-US" altLang="zh-CN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algn="ctr">
                  <a:lnSpc>
                    <a:spcPct val="122000"/>
                  </a:lnSpc>
                </a:pPr>
                <a:r>
                  <a:rPr lang="zh-CN" altLang="en-US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适应过程</a:t>
                </a:r>
                <a:endParaRPr lang="en-US" altLang="zh-CN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10074766" y="5034629"/>
              <a:ext cx="827408" cy="772806"/>
              <a:chOff x="9999663" y="3270028"/>
              <a:chExt cx="312738" cy="292100"/>
            </a:xfrm>
            <a:solidFill>
              <a:schemeClr val="bg1"/>
            </a:solidFill>
          </p:grpSpPr>
          <p:sp>
            <p:nvSpPr>
              <p:cNvPr id="56" name="Freeform 329"/>
              <p:cNvSpPr>
                <a:spLocks/>
              </p:cNvSpPr>
              <p:nvPr/>
            </p:nvSpPr>
            <p:spPr bwMode="auto">
              <a:xfrm>
                <a:off x="10037763" y="3412903"/>
                <a:ext cx="57150" cy="103188"/>
              </a:xfrm>
              <a:custGeom>
                <a:avLst/>
                <a:gdLst>
                  <a:gd name="T0" fmla="*/ 9 w 36"/>
                  <a:gd name="T1" fmla="*/ 0 h 66"/>
                  <a:gd name="T2" fmla="*/ 0 w 36"/>
                  <a:gd name="T3" fmla="*/ 9 h 66"/>
                  <a:gd name="T4" fmla="*/ 0 w 36"/>
                  <a:gd name="T5" fmla="*/ 56 h 66"/>
                  <a:gd name="T6" fmla="*/ 9 w 36"/>
                  <a:gd name="T7" fmla="*/ 66 h 66"/>
                  <a:gd name="T8" fmla="*/ 26 w 36"/>
                  <a:gd name="T9" fmla="*/ 66 h 66"/>
                  <a:gd name="T10" fmla="*/ 36 w 36"/>
                  <a:gd name="T11" fmla="*/ 56 h 66"/>
                  <a:gd name="T12" fmla="*/ 36 w 36"/>
                  <a:gd name="T13" fmla="*/ 9 h 66"/>
                  <a:gd name="T14" fmla="*/ 26 w 36"/>
                  <a:gd name="T15" fmla="*/ 0 h 66"/>
                  <a:gd name="T16" fmla="*/ 9 w 36"/>
                  <a:gd name="T17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66">
                    <a:moveTo>
                      <a:pt x="9" y="0"/>
                    </a:moveTo>
                    <a:cubicBezTo>
                      <a:pt x="4" y="0"/>
                      <a:pt x="0" y="4"/>
                      <a:pt x="0" y="9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61"/>
                      <a:pt x="4" y="66"/>
                      <a:pt x="9" y="66"/>
                    </a:cubicBezTo>
                    <a:cubicBezTo>
                      <a:pt x="26" y="66"/>
                      <a:pt x="26" y="66"/>
                      <a:pt x="26" y="66"/>
                    </a:cubicBezTo>
                    <a:cubicBezTo>
                      <a:pt x="31" y="66"/>
                      <a:pt x="36" y="61"/>
                      <a:pt x="36" y="56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6" y="4"/>
                      <a:pt x="31" y="0"/>
                      <a:pt x="26" y="0"/>
                    </a:cubicBezTo>
                    <a:lnTo>
                      <a:pt x="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330"/>
              <p:cNvSpPr>
                <a:spLocks/>
              </p:cNvSpPr>
              <p:nvPr/>
            </p:nvSpPr>
            <p:spPr bwMode="auto">
              <a:xfrm>
                <a:off x="10125076" y="3451003"/>
                <a:ext cx="57150" cy="65088"/>
              </a:xfrm>
              <a:custGeom>
                <a:avLst/>
                <a:gdLst>
                  <a:gd name="T0" fmla="*/ 9 w 36"/>
                  <a:gd name="T1" fmla="*/ 0 h 42"/>
                  <a:gd name="T2" fmla="*/ 0 w 36"/>
                  <a:gd name="T3" fmla="*/ 9 h 42"/>
                  <a:gd name="T4" fmla="*/ 0 w 36"/>
                  <a:gd name="T5" fmla="*/ 32 h 42"/>
                  <a:gd name="T6" fmla="*/ 9 w 36"/>
                  <a:gd name="T7" fmla="*/ 42 h 42"/>
                  <a:gd name="T8" fmla="*/ 26 w 36"/>
                  <a:gd name="T9" fmla="*/ 42 h 42"/>
                  <a:gd name="T10" fmla="*/ 36 w 36"/>
                  <a:gd name="T11" fmla="*/ 32 h 42"/>
                  <a:gd name="T12" fmla="*/ 36 w 36"/>
                  <a:gd name="T13" fmla="*/ 9 h 42"/>
                  <a:gd name="T14" fmla="*/ 26 w 36"/>
                  <a:gd name="T15" fmla="*/ 0 h 42"/>
                  <a:gd name="T16" fmla="*/ 9 w 36"/>
                  <a:gd name="T17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42">
                    <a:moveTo>
                      <a:pt x="9" y="0"/>
                    </a:moveTo>
                    <a:cubicBezTo>
                      <a:pt x="4" y="0"/>
                      <a:pt x="0" y="4"/>
                      <a:pt x="0" y="9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7"/>
                      <a:pt x="4" y="42"/>
                      <a:pt x="9" y="42"/>
                    </a:cubicBezTo>
                    <a:cubicBezTo>
                      <a:pt x="26" y="42"/>
                      <a:pt x="26" y="42"/>
                      <a:pt x="26" y="42"/>
                    </a:cubicBezTo>
                    <a:cubicBezTo>
                      <a:pt x="31" y="42"/>
                      <a:pt x="36" y="37"/>
                      <a:pt x="36" y="32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6" y="4"/>
                      <a:pt x="31" y="0"/>
                      <a:pt x="26" y="0"/>
                    </a:cubicBezTo>
                    <a:lnTo>
                      <a:pt x="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331"/>
              <p:cNvSpPr>
                <a:spLocks/>
              </p:cNvSpPr>
              <p:nvPr/>
            </p:nvSpPr>
            <p:spPr bwMode="auto">
              <a:xfrm>
                <a:off x="10213976" y="3368453"/>
                <a:ext cx="55563" cy="147638"/>
              </a:xfrm>
              <a:custGeom>
                <a:avLst/>
                <a:gdLst>
                  <a:gd name="T0" fmla="*/ 26 w 36"/>
                  <a:gd name="T1" fmla="*/ 0 h 94"/>
                  <a:gd name="T2" fmla="*/ 9 w 36"/>
                  <a:gd name="T3" fmla="*/ 0 h 94"/>
                  <a:gd name="T4" fmla="*/ 0 w 36"/>
                  <a:gd name="T5" fmla="*/ 9 h 94"/>
                  <a:gd name="T6" fmla="*/ 0 w 36"/>
                  <a:gd name="T7" fmla="*/ 84 h 94"/>
                  <a:gd name="T8" fmla="*/ 9 w 36"/>
                  <a:gd name="T9" fmla="*/ 94 h 94"/>
                  <a:gd name="T10" fmla="*/ 26 w 36"/>
                  <a:gd name="T11" fmla="*/ 94 h 94"/>
                  <a:gd name="T12" fmla="*/ 36 w 36"/>
                  <a:gd name="T13" fmla="*/ 84 h 94"/>
                  <a:gd name="T14" fmla="*/ 36 w 36"/>
                  <a:gd name="T15" fmla="*/ 9 h 94"/>
                  <a:gd name="T16" fmla="*/ 26 w 36"/>
                  <a:gd name="T17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94">
                    <a:moveTo>
                      <a:pt x="26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9"/>
                      <a:pt x="4" y="94"/>
                      <a:pt x="9" y="94"/>
                    </a:cubicBezTo>
                    <a:cubicBezTo>
                      <a:pt x="26" y="94"/>
                      <a:pt x="26" y="94"/>
                      <a:pt x="26" y="94"/>
                    </a:cubicBezTo>
                    <a:cubicBezTo>
                      <a:pt x="31" y="94"/>
                      <a:pt x="36" y="89"/>
                      <a:pt x="36" y="84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6" y="4"/>
                      <a:pt x="31" y="0"/>
                      <a:pt x="2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332"/>
              <p:cNvSpPr>
                <a:spLocks/>
              </p:cNvSpPr>
              <p:nvPr/>
            </p:nvSpPr>
            <p:spPr bwMode="auto">
              <a:xfrm>
                <a:off x="9999663" y="3536728"/>
                <a:ext cx="312738" cy="25400"/>
              </a:xfrm>
              <a:custGeom>
                <a:avLst/>
                <a:gdLst>
                  <a:gd name="T0" fmla="*/ 191 w 199"/>
                  <a:gd name="T1" fmla="*/ 0 h 16"/>
                  <a:gd name="T2" fmla="*/ 8 w 199"/>
                  <a:gd name="T3" fmla="*/ 0 h 16"/>
                  <a:gd name="T4" fmla="*/ 0 w 199"/>
                  <a:gd name="T5" fmla="*/ 8 h 16"/>
                  <a:gd name="T6" fmla="*/ 0 w 199"/>
                  <a:gd name="T7" fmla="*/ 8 h 16"/>
                  <a:gd name="T8" fmla="*/ 8 w 199"/>
                  <a:gd name="T9" fmla="*/ 16 h 16"/>
                  <a:gd name="T10" fmla="*/ 191 w 199"/>
                  <a:gd name="T11" fmla="*/ 16 h 16"/>
                  <a:gd name="T12" fmla="*/ 199 w 199"/>
                  <a:gd name="T13" fmla="*/ 8 h 16"/>
                  <a:gd name="T14" fmla="*/ 199 w 199"/>
                  <a:gd name="T15" fmla="*/ 8 h 16"/>
                  <a:gd name="T16" fmla="*/ 191 w 199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9" h="16">
                    <a:moveTo>
                      <a:pt x="191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3" y="0"/>
                      <a:pt x="0" y="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3"/>
                      <a:pt x="3" y="16"/>
                      <a:pt x="8" y="16"/>
                    </a:cubicBezTo>
                    <a:cubicBezTo>
                      <a:pt x="191" y="16"/>
                      <a:pt x="191" y="16"/>
                      <a:pt x="191" y="16"/>
                    </a:cubicBezTo>
                    <a:cubicBezTo>
                      <a:pt x="196" y="16"/>
                      <a:pt x="199" y="13"/>
                      <a:pt x="199" y="8"/>
                    </a:cubicBezTo>
                    <a:cubicBezTo>
                      <a:pt x="199" y="8"/>
                      <a:pt x="199" y="8"/>
                      <a:pt x="199" y="8"/>
                    </a:cubicBezTo>
                    <a:cubicBezTo>
                      <a:pt x="199" y="3"/>
                      <a:pt x="196" y="0"/>
                      <a:pt x="19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333"/>
              <p:cNvSpPr>
                <a:spLocks/>
              </p:cNvSpPr>
              <p:nvPr/>
            </p:nvSpPr>
            <p:spPr bwMode="auto">
              <a:xfrm>
                <a:off x="10020301" y="3270028"/>
                <a:ext cx="261938" cy="122238"/>
              </a:xfrm>
              <a:custGeom>
                <a:avLst/>
                <a:gdLst>
                  <a:gd name="T0" fmla="*/ 8 w 167"/>
                  <a:gd name="T1" fmla="*/ 68 h 78"/>
                  <a:gd name="T2" fmla="*/ 28 w 167"/>
                  <a:gd name="T3" fmla="*/ 48 h 78"/>
                  <a:gd name="T4" fmla="*/ 82 w 167"/>
                  <a:gd name="T5" fmla="*/ 77 h 78"/>
                  <a:gd name="T6" fmla="*/ 84 w 167"/>
                  <a:gd name="T7" fmla="*/ 78 h 78"/>
                  <a:gd name="T8" fmla="*/ 87 w 167"/>
                  <a:gd name="T9" fmla="*/ 77 h 78"/>
                  <a:gd name="T10" fmla="*/ 148 w 167"/>
                  <a:gd name="T11" fmla="*/ 22 h 78"/>
                  <a:gd name="T12" fmla="*/ 154 w 167"/>
                  <a:gd name="T13" fmla="*/ 28 h 78"/>
                  <a:gd name="T14" fmla="*/ 155 w 167"/>
                  <a:gd name="T15" fmla="*/ 29 h 78"/>
                  <a:gd name="T16" fmla="*/ 156 w 167"/>
                  <a:gd name="T17" fmla="*/ 28 h 78"/>
                  <a:gd name="T18" fmla="*/ 158 w 167"/>
                  <a:gd name="T19" fmla="*/ 26 h 78"/>
                  <a:gd name="T20" fmla="*/ 166 w 167"/>
                  <a:gd name="T21" fmla="*/ 2 h 78"/>
                  <a:gd name="T22" fmla="*/ 166 w 167"/>
                  <a:gd name="T23" fmla="*/ 0 h 78"/>
                  <a:gd name="T24" fmla="*/ 165 w 167"/>
                  <a:gd name="T25" fmla="*/ 0 h 78"/>
                  <a:gd name="T26" fmla="*/ 164 w 167"/>
                  <a:gd name="T27" fmla="*/ 0 h 78"/>
                  <a:gd name="T28" fmla="*/ 140 w 167"/>
                  <a:gd name="T29" fmla="*/ 9 h 78"/>
                  <a:gd name="T30" fmla="*/ 139 w 167"/>
                  <a:gd name="T31" fmla="*/ 10 h 78"/>
                  <a:gd name="T32" fmla="*/ 138 w 167"/>
                  <a:gd name="T33" fmla="*/ 12 h 78"/>
                  <a:gd name="T34" fmla="*/ 138 w 167"/>
                  <a:gd name="T35" fmla="*/ 13 h 78"/>
                  <a:gd name="T36" fmla="*/ 142 w 167"/>
                  <a:gd name="T37" fmla="*/ 17 h 78"/>
                  <a:gd name="T38" fmla="*/ 83 w 167"/>
                  <a:gd name="T39" fmla="*/ 69 h 78"/>
                  <a:gd name="T40" fmla="*/ 29 w 167"/>
                  <a:gd name="T41" fmla="*/ 40 h 78"/>
                  <a:gd name="T42" fmla="*/ 25 w 167"/>
                  <a:gd name="T43" fmla="*/ 41 h 78"/>
                  <a:gd name="T44" fmla="*/ 2 w 167"/>
                  <a:gd name="T45" fmla="*/ 63 h 78"/>
                  <a:gd name="T46" fmla="*/ 2 w 167"/>
                  <a:gd name="T47" fmla="*/ 68 h 78"/>
                  <a:gd name="T48" fmla="*/ 8 w 167"/>
                  <a:gd name="T49" fmla="*/ 6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67" h="78">
                    <a:moveTo>
                      <a:pt x="8" y="68"/>
                    </a:moveTo>
                    <a:cubicBezTo>
                      <a:pt x="28" y="48"/>
                      <a:pt x="28" y="48"/>
                      <a:pt x="28" y="48"/>
                    </a:cubicBezTo>
                    <a:cubicBezTo>
                      <a:pt x="82" y="77"/>
                      <a:pt x="82" y="77"/>
                      <a:pt x="82" y="77"/>
                    </a:cubicBezTo>
                    <a:cubicBezTo>
                      <a:pt x="83" y="78"/>
                      <a:pt x="83" y="78"/>
                      <a:pt x="84" y="78"/>
                    </a:cubicBezTo>
                    <a:cubicBezTo>
                      <a:pt x="85" y="78"/>
                      <a:pt x="86" y="78"/>
                      <a:pt x="87" y="77"/>
                    </a:cubicBezTo>
                    <a:cubicBezTo>
                      <a:pt x="148" y="22"/>
                      <a:pt x="148" y="22"/>
                      <a:pt x="148" y="22"/>
                    </a:cubicBezTo>
                    <a:cubicBezTo>
                      <a:pt x="154" y="28"/>
                      <a:pt x="154" y="28"/>
                      <a:pt x="154" y="28"/>
                    </a:cubicBezTo>
                    <a:cubicBezTo>
                      <a:pt x="154" y="29"/>
                      <a:pt x="154" y="29"/>
                      <a:pt x="155" y="29"/>
                    </a:cubicBezTo>
                    <a:cubicBezTo>
                      <a:pt x="155" y="29"/>
                      <a:pt x="156" y="28"/>
                      <a:pt x="156" y="28"/>
                    </a:cubicBezTo>
                    <a:cubicBezTo>
                      <a:pt x="157" y="27"/>
                      <a:pt x="157" y="26"/>
                      <a:pt x="158" y="26"/>
                    </a:cubicBezTo>
                    <a:cubicBezTo>
                      <a:pt x="158" y="26"/>
                      <a:pt x="163" y="11"/>
                      <a:pt x="166" y="2"/>
                    </a:cubicBezTo>
                    <a:cubicBezTo>
                      <a:pt x="166" y="2"/>
                      <a:pt x="167" y="1"/>
                      <a:pt x="166" y="0"/>
                    </a:cubicBezTo>
                    <a:cubicBezTo>
                      <a:pt x="166" y="0"/>
                      <a:pt x="165" y="0"/>
                      <a:pt x="165" y="0"/>
                    </a:cubicBezTo>
                    <a:cubicBezTo>
                      <a:pt x="164" y="0"/>
                      <a:pt x="164" y="0"/>
                      <a:pt x="164" y="0"/>
                    </a:cubicBezTo>
                    <a:cubicBezTo>
                      <a:pt x="140" y="9"/>
                      <a:pt x="140" y="9"/>
                      <a:pt x="140" y="9"/>
                    </a:cubicBezTo>
                    <a:cubicBezTo>
                      <a:pt x="140" y="9"/>
                      <a:pt x="139" y="10"/>
                      <a:pt x="139" y="10"/>
                    </a:cubicBezTo>
                    <a:cubicBezTo>
                      <a:pt x="138" y="11"/>
                      <a:pt x="138" y="12"/>
                      <a:pt x="138" y="12"/>
                    </a:cubicBezTo>
                    <a:cubicBezTo>
                      <a:pt x="138" y="12"/>
                      <a:pt x="138" y="13"/>
                      <a:pt x="138" y="13"/>
                    </a:cubicBezTo>
                    <a:cubicBezTo>
                      <a:pt x="142" y="17"/>
                      <a:pt x="142" y="17"/>
                      <a:pt x="142" y="17"/>
                    </a:cubicBezTo>
                    <a:cubicBezTo>
                      <a:pt x="83" y="69"/>
                      <a:pt x="83" y="69"/>
                      <a:pt x="83" y="69"/>
                    </a:cubicBezTo>
                    <a:cubicBezTo>
                      <a:pt x="29" y="40"/>
                      <a:pt x="29" y="40"/>
                      <a:pt x="29" y="40"/>
                    </a:cubicBezTo>
                    <a:cubicBezTo>
                      <a:pt x="28" y="39"/>
                      <a:pt x="26" y="39"/>
                      <a:pt x="25" y="41"/>
                    </a:cubicBezTo>
                    <a:cubicBezTo>
                      <a:pt x="2" y="63"/>
                      <a:pt x="2" y="63"/>
                      <a:pt x="2" y="63"/>
                    </a:cubicBezTo>
                    <a:cubicBezTo>
                      <a:pt x="0" y="64"/>
                      <a:pt x="0" y="67"/>
                      <a:pt x="2" y="68"/>
                    </a:cubicBezTo>
                    <a:cubicBezTo>
                      <a:pt x="4" y="70"/>
                      <a:pt x="6" y="70"/>
                      <a:pt x="8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62" name="Rectangle 2"/>
          <p:cNvSpPr>
            <a:spLocks noChangeArrowheads="1"/>
          </p:cNvSpPr>
          <p:nvPr/>
        </p:nvSpPr>
        <p:spPr bwMode="auto">
          <a:xfrm>
            <a:off x="3492017" y="45049"/>
            <a:ext cx="5651985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二、自适应</a:t>
            </a:r>
            <a:r>
              <a: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-02</a:t>
            </a:r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要素</a:t>
            </a:r>
            <a:r>
              <a: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(6/7)</a:t>
            </a:r>
            <a:endParaRPr lang="zh-CN" alt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3" name="椭圆 62"/>
          <p:cNvSpPr/>
          <p:nvPr/>
        </p:nvSpPr>
        <p:spPr bwMode="auto">
          <a:xfrm>
            <a:off x="144060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椭圆 63"/>
          <p:cNvSpPr/>
          <p:nvPr/>
        </p:nvSpPr>
        <p:spPr bwMode="auto">
          <a:xfrm>
            <a:off x="288058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" name="椭圆 64"/>
          <p:cNvSpPr/>
          <p:nvPr/>
        </p:nvSpPr>
        <p:spPr bwMode="auto">
          <a:xfrm>
            <a:off x="121513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" name="椭圆 65"/>
          <p:cNvSpPr/>
          <p:nvPr/>
        </p:nvSpPr>
        <p:spPr bwMode="auto">
          <a:xfrm>
            <a:off x="1359131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" name="椭圆 66"/>
          <p:cNvSpPr/>
          <p:nvPr/>
        </p:nvSpPr>
        <p:spPr bwMode="auto">
          <a:xfrm>
            <a:off x="280802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" name="椭圆 67"/>
          <p:cNvSpPr/>
          <p:nvPr/>
        </p:nvSpPr>
        <p:spPr bwMode="auto">
          <a:xfrm>
            <a:off x="2952021" y="660802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" name="椭圆 68"/>
          <p:cNvSpPr/>
          <p:nvPr/>
        </p:nvSpPr>
        <p:spPr bwMode="auto">
          <a:xfrm>
            <a:off x="309601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" name="椭圆 69"/>
          <p:cNvSpPr/>
          <p:nvPr/>
        </p:nvSpPr>
        <p:spPr bwMode="auto">
          <a:xfrm>
            <a:off x="324001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" name="椭圆 70"/>
          <p:cNvSpPr/>
          <p:nvPr/>
        </p:nvSpPr>
        <p:spPr bwMode="auto">
          <a:xfrm>
            <a:off x="363601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" name="椭圆 71"/>
          <p:cNvSpPr/>
          <p:nvPr/>
        </p:nvSpPr>
        <p:spPr bwMode="auto">
          <a:xfrm>
            <a:off x="378001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3" name="椭圆 72"/>
          <p:cNvSpPr/>
          <p:nvPr/>
        </p:nvSpPr>
        <p:spPr bwMode="auto">
          <a:xfrm>
            <a:off x="392400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" name="椭圆 73"/>
          <p:cNvSpPr/>
          <p:nvPr/>
        </p:nvSpPr>
        <p:spPr bwMode="auto">
          <a:xfrm>
            <a:off x="406800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5" name="椭圆 74"/>
          <p:cNvSpPr/>
          <p:nvPr/>
        </p:nvSpPr>
        <p:spPr bwMode="auto">
          <a:xfrm>
            <a:off x="4212005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" name="椭圆 75"/>
          <p:cNvSpPr/>
          <p:nvPr/>
        </p:nvSpPr>
        <p:spPr bwMode="auto">
          <a:xfrm>
            <a:off x="435600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" name="椭圆 76"/>
          <p:cNvSpPr/>
          <p:nvPr/>
        </p:nvSpPr>
        <p:spPr bwMode="auto">
          <a:xfrm>
            <a:off x="450000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8" name="椭圆 77"/>
          <p:cNvSpPr/>
          <p:nvPr/>
        </p:nvSpPr>
        <p:spPr bwMode="auto">
          <a:xfrm>
            <a:off x="464399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9" name="椭圆 78"/>
          <p:cNvSpPr/>
          <p:nvPr/>
        </p:nvSpPr>
        <p:spPr bwMode="auto">
          <a:xfrm>
            <a:off x="478799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0" name="椭圆 79"/>
          <p:cNvSpPr/>
          <p:nvPr/>
        </p:nvSpPr>
        <p:spPr bwMode="auto">
          <a:xfrm>
            <a:off x="4931995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1" name="椭圆 80"/>
          <p:cNvSpPr/>
          <p:nvPr/>
        </p:nvSpPr>
        <p:spPr bwMode="auto">
          <a:xfrm>
            <a:off x="5216403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2" name="椭圆 81"/>
          <p:cNvSpPr/>
          <p:nvPr/>
        </p:nvSpPr>
        <p:spPr bwMode="auto">
          <a:xfrm>
            <a:off x="5072405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3" name="椭圆 82"/>
          <p:cNvSpPr/>
          <p:nvPr/>
        </p:nvSpPr>
        <p:spPr bwMode="auto">
          <a:xfrm>
            <a:off x="1514714" y="664778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4" name="椭圆 83"/>
          <p:cNvSpPr/>
          <p:nvPr/>
        </p:nvSpPr>
        <p:spPr bwMode="auto">
          <a:xfrm>
            <a:off x="1658712" y="664778"/>
            <a:ext cx="108000" cy="1080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5" name="椭圆 84"/>
          <p:cNvSpPr/>
          <p:nvPr/>
        </p:nvSpPr>
        <p:spPr bwMode="auto">
          <a:xfrm>
            <a:off x="923431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6" name="椭圆 85"/>
          <p:cNvSpPr/>
          <p:nvPr/>
        </p:nvSpPr>
        <p:spPr bwMode="auto">
          <a:xfrm>
            <a:off x="106742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7" name="椭圆 86"/>
          <p:cNvSpPr/>
          <p:nvPr/>
        </p:nvSpPr>
        <p:spPr bwMode="auto">
          <a:xfrm>
            <a:off x="7178795" y="662782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8" name="椭圆 87"/>
          <p:cNvSpPr/>
          <p:nvPr/>
        </p:nvSpPr>
        <p:spPr bwMode="auto">
          <a:xfrm>
            <a:off x="7321688" y="660802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" name="椭圆 89"/>
          <p:cNvSpPr/>
          <p:nvPr/>
        </p:nvSpPr>
        <p:spPr bwMode="auto">
          <a:xfrm>
            <a:off x="42672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" name="椭圆 90"/>
          <p:cNvSpPr/>
          <p:nvPr/>
        </p:nvSpPr>
        <p:spPr bwMode="auto">
          <a:xfrm>
            <a:off x="57072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" name="椭圆 91"/>
          <p:cNvSpPr/>
          <p:nvPr/>
        </p:nvSpPr>
        <p:spPr bwMode="auto">
          <a:xfrm>
            <a:off x="180003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" name="椭圆 92"/>
          <p:cNvSpPr/>
          <p:nvPr/>
        </p:nvSpPr>
        <p:spPr bwMode="auto">
          <a:xfrm>
            <a:off x="2160032" y="668960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" name="椭圆 93"/>
          <p:cNvSpPr/>
          <p:nvPr/>
        </p:nvSpPr>
        <p:spPr bwMode="auto">
          <a:xfrm>
            <a:off x="2304030" y="66502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5" name="椭圆 94"/>
          <p:cNvSpPr/>
          <p:nvPr/>
        </p:nvSpPr>
        <p:spPr bwMode="auto">
          <a:xfrm>
            <a:off x="2448028" y="668960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6" name="椭圆 95"/>
          <p:cNvSpPr/>
          <p:nvPr/>
        </p:nvSpPr>
        <p:spPr bwMode="auto">
          <a:xfrm>
            <a:off x="7019966" y="664798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" name="椭圆 96"/>
          <p:cNvSpPr/>
          <p:nvPr/>
        </p:nvSpPr>
        <p:spPr bwMode="auto">
          <a:xfrm>
            <a:off x="537209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" name="椭圆 97"/>
          <p:cNvSpPr/>
          <p:nvPr/>
        </p:nvSpPr>
        <p:spPr bwMode="auto">
          <a:xfrm>
            <a:off x="551609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" name="椭圆 98"/>
          <p:cNvSpPr/>
          <p:nvPr/>
        </p:nvSpPr>
        <p:spPr bwMode="auto">
          <a:xfrm>
            <a:off x="566008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" name="椭圆 99"/>
          <p:cNvSpPr/>
          <p:nvPr/>
        </p:nvSpPr>
        <p:spPr bwMode="auto">
          <a:xfrm>
            <a:off x="580408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" name="椭圆 100"/>
          <p:cNvSpPr/>
          <p:nvPr/>
        </p:nvSpPr>
        <p:spPr bwMode="auto">
          <a:xfrm>
            <a:off x="5948085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" name="椭圆 101"/>
          <p:cNvSpPr/>
          <p:nvPr/>
        </p:nvSpPr>
        <p:spPr bwMode="auto">
          <a:xfrm>
            <a:off x="609208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" name="椭圆 102"/>
          <p:cNvSpPr/>
          <p:nvPr/>
        </p:nvSpPr>
        <p:spPr bwMode="auto">
          <a:xfrm>
            <a:off x="623608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" name="椭圆 103"/>
          <p:cNvSpPr/>
          <p:nvPr/>
        </p:nvSpPr>
        <p:spPr bwMode="auto">
          <a:xfrm>
            <a:off x="638007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" name="椭圆 104"/>
          <p:cNvSpPr/>
          <p:nvPr/>
        </p:nvSpPr>
        <p:spPr bwMode="auto">
          <a:xfrm>
            <a:off x="652407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914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0" y="833440"/>
            <a:ext cx="9144000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en-US" altLang="zh-CN" sz="3200" b="1" dirty="0">
                <a:solidFill>
                  <a:srgbClr val="6CA62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5W+1H-Adaption control</a:t>
            </a:r>
            <a:r>
              <a:rPr lang="zh-CN" altLang="en-US" sz="3200" b="1" dirty="0">
                <a:solidFill>
                  <a:srgbClr val="6CA62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solidFill>
                  <a:srgbClr val="6CA62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灯片编号占位符 1"/>
          <p:cNvSpPr txBox="1">
            <a:spLocks noGrp="1"/>
          </p:cNvSpPr>
          <p:nvPr/>
        </p:nvSpPr>
        <p:spPr bwMode="auto">
          <a:xfrm>
            <a:off x="7235963" y="6596956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r">
              <a:defRPr kumimoji="1" sz="1400" b="1">
                <a:solidFill>
                  <a:schemeClr val="bg1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defRPr>
            </a:lvl1pPr>
          </a:lstStyle>
          <a:p>
            <a:fld id="{0D7D0512-7820-47F3-A392-C9562B311ADF}" type="slidenum">
              <a:rPr lang="zh-CN" altLang="en-US"/>
              <a:pPr/>
              <a:t>13</a:t>
            </a:fld>
            <a:endParaRPr lang="en-US" altLang="zh-CN" dirty="0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" y="6092963"/>
            <a:ext cx="9144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J.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Floch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S.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Hallsteinsen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E.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Stav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F.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Eliassen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K. Lund, E.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Gjorven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Using architecture models for runtime adaptability, IEEE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Softw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. 23 (2) (2006) 62–70.</a:t>
            </a:r>
            <a:endParaRPr lang="zh-CN" altLang="en-US" sz="1400" dirty="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484029" y="2061019"/>
            <a:ext cx="4191965" cy="3935224"/>
            <a:chOff x="3229904" y="1579017"/>
            <a:chExt cx="4191965" cy="3935224"/>
          </a:xfrm>
        </p:grpSpPr>
        <p:sp>
          <p:nvSpPr>
            <p:cNvPr id="8" name="Oval 40"/>
            <p:cNvSpPr>
              <a:spLocks noChangeArrowheads="1"/>
            </p:cNvSpPr>
            <p:nvPr/>
          </p:nvSpPr>
          <p:spPr bwMode="auto">
            <a:xfrm>
              <a:off x="4217551" y="1579017"/>
              <a:ext cx="2088000" cy="2088000"/>
            </a:xfrm>
            <a:prstGeom prst="ellipse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ex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方式</a:t>
              </a:r>
            </a:p>
          </p:txBody>
        </p:sp>
        <p:sp>
          <p:nvSpPr>
            <p:cNvPr id="9" name="Oval 40"/>
            <p:cNvSpPr>
              <a:spLocks noChangeArrowheads="1"/>
            </p:cNvSpPr>
            <p:nvPr/>
          </p:nvSpPr>
          <p:spPr bwMode="auto">
            <a:xfrm>
              <a:off x="5333869" y="3358084"/>
              <a:ext cx="2088000" cy="2088000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ex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b="1" kern="0" dirty="0"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分离</a:t>
              </a:r>
              <a:endParaRPr lang="en-US" altLang="zh-CN" sz="2800" b="1" kern="0" dirty="0"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b="1" kern="0" dirty="0"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程度</a:t>
              </a:r>
              <a:endParaRPr kumimoji="0" lang="zh-CN" altLang="en-US" sz="2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  <p:sp>
          <p:nvSpPr>
            <p:cNvPr id="10" name="Oval 40"/>
            <p:cNvSpPr>
              <a:spLocks noChangeArrowheads="1"/>
            </p:cNvSpPr>
            <p:nvPr/>
          </p:nvSpPr>
          <p:spPr bwMode="auto">
            <a:xfrm>
              <a:off x="3229904" y="3426241"/>
              <a:ext cx="2088000" cy="2088000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9525" cap="flat" cmpd="sng" algn="ctr">
              <a:solidFill>
                <a:srgbClr val="FFC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ex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决策</a:t>
              </a:r>
            </a:p>
          </p:txBody>
        </p:sp>
      </p:grpSp>
      <p:cxnSp>
        <p:nvCxnSpPr>
          <p:cNvPr id="33" name="直接连接符 32"/>
          <p:cNvCxnSpPr/>
          <p:nvPr/>
        </p:nvCxnSpPr>
        <p:spPr>
          <a:xfrm flipH="1">
            <a:off x="4765608" y="3908245"/>
            <a:ext cx="3422855" cy="0"/>
          </a:xfrm>
          <a:prstGeom prst="line">
            <a:avLst/>
          </a:prstGeom>
          <a:noFill/>
          <a:ln w="6350" cap="flat" cmpd="sng" algn="ctr">
            <a:solidFill>
              <a:srgbClr val="00B0F0"/>
            </a:solidFill>
            <a:prstDash val="sysDot"/>
            <a:headEnd type="oval"/>
            <a:tailEnd type="oval" w="med" len="med"/>
          </a:ln>
          <a:effectLst/>
        </p:spPr>
      </p:cxnSp>
      <p:cxnSp>
        <p:nvCxnSpPr>
          <p:cNvPr id="34" name="直接连接符 33"/>
          <p:cNvCxnSpPr/>
          <p:nvPr/>
        </p:nvCxnSpPr>
        <p:spPr>
          <a:xfrm flipH="1">
            <a:off x="6357444" y="5499296"/>
            <a:ext cx="1827408" cy="0"/>
          </a:xfrm>
          <a:prstGeom prst="line">
            <a:avLst/>
          </a:prstGeom>
          <a:noFill/>
          <a:ln w="6350" cap="flat" cmpd="sng" algn="ctr">
            <a:solidFill>
              <a:srgbClr val="119707"/>
            </a:solidFill>
            <a:prstDash val="sysDot"/>
            <a:headEnd type="oval"/>
            <a:tailEnd type="oval" w="med" len="med"/>
          </a:ln>
          <a:effectLst/>
        </p:spPr>
      </p:cxnSp>
      <p:grpSp>
        <p:nvGrpSpPr>
          <p:cNvPr id="35" name="组合 34"/>
          <p:cNvGrpSpPr/>
          <p:nvPr/>
        </p:nvGrpSpPr>
        <p:grpSpPr>
          <a:xfrm>
            <a:off x="6578926" y="2941069"/>
            <a:ext cx="1574305" cy="899017"/>
            <a:chOff x="10044681" y="2448366"/>
            <a:chExt cx="1574305" cy="899017"/>
          </a:xfrm>
        </p:grpSpPr>
        <p:sp>
          <p:nvSpPr>
            <p:cNvPr id="39" name="TextBox 11"/>
            <p:cNvSpPr txBox="1">
              <a:spLocks noChangeArrowheads="1"/>
            </p:cNvSpPr>
            <p:nvPr/>
          </p:nvSpPr>
          <p:spPr bwMode="auto">
            <a:xfrm flipH="1">
              <a:off x="10044681" y="2645454"/>
              <a:ext cx="1456585" cy="646331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外部控制</a:t>
              </a:r>
              <a:endParaRPr lang="en-US" altLang="zh-CN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内部控制</a:t>
              </a:r>
              <a:endParaRPr lang="en-US" altLang="zh-CN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1573267" y="2448366"/>
              <a:ext cx="45719" cy="899017"/>
            </a:xfrm>
            <a:prstGeom prst="rect">
              <a:avLst/>
            </a:prstGeom>
            <a:gradFill>
              <a:gsLst>
                <a:gs pos="0">
                  <a:srgbClr val="2676FF">
                    <a:lumMod val="60000"/>
                    <a:lumOff val="40000"/>
                  </a:srgbClr>
                </a:gs>
                <a:gs pos="100000">
                  <a:srgbClr val="2676FF"/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eaLnBrk="1" hangingPunct="1"/>
              <a:endParaRPr lang="zh-CN" altLang="en-US" b="1" ker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649249" y="4508985"/>
            <a:ext cx="1558463" cy="937455"/>
            <a:chOff x="10044680" y="4049405"/>
            <a:chExt cx="1558463" cy="937455"/>
          </a:xfrm>
        </p:grpSpPr>
        <p:sp>
          <p:nvSpPr>
            <p:cNvPr id="44" name="TextBox 11"/>
            <p:cNvSpPr txBox="1">
              <a:spLocks noChangeArrowheads="1"/>
            </p:cNvSpPr>
            <p:nvPr/>
          </p:nvSpPr>
          <p:spPr bwMode="auto">
            <a:xfrm flipH="1">
              <a:off x="10044680" y="4063530"/>
              <a:ext cx="1456585" cy="92333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分散式</a:t>
              </a:r>
              <a:endParaRPr lang="en-US" altLang="zh-CN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层次式</a:t>
              </a:r>
              <a:endParaRPr lang="en-US" altLang="zh-CN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集中式</a:t>
              </a:r>
              <a:endParaRPr lang="en-US" altLang="zh-CN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11557424" y="4049405"/>
              <a:ext cx="45719" cy="899017"/>
            </a:xfrm>
            <a:prstGeom prst="rect">
              <a:avLst/>
            </a:prstGeom>
            <a:gradFill>
              <a:gsLst>
                <a:gs pos="33000">
                  <a:srgbClr val="6DAA2D">
                    <a:lumMod val="60000"/>
                    <a:lumOff val="40000"/>
                  </a:srgbClr>
                </a:gs>
                <a:gs pos="100000">
                  <a:srgbClr val="6DAA2D"/>
                </a:gs>
              </a:gsLst>
              <a:lin ang="5400000" scaled="0"/>
            </a:gradFill>
            <a:ln w="3175" cap="flat" cmpd="sng" algn="ctr">
              <a:noFill/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Ins="90000" anchor="ctr"/>
            <a:lstStyle/>
            <a:p>
              <a:pPr algn="ctr" eaLnBrk="1" fontAlgn="auto" hangingPunct="1">
                <a:lnSpc>
                  <a:spcPct val="12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zh-CN" altLang="en-US" b="1" ker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5" name="TextBox 30"/>
          <p:cNvSpPr txBox="1"/>
          <p:nvPr/>
        </p:nvSpPr>
        <p:spPr>
          <a:xfrm>
            <a:off x="612055" y="1450740"/>
            <a:ext cx="7920880" cy="464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eaLnBrk="1" fontAlgn="auto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rgbClr val="7BC143"/>
                </a:solidFill>
                <a:latin typeface="微软雅黑" pitchFamily="34" charset="-122"/>
                <a:ea typeface="微软雅黑" pitchFamily="34" charset="-122"/>
              </a:rPr>
              <a:t>控制技术展现着软件具体如何进行自适应过程，分离方式包括：</a:t>
            </a:r>
          </a:p>
        </p:txBody>
      </p:sp>
      <p:cxnSp>
        <p:nvCxnSpPr>
          <p:cNvPr id="46" name="直接连接符 45"/>
          <p:cNvCxnSpPr/>
          <p:nvPr/>
        </p:nvCxnSpPr>
        <p:spPr>
          <a:xfrm flipH="1">
            <a:off x="972050" y="5499296"/>
            <a:ext cx="1827408" cy="0"/>
          </a:xfrm>
          <a:prstGeom prst="line">
            <a:avLst/>
          </a:prstGeom>
          <a:noFill/>
          <a:ln w="6350" cap="flat" cmpd="sng" algn="ctr">
            <a:solidFill>
              <a:srgbClr val="FFC000"/>
            </a:solidFill>
            <a:prstDash val="sysDot"/>
            <a:headEnd type="oval"/>
            <a:tailEnd type="oval" w="med" len="med"/>
          </a:ln>
          <a:effectLst/>
        </p:spPr>
      </p:cxnSp>
      <p:grpSp>
        <p:nvGrpSpPr>
          <p:cNvPr id="47" name="组合 46"/>
          <p:cNvGrpSpPr/>
          <p:nvPr/>
        </p:nvGrpSpPr>
        <p:grpSpPr>
          <a:xfrm>
            <a:off x="943373" y="4229097"/>
            <a:ext cx="1565723" cy="1200329"/>
            <a:chOff x="11058877" y="4175266"/>
            <a:chExt cx="1565723" cy="1200329"/>
          </a:xfrm>
        </p:grpSpPr>
        <p:sp>
          <p:nvSpPr>
            <p:cNvPr id="48" name="TextBox 11"/>
            <p:cNvSpPr txBox="1">
              <a:spLocks noChangeArrowheads="1"/>
            </p:cNvSpPr>
            <p:nvPr/>
          </p:nvSpPr>
          <p:spPr bwMode="auto">
            <a:xfrm flipH="1">
              <a:off x="11168015" y="4175266"/>
              <a:ext cx="1456585" cy="1200329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模型</a:t>
              </a:r>
              <a:endParaRPr lang="en-US" altLang="zh-CN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规则</a:t>
              </a:r>
              <a:r>
                <a:rPr lang="en-US" altLang="zh-CN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策略</a:t>
              </a:r>
              <a:endParaRPr lang="en-US" altLang="zh-CN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目标</a:t>
              </a:r>
              <a:endParaRPr lang="en-US" altLang="zh-CN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效用函数</a:t>
              </a:r>
              <a:endParaRPr lang="en-US" altLang="zh-CN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11058877" y="4175267"/>
              <a:ext cx="54657" cy="1074768"/>
            </a:xfrm>
            <a:prstGeom prst="rect">
              <a:avLst/>
            </a:prstGeom>
            <a:solidFill>
              <a:srgbClr val="FFC000"/>
            </a:solidFill>
            <a:ln w="3175" cap="flat" cmpd="sng" algn="ctr">
              <a:solidFill>
                <a:srgbClr val="FFC000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Ins="90000" anchor="ctr"/>
            <a:lstStyle/>
            <a:p>
              <a:pPr algn="ctr" eaLnBrk="1" fontAlgn="auto" hangingPunct="1">
                <a:lnSpc>
                  <a:spcPct val="12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zh-CN" altLang="en-US" b="1" ker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3492017" y="45049"/>
            <a:ext cx="5651985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二、自适应</a:t>
            </a:r>
            <a:r>
              <a: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-02</a:t>
            </a:r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要素</a:t>
            </a:r>
            <a:r>
              <a: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(7/7)</a:t>
            </a:r>
            <a:endParaRPr lang="zh-CN" alt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椭圆 24"/>
          <p:cNvSpPr/>
          <p:nvPr/>
        </p:nvSpPr>
        <p:spPr bwMode="auto">
          <a:xfrm>
            <a:off x="144060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椭圆 25"/>
          <p:cNvSpPr/>
          <p:nvPr/>
        </p:nvSpPr>
        <p:spPr bwMode="auto">
          <a:xfrm>
            <a:off x="288058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椭圆 26"/>
          <p:cNvSpPr/>
          <p:nvPr/>
        </p:nvSpPr>
        <p:spPr bwMode="auto">
          <a:xfrm>
            <a:off x="121513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椭圆 27"/>
          <p:cNvSpPr/>
          <p:nvPr/>
        </p:nvSpPr>
        <p:spPr bwMode="auto">
          <a:xfrm>
            <a:off x="1359131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椭圆 28"/>
          <p:cNvSpPr/>
          <p:nvPr/>
        </p:nvSpPr>
        <p:spPr bwMode="auto">
          <a:xfrm>
            <a:off x="280802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椭圆 29"/>
          <p:cNvSpPr/>
          <p:nvPr/>
        </p:nvSpPr>
        <p:spPr bwMode="auto">
          <a:xfrm>
            <a:off x="2952021" y="660802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椭圆 30"/>
          <p:cNvSpPr/>
          <p:nvPr/>
        </p:nvSpPr>
        <p:spPr bwMode="auto">
          <a:xfrm>
            <a:off x="309601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椭圆 31"/>
          <p:cNvSpPr/>
          <p:nvPr/>
        </p:nvSpPr>
        <p:spPr bwMode="auto">
          <a:xfrm>
            <a:off x="324001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椭圆 35"/>
          <p:cNvSpPr/>
          <p:nvPr/>
        </p:nvSpPr>
        <p:spPr bwMode="auto">
          <a:xfrm>
            <a:off x="363601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椭圆 37"/>
          <p:cNvSpPr/>
          <p:nvPr/>
        </p:nvSpPr>
        <p:spPr bwMode="auto">
          <a:xfrm>
            <a:off x="378001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椭圆 40"/>
          <p:cNvSpPr/>
          <p:nvPr/>
        </p:nvSpPr>
        <p:spPr bwMode="auto">
          <a:xfrm>
            <a:off x="392400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椭圆 42"/>
          <p:cNvSpPr/>
          <p:nvPr/>
        </p:nvSpPr>
        <p:spPr bwMode="auto">
          <a:xfrm>
            <a:off x="406800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椭圆 49"/>
          <p:cNvSpPr/>
          <p:nvPr/>
        </p:nvSpPr>
        <p:spPr bwMode="auto">
          <a:xfrm>
            <a:off x="4212005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椭圆 50"/>
          <p:cNvSpPr/>
          <p:nvPr/>
        </p:nvSpPr>
        <p:spPr bwMode="auto">
          <a:xfrm>
            <a:off x="435600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" name="椭圆 51"/>
          <p:cNvSpPr/>
          <p:nvPr/>
        </p:nvSpPr>
        <p:spPr bwMode="auto">
          <a:xfrm>
            <a:off x="450000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" name="椭圆 52"/>
          <p:cNvSpPr/>
          <p:nvPr/>
        </p:nvSpPr>
        <p:spPr bwMode="auto">
          <a:xfrm>
            <a:off x="464399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" name="椭圆 53"/>
          <p:cNvSpPr/>
          <p:nvPr/>
        </p:nvSpPr>
        <p:spPr bwMode="auto">
          <a:xfrm>
            <a:off x="478799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" name="椭圆 54"/>
          <p:cNvSpPr/>
          <p:nvPr/>
        </p:nvSpPr>
        <p:spPr bwMode="auto">
          <a:xfrm>
            <a:off x="4931995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" name="椭圆 55"/>
          <p:cNvSpPr/>
          <p:nvPr/>
        </p:nvSpPr>
        <p:spPr bwMode="auto">
          <a:xfrm>
            <a:off x="5216403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" name="椭圆 56"/>
          <p:cNvSpPr/>
          <p:nvPr/>
        </p:nvSpPr>
        <p:spPr bwMode="auto">
          <a:xfrm>
            <a:off x="5072405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" name="椭圆 57"/>
          <p:cNvSpPr/>
          <p:nvPr/>
        </p:nvSpPr>
        <p:spPr bwMode="auto">
          <a:xfrm>
            <a:off x="1514714" y="664778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" name="椭圆 58"/>
          <p:cNvSpPr/>
          <p:nvPr/>
        </p:nvSpPr>
        <p:spPr bwMode="auto">
          <a:xfrm>
            <a:off x="1658712" y="664778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" name="椭圆 59"/>
          <p:cNvSpPr/>
          <p:nvPr/>
        </p:nvSpPr>
        <p:spPr bwMode="auto">
          <a:xfrm>
            <a:off x="923431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" name="椭圆 60"/>
          <p:cNvSpPr/>
          <p:nvPr/>
        </p:nvSpPr>
        <p:spPr bwMode="auto">
          <a:xfrm>
            <a:off x="106742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" name="椭圆 61"/>
          <p:cNvSpPr/>
          <p:nvPr/>
        </p:nvSpPr>
        <p:spPr bwMode="auto">
          <a:xfrm>
            <a:off x="7178795" y="662782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" name="椭圆 62"/>
          <p:cNvSpPr/>
          <p:nvPr/>
        </p:nvSpPr>
        <p:spPr bwMode="auto">
          <a:xfrm>
            <a:off x="7321688" y="660802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" name="椭圆 64"/>
          <p:cNvSpPr/>
          <p:nvPr/>
        </p:nvSpPr>
        <p:spPr bwMode="auto">
          <a:xfrm>
            <a:off x="42672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" name="椭圆 65"/>
          <p:cNvSpPr/>
          <p:nvPr/>
        </p:nvSpPr>
        <p:spPr bwMode="auto">
          <a:xfrm>
            <a:off x="57072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" name="椭圆 66"/>
          <p:cNvSpPr/>
          <p:nvPr/>
        </p:nvSpPr>
        <p:spPr bwMode="auto">
          <a:xfrm>
            <a:off x="1800037" y="664733"/>
            <a:ext cx="108000" cy="1080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" name="椭圆 67"/>
          <p:cNvSpPr/>
          <p:nvPr/>
        </p:nvSpPr>
        <p:spPr bwMode="auto">
          <a:xfrm>
            <a:off x="2160032" y="668960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" name="椭圆 68"/>
          <p:cNvSpPr/>
          <p:nvPr/>
        </p:nvSpPr>
        <p:spPr bwMode="auto">
          <a:xfrm>
            <a:off x="2304030" y="66502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" name="椭圆 69"/>
          <p:cNvSpPr/>
          <p:nvPr/>
        </p:nvSpPr>
        <p:spPr bwMode="auto">
          <a:xfrm>
            <a:off x="2448028" y="668960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" name="椭圆 70"/>
          <p:cNvSpPr/>
          <p:nvPr/>
        </p:nvSpPr>
        <p:spPr bwMode="auto">
          <a:xfrm>
            <a:off x="7019966" y="664798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" name="椭圆 71"/>
          <p:cNvSpPr/>
          <p:nvPr/>
        </p:nvSpPr>
        <p:spPr bwMode="auto">
          <a:xfrm>
            <a:off x="537209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3" name="椭圆 72"/>
          <p:cNvSpPr/>
          <p:nvPr/>
        </p:nvSpPr>
        <p:spPr bwMode="auto">
          <a:xfrm>
            <a:off x="551609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" name="椭圆 73"/>
          <p:cNvSpPr/>
          <p:nvPr/>
        </p:nvSpPr>
        <p:spPr bwMode="auto">
          <a:xfrm>
            <a:off x="566008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5" name="椭圆 74"/>
          <p:cNvSpPr/>
          <p:nvPr/>
        </p:nvSpPr>
        <p:spPr bwMode="auto">
          <a:xfrm>
            <a:off x="580408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" name="椭圆 75"/>
          <p:cNvSpPr/>
          <p:nvPr/>
        </p:nvSpPr>
        <p:spPr bwMode="auto">
          <a:xfrm>
            <a:off x="5948085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" name="椭圆 76"/>
          <p:cNvSpPr/>
          <p:nvPr/>
        </p:nvSpPr>
        <p:spPr bwMode="auto">
          <a:xfrm>
            <a:off x="609208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8" name="椭圆 77"/>
          <p:cNvSpPr/>
          <p:nvPr/>
        </p:nvSpPr>
        <p:spPr bwMode="auto">
          <a:xfrm>
            <a:off x="623608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9" name="椭圆 78"/>
          <p:cNvSpPr/>
          <p:nvPr/>
        </p:nvSpPr>
        <p:spPr bwMode="auto">
          <a:xfrm>
            <a:off x="638007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0" name="椭圆 79"/>
          <p:cNvSpPr/>
          <p:nvPr/>
        </p:nvSpPr>
        <p:spPr bwMode="auto">
          <a:xfrm>
            <a:off x="652407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664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0" y="820286"/>
            <a:ext cx="9144000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en-US" altLang="zh-CN" sz="3200" b="1" dirty="0">
                <a:solidFill>
                  <a:srgbClr val="6CA62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Self-</a:t>
            </a:r>
            <a:r>
              <a:rPr lang="zh-CN" altLang="en-US" sz="3200" b="1" dirty="0">
                <a:solidFill>
                  <a:srgbClr val="6CA62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*属性 </a:t>
            </a:r>
            <a:r>
              <a:rPr lang="en-US" altLang="zh-CN" sz="3200" b="1" dirty="0">
                <a:solidFill>
                  <a:srgbClr val="6CA62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灯片编号占位符 1"/>
          <p:cNvSpPr txBox="1">
            <a:spLocks noGrp="1"/>
          </p:cNvSpPr>
          <p:nvPr/>
        </p:nvSpPr>
        <p:spPr bwMode="auto">
          <a:xfrm>
            <a:off x="7235963" y="6596956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r">
              <a:defRPr kumimoji="1" sz="1400" b="1">
                <a:solidFill>
                  <a:schemeClr val="bg1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defRPr>
            </a:lvl1pPr>
          </a:lstStyle>
          <a:p>
            <a:fld id="{0D7D0512-7820-47F3-A392-C9562B311ADF}" type="slidenum">
              <a:rPr lang="zh-CN" altLang="en-US"/>
              <a:pPr/>
              <a:t>14</a:t>
            </a:fld>
            <a:endParaRPr lang="en-US" altLang="zh-CN" dirty="0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" y="6289179"/>
            <a:ext cx="91440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J.O.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Kephart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D.M. Chess, The vision of autonomic computing, IEEE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Comput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. 36 (1) (2003) 41–50.</a:t>
            </a:r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540056" y="2060963"/>
            <a:ext cx="4248000" cy="4032000"/>
            <a:chOff x="2914319" y="1916113"/>
            <a:chExt cx="3946525" cy="3300089"/>
          </a:xfrm>
        </p:grpSpPr>
        <p:sp>
          <p:nvSpPr>
            <p:cNvPr id="12" name="任意多边形 11"/>
            <p:cNvSpPr/>
            <p:nvPr/>
          </p:nvSpPr>
          <p:spPr bwMode="auto">
            <a:xfrm>
              <a:off x="2914319" y="3814476"/>
              <a:ext cx="3946525" cy="1401726"/>
            </a:xfrm>
            <a:custGeom>
              <a:avLst/>
              <a:gdLst>
                <a:gd name="connsiteX0" fmla="*/ 0 w 3781167"/>
                <a:gd name="connsiteY0" fmla="*/ 568411 h 1322173"/>
                <a:gd name="connsiteX1" fmla="*/ 1902940 w 3781167"/>
                <a:gd name="connsiteY1" fmla="*/ 0 h 1322173"/>
                <a:gd name="connsiteX2" fmla="*/ 3781167 w 3781167"/>
                <a:gd name="connsiteY2" fmla="*/ 580767 h 1322173"/>
                <a:gd name="connsiteX3" fmla="*/ 1915297 w 3781167"/>
                <a:gd name="connsiteY3" fmla="*/ 1322173 h 1322173"/>
                <a:gd name="connsiteX4" fmla="*/ 0 w 3781167"/>
                <a:gd name="connsiteY4" fmla="*/ 568411 h 1322173"/>
                <a:gd name="connsiteX0" fmla="*/ 0 w 3781167"/>
                <a:gd name="connsiteY0" fmla="*/ 568411 h 1322173"/>
                <a:gd name="connsiteX1" fmla="*/ 1928340 w 3781167"/>
                <a:gd name="connsiteY1" fmla="*/ 0 h 1322173"/>
                <a:gd name="connsiteX2" fmla="*/ 3781167 w 3781167"/>
                <a:gd name="connsiteY2" fmla="*/ 580767 h 1322173"/>
                <a:gd name="connsiteX3" fmla="*/ 1915297 w 3781167"/>
                <a:gd name="connsiteY3" fmla="*/ 1322173 h 1322173"/>
                <a:gd name="connsiteX4" fmla="*/ 0 w 3781167"/>
                <a:gd name="connsiteY4" fmla="*/ 568411 h 1322173"/>
                <a:gd name="connsiteX0" fmla="*/ 0 w 3781167"/>
                <a:gd name="connsiteY0" fmla="*/ 568411 h 1322173"/>
                <a:gd name="connsiteX1" fmla="*/ 1928340 w 3781167"/>
                <a:gd name="connsiteY1" fmla="*/ 0 h 1322173"/>
                <a:gd name="connsiteX2" fmla="*/ 3781167 w 3781167"/>
                <a:gd name="connsiteY2" fmla="*/ 580767 h 1322173"/>
                <a:gd name="connsiteX3" fmla="*/ 1940697 w 3781167"/>
                <a:gd name="connsiteY3" fmla="*/ 1322173 h 1322173"/>
                <a:gd name="connsiteX4" fmla="*/ 0 w 3781167"/>
                <a:gd name="connsiteY4" fmla="*/ 568411 h 1322173"/>
                <a:gd name="connsiteX0" fmla="*/ 0 w 3781167"/>
                <a:gd name="connsiteY0" fmla="*/ 568411 h 1334873"/>
                <a:gd name="connsiteX1" fmla="*/ 1928340 w 3781167"/>
                <a:gd name="connsiteY1" fmla="*/ 0 h 1334873"/>
                <a:gd name="connsiteX2" fmla="*/ 3781167 w 3781167"/>
                <a:gd name="connsiteY2" fmla="*/ 580767 h 1334873"/>
                <a:gd name="connsiteX3" fmla="*/ 1940697 w 3781167"/>
                <a:gd name="connsiteY3" fmla="*/ 1334873 h 1334873"/>
                <a:gd name="connsiteX4" fmla="*/ 0 w 3781167"/>
                <a:gd name="connsiteY4" fmla="*/ 568411 h 1334873"/>
                <a:gd name="connsiteX0" fmla="*/ 0 w 3781167"/>
                <a:gd name="connsiteY0" fmla="*/ 568411 h 1338048"/>
                <a:gd name="connsiteX1" fmla="*/ 1928340 w 3781167"/>
                <a:gd name="connsiteY1" fmla="*/ 0 h 1338048"/>
                <a:gd name="connsiteX2" fmla="*/ 3781167 w 3781167"/>
                <a:gd name="connsiteY2" fmla="*/ 580767 h 1338048"/>
                <a:gd name="connsiteX3" fmla="*/ 1924822 w 3781167"/>
                <a:gd name="connsiteY3" fmla="*/ 1338048 h 1338048"/>
                <a:gd name="connsiteX4" fmla="*/ 0 w 3781167"/>
                <a:gd name="connsiteY4" fmla="*/ 568411 h 1338048"/>
                <a:gd name="connsiteX0" fmla="*/ 0 w 3781167"/>
                <a:gd name="connsiteY0" fmla="*/ 568411 h 1334873"/>
                <a:gd name="connsiteX1" fmla="*/ 1928340 w 3781167"/>
                <a:gd name="connsiteY1" fmla="*/ 0 h 1334873"/>
                <a:gd name="connsiteX2" fmla="*/ 3781167 w 3781167"/>
                <a:gd name="connsiteY2" fmla="*/ 580767 h 1334873"/>
                <a:gd name="connsiteX3" fmla="*/ 1927997 w 3781167"/>
                <a:gd name="connsiteY3" fmla="*/ 1334873 h 1334873"/>
                <a:gd name="connsiteX4" fmla="*/ 0 w 3781167"/>
                <a:gd name="connsiteY4" fmla="*/ 568411 h 1334873"/>
                <a:gd name="connsiteX0" fmla="*/ 0 w 3809742"/>
                <a:gd name="connsiteY0" fmla="*/ 568411 h 1334873"/>
                <a:gd name="connsiteX1" fmla="*/ 1928340 w 3809742"/>
                <a:gd name="connsiteY1" fmla="*/ 0 h 1334873"/>
                <a:gd name="connsiteX2" fmla="*/ 3809742 w 3809742"/>
                <a:gd name="connsiteY2" fmla="*/ 599817 h 1334873"/>
                <a:gd name="connsiteX3" fmla="*/ 1927997 w 3809742"/>
                <a:gd name="connsiteY3" fmla="*/ 1334873 h 1334873"/>
                <a:gd name="connsiteX4" fmla="*/ 0 w 3809742"/>
                <a:gd name="connsiteY4" fmla="*/ 568411 h 1334873"/>
                <a:gd name="connsiteX0" fmla="*/ 0 w 3809742"/>
                <a:gd name="connsiteY0" fmla="*/ 558886 h 1334873"/>
                <a:gd name="connsiteX1" fmla="*/ 1928340 w 3809742"/>
                <a:gd name="connsiteY1" fmla="*/ 0 h 1334873"/>
                <a:gd name="connsiteX2" fmla="*/ 3809742 w 3809742"/>
                <a:gd name="connsiteY2" fmla="*/ 599817 h 1334873"/>
                <a:gd name="connsiteX3" fmla="*/ 1927997 w 3809742"/>
                <a:gd name="connsiteY3" fmla="*/ 1334873 h 1334873"/>
                <a:gd name="connsiteX4" fmla="*/ 0 w 3809742"/>
                <a:gd name="connsiteY4" fmla="*/ 558886 h 1334873"/>
                <a:gd name="connsiteX0" fmla="*/ 0 w 3793867"/>
                <a:gd name="connsiteY0" fmla="*/ 549361 h 1334873"/>
                <a:gd name="connsiteX1" fmla="*/ 1912465 w 3793867"/>
                <a:gd name="connsiteY1" fmla="*/ 0 h 1334873"/>
                <a:gd name="connsiteX2" fmla="*/ 3793867 w 3793867"/>
                <a:gd name="connsiteY2" fmla="*/ 599817 h 1334873"/>
                <a:gd name="connsiteX3" fmla="*/ 1912122 w 3793867"/>
                <a:gd name="connsiteY3" fmla="*/ 1334873 h 1334873"/>
                <a:gd name="connsiteX4" fmla="*/ 0 w 3793867"/>
                <a:gd name="connsiteY4" fmla="*/ 549361 h 1334873"/>
                <a:gd name="connsiteX0" fmla="*/ 0 w 3768467"/>
                <a:gd name="connsiteY0" fmla="*/ 552536 h 1334873"/>
                <a:gd name="connsiteX1" fmla="*/ 1887065 w 3768467"/>
                <a:gd name="connsiteY1" fmla="*/ 0 h 1334873"/>
                <a:gd name="connsiteX2" fmla="*/ 3768467 w 3768467"/>
                <a:gd name="connsiteY2" fmla="*/ 599817 h 1334873"/>
                <a:gd name="connsiteX3" fmla="*/ 1886722 w 3768467"/>
                <a:gd name="connsiteY3" fmla="*/ 1334873 h 1334873"/>
                <a:gd name="connsiteX4" fmla="*/ 0 w 3768467"/>
                <a:gd name="connsiteY4" fmla="*/ 552536 h 1334873"/>
                <a:gd name="connsiteX0" fmla="*/ 0 w 3806567"/>
                <a:gd name="connsiteY0" fmla="*/ 555711 h 1334873"/>
                <a:gd name="connsiteX1" fmla="*/ 1925165 w 3806567"/>
                <a:gd name="connsiteY1" fmla="*/ 0 h 1334873"/>
                <a:gd name="connsiteX2" fmla="*/ 3806567 w 3806567"/>
                <a:gd name="connsiteY2" fmla="*/ 599817 h 1334873"/>
                <a:gd name="connsiteX3" fmla="*/ 1924822 w 3806567"/>
                <a:gd name="connsiteY3" fmla="*/ 1334873 h 1334873"/>
                <a:gd name="connsiteX4" fmla="*/ 0 w 3806567"/>
                <a:gd name="connsiteY4" fmla="*/ 555711 h 1334873"/>
                <a:gd name="connsiteX0" fmla="*/ 0 w 3784342"/>
                <a:gd name="connsiteY0" fmla="*/ 555711 h 1334873"/>
                <a:gd name="connsiteX1" fmla="*/ 1902940 w 3784342"/>
                <a:gd name="connsiteY1" fmla="*/ 0 h 1334873"/>
                <a:gd name="connsiteX2" fmla="*/ 3784342 w 3784342"/>
                <a:gd name="connsiteY2" fmla="*/ 599817 h 1334873"/>
                <a:gd name="connsiteX3" fmla="*/ 1902597 w 3784342"/>
                <a:gd name="connsiteY3" fmla="*/ 1334873 h 1334873"/>
                <a:gd name="connsiteX4" fmla="*/ 0 w 3784342"/>
                <a:gd name="connsiteY4" fmla="*/ 555711 h 1334873"/>
                <a:gd name="connsiteX0" fmla="*/ 0 w 3784342"/>
                <a:gd name="connsiteY0" fmla="*/ 539836 h 1334873"/>
                <a:gd name="connsiteX1" fmla="*/ 1902940 w 3784342"/>
                <a:gd name="connsiteY1" fmla="*/ 0 h 1334873"/>
                <a:gd name="connsiteX2" fmla="*/ 3784342 w 3784342"/>
                <a:gd name="connsiteY2" fmla="*/ 599817 h 1334873"/>
                <a:gd name="connsiteX3" fmla="*/ 1902597 w 3784342"/>
                <a:gd name="connsiteY3" fmla="*/ 1334873 h 1334873"/>
                <a:gd name="connsiteX4" fmla="*/ 0 w 3784342"/>
                <a:gd name="connsiteY4" fmla="*/ 539836 h 1334873"/>
                <a:gd name="connsiteX0" fmla="*/ 0 w 3800217"/>
                <a:gd name="connsiteY0" fmla="*/ 555711 h 1334873"/>
                <a:gd name="connsiteX1" fmla="*/ 1918815 w 3800217"/>
                <a:gd name="connsiteY1" fmla="*/ 0 h 1334873"/>
                <a:gd name="connsiteX2" fmla="*/ 3800217 w 3800217"/>
                <a:gd name="connsiteY2" fmla="*/ 599817 h 1334873"/>
                <a:gd name="connsiteX3" fmla="*/ 1918472 w 3800217"/>
                <a:gd name="connsiteY3" fmla="*/ 1334873 h 1334873"/>
                <a:gd name="connsiteX4" fmla="*/ 0 w 3800217"/>
                <a:gd name="connsiteY4" fmla="*/ 555711 h 1334873"/>
                <a:gd name="connsiteX0" fmla="*/ 0 w 3787517"/>
                <a:gd name="connsiteY0" fmla="*/ 552536 h 1334873"/>
                <a:gd name="connsiteX1" fmla="*/ 1906115 w 3787517"/>
                <a:gd name="connsiteY1" fmla="*/ 0 h 1334873"/>
                <a:gd name="connsiteX2" fmla="*/ 3787517 w 3787517"/>
                <a:gd name="connsiteY2" fmla="*/ 599817 h 1334873"/>
                <a:gd name="connsiteX3" fmla="*/ 1905772 w 3787517"/>
                <a:gd name="connsiteY3" fmla="*/ 1334873 h 1334873"/>
                <a:gd name="connsiteX4" fmla="*/ 0 w 3787517"/>
                <a:gd name="connsiteY4" fmla="*/ 552536 h 1334873"/>
                <a:gd name="connsiteX0" fmla="*/ 0 w 3584317"/>
                <a:gd name="connsiteY0" fmla="*/ 520786 h 1334873"/>
                <a:gd name="connsiteX1" fmla="*/ 1702915 w 3584317"/>
                <a:gd name="connsiteY1" fmla="*/ 0 h 1334873"/>
                <a:gd name="connsiteX2" fmla="*/ 3584317 w 3584317"/>
                <a:gd name="connsiteY2" fmla="*/ 599817 h 1334873"/>
                <a:gd name="connsiteX3" fmla="*/ 1702572 w 3584317"/>
                <a:gd name="connsiteY3" fmla="*/ 1334873 h 1334873"/>
                <a:gd name="connsiteX4" fmla="*/ 0 w 3584317"/>
                <a:gd name="connsiteY4" fmla="*/ 520786 h 1334873"/>
                <a:gd name="connsiteX0" fmla="*/ 0 w 3793867"/>
                <a:gd name="connsiteY0" fmla="*/ 549361 h 1334873"/>
                <a:gd name="connsiteX1" fmla="*/ 1912465 w 3793867"/>
                <a:gd name="connsiteY1" fmla="*/ 0 h 1334873"/>
                <a:gd name="connsiteX2" fmla="*/ 3793867 w 3793867"/>
                <a:gd name="connsiteY2" fmla="*/ 599817 h 1334873"/>
                <a:gd name="connsiteX3" fmla="*/ 1912122 w 3793867"/>
                <a:gd name="connsiteY3" fmla="*/ 1334873 h 1334873"/>
                <a:gd name="connsiteX4" fmla="*/ 0 w 3793867"/>
                <a:gd name="connsiteY4" fmla="*/ 549361 h 1334873"/>
                <a:gd name="connsiteX0" fmla="*/ 0 w 3809742"/>
                <a:gd name="connsiteY0" fmla="*/ 555711 h 1334873"/>
                <a:gd name="connsiteX1" fmla="*/ 1928340 w 3809742"/>
                <a:gd name="connsiteY1" fmla="*/ 0 h 1334873"/>
                <a:gd name="connsiteX2" fmla="*/ 3809742 w 3809742"/>
                <a:gd name="connsiteY2" fmla="*/ 599817 h 1334873"/>
                <a:gd name="connsiteX3" fmla="*/ 1927997 w 3809742"/>
                <a:gd name="connsiteY3" fmla="*/ 1334873 h 1334873"/>
                <a:gd name="connsiteX4" fmla="*/ 0 w 3809742"/>
                <a:gd name="connsiteY4" fmla="*/ 555711 h 1334873"/>
                <a:gd name="connsiteX0" fmla="*/ 0 w 3787517"/>
                <a:gd name="connsiteY0" fmla="*/ 552536 h 1334873"/>
                <a:gd name="connsiteX1" fmla="*/ 1906115 w 3787517"/>
                <a:gd name="connsiteY1" fmla="*/ 0 h 1334873"/>
                <a:gd name="connsiteX2" fmla="*/ 3787517 w 3787517"/>
                <a:gd name="connsiteY2" fmla="*/ 599817 h 1334873"/>
                <a:gd name="connsiteX3" fmla="*/ 1905772 w 3787517"/>
                <a:gd name="connsiteY3" fmla="*/ 1334873 h 1334873"/>
                <a:gd name="connsiteX4" fmla="*/ 0 w 3787517"/>
                <a:gd name="connsiteY4" fmla="*/ 552536 h 1334873"/>
                <a:gd name="connsiteX0" fmla="*/ 0 w 3787517"/>
                <a:gd name="connsiteY0" fmla="*/ 557299 h 1339636"/>
                <a:gd name="connsiteX1" fmla="*/ 1915640 w 3787517"/>
                <a:gd name="connsiteY1" fmla="*/ 0 h 1339636"/>
                <a:gd name="connsiteX2" fmla="*/ 3787517 w 3787517"/>
                <a:gd name="connsiteY2" fmla="*/ 604580 h 1339636"/>
                <a:gd name="connsiteX3" fmla="*/ 1905772 w 3787517"/>
                <a:gd name="connsiteY3" fmla="*/ 1339636 h 1339636"/>
                <a:gd name="connsiteX4" fmla="*/ 0 w 3787517"/>
                <a:gd name="connsiteY4" fmla="*/ 557299 h 1339636"/>
                <a:gd name="connsiteX0" fmla="*/ 0 w 3787517"/>
                <a:gd name="connsiteY0" fmla="*/ 562062 h 1344399"/>
                <a:gd name="connsiteX1" fmla="*/ 1906115 w 3787517"/>
                <a:gd name="connsiteY1" fmla="*/ 0 h 1344399"/>
                <a:gd name="connsiteX2" fmla="*/ 3787517 w 3787517"/>
                <a:gd name="connsiteY2" fmla="*/ 609343 h 1344399"/>
                <a:gd name="connsiteX3" fmla="*/ 1905772 w 3787517"/>
                <a:gd name="connsiteY3" fmla="*/ 1344399 h 1344399"/>
                <a:gd name="connsiteX4" fmla="*/ 0 w 3787517"/>
                <a:gd name="connsiteY4" fmla="*/ 562062 h 1344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87517" h="1344399">
                  <a:moveTo>
                    <a:pt x="0" y="562062"/>
                  </a:moveTo>
                  <a:lnTo>
                    <a:pt x="1906115" y="0"/>
                  </a:lnTo>
                  <a:lnTo>
                    <a:pt x="3787517" y="609343"/>
                  </a:lnTo>
                  <a:lnTo>
                    <a:pt x="1905772" y="1344399"/>
                  </a:lnTo>
                  <a:lnTo>
                    <a:pt x="0" y="562062"/>
                  </a:lnTo>
                  <a:close/>
                </a:path>
              </a:pathLst>
            </a:custGeom>
            <a:solidFill>
              <a:srgbClr val="2676FF">
                <a:lumMod val="40000"/>
                <a:lumOff val="60000"/>
              </a:srgbClr>
            </a:solidFill>
            <a:ln w="3175" cap="flat" cmpd="sng" algn="ctr">
              <a:solidFill>
                <a:srgbClr val="2676FF">
                  <a:lumMod val="40000"/>
                  <a:lumOff val="60000"/>
                </a:srgbClr>
              </a:solidFill>
              <a:prstDash val="solid"/>
            </a:ln>
            <a:effectLst>
              <a:outerShdw blurRad="63500" dist="88900" dir="2640000" algn="t" rotWithShape="0">
                <a:prstClr val="black">
                  <a:alpha val="15000"/>
                </a:prst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</a:endParaRPr>
            </a:p>
          </p:txBody>
        </p:sp>
        <p:sp>
          <p:nvSpPr>
            <p:cNvPr id="13" name="Freeform 23"/>
            <p:cNvSpPr>
              <a:spLocks/>
            </p:cNvSpPr>
            <p:nvPr/>
          </p:nvSpPr>
          <p:spPr bwMode="auto">
            <a:xfrm>
              <a:off x="2916639" y="3674072"/>
              <a:ext cx="1984863" cy="1537488"/>
            </a:xfrm>
            <a:custGeom>
              <a:avLst/>
              <a:gdLst>
                <a:gd name="T0" fmla="*/ 1070 w 1070"/>
                <a:gd name="T1" fmla="*/ 341 h 1098"/>
                <a:gd name="T2" fmla="*/ 312 w 1070"/>
                <a:gd name="T3" fmla="*/ 0 h 1098"/>
                <a:gd name="T4" fmla="*/ 0 w 1070"/>
                <a:gd name="T5" fmla="*/ 516 h 1098"/>
                <a:gd name="T6" fmla="*/ 1070 w 1070"/>
                <a:gd name="T7" fmla="*/ 1098 h 1098"/>
                <a:gd name="T8" fmla="*/ 1070 w 1070"/>
                <a:gd name="T9" fmla="*/ 341 h 1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0" h="1098">
                  <a:moveTo>
                    <a:pt x="1070" y="341"/>
                  </a:moveTo>
                  <a:lnTo>
                    <a:pt x="312" y="0"/>
                  </a:lnTo>
                  <a:lnTo>
                    <a:pt x="0" y="516"/>
                  </a:lnTo>
                  <a:lnTo>
                    <a:pt x="1070" y="1098"/>
                  </a:lnTo>
                  <a:lnTo>
                    <a:pt x="1070" y="341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2D050">
                    <a:tint val="66000"/>
                    <a:satMod val="160000"/>
                  </a:srgbClr>
                </a:gs>
                <a:gs pos="50000">
                  <a:srgbClr val="92D050">
                    <a:tint val="44500"/>
                    <a:satMod val="160000"/>
                  </a:srgbClr>
                </a:gs>
                <a:gs pos="100000">
                  <a:srgbClr val="92D05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9525" cap="rnd">
              <a:solidFill>
                <a:srgbClr val="2676FF">
                  <a:lumMod val="40000"/>
                  <a:lumOff val="60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auto">
            <a:xfrm>
              <a:off x="4901502" y="3696119"/>
              <a:ext cx="1953541" cy="1515442"/>
            </a:xfrm>
            <a:custGeom>
              <a:avLst/>
              <a:gdLst>
                <a:gd name="T0" fmla="*/ 742 w 1053"/>
                <a:gd name="T1" fmla="*/ 0 h 1083"/>
                <a:gd name="T2" fmla="*/ 0 w 1053"/>
                <a:gd name="T3" fmla="*/ 326 h 1083"/>
                <a:gd name="T4" fmla="*/ 0 w 1053"/>
                <a:gd name="T5" fmla="*/ 1083 h 1083"/>
                <a:gd name="T6" fmla="*/ 1053 w 1053"/>
                <a:gd name="T7" fmla="*/ 532 h 1083"/>
                <a:gd name="T8" fmla="*/ 742 w 1053"/>
                <a:gd name="T9" fmla="*/ 0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3" h="1083">
                  <a:moveTo>
                    <a:pt x="742" y="0"/>
                  </a:moveTo>
                  <a:lnTo>
                    <a:pt x="0" y="326"/>
                  </a:lnTo>
                  <a:lnTo>
                    <a:pt x="0" y="1083"/>
                  </a:lnTo>
                  <a:lnTo>
                    <a:pt x="1053" y="532"/>
                  </a:lnTo>
                  <a:lnTo>
                    <a:pt x="742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2D050">
                    <a:tint val="66000"/>
                    <a:satMod val="160000"/>
                  </a:srgbClr>
                </a:gs>
                <a:gs pos="50000">
                  <a:srgbClr val="92D050">
                    <a:tint val="44500"/>
                    <a:satMod val="160000"/>
                  </a:srgbClr>
                </a:gs>
                <a:gs pos="100000">
                  <a:srgbClr val="92D05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3175" cap="flat" cmpd="sng" algn="ctr">
              <a:solidFill>
                <a:srgbClr val="2676FF">
                  <a:lumMod val="40000"/>
                  <a:lumOff val="6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/>
              <a:endParaRPr lang="zh-CN" altLang="en-US" kern="0">
                <a:solidFill>
                  <a:sysClr val="window" lastClr="FFFFFF"/>
                </a:solidFill>
              </a:endParaRPr>
            </a:p>
          </p:txBody>
        </p:sp>
        <p:sp>
          <p:nvSpPr>
            <p:cNvPr id="15" name="Freeform 41"/>
            <p:cNvSpPr>
              <a:spLocks/>
            </p:cNvSpPr>
            <p:nvPr/>
          </p:nvSpPr>
          <p:spPr bwMode="auto">
            <a:xfrm>
              <a:off x="3495509" y="3358452"/>
              <a:ext cx="2781825" cy="793692"/>
            </a:xfrm>
            <a:custGeom>
              <a:avLst/>
              <a:gdLst>
                <a:gd name="T0" fmla="*/ 0 w 1500"/>
                <a:gd name="T1" fmla="*/ 226 h 567"/>
                <a:gd name="T2" fmla="*/ 758 w 1500"/>
                <a:gd name="T3" fmla="*/ 0 h 567"/>
                <a:gd name="T4" fmla="*/ 1500 w 1500"/>
                <a:gd name="T5" fmla="*/ 241 h 567"/>
                <a:gd name="T6" fmla="*/ 758 w 1500"/>
                <a:gd name="T7" fmla="*/ 567 h 567"/>
                <a:gd name="T8" fmla="*/ 0 w 1500"/>
                <a:gd name="T9" fmla="*/ 226 h 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0" h="567">
                  <a:moveTo>
                    <a:pt x="0" y="226"/>
                  </a:moveTo>
                  <a:lnTo>
                    <a:pt x="758" y="0"/>
                  </a:lnTo>
                  <a:lnTo>
                    <a:pt x="1500" y="241"/>
                  </a:lnTo>
                  <a:lnTo>
                    <a:pt x="758" y="567"/>
                  </a:lnTo>
                  <a:lnTo>
                    <a:pt x="0" y="22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2D050">
                    <a:tint val="66000"/>
                    <a:satMod val="160000"/>
                  </a:srgbClr>
                </a:gs>
                <a:gs pos="50000">
                  <a:srgbClr val="92D050">
                    <a:tint val="44500"/>
                    <a:satMod val="160000"/>
                  </a:srgbClr>
                </a:gs>
                <a:gs pos="100000">
                  <a:srgbClr val="92D050">
                    <a:tint val="23500"/>
                    <a:satMod val="160000"/>
                  </a:srgbClr>
                </a:gs>
              </a:gsLst>
              <a:lin ang="13500000" scaled="1"/>
              <a:tileRect/>
            </a:gradFill>
            <a:ln w="3175" cap="flat" cmpd="sng" algn="ctr">
              <a:solidFill>
                <a:srgbClr val="2676FF">
                  <a:lumMod val="40000"/>
                  <a:lumOff val="6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/>
              <a:endParaRPr lang="zh-CN" altLang="en-US" kern="0">
                <a:solidFill>
                  <a:sysClr val="window" lastClr="FFFFFF"/>
                </a:solidFill>
              </a:endParaRPr>
            </a:p>
          </p:txBody>
        </p:sp>
        <p:sp>
          <p:nvSpPr>
            <p:cNvPr id="16" name="Freeform 35"/>
            <p:cNvSpPr>
              <a:spLocks/>
            </p:cNvSpPr>
            <p:nvPr/>
          </p:nvSpPr>
          <p:spPr bwMode="auto">
            <a:xfrm>
              <a:off x="3573233" y="2806116"/>
              <a:ext cx="1328269" cy="1218387"/>
            </a:xfrm>
            <a:custGeom>
              <a:avLst/>
              <a:gdLst>
                <a:gd name="T0" fmla="*/ 716 w 716"/>
                <a:gd name="T1" fmla="*/ 144 h 870"/>
                <a:gd name="T2" fmla="*/ 332 w 716"/>
                <a:gd name="T3" fmla="*/ 0 h 870"/>
                <a:gd name="T4" fmla="*/ 0 w 716"/>
                <a:gd name="T5" fmla="*/ 550 h 870"/>
                <a:gd name="T6" fmla="*/ 713 w 716"/>
                <a:gd name="T7" fmla="*/ 870 h 870"/>
                <a:gd name="T8" fmla="*/ 716 w 716"/>
                <a:gd name="T9" fmla="*/ 869 h 870"/>
                <a:gd name="T10" fmla="*/ 716 w 716"/>
                <a:gd name="T11" fmla="*/ 144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6" h="870">
                  <a:moveTo>
                    <a:pt x="716" y="144"/>
                  </a:moveTo>
                  <a:lnTo>
                    <a:pt x="332" y="0"/>
                  </a:lnTo>
                  <a:lnTo>
                    <a:pt x="0" y="550"/>
                  </a:lnTo>
                  <a:lnTo>
                    <a:pt x="713" y="870"/>
                  </a:lnTo>
                  <a:lnTo>
                    <a:pt x="716" y="869"/>
                  </a:lnTo>
                  <a:lnTo>
                    <a:pt x="716" y="144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2D050">
                    <a:tint val="66000"/>
                    <a:satMod val="160000"/>
                  </a:srgbClr>
                </a:gs>
                <a:gs pos="50000">
                  <a:srgbClr val="92D050">
                    <a:tint val="44500"/>
                    <a:satMod val="160000"/>
                  </a:srgbClr>
                </a:gs>
                <a:gs pos="100000">
                  <a:srgbClr val="92D05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9525" cap="rnd">
              <a:solidFill>
                <a:srgbClr val="2676FF">
                  <a:lumMod val="40000"/>
                  <a:lumOff val="60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Freeform 38"/>
            <p:cNvSpPr>
              <a:spLocks/>
            </p:cNvSpPr>
            <p:nvPr/>
          </p:nvSpPr>
          <p:spPr bwMode="auto">
            <a:xfrm>
              <a:off x="4901502" y="2818880"/>
              <a:ext cx="1296947" cy="1204463"/>
            </a:xfrm>
            <a:custGeom>
              <a:avLst/>
              <a:gdLst>
                <a:gd name="T0" fmla="*/ 376 w 699"/>
                <a:gd name="T1" fmla="*/ 0 h 860"/>
                <a:gd name="T2" fmla="*/ 0 w 699"/>
                <a:gd name="T3" fmla="*/ 135 h 860"/>
                <a:gd name="T4" fmla="*/ 0 w 699"/>
                <a:gd name="T5" fmla="*/ 860 h 860"/>
                <a:gd name="T6" fmla="*/ 699 w 699"/>
                <a:gd name="T7" fmla="*/ 553 h 860"/>
                <a:gd name="T8" fmla="*/ 376 w 699"/>
                <a:gd name="T9" fmla="*/ 0 h 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9" h="860">
                  <a:moveTo>
                    <a:pt x="376" y="0"/>
                  </a:moveTo>
                  <a:lnTo>
                    <a:pt x="0" y="135"/>
                  </a:lnTo>
                  <a:lnTo>
                    <a:pt x="0" y="860"/>
                  </a:lnTo>
                  <a:lnTo>
                    <a:pt x="699" y="553"/>
                  </a:lnTo>
                  <a:lnTo>
                    <a:pt x="376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2D050">
                    <a:tint val="66000"/>
                    <a:satMod val="160000"/>
                  </a:srgbClr>
                </a:gs>
                <a:gs pos="50000">
                  <a:srgbClr val="92D050">
                    <a:tint val="44500"/>
                    <a:satMod val="160000"/>
                  </a:srgbClr>
                </a:gs>
                <a:gs pos="100000">
                  <a:srgbClr val="92D05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3175" cap="flat" cmpd="sng" algn="ctr">
              <a:solidFill>
                <a:srgbClr val="2676FF">
                  <a:lumMod val="40000"/>
                  <a:lumOff val="6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</a:endParaRPr>
            </a:p>
          </p:txBody>
        </p:sp>
        <p:sp>
          <p:nvSpPr>
            <p:cNvPr id="18" name="Freeform 44"/>
            <p:cNvSpPr>
              <a:spLocks/>
            </p:cNvSpPr>
            <p:nvPr/>
          </p:nvSpPr>
          <p:spPr bwMode="auto">
            <a:xfrm>
              <a:off x="4189225" y="2691239"/>
              <a:ext cx="1409474" cy="316781"/>
            </a:xfrm>
            <a:custGeom>
              <a:avLst/>
              <a:gdLst>
                <a:gd name="T0" fmla="*/ 0 w 760"/>
                <a:gd name="T1" fmla="*/ 82 h 226"/>
                <a:gd name="T2" fmla="*/ 384 w 760"/>
                <a:gd name="T3" fmla="*/ 226 h 226"/>
                <a:gd name="T4" fmla="*/ 760 w 760"/>
                <a:gd name="T5" fmla="*/ 91 h 226"/>
                <a:gd name="T6" fmla="*/ 384 w 760"/>
                <a:gd name="T7" fmla="*/ 0 h 226"/>
                <a:gd name="T8" fmla="*/ 0 w 760"/>
                <a:gd name="T9" fmla="*/ 82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0" h="226">
                  <a:moveTo>
                    <a:pt x="0" y="82"/>
                  </a:moveTo>
                  <a:lnTo>
                    <a:pt x="384" y="226"/>
                  </a:lnTo>
                  <a:lnTo>
                    <a:pt x="760" y="91"/>
                  </a:lnTo>
                  <a:lnTo>
                    <a:pt x="384" y="0"/>
                  </a:lnTo>
                  <a:lnTo>
                    <a:pt x="0" y="8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2D050">
                    <a:tint val="66000"/>
                    <a:satMod val="160000"/>
                  </a:srgbClr>
                </a:gs>
                <a:gs pos="50000">
                  <a:srgbClr val="92D050">
                    <a:tint val="44500"/>
                    <a:satMod val="160000"/>
                  </a:srgbClr>
                </a:gs>
                <a:gs pos="100000">
                  <a:srgbClr val="92D050">
                    <a:tint val="23500"/>
                    <a:satMod val="160000"/>
                  </a:srgbClr>
                </a:gs>
              </a:gsLst>
              <a:lin ang="13500000" scaled="1"/>
              <a:tileRect/>
            </a:gradFill>
            <a:ln w="3175" cap="flat" cmpd="sng" algn="ctr">
              <a:solidFill>
                <a:srgbClr val="2676FF">
                  <a:lumMod val="40000"/>
                  <a:lumOff val="6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</a:endParaRPr>
            </a:p>
          </p:txBody>
        </p:sp>
        <p:sp>
          <p:nvSpPr>
            <p:cNvPr id="19" name="Freeform 29"/>
            <p:cNvSpPr>
              <a:spLocks/>
            </p:cNvSpPr>
            <p:nvPr/>
          </p:nvSpPr>
          <p:spPr bwMode="auto">
            <a:xfrm>
              <a:off x="4901502" y="1916113"/>
              <a:ext cx="622953" cy="974710"/>
            </a:xfrm>
            <a:custGeom>
              <a:avLst/>
              <a:gdLst>
                <a:gd name="T0" fmla="*/ 336 w 336"/>
                <a:gd name="T1" fmla="*/ 575 h 696"/>
                <a:gd name="T2" fmla="*/ 0 w 336"/>
                <a:gd name="T3" fmla="*/ 0 h 696"/>
                <a:gd name="T4" fmla="*/ 0 w 336"/>
                <a:gd name="T5" fmla="*/ 696 h 696"/>
                <a:gd name="T6" fmla="*/ 336 w 336"/>
                <a:gd name="T7" fmla="*/ 575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6" h="696">
                  <a:moveTo>
                    <a:pt x="336" y="575"/>
                  </a:moveTo>
                  <a:lnTo>
                    <a:pt x="0" y="0"/>
                  </a:lnTo>
                  <a:lnTo>
                    <a:pt x="0" y="696"/>
                  </a:lnTo>
                  <a:lnTo>
                    <a:pt x="336" y="57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2D050">
                    <a:tint val="66000"/>
                    <a:satMod val="160000"/>
                  </a:srgbClr>
                </a:gs>
                <a:gs pos="50000">
                  <a:srgbClr val="92D050">
                    <a:tint val="44500"/>
                    <a:satMod val="160000"/>
                  </a:srgbClr>
                </a:gs>
                <a:gs pos="100000">
                  <a:srgbClr val="92D05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3175" cap="flat" cmpd="sng" algn="ctr">
              <a:solidFill>
                <a:srgbClr val="2676FF">
                  <a:lumMod val="40000"/>
                  <a:lumOff val="6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/>
              <a:endParaRPr lang="zh-CN" altLang="en-US" kern="0">
                <a:solidFill>
                  <a:sysClr val="window" lastClr="FFFFFF"/>
                </a:solidFill>
              </a:endParaRPr>
            </a:p>
          </p:txBody>
        </p:sp>
        <p:sp>
          <p:nvSpPr>
            <p:cNvPr id="22" name="Freeform 32"/>
            <p:cNvSpPr>
              <a:spLocks/>
            </p:cNvSpPr>
            <p:nvPr/>
          </p:nvSpPr>
          <p:spPr bwMode="auto">
            <a:xfrm>
              <a:off x="4263469" y="1916113"/>
              <a:ext cx="638033" cy="977031"/>
            </a:xfrm>
            <a:custGeom>
              <a:avLst/>
              <a:gdLst>
                <a:gd name="T0" fmla="*/ 0 w 344"/>
                <a:gd name="T1" fmla="*/ 570 h 698"/>
                <a:gd name="T2" fmla="*/ 340 w 344"/>
                <a:gd name="T3" fmla="*/ 698 h 698"/>
                <a:gd name="T4" fmla="*/ 344 w 344"/>
                <a:gd name="T5" fmla="*/ 696 h 698"/>
                <a:gd name="T6" fmla="*/ 344 w 344"/>
                <a:gd name="T7" fmla="*/ 0 h 698"/>
                <a:gd name="T8" fmla="*/ 0 w 344"/>
                <a:gd name="T9" fmla="*/ 57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4" h="698">
                  <a:moveTo>
                    <a:pt x="0" y="570"/>
                  </a:moveTo>
                  <a:lnTo>
                    <a:pt x="340" y="698"/>
                  </a:lnTo>
                  <a:lnTo>
                    <a:pt x="344" y="696"/>
                  </a:lnTo>
                  <a:lnTo>
                    <a:pt x="344" y="0"/>
                  </a:lnTo>
                  <a:lnTo>
                    <a:pt x="0" y="57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2D050">
                    <a:tint val="66000"/>
                    <a:satMod val="160000"/>
                  </a:srgbClr>
                </a:gs>
                <a:gs pos="50000">
                  <a:srgbClr val="92D050">
                    <a:tint val="44500"/>
                    <a:satMod val="160000"/>
                  </a:srgbClr>
                </a:gs>
                <a:gs pos="100000">
                  <a:srgbClr val="92D05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9525" cap="rnd">
              <a:solidFill>
                <a:srgbClr val="2676FF">
                  <a:lumMod val="40000"/>
                  <a:lumOff val="60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386635" y="1569683"/>
            <a:ext cx="3993326" cy="1355324"/>
            <a:chOff x="4023803" y="1712939"/>
            <a:chExt cx="3397347" cy="1355324"/>
          </a:xfrm>
        </p:grpSpPr>
        <p:sp>
          <p:nvSpPr>
            <p:cNvPr id="24" name="TextBox 54"/>
            <p:cNvSpPr txBox="1">
              <a:spLocks noChangeArrowheads="1"/>
            </p:cNvSpPr>
            <p:nvPr/>
          </p:nvSpPr>
          <p:spPr bwMode="auto">
            <a:xfrm flipH="1">
              <a:off x="4205550" y="2144933"/>
              <a:ext cx="3215600" cy="92333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b="1" kern="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Self-managing     Self-governing</a:t>
              </a:r>
            </a:p>
            <a:p>
              <a:pPr eaLnBrk="1" hangingPunct="1">
                <a:defRPr/>
              </a:pPr>
              <a:r>
                <a:rPr lang="en-US" altLang="zh-CN" b="1" kern="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Self-maintenance Self-evaluating       Self-organizing    Self-control</a:t>
              </a:r>
            </a:p>
          </p:txBody>
        </p:sp>
        <p:sp>
          <p:nvSpPr>
            <p:cNvPr id="25" name="TextBox 11"/>
            <p:cNvSpPr txBox="1">
              <a:spLocks noChangeArrowheads="1"/>
            </p:cNvSpPr>
            <p:nvPr/>
          </p:nvSpPr>
          <p:spPr bwMode="auto">
            <a:xfrm flipH="1">
              <a:off x="4023803" y="1712939"/>
              <a:ext cx="2033522" cy="40011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2000" b="1" kern="0" dirty="0">
                  <a:solidFill>
                    <a:srgbClr val="6CA62C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“</a:t>
              </a:r>
              <a:r>
                <a:rPr lang="en-US" altLang="zh-CN" sz="2000" b="1" kern="0" dirty="0">
                  <a:solidFill>
                    <a:srgbClr val="6CA62C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General</a:t>
              </a:r>
              <a:r>
                <a:rPr lang="zh-CN" altLang="en-US" sz="2000" b="1" kern="0" dirty="0">
                  <a:solidFill>
                    <a:srgbClr val="6CA62C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”层</a:t>
              </a:r>
              <a:endParaRPr lang="en-US" altLang="zh-CN" sz="2000" b="1" kern="0" dirty="0">
                <a:solidFill>
                  <a:srgbClr val="6CA62C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 flipH="1">
            <a:off x="3156351" y="2925059"/>
            <a:ext cx="3996000" cy="0"/>
          </a:xfrm>
          <a:prstGeom prst="line">
            <a:avLst/>
          </a:prstGeom>
          <a:ln w="28575">
            <a:solidFill>
              <a:srgbClr val="92D050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3999657" y="2997006"/>
            <a:ext cx="3956296" cy="1006326"/>
            <a:chOff x="4023803" y="1578278"/>
            <a:chExt cx="3365844" cy="1006326"/>
          </a:xfrm>
        </p:grpSpPr>
        <p:sp>
          <p:nvSpPr>
            <p:cNvPr id="28" name="TextBox 60"/>
            <p:cNvSpPr txBox="1">
              <a:spLocks noChangeArrowheads="1"/>
            </p:cNvSpPr>
            <p:nvPr/>
          </p:nvSpPr>
          <p:spPr bwMode="auto">
            <a:xfrm flipH="1">
              <a:off x="4174047" y="1938273"/>
              <a:ext cx="3215600" cy="64633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b="1" kern="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Self-configuring      Self-healing</a:t>
              </a:r>
            </a:p>
            <a:p>
              <a:pPr eaLnBrk="1" hangingPunct="1">
                <a:defRPr/>
              </a:pPr>
              <a:r>
                <a:rPr lang="en-US" altLang="zh-CN" b="1" kern="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Self-optimizing        Self-protecting</a:t>
              </a:r>
            </a:p>
          </p:txBody>
        </p:sp>
        <p:sp>
          <p:nvSpPr>
            <p:cNvPr id="29" name="TextBox 11"/>
            <p:cNvSpPr txBox="1">
              <a:spLocks noChangeArrowheads="1"/>
            </p:cNvSpPr>
            <p:nvPr/>
          </p:nvSpPr>
          <p:spPr bwMode="auto">
            <a:xfrm flipH="1">
              <a:off x="4023803" y="1578278"/>
              <a:ext cx="2033522" cy="40011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b="1" kern="0" dirty="0">
                  <a:solidFill>
                    <a:srgbClr val="6CA62C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“</a:t>
              </a:r>
              <a:r>
                <a:rPr lang="en-US" altLang="zh-CN" sz="2000" b="1" kern="0" dirty="0">
                  <a:solidFill>
                    <a:srgbClr val="6CA62C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Major</a:t>
              </a:r>
              <a:r>
                <a:rPr lang="zh-CN" altLang="en-US" sz="2000" b="1" kern="0" dirty="0">
                  <a:solidFill>
                    <a:srgbClr val="6CA62C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”层</a:t>
              </a:r>
              <a:endParaRPr lang="en-US" altLang="zh-CN" sz="2000" b="1" kern="0" dirty="0">
                <a:solidFill>
                  <a:srgbClr val="6CA62C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0" name="直接连接符 29"/>
          <p:cNvCxnSpPr/>
          <p:nvPr/>
        </p:nvCxnSpPr>
        <p:spPr>
          <a:xfrm flipH="1">
            <a:off x="3876431" y="4077187"/>
            <a:ext cx="3996000" cy="0"/>
          </a:xfrm>
          <a:prstGeom prst="line">
            <a:avLst/>
          </a:prstGeom>
          <a:ln w="28575">
            <a:solidFill>
              <a:srgbClr val="92D050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>
            <a:off x="4500003" y="4292988"/>
            <a:ext cx="4463936" cy="729327"/>
            <a:chOff x="3820691" y="1609413"/>
            <a:chExt cx="3797722" cy="729327"/>
          </a:xfrm>
        </p:grpSpPr>
        <p:sp>
          <p:nvSpPr>
            <p:cNvPr id="32" name="TextBox 66"/>
            <p:cNvSpPr txBox="1">
              <a:spLocks noChangeArrowheads="1"/>
            </p:cNvSpPr>
            <p:nvPr/>
          </p:nvSpPr>
          <p:spPr bwMode="auto">
            <a:xfrm flipH="1">
              <a:off x="4028484" y="1969408"/>
              <a:ext cx="3589929" cy="36933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b="1" kern="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Self-awareness         Context-awareness</a:t>
              </a:r>
            </a:p>
          </p:txBody>
        </p:sp>
        <p:sp>
          <p:nvSpPr>
            <p:cNvPr id="33" name="TextBox 11"/>
            <p:cNvSpPr txBox="1">
              <a:spLocks noChangeArrowheads="1"/>
            </p:cNvSpPr>
            <p:nvPr/>
          </p:nvSpPr>
          <p:spPr bwMode="auto">
            <a:xfrm flipH="1">
              <a:off x="3820691" y="1609413"/>
              <a:ext cx="2033522" cy="40011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b="1" kern="0" dirty="0">
                  <a:solidFill>
                    <a:srgbClr val="6CA62C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“</a:t>
              </a:r>
              <a:r>
                <a:rPr lang="en-US" altLang="zh-CN" sz="2000" b="1" kern="0" dirty="0">
                  <a:solidFill>
                    <a:srgbClr val="6CA62C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Primitive</a:t>
              </a:r>
              <a:r>
                <a:rPr lang="zh-CN" altLang="en-US" sz="2000" b="1" kern="0" dirty="0">
                  <a:solidFill>
                    <a:srgbClr val="6CA62C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”层</a:t>
              </a:r>
              <a:endParaRPr lang="en-US" altLang="zh-CN" sz="2000" b="1" kern="0" dirty="0">
                <a:solidFill>
                  <a:srgbClr val="6CA62C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4" name="直接连接符 33"/>
          <p:cNvCxnSpPr/>
          <p:nvPr/>
        </p:nvCxnSpPr>
        <p:spPr>
          <a:xfrm flipH="1">
            <a:off x="4635471" y="5085299"/>
            <a:ext cx="3980723" cy="0"/>
          </a:xfrm>
          <a:prstGeom prst="line">
            <a:avLst/>
          </a:prstGeom>
          <a:ln w="28575">
            <a:solidFill>
              <a:srgbClr val="92D050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2"/>
          <p:cNvSpPr>
            <a:spLocks noChangeArrowheads="1"/>
          </p:cNvSpPr>
          <p:nvPr/>
        </p:nvSpPr>
        <p:spPr bwMode="auto">
          <a:xfrm>
            <a:off x="3492017" y="45049"/>
            <a:ext cx="5651985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二、自适应</a:t>
            </a:r>
            <a:r>
              <a: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-03</a:t>
            </a:r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理论</a:t>
            </a:r>
            <a:r>
              <a: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(1/3)</a:t>
            </a:r>
            <a:endParaRPr lang="zh-CN" alt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6" name="椭圆 35"/>
          <p:cNvSpPr/>
          <p:nvPr/>
        </p:nvSpPr>
        <p:spPr bwMode="auto">
          <a:xfrm>
            <a:off x="144060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椭圆 36"/>
          <p:cNvSpPr/>
          <p:nvPr/>
        </p:nvSpPr>
        <p:spPr bwMode="auto">
          <a:xfrm>
            <a:off x="288058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椭圆 37"/>
          <p:cNvSpPr/>
          <p:nvPr/>
        </p:nvSpPr>
        <p:spPr bwMode="auto">
          <a:xfrm>
            <a:off x="121513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椭圆 38"/>
          <p:cNvSpPr/>
          <p:nvPr/>
        </p:nvSpPr>
        <p:spPr bwMode="auto">
          <a:xfrm>
            <a:off x="1359131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椭圆 39"/>
          <p:cNvSpPr/>
          <p:nvPr/>
        </p:nvSpPr>
        <p:spPr bwMode="auto">
          <a:xfrm>
            <a:off x="280802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椭圆 40"/>
          <p:cNvSpPr/>
          <p:nvPr/>
        </p:nvSpPr>
        <p:spPr bwMode="auto">
          <a:xfrm>
            <a:off x="2952021" y="660802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" name="椭圆 41"/>
          <p:cNvSpPr/>
          <p:nvPr/>
        </p:nvSpPr>
        <p:spPr bwMode="auto">
          <a:xfrm>
            <a:off x="309601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椭圆 42"/>
          <p:cNvSpPr/>
          <p:nvPr/>
        </p:nvSpPr>
        <p:spPr bwMode="auto">
          <a:xfrm>
            <a:off x="324001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椭圆 43"/>
          <p:cNvSpPr/>
          <p:nvPr/>
        </p:nvSpPr>
        <p:spPr bwMode="auto">
          <a:xfrm>
            <a:off x="363601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椭圆 44"/>
          <p:cNvSpPr/>
          <p:nvPr/>
        </p:nvSpPr>
        <p:spPr bwMode="auto">
          <a:xfrm>
            <a:off x="378001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椭圆 45"/>
          <p:cNvSpPr/>
          <p:nvPr/>
        </p:nvSpPr>
        <p:spPr bwMode="auto">
          <a:xfrm>
            <a:off x="392400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" name="椭圆 46"/>
          <p:cNvSpPr/>
          <p:nvPr/>
        </p:nvSpPr>
        <p:spPr bwMode="auto">
          <a:xfrm>
            <a:off x="406800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椭圆 47"/>
          <p:cNvSpPr/>
          <p:nvPr/>
        </p:nvSpPr>
        <p:spPr bwMode="auto">
          <a:xfrm>
            <a:off x="4212005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" name="椭圆 48"/>
          <p:cNvSpPr/>
          <p:nvPr/>
        </p:nvSpPr>
        <p:spPr bwMode="auto">
          <a:xfrm>
            <a:off x="435600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椭圆 49"/>
          <p:cNvSpPr/>
          <p:nvPr/>
        </p:nvSpPr>
        <p:spPr bwMode="auto">
          <a:xfrm>
            <a:off x="450000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椭圆 50"/>
          <p:cNvSpPr/>
          <p:nvPr/>
        </p:nvSpPr>
        <p:spPr bwMode="auto">
          <a:xfrm>
            <a:off x="464399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" name="椭圆 51"/>
          <p:cNvSpPr/>
          <p:nvPr/>
        </p:nvSpPr>
        <p:spPr bwMode="auto">
          <a:xfrm>
            <a:off x="478799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" name="椭圆 52"/>
          <p:cNvSpPr/>
          <p:nvPr/>
        </p:nvSpPr>
        <p:spPr bwMode="auto">
          <a:xfrm>
            <a:off x="4931995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" name="椭圆 53"/>
          <p:cNvSpPr/>
          <p:nvPr/>
        </p:nvSpPr>
        <p:spPr bwMode="auto">
          <a:xfrm>
            <a:off x="5216403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" name="椭圆 54"/>
          <p:cNvSpPr/>
          <p:nvPr/>
        </p:nvSpPr>
        <p:spPr bwMode="auto">
          <a:xfrm>
            <a:off x="5072405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" name="椭圆 55"/>
          <p:cNvSpPr/>
          <p:nvPr/>
        </p:nvSpPr>
        <p:spPr bwMode="auto">
          <a:xfrm>
            <a:off x="1514714" y="664778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" name="椭圆 56"/>
          <p:cNvSpPr/>
          <p:nvPr/>
        </p:nvSpPr>
        <p:spPr bwMode="auto">
          <a:xfrm>
            <a:off x="1658712" y="664778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" name="椭圆 57"/>
          <p:cNvSpPr/>
          <p:nvPr/>
        </p:nvSpPr>
        <p:spPr bwMode="auto">
          <a:xfrm>
            <a:off x="923431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" name="椭圆 58"/>
          <p:cNvSpPr/>
          <p:nvPr/>
        </p:nvSpPr>
        <p:spPr bwMode="auto">
          <a:xfrm>
            <a:off x="106742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" name="椭圆 59"/>
          <p:cNvSpPr/>
          <p:nvPr/>
        </p:nvSpPr>
        <p:spPr bwMode="auto">
          <a:xfrm>
            <a:off x="7178795" y="662782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" name="椭圆 60"/>
          <p:cNvSpPr/>
          <p:nvPr/>
        </p:nvSpPr>
        <p:spPr bwMode="auto">
          <a:xfrm>
            <a:off x="7321688" y="660802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" name="椭圆 62"/>
          <p:cNvSpPr/>
          <p:nvPr/>
        </p:nvSpPr>
        <p:spPr bwMode="auto">
          <a:xfrm>
            <a:off x="42672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椭圆 63"/>
          <p:cNvSpPr/>
          <p:nvPr/>
        </p:nvSpPr>
        <p:spPr bwMode="auto">
          <a:xfrm>
            <a:off x="57072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" name="椭圆 64"/>
          <p:cNvSpPr/>
          <p:nvPr/>
        </p:nvSpPr>
        <p:spPr bwMode="auto">
          <a:xfrm>
            <a:off x="180003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" name="椭圆 65"/>
          <p:cNvSpPr/>
          <p:nvPr/>
        </p:nvSpPr>
        <p:spPr bwMode="auto">
          <a:xfrm>
            <a:off x="2160032" y="668960"/>
            <a:ext cx="108000" cy="1080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" name="椭圆 66"/>
          <p:cNvSpPr/>
          <p:nvPr/>
        </p:nvSpPr>
        <p:spPr bwMode="auto">
          <a:xfrm>
            <a:off x="2304030" y="66502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" name="椭圆 67"/>
          <p:cNvSpPr/>
          <p:nvPr/>
        </p:nvSpPr>
        <p:spPr bwMode="auto">
          <a:xfrm>
            <a:off x="2448028" y="668960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" name="椭圆 68"/>
          <p:cNvSpPr/>
          <p:nvPr/>
        </p:nvSpPr>
        <p:spPr bwMode="auto">
          <a:xfrm>
            <a:off x="7019966" y="664798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" name="椭圆 69"/>
          <p:cNvSpPr/>
          <p:nvPr/>
        </p:nvSpPr>
        <p:spPr bwMode="auto">
          <a:xfrm>
            <a:off x="537209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" name="椭圆 70"/>
          <p:cNvSpPr/>
          <p:nvPr/>
        </p:nvSpPr>
        <p:spPr bwMode="auto">
          <a:xfrm>
            <a:off x="551609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" name="椭圆 71"/>
          <p:cNvSpPr/>
          <p:nvPr/>
        </p:nvSpPr>
        <p:spPr bwMode="auto">
          <a:xfrm>
            <a:off x="566008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3" name="椭圆 72"/>
          <p:cNvSpPr/>
          <p:nvPr/>
        </p:nvSpPr>
        <p:spPr bwMode="auto">
          <a:xfrm>
            <a:off x="580408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" name="椭圆 73"/>
          <p:cNvSpPr/>
          <p:nvPr/>
        </p:nvSpPr>
        <p:spPr bwMode="auto">
          <a:xfrm>
            <a:off x="5948085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5" name="椭圆 74"/>
          <p:cNvSpPr/>
          <p:nvPr/>
        </p:nvSpPr>
        <p:spPr bwMode="auto">
          <a:xfrm>
            <a:off x="609208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" name="椭圆 75"/>
          <p:cNvSpPr/>
          <p:nvPr/>
        </p:nvSpPr>
        <p:spPr bwMode="auto">
          <a:xfrm>
            <a:off x="623608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" name="椭圆 76"/>
          <p:cNvSpPr/>
          <p:nvPr/>
        </p:nvSpPr>
        <p:spPr bwMode="auto">
          <a:xfrm>
            <a:off x="638007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8" name="椭圆 77"/>
          <p:cNvSpPr/>
          <p:nvPr/>
        </p:nvSpPr>
        <p:spPr bwMode="auto">
          <a:xfrm>
            <a:off x="652407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3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0" y="833440"/>
            <a:ext cx="9144000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en-US" altLang="zh-CN" sz="3200" b="1" dirty="0">
                <a:solidFill>
                  <a:srgbClr val="6CA62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MAPE</a:t>
            </a:r>
            <a:r>
              <a:rPr lang="zh-CN" altLang="en-US" sz="3200" b="1" dirty="0">
                <a:solidFill>
                  <a:srgbClr val="6CA62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solidFill>
                  <a:srgbClr val="6CA62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灯片编号占位符 1"/>
          <p:cNvSpPr txBox="1">
            <a:spLocks noGrp="1"/>
          </p:cNvSpPr>
          <p:nvPr/>
        </p:nvSpPr>
        <p:spPr bwMode="auto">
          <a:xfrm>
            <a:off x="7235963" y="6596956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r">
              <a:defRPr kumimoji="1" sz="1400" b="1">
                <a:solidFill>
                  <a:schemeClr val="bg1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defRPr>
            </a:lvl1pPr>
          </a:lstStyle>
          <a:p>
            <a:fld id="{0D7D0512-7820-47F3-A392-C9562B311ADF}" type="slidenum">
              <a:rPr lang="zh-CN" altLang="en-US"/>
              <a:pPr/>
              <a:t>15</a:t>
            </a:fld>
            <a:endParaRPr lang="en-US" altLang="zh-CN" dirty="0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" y="6289179"/>
            <a:ext cx="91440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J.O.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Kephart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D.M. Chess, The vision of autonomic computing, IEEE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Comput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. 36 (1) (2003) 41–50.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252060" y="1485028"/>
            <a:ext cx="8639880" cy="1993507"/>
          </a:xfrm>
          <a:prstGeom prst="roundRect">
            <a:avLst>
              <a:gd name="adj" fmla="val 4118"/>
            </a:avLst>
          </a:prstGeom>
          <a:solidFill>
            <a:sysClr val="window" lastClr="FFFFFF"/>
          </a:solidFill>
          <a:ln w="2540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kern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85574" y="1928208"/>
            <a:ext cx="900000" cy="900000"/>
            <a:chOff x="1195461" y="1894945"/>
            <a:chExt cx="1282175" cy="1224136"/>
          </a:xfrm>
        </p:grpSpPr>
        <p:sp>
          <p:nvSpPr>
            <p:cNvPr id="12" name="椭圆 11"/>
            <p:cNvSpPr/>
            <p:nvPr/>
          </p:nvSpPr>
          <p:spPr>
            <a:xfrm>
              <a:off x="1253500" y="1894945"/>
              <a:ext cx="1224136" cy="1224136"/>
            </a:xfrm>
            <a:prstGeom prst="ellipse">
              <a:avLst/>
            </a:prstGeom>
            <a:solidFill>
              <a:sysClr val="window" lastClr="FFFFFF"/>
            </a:solidFill>
            <a:ln w="57150" cap="flat" cmpd="sng" algn="ctr">
              <a:solidFill>
                <a:srgbClr val="FF85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 rot="20331793">
              <a:off x="1195461" y="2109585"/>
              <a:ext cx="1263346" cy="795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endParaRPr lang="zh-CN" altLang="en-US" sz="32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496582" y="1907445"/>
            <a:ext cx="900000" cy="900000"/>
            <a:chOff x="2323034" y="3268771"/>
            <a:chExt cx="1273406" cy="1224136"/>
          </a:xfrm>
        </p:grpSpPr>
        <p:sp>
          <p:nvSpPr>
            <p:cNvPr id="15" name="椭圆 14"/>
            <p:cNvSpPr/>
            <p:nvPr/>
          </p:nvSpPr>
          <p:spPr>
            <a:xfrm>
              <a:off x="2372304" y="3268771"/>
              <a:ext cx="1224136" cy="1224136"/>
            </a:xfrm>
            <a:prstGeom prst="ellipse">
              <a:avLst/>
            </a:prstGeom>
            <a:solidFill>
              <a:sysClr val="window" lastClr="FFFFFF"/>
            </a:solidFill>
            <a:ln w="57150" cap="flat" cmpd="sng" algn="ctr">
              <a:solidFill>
                <a:srgbClr val="3C78CE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 rot="20331793">
              <a:off x="2323034" y="3467588"/>
              <a:ext cx="1263345" cy="795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32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597460" y="1945800"/>
            <a:ext cx="900000" cy="900000"/>
            <a:chOff x="7132045" y="3349473"/>
            <a:chExt cx="1263345" cy="1224136"/>
          </a:xfrm>
        </p:grpSpPr>
        <p:sp>
          <p:nvSpPr>
            <p:cNvPr id="18" name="椭圆 17"/>
            <p:cNvSpPr/>
            <p:nvPr/>
          </p:nvSpPr>
          <p:spPr>
            <a:xfrm>
              <a:off x="7151650" y="3349473"/>
              <a:ext cx="1224136" cy="1224136"/>
            </a:xfrm>
            <a:prstGeom prst="ellipse">
              <a:avLst/>
            </a:prstGeom>
            <a:solidFill>
              <a:sysClr val="window" lastClr="FFFFFF"/>
            </a:solidFill>
            <a:ln w="57150" cap="flat" cmpd="sng" algn="ctr">
              <a:solidFill>
                <a:srgbClr val="92D05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 rot="20331793">
              <a:off x="7132045" y="3555370"/>
              <a:ext cx="1263345" cy="795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</a:t>
              </a:r>
              <a:endParaRPr lang="zh-CN" altLang="en-US" sz="32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96058" y="1907445"/>
            <a:ext cx="900000" cy="900000"/>
            <a:chOff x="1212365" y="4782615"/>
            <a:chExt cx="1265271" cy="1224136"/>
          </a:xfrm>
        </p:grpSpPr>
        <p:sp>
          <p:nvSpPr>
            <p:cNvPr id="23" name="椭圆 22"/>
            <p:cNvSpPr/>
            <p:nvPr/>
          </p:nvSpPr>
          <p:spPr>
            <a:xfrm>
              <a:off x="1253500" y="4782615"/>
              <a:ext cx="1224136" cy="1224136"/>
            </a:xfrm>
            <a:prstGeom prst="ellipse">
              <a:avLst/>
            </a:prstGeom>
            <a:solidFill>
              <a:sysClr val="window" lastClr="FFFFFF"/>
            </a:solidFill>
            <a:ln w="57150" cap="flat" cmpd="sng" algn="ctr">
              <a:solidFill>
                <a:srgbClr val="7030A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 rot="20331793">
              <a:off x="1212365" y="4996992"/>
              <a:ext cx="1263345" cy="795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</a:t>
              </a:r>
              <a:endParaRPr lang="zh-CN" altLang="en-US" sz="32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5612622" y="1860097"/>
            <a:ext cx="45719" cy="1260000"/>
          </a:xfrm>
          <a:prstGeom prst="rect">
            <a:avLst/>
          </a:prstGeom>
          <a:solidFill>
            <a:srgbClr val="FF85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506804" y="1860097"/>
            <a:ext cx="45719" cy="1260000"/>
          </a:xfrm>
          <a:prstGeom prst="rect">
            <a:avLst/>
          </a:prstGeom>
          <a:solidFill>
            <a:srgbClr val="3C78C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611992" y="1876308"/>
            <a:ext cx="45719" cy="1260000"/>
          </a:xfrm>
          <a:prstGeom prst="rect">
            <a:avLst/>
          </a:prstGeom>
          <a:solidFill>
            <a:srgbClr val="92D050"/>
          </a:solidFill>
          <a:ln w="25400" cap="flat" cmpd="sng" algn="ctr">
            <a:solidFill>
              <a:srgbClr val="92D050"/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406280" y="1860097"/>
            <a:ext cx="45719" cy="1260000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6"/>
          <p:cNvSpPr txBox="1"/>
          <p:nvPr/>
        </p:nvSpPr>
        <p:spPr>
          <a:xfrm>
            <a:off x="1448300" y="2727116"/>
            <a:ext cx="1406815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5F5E5C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Monitoring</a:t>
            </a:r>
            <a:endParaRPr lang="zh-CN" altLang="zh-CN" b="1" dirty="0">
              <a:solidFill>
                <a:srgbClr val="5F5E5C"/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30" name="TextBox 6"/>
          <p:cNvSpPr txBox="1"/>
          <p:nvPr/>
        </p:nvSpPr>
        <p:spPr>
          <a:xfrm>
            <a:off x="3543790" y="2723889"/>
            <a:ext cx="1293041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5F5E5C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Analyzing</a:t>
            </a:r>
            <a:endParaRPr lang="zh-CN" altLang="zh-CN" b="1" dirty="0">
              <a:solidFill>
                <a:srgbClr val="5F5E5C"/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31" name="TextBox 6"/>
          <p:cNvSpPr txBox="1"/>
          <p:nvPr/>
        </p:nvSpPr>
        <p:spPr>
          <a:xfrm>
            <a:off x="5623022" y="2724573"/>
            <a:ext cx="1205136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5F5E5C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Planning</a:t>
            </a:r>
            <a:endParaRPr lang="zh-CN" altLang="zh-CN" b="1" dirty="0">
              <a:solidFill>
                <a:srgbClr val="5F5E5C"/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32" name="TextBox 6"/>
          <p:cNvSpPr txBox="1"/>
          <p:nvPr/>
        </p:nvSpPr>
        <p:spPr>
          <a:xfrm>
            <a:off x="7667079" y="2728585"/>
            <a:ext cx="1218999" cy="416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5F5E5C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Executing</a:t>
            </a:r>
            <a:endParaRPr lang="zh-CN" altLang="zh-CN" b="1" dirty="0">
              <a:solidFill>
                <a:srgbClr val="5F5E5C"/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365249"/>
              </p:ext>
            </p:extLst>
          </p:nvPr>
        </p:nvGraphicFramePr>
        <p:xfrm>
          <a:off x="252060" y="3716996"/>
          <a:ext cx="863988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1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40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79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79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79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1227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time</a:t>
                      </a:r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reason</a:t>
                      </a:r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level</a:t>
                      </a:r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technique</a:t>
                      </a:r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22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Monitoring</a:t>
                      </a:r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8FE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持续进行</a:t>
                      </a:r>
                    </a:p>
                  </a:txBody>
                  <a:tcPr anchor="ctr">
                    <a:solidFill>
                      <a:srgbClr val="E8FE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感知的对象</a:t>
                      </a:r>
                    </a:p>
                  </a:txBody>
                  <a:tcPr anchor="ctr">
                    <a:solidFill>
                      <a:srgbClr val="E8FE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识别层次</a:t>
                      </a:r>
                    </a:p>
                  </a:txBody>
                  <a:tcPr anchor="ctr">
                    <a:solidFill>
                      <a:srgbClr val="E8FE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8FE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21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Analyzing</a:t>
                      </a:r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8FE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判断采用主动方法或反射方法</a:t>
                      </a:r>
                    </a:p>
                  </a:txBody>
                  <a:tcPr anchor="ctr">
                    <a:solidFill>
                      <a:srgbClr val="E8FE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分析的对象</a:t>
                      </a:r>
                    </a:p>
                  </a:txBody>
                  <a:tcPr anchor="ctr">
                    <a:solidFill>
                      <a:srgbClr val="E8FE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8FE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8FE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22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Planning</a:t>
                      </a:r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8FE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8FE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需考虑的因素</a:t>
                      </a:r>
                    </a:p>
                  </a:txBody>
                  <a:tcPr anchor="ctr">
                    <a:solidFill>
                      <a:srgbClr val="E8FE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待调整的层次</a:t>
                      </a:r>
                    </a:p>
                  </a:txBody>
                  <a:tcPr anchor="ctr">
                    <a:solidFill>
                      <a:srgbClr val="E8FE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具体策略</a:t>
                      </a:r>
                    </a:p>
                  </a:txBody>
                  <a:tcPr anchor="ctr">
                    <a:solidFill>
                      <a:srgbClr val="E8FE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21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Executing</a:t>
                      </a:r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8FE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8FE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8FE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在这些层次上执行调整</a:t>
                      </a:r>
                    </a:p>
                  </a:txBody>
                  <a:tcPr anchor="ctr">
                    <a:solidFill>
                      <a:srgbClr val="E8FE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具体执行</a:t>
                      </a:r>
                    </a:p>
                  </a:txBody>
                  <a:tcPr anchor="ctr">
                    <a:solidFill>
                      <a:srgbClr val="E8FE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4" name="Rectangle 2"/>
          <p:cNvSpPr>
            <a:spLocks noChangeArrowheads="1"/>
          </p:cNvSpPr>
          <p:nvPr/>
        </p:nvSpPr>
        <p:spPr bwMode="auto">
          <a:xfrm>
            <a:off x="3492017" y="45049"/>
            <a:ext cx="5651985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二、自适应</a:t>
            </a:r>
            <a:r>
              <a: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-03</a:t>
            </a:r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理论</a:t>
            </a:r>
            <a:r>
              <a: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(2/3)</a:t>
            </a:r>
            <a:endParaRPr lang="zh-CN" alt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5" name="椭圆 34"/>
          <p:cNvSpPr/>
          <p:nvPr/>
        </p:nvSpPr>
        <p:spPr bwMode="auto">
          <a:xfrm>
            <a:off x="144060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椭圆 35"/>
          <p:cNvSpPr/>
          <p:nvPr/>
        </p:nvSpPr>
        <p:spPr bwMode="auto">
          <a:xfrm>
            <a:off x="288058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椭圆 36"/>
          <p:cNvSpPr/>
          <p:nvPr/>
        </p:nvSpPr>
        <p:spPr bwMode="auto">
          <a:xfrm>
            <a:off x="121513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椭圆 37"/>
          <p:cNvSpPr/>
          <p:nvPr/>
        </p:nvSpPr>
        <p:spPr bwMode="auto">
          <a:xfrm>
            <a:off x="1359131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椭圆 38"/>
          <p:cNvSpPr/>
          <p:nvPr/>
        </p:nvSpPr>
        <p:spPr bwMode="auto">
          <a:xfrm>
            <a:off x="280802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椭圆 39"/>
          <p:cNvSpPr/>
          <p:nvPr/>
        </p:nvSpPr>
        <p:spPr bwMode="auto">
          <a:xfrm>
            <a:off x="2952021" y="660802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椭圆 40"/>
          <p:cNvSpPr/>
          <p:nvPr/>
        </p:nvSpPr>
        <p:spPr bwMode="auto">
          <a:xfrm>
            <a:off x="309601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" name="椭圆 41"/>
          <p:cNvSpPr/>
          <p:nvPr/>
        </p:nvSpPr>
        <p:spPr bwMode="auto">
          <a:xfrm>
            <a:off x="324001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椭圆 42"/>
          <p:cNvSpPr/>
          <p:nvPr/>
        </p:nvSpPr>
        <p:spPr bwMode="auto">
          <a:xfrm>
            <a:off x="363601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椭圆 43"/>
          <p:cNvSpPr/>
          <p:nvPr/>
        </p:nvSpPr>
        <p:spPr bwMode="auto">
          <a:xfrm>
            <a:off x="378001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椭圆 44"/>
          <p:cNvSpPr/>
          <p:nvPr/>
        </p:nvSpPr>
        <p:spPr bwMode="auto">
          <a:xfrm>
            <a:off x="392400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椭圆 45"/>
          <p:cNvSpPr/>
          <p:nvPr/>
        </p:nvSpPr>
        <p:spPr bwMode="auto">
          <a:xfrm>
            <a:off x="406800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" name="椭圆 46"/>
          <p:cNvSpPr/>
          <p:nvPr/>
        </p:nvSpPr>
        <p:spPr bwMode="auto">
          <a:xfrm>
            <a:off x="4212005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椭圆 47"/>
          <p:cNvSpPr/>
          <p:nvPr/>
        </p:nvSpPr>
        <p:spPr bwMode="auto">
          <a:xfrm>
            <a:off x="435600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" name="椭圆 48"/>
          <p:cNvSpPr/>
          <p:nvPr/>
        </p:nvSpPr>
        <p:spPr bwMode="auto">
          <a:xfrm>
            <a:off x="450000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椭圆 49"/>
          <p:cNvSpPr/>
          <p:nvPr/>
        </p:nvSpPr>
        <p:spPr bwMode="auto">
          <a:xfrm>
            <a:off x="464399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椭圆 50"/>
          <p:cNvSpPr/>
          <p:nvPr/>
        </p:nvSpPr>
        <p:spPr bwMode="auto">
          <a:xfrm>
            <a:off x="478799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" name="椭圆 51"/>
          <p:cNvSpPr/>
          <p:nvPr/>
        </p:nvSpPr>
        <p:spPr bwMode="auto">
          <a:xfrm>
            <a:off x="4931995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" name="椭圆 52"/>
          <p:cNvSpPr/>
          <p:nvPr/>
        </p:nvSpPr>
        <p:spPr bwMode="auto">
          <a:xfrm>
            <a:off x="5216403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" name="椭圆 53"/>
          <p:cNvSpPr/>
          <p:nvPr/>
        </p:nvSpPr>
        <p:spPr bwMode="auto">
          <a:xfrm>
            <a:off x="5072405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" name="椭圆 54"/>
          <p:cNvSpPr/>
          <p:nvPr/>
        </p:nvSpPr>
        <p:spPr bwMode="auto">
          <a:xfrm>
            <a:off x="1514714" y="664778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" name="椭圆 55"/>
          <p:cNvSpPr/>
          <p:nvPr/>
        </p:nvSpPr>
        <p:spPr bwMode="auto">
          <a:xfrm>
            <a:off x="1658712" y="664778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" name="椭圆 56"/>
          <p:cNvSpPr/>
          <p:nvPr/>
        </p:nvSpPr>
        <p:spPr bwMode="auto">
          <a:xfrm>
            <a:off x="923431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" name="椭圆 57"/>
          <p:cNvSpPr/>
          <p:nvPr/>
        </p:nvSpPr>
        <p:spPr bwMode="auto">
          <a:xfrm>
            <a:off x="106742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" name="椭圆 58"/>
          <p:cNvSpPr/>
          <p:nvPr/>
        </p:nvSpPr>
        <p:spPr bwMode="auto">
          <a:xfrm>
            <a:off x="7178795" y="662782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" name="椭圆 59"/>
          <p:cNvSpPr/>
          <p:nvPr/>
        </p:nvSpPr>
        <p:spPr bwMode="auto">
          <a:xfrm>
            <a:off x="7321688" y="660802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" name="椭圆 61"/>
          <p:cNvSpPr/>
          <p:nvPr/>
        </p:nvSpPr>
        <p:spPr bwMode="auto">
          <a:xfrm>
            <a:off x="42672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" name="椭圆 62"/>
          <p:cNvSpPr/>
          <p:nvPr/>
        </p:nvSpPr>
        <p:spPr bwMode="auto">
          <a:xfrm>
            <a:off x="57072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椭圆 63"/>
          <p:cNvSpPr/>
          <p:nvPr/>
        </p:nvSpPr>
        <p:spPr bwMode="auto">
          <a:xfrm>
            <a:off x="180003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" name="椭圆 64"/>
          <p:cNvSpPr/>
          <p:nvPr/>
        </p:nvSpPr>
        <p:spPr bwMode="auto">
          <a:xfrm>
            <a:off x="2160032" y="668960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" name="椭圆 65"/>
          <p:cNvSpPr/>
          <p:nvPr/>
        </p:nvSpPr>
        <p:spPr bwMode="auto">
          <a:xfrm>
            <a:off x="2304030" y="665029"/>
            <a:ext cx="108000" cy="1080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" name="椭圆 66"/>
          <p:cNvSpPr/>
          <p:nvPr/>
        </p:nvSpPr>
        <p:spPr bwMode="auto">
          <a:xfrm>
            <a:off x="2448028" y="668960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" name="椭圆 67"/>
          <p:cNvSpPr/>
          <p:nvPr/>
        </p:nvSpPr>
        <p:spPr bwMode="auto">
          <a:xfrm>
            <a:off x="7019966" y="664798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" name="椭圆 68"/>
          <p:cNvSpPr/>
          <p:nvPr/>
        </p:nvSpPr>
        <p:spPr bwMode="auto">
          <a:xfrm>
            <a:off x="537209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" name="椭圆 69"/>
          <p:cNvSpPr/>
          <p:nvPr/>
        </p:nvSpPr>
        <p:spPr bwMode="auto">
          <a:xfrm>
            <a:off x="551609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" name="椭圆 70"/>
          <p:cNvSpPr/>
          <p:nvPr/>
        </p:nvSpPr>
        <p:spPr bwMode="auto">
          <a:xfrm>
            <a:off x="566008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" name="椭圆 71"/>
          <p:cNvSpPr/>
          <p:nvPr/>
        </p:nvSpPr>
        <p:spPr bwMode="auto">
          <a:xfrm>
            <a:off x="580408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3" name="椭圆 72"/>
          <p:cNvSpPr/>
          <p:nvPr/>
        </p:nvSpPr>
        <p:spPr bwMode="auto">
          <a:xfrm>
            <a:off x="5948085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" name="椭圆 73"/>
          <p:cNvSpPr/>
          <p:nvPr/>
        </p:nvSpPr>
        <p:spPr bwMode="auto">
          <a:xfrm>
            <a:off x="609208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5" name="椭圆 74"/>
          <p:cNvSpPr/>
          <p:nvPr/>
        </p:nvSpPr>
        <p:spPr bwMode="auto">
          <a:xfrm>
            <a:off x="623608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" name="椭圆 75"/>
          <p:cNvSpPr/>
          <p:nvPr/>
        </p:nvSpPr>
        <p:spPr bwMode="auto">
          <a:xfrm>
            <a:off x="638007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" name="椭圆 76"/>
          <p:cNvSpPr/>
          <p:nvPr/>
        </p:nvSpPr>
        <p:spPr bwMode="auto">
          <a:xfrm>
            <a:off x="652407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67051" y="3333688"/>
            <a:ext cx="8249291" cy="482752"/>
            <a:chOff x="467051" y="3333688"/>
            <a:chExt cx="8249291" cy="482752"/>
          </a:xfrm>
        </p:grpSpPr>
        <p:grpSp>
          <p:nvGrpSpPr>
            <p:cNvPr id="81" name="组合 80"/>
            <p:cNvGrpSpPr/>
            <p:nvPr/>
          </p:nvGrpSpPr>
          <p:grpSpPr>
            <a:xfrm rot="5400000">
              <a:off x="306538" y="3533705"/>
              <a:ext cx="433995" cy="112970"/>
              <a:chOff x="4345371" y="2115042"/>
              <a:chExt cx="433995" cy="112970"/>
            </a:xfrm>
          </p:grpSpPr>
          <p:sp>
            <p:nvSpPr>
              <p:cNvPr id="106" name="椭圆 105"/>
              <p:cNvSpPr/>
              <p:nvPr/>
            </p:nvSpPr>
            <p:spPr>
              <a:xfrm>
                <a:off x="4683477" y="2115042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107" name="椭圆 106"/>
              <p:cNvSpPr/>
              <p:nvPr/>
            </p:nvSpPr>
            <p:spPr>
              <a:xfrm>
                <a:off x="4345371" y="2120376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4391601" y="2132856"/>
                <a:ext cx="360040" cy="72008"/>
              </a:xfrm>
              <a:prstGeom prst="rect">
                <a:avLst/>
              </a:prstGeom>
              <a:gradFill flip="none" rotWithShape="1">
                <a:gsLst>
                  <a:gs pos="57000">
                    <a:sysClr val="window" lastClr="FFFFFF">
                      <a:lumMod val="85000"/>
                    </a:sysClr>
                  </a:gs>
                  <a:gs pos="9000">
                    <a:sysClr val="window" lastClr="FFFFFF">
                      <a:lumMod val="50000"/>
                    </a:sysClr>
                  </a:gs>
                  <a:gs pos="98000">
                    <a:sysClr val="window" lastClr="FFFFFF">
                      <a:lumMod val="65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82" name="组合 81"/>
            <p:cNvGrpSpPr/>
            <p:nvPr/>
          </p:nvGrpSpPr>
          <p:grpSpPr>
            <a:xfrm rot="5400000">
              <a:off x="1727964" y="3533706"/>
              <a:ext cx="433995" cy="112970"/>
              <a:chOff x="4345371" y="2115042"/>
              <a:chExt cx="433995" cy="112970"/>
            </a:xfrm>
          </p:grpSpPr>
          <p:sp>
            <p:nvSpPr>
              <p:cNvPr id="103" name="椭圆 102"/>
              <p:cNvSpPr/>
              <p:nvPr/>
            </p:nvSpPr>
            <p:spPr>
              <a:xfrm>
                <a:off x="4683477" y="2115042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104" name="椭圆 103"/>
              <p:cNvSpPr/>
              <p:nvPr/>
            </p:nvSpPr>
            <p:spPr>
              <a:xfrm>
                <a:off x="4345371" y="2120376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>
                <a:off x="4391601" y="2132856"/>
                <a:ext cx="360040" cy="72008"/>
              </a:xfrm>
              <a:prstGeom prst="rect">
                <a:avLst/>
              </a:prstGeom>
              <a:gradFill flip="none" rotWithShape="1">
                <a:gsLst>
                  <a:gs pos="57000">
                    <a:sysClr val="window" lastClr="FFFFFF">
                      <a:lumMod val="85000"/>
                    </a:sysClr>
                  </a:gs>
                  <a:gs pos="9000">
                    <a:sysClr val="window" lastClr="FFFFFF">
                      <a:lumMod val="50000"/>
                    </a:sysClr>
                  </a:gs>
                  <a:gs pos="98000">
                    <a:sysClr val="window" lastClr="FFFFFF">
                      <a:lumMod val="65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83" name="组合 82"/>
            <p:cNvGrpSpPr/>
            <p:nvPr/>
          </p:nvGrpSpPr>
          <p:grpSpPr>
            <a:xfrm rot="5400000">
              <a:off x="3202663" y="3533707"/>
              <a:ext cx="433995" cy="112970"/>
              <a:chOff x="4345371" y="2115042"/>
              <a:chExt cx="433995" cy="112970"/>
            </a:xfrm>
          </p:grpSpPr>
          <p:sp>
            <p:nvSpPr>
              <p:cNvPr id="100" name="椭圆 99"/>
              <p:cNvSpPr/>
              <p:nvPr/>
            </p:nvSpPr>
            <p:spPr>
              <a:xfrm>
                <a:off x="4683477" y="2115042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101" name="椭圆 100"/>
              <p:cNvSpPr/>
              <p:nvPr/>
            </p:nvSpPr>
            <p:spPr>
              <a:xfrm>
                <a:off x="4345371" y="2120376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>
                <a:off x="4391601" y="2132856"/>
                <a:ext cx="360040" cy="72008"/>
              </a:xfrm>
              <a:prstGeom prst="rect">
                <a:avLst/>
              </a:prstGeom>
              <a:gradFill flip="none" rotWithShape="1">
                <a:gsLst>
                  <a:gs pos="57000">
                    <a:sysClr val="window" lastClr="FFFFFF">
                      <a:lumMod val="85000"/>
                    </a:sysClr>
                  </a:gs>
                  <a:gs pos="9000">
                    <a:sysClr val="window" lastClr="FFFFFF">
                      <a:lumMod val="50000"/>
                    </a:sysClr>
                  </a:gs>
                  <a:gs pos="98000">
                    <a:sysClr val="window" lastClr="FFFFFF">
                      <a:lumMod val="65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84" name="组合 83"/>
            <p:cNvGrpSpPr/>
            <p:nvPr/>
          </p:nvGrpSpPr>
          <p:grpSpPr>
            <a:xfrm rot="5400000">
              <a:off x="4570133" y="3542958"/>
              <a:ext cx="433995" cy="112970"/>
              <a:chOff x="4345371" y="2115042"/>
              <a:chExt cx="433995" cy="112970"/>
            </a:xfrm>
          </p:grpSpPr>
          <p:sp>
            <p:nvSpPr>
              <p:cNvPr id="97" name="椭圆 96"/>
              <p:cNvSpPr/>
              <p:nvPr/>
            </p:nvSpPr>
            <p:spPr>
              <a:xfrm>
                <a:off x="4683477" y="2115042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98" name="椭圆 97"/>
              <p:cNvSpPr/>
              <p:nvPr/>
            </p:nvSpPr>
            <p:spPr>
              <a:xfrm>
                <a:off x="4345371" y="2120376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>
                <a:off x="4391601" y="2132856"/>
                <a:ext cx="360040" cy="72008"/>
              </a:xfrm>
              <a:prstGeom prst="rect">
                <a:avLst/>
              </a:prstGeom>
              <a:gradFill flip="none" rotWithShape="1">
                <a:gsLst>
                  <a:gs pos="57000">
                    <a:sysClr val="window" lastClr="FFFFFF">
                      <a:lumMod val="85000"/>
                    </a:sysClr>
                  </a:gs>
                  <a:gs pos="9000">
                    <a:sysClr val="window" lastClr="FFFFFF">
                      <a:lumMod val="50000"/>
                    </a:sysClr>
                  </a:gs>
                  <a:gs pos="98000">
                    <a:sysClr val="window" lastClr="FFFFFF">
                      <a:lumMod val="65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85" name="组合 84"/>
            <p:cNvGrpSpPr/>
            <p:nvPr/>
          </p:nvGrpSpPr>
          <p:grpSpPr>
            <a:xfrm rot="5400000">
              <a:off x="5829566" y="3533705"/>
              <a:ext cx="433995" cy="112970"/>
              <a:chOff x="4345371" y="2115042"/>
              <a:chExt cx="433995" cy="112970"/>
            </a:xfrm>
          </p:grpSpPr>
          <p:sp>
            <p:nvSpPr>
              <p:cNvPr id="94" name="椭圆 93"/>
              <p:cNvSpPr/>
              <p:nvPr/>
            </p:nvSpPr>
            <p:spPr>
              <a:xfrm>
                <a:off x="4683477" y="2115042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95" name="椭圆 94"/>
              <p:cNvSpPr/>
              <p:nvPr/>
            </p:nvSpPr>
            <p:spPr>
              <a:xfrm>
                <a:off x="4345371" y="2120376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4391601" y="2132856"/>
                <a:ext cx="360040" cy="72008"/>
              </a:xfrm>
              <a:prstGeom prst="rect">
                <a:avLst/>
              </a:prstGeom>
              <a:gradFill flip="none" rotWithShape="1">
                <a:gsLst>
                  <a:gs pos="57000">
                    <a:sysClr val="window" lastClr="FFFFFF">
                      <a:lumMod val="85000"/>
                    </a:sysClr>
                  </a:gs>
                  <a:gs pos="9000">
                    <a:sysClr val="window" lastClr="FFFFFF">
                      <a:lumMod val="50000"/>
                    </a:sysClr>
                  </a:gs>
                  <a:gs pos="98000">
                    <a:sysClr val="window" lastClr="FFFFFF">
                      <a:lumMod val="65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86" name="组合 85"/>
            <p:cNvGrpSpPr/>
            <p:nvPr/>
          </p:nvGrpSpPr>
          <p:grpSpPr>
            <a:xfrm rot="5400000">
              <a:off x="7115731" y="3532602"/>
              <a:ext cx="433995" cy="112970"/>
              <a:chOff x="4345371" y="2115042"/>
              <a:chExt cx="433995" cy="112970"/>
            </a:xfrm>
          </p:grpSpPr>
          <p:sp>
            <p:nvSpPr>
              <p:cNvPr id="91" name="椭圆 90"/>
              <p:cNvSpPr/>
              <p:nvPr/>
            </p:nvSpPr>
            <p:spPr>
              <a:xfrm>
                <a:off x="4683477" y="2115042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92" name="椭圆 91"/>
              <p:cNvSpPr/>
              <p:nvPr/>
            </p:nvSpPr>
            <p:spPr>
              <a:xfrm>
                <a:off x="4345371" y="2120376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93" name="矩形 92"/>
              <p:cNvSpPr/>
              <p:nvPr/>
            </p:nvSpPr>
            <p:spPr>
              <a:xfrm>
                <a:off x="4391601" y="2132856"/>
                <a:ext cx="360040" cy="72008"/>
              </a:xfrm>
              <a:prstGeom prst="rect">
                <a:avLst/>
              </a:prstGeom>
              <a:gradFill flip="none" rotWithShape="1">
                <a:gsLst>
                  <a:gs pos="57000">
                    <a:sysClr val="window" lastClr="FFFFFF">
                      <a:lumMod val="85000"/>
                    </a:sysClr>
                  </a:gs>
                  <a:gs pos="9000">
                    <a:sysClr val="window" lastClr="FFFFFF">
                      <a:lumMod val="50000"/>
                    </a:sysClr>
                  </a:gs>
                  <a:gs pos="98000">
                    <a:sysClr val="window" lastClr="FFFFFF">
                      <a:lumMod val="65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87" name="组合 86"/>
            <p:cNvGrpSpPr/>
            <p:nvPr/>
          </p:nvGrpSpPr>
          <p:grpSpPr>
            <a:xfrm rot="5400000">
              <a:off x="8442859" y="3494201"/>
              <a:ext cx="433995" cy="112970"/>
              <a:chOff x="4345371" y="2115042"/>
              <a:chExt cx="433995" cy="112970"/>
            </a:xfrm>
          </p:grpSpPr>
          <p:sp>
            <p:nvSpPr>
              <p:cNvPr id="88" name="椭圆 87"/>
              <p:cNvSpPr/>
              <p:nvPr/>
            </p:nvSpPr>
            <p:spPr>
              <a:xfrm>
                <a:off x="4683477" y="2115042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89" name="椭圆 88"/>
              <p:cNvSpPr/>
              <p:nvPr/>
            </p:nvSpPr>
            <p:spPr>
              <a:xfrm>
                <a:off x="4345371" y="2120376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90" name="矩形 89"/>
              <p:cNvSpPr/>
              <p:nvPr/>
            </p:nvSpPr>
            <p:spPr>
              <a:xfrm>
                <a:off x="4391601" y="2132856"/>
                <a:ext cx="360040" cy="72008"/>
              </a:xfrm>
              <a:prstGeom prst="rect">
                <a:avLst/>
              </a:prstGeom>
              <a:gradFill flip="none" rotWithShape="1">
                <a:gsLst>
                  <a:gs pos="57000">
                    <a:sysClr val="window" lastClr="FFFFFF">
                      <a:lumMod val="85000"/>
                    </a:sysClr>
                  </a:gs>
                  <a:gs pos="9000">
                    <a:sysClr val="window" lastClr="FFFFFF">
                      <a:lumMod val="50000"/>
                    </a:sysClr>
                  </a:gs>
                  <a:gs pos="98000">
                    <a:sysClr val="window" lastClr="FFFFFF">
                      <a:lumMod val="65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20703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0" y="833440"/>
            <a:ext cx="9144000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en-US" altLang="zh-CN" sz="3200" b="1" dirty="0">
                <a:solidFill>
                  <a:srgbClr val="6CA62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MAPE</a:t>
            </a:r>
            <a:r>
              <a:rPr lang="zh-CN" altLang="en-US" sz="3200" b="1" dirty="0">
                <a:solidFill>
                  <a:srgbClr val="6CA62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分类 </a:t>
            </a:r>
            <a:r>
              <a:rPr lang="en-US" altLang="zh-CN" sz="3200" b="1" dirty="0">
                <a:solidFill>
                  <a:srgbClr val="6CA62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灯片编号占位符 1"/>
          <p:cNvSpPr txBox="1">
            <a:spLocks noGrp="1"/>
          </p:cNvSpPr>
          <p:nvPr/>
        </p:nvSpPr>
        <p:spPr bwMode="auto">
          <a:xfrm>
            <a:off x="7235963" y="6596956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r">
              <a:defRPr kumimoji="1" sz="1400" b="1">
                <a:solidFill>
                  <a:schemeClr val="bg1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defRPr>
            </a:lvl1pPr>
          </a:lstStyle>
          <a:p>
            <a:fld id="{0D7D0512-7820-47F3-A392-C9562B311ADF}" type="slidenum">
              <a:rPr lang="zh-CN" altLang="en-US"/>
              <a:pPr/>
              <a:t>16</a:t>
            </a:fld>
            <a:endParaRPr lang="en-US" altLang="zh-CN" dirty="0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" y="6092963"/>
            <a:ext cx="9144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R. de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Lemos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H. Giese, H.A. Müller, M. Shaw, J.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Andersson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et al., Software engineering for self-adaptive systems: a second research roadmap, in: Software Engineering for Self-Adaptive Systems II, in: LNCS, vol. 7475, Springer, 2013, pp. 1–32</a:t>
            </a:r>
            <a:endParaRPr lang="zh-CN" altLang="en-US" sz="1400" dirty="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52060" y="1485028"/>
            <a:ext cx="8639880" cy="1993507"/>
          </a:xfrm>
          <a:prstGeom prst="roundRect">
            <a:avLst>
              <a:gd name="adj" fmla="val 4118"/>
            </a:avLst>
          </a:prstGeom>
          <a:solidFill>
            <a:sysClr val="window" lastClr="FFFFFF"/>
          </a:solidFill>
          <a:ln w="2540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kern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4572000" y="1557026"/>
            <a:ext cx="0" cy="184950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92D050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矩形 1"/>
          <p:cNvSpPr/>
          <p:nvPr/>
        </p:nvSpPr>
        <p:spPr bwMode="auto">
          <a:xfrm>
            <a:off x="1627526" y="1990642"/>
            <a:ext cx="1594367" cy="863988"/>
          </a:xfrm>
          <a:prstGeom prst="rect">
            <a:avLst/>
          </a:prstGeom>
          <a:solidFill>
            <a:srgbClr val="E8FED2"/>
          </a:solidFill>
          <a:ln w="952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Self-adaptive Software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4700930" y="1582740"/>
            <a:ext cx="4031165" cy="1784943"/>
          </a:xfrm>
          <a:prstGeom prst="rect">
            <a:avLst/>
          </a:prstGeom>
          <a:solidFill>
            <a:srgbClr val="E8FED2"/>
          </a:solidFill>
          <a:ln w="952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Self-adaptive Software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矩形 71"/>
          <p:cNvSpPr/>
          <p:nvPr/>
        </p:nvSpPr>
        <p:spPr bwMode="auto">
          <a:xfrm>
            <a:off x="7091967" y="2037456"/>
            <a:ext cx="1511979" cy="863988"/>
          </a:xfrm>
          <a:prstGeom prst="rect">
            <a:avLst/>
          </a:prstGeom>
          <a:solidFill>
            <a:srgbClr val="FEECDE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Adaptable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4845671" y="2049785"/>
            <a:ext cx="1511979" cy="863988"/>
          </a:xfrm>
          <a:prstGeom prst="rect">
            <a:avLst/>
          </a:prstGeom>
          <a:solidFill>
            <a:srgbClr val="DEE7F2"/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Adaptation Engine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左弧形箭头 4"/>
          <p:cNvSpPr/>
          <p:nvPr/>
        </p:nvSpPr>
        <p:spPr bwMode="auto">
          <a:xfrm rot="16200000">
            <a:off x="6595470" y="2357849"/>
            <a:ext cx="302269" cy="961221"/>
          </a:xfrm>
          <a:prstGeom prst="curvedRightArrow">
            <a:avLst/>
          </a:prstGeom>
          <a:solidFill>
            <a:srgbClr val="92D050"/>
          </a:solidFill>
          <a:ln w="952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左弧形箭头 75"/>
          <p:cNvSpPr/>
          <p:nvPr/>
        </p:nvSpPr>
        <p:spPr bwMode="auto">
          <a:xfrm rot="5400000">
            <a:off x="6562220" y="1563849"/>
            <a:ext cx="302269" cy="961221"/>
          </a:xfrm>
          <a:prstGeom prst="curvedRightArrow">
            <a:avLst/>
          </a:prstGeom>
          <a:solidFill>
            <a:srgbClr val="FFC000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左弧形箭头 79"/>
          <p:cNvSpPr/>
          <p:nvPr/>
        </p:nvSpPr>
        <p:spPr bwMode="auto">
          <a:xfrm rot="10569893">
            <a:off x="3239162" y="2112605"/>
            <a:ext cx="478527" cy="595619"/>
          </a:xfrm>
          <a:prstGeom prst="curvedRightArrow">
            <a:avLst/>
          </a:prstGeom>
          <a:solidFill>
            <a:srgbClr val="FFC000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左弧形箭头 81"/>
          <p:cNvSpPr/>
          <p:nvPr/>
        </p:nvSpPr>
        <p:spPr bwMode="auto">
          <a:xfrm>
            <a:off x="1132946" y="2171642"/>
            <a:ext cx="478527" cy="595619"/>
          </a:xfrm>
          <a:prstGeom prst="curvedRightArrow">
            <a:avLst/>
          </a:prstGeom>
          <a:solidFill>
            <a:srgbClr val="92D050"/>
          </a:solidFill>
          <a:ln w="952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636015" y="2228595"/>
            <a:ext cx="13068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Sensing</a:t>
            </a:r>
            <a:endPara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180063" y="2228595"/>
            <a:ext cx="13068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Effecting</a:t>
            </a:r>
            <a:endPara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6226552" y="1588050"/>
            <a:ext cx="13068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Sensing</a:t>
            </a:r>
            <a:endPara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6234976" y="2576470"/>
            <a:ext cx="13068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Effecting</a:t>
            </a:r>
            <a:endPara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9" name="Rectangle 2"/>
          <p:cNvSpPr>
            <a:spLocks noChangeArrowheads="1"/>
          </p:cNvSpPr>
          <p:nvPr/>
        </p:nvSpPr>
        <p:spPr bwMode="auto">
          <a:xfrm>
            <a:off x="3492017" y="45049"/>
            <a:ext cx="5651985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二、自适应</a:t>
            </a:r>
            <a:r>
              <a: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-03</a:t>
            </a:r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理论</a:t>
            </a:r>
            <a:r>
              <a: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(3/3)</a:t>
            </a:r>
            <a:endParaRPr lang="zh-CN" alt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1" name="椭圆 90"/>
          <p:cNvSpPr/>
          <p:nvPr/>
        </p:nvSpPr>
        <p:spPr bwMode="auto">
          <a:xfrm>
            <a:off x="144060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" name="椭圆 92"/>
          <p:cNvSpPr/>
          <p:nvPr/>
        </p:nvSpPr>
        <p:spPr bwMode="auto">
          <a:xfrm>
            <a:off x="288058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" name="椭圆 93"/>
          <p:cNvSpPr/>
          <p:nvPr/>
        </p:nvSpPr>
        <p:spPr bwMode="auto">
          <a:xfrm>
            <a:off x="121513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5" name="椭圆 94"/>
          <p:cNvSpPr/>
          <p:nvPr/>
        </p:nvSpPr>
        <p:spPr bwMode="auto">
          <a:xfrm>
            <a:off x="1359131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" name="椭圆 98"/>
          <p:cNvSpPr/>
          <p:nvPr/>
        </p:nvSpPr>
        <p:spPr bwMode="auto">
          <a:xfrm>
            <a:off x="280802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" name="椭圆 100"/>
          <p:cNvSpPr/>
          <p:nvPr/>
        </p:nvSpPr>
        <p:spPr bwMode="auto">
          <a:xfrm>
            <a:off x="2952021" y="660802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" name="椭圆 102"/>
          <p:cNvSpPr/>
          <p:nvPr/>
        </p:nvSpPr>
        <p:spPr bwMode="auto">
          <a:xfrm>
            <a:off x="309601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" name="椭圆 103"/>
          <p:cNvSpPr/>
          <p:nvPr/>
        </p:nvSpPr>
        <p:spPr bwMode="auto">
          <a:xfrm>
            <a:off x="324001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0" name="椭圆 109"/>
          <p:cNvSpPr/>
          <p:nvPr/>
        </p:nvSpPr>
        <p:spPr bwMode="auto">
          <a:xfrm>
            <a:off x="363601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1" name="椭圆 110"/>
          <p:cNvSpPr/>
          <p:nvPr/>
        </p:nvSpPr>
        <p:spPr bwMode="auto">
          <a:xfrm>
            <a:off x="378001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" name="椭圆 111"/>
          <p:cNvSpPr/>
          <p:nvPr/>
        </p:nvSpPr>
        <p:spPr bwMode="auto">
          <a:xfrm>
            <a:off x="392400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" name="椭圆 113"/>
          <p:cNvSpPr/>
          <p:nvPr/>
        </p:nvSpPr>
        <p:spPr bwMode="auto">
          <a:xfrm>
            <a:off x="406800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5" name="椭圆 114"/>
          <p:cNvSpPr/>
          <p:nvPr/>
        </p:nvSpPr>
        <p:spPr bwMode="auto">
          <a:xfrm>
            <a:off x="4212005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6" name="椭圆 115"/>
          <p:cNvSpPr/>
          <p:nvPr/>
        </p:nvSpPr>
        <p:spPr bwMode="auto">
          <a:xfrm>
            <a:off x="435600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7" name="椭圆 116"/>
          <p:cNvSpPr/>
          <p:nvPr/>
        </p:nvSpPr>
        <p:spPr bwMode="auto">
          <a:xfrm>
            <a:off x="450000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8" name="椭圆 117"/>
          <p:cNvSpPr/>
          <p:nvPr/>
        </p:nvSpPr>
        <p:spPr bwMode="auto">
          <a:xfrm>
            <a:off x="464399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9" name="椭圆 118"/>
          <p:cNvSpPr/>
          <p:nvPr/>
        </p:nvSpPr>
        <p:spPr bwMode="auto">
          <a:xfrm>
            <a:off x="478799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0" name="椭圆 119"/>
          <p:cNvSpPr/>
          <p:nvPr/>
        </p:nvSpPr>
        <p:spPr bwMode="auto">
          <a:xfrm>
            <a:off x="4931995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1" name="椭圆 120"/>
          <p:cNvSpPr/>
          <p:nvPr/>
        </p:nvSpPr>
        <p:spPr bwMode="auto">
          <a:xfrm>
            <a:off x="5216403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2" name="椭圆 121"/>
          <p:cNvSpPr/>
          <p:nvPr/>
        </p:nvSpPr>
        <p:spPr bwMode="auto">
          <a:xfrm>
            <a:off x="5072405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3" name="椭圆 122"/>
          <p:cNvSpPr/>
          <p:nvPr/>
        </p:nvSpPr>
        <p:spPr bwMode="auto">
          <a:xfrm>
            <a:off x="1514714" y="664778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" name="椭圆 123"/>
          <p:cNvSpPr/>
          <p:nvPr/>
        </p:nvSpPr>
        <p:spPr bwMode="auto">
          <a:xfrm>
            <a:off x="1658712" y="664778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5" name="椭圆 124"/>
          <p:cNvSpPr/>
          <p:nvPr/>
        </p:nvSpPr>
        <p:spPr bwMode="auto">
          <a:xfrm>
            <a:off x="923431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6" name="椭圆 125"/>
          <p:cNvSpPr/>
          <p:nvPr/>
        </p:nvSpPr>
        <p:spPr bwMode="auto">
          <a:xfrm>
            <a:off x="106742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7" name="椭圆 126"/>
          <p:cNvSpPr/>
          <p:nvPr/>
        </p:nvSpPr>
        <p:spPr bwMode="auto">
          <a:xfrm>
            <a:off x="7178795" y="662782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8" name="椭圆 127"/>
          <p:cNvSpPr/>
          <p:nvPr/>
        </p:nvSpPr>
        <p:spPr bwMode="auto">
          <a:xfrm>
            <a:off x="7321688" y="660802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0" name="椭圆 129"/>
          <p:cNvSpPr/>
          <p:nvPr/>
        </p:nvSpPr>
        <p:spPr bwMode="auto">
          <a:xfrm>
            <a:off x="42672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1" name="椭圆 130"/>
          <p:cNvSpPr/>
          <p:nvPr/>
        </p:nvSpPr>
        <p:spPr bwMode="auto">
          <a:xfrm>
            <a:off x="57072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2" name="椭圆 131"/>
          <p:cNvSpPr/>
          <p:nvPr/>
        </p:nvSpPr>
        <p:spPr bwMode="auto">
          <a:xfrm>
            <a:off x="180003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" name="椭圆 132"/>
          <p:cNvSpPr/>
          <p:nvPr/>
        </p:nvSpPr>
        <p:spPr bwMode="auto">
          <a:xfrm>
            <a:off x="2160032" y="668960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4" name="椭圆 133"/>
          <p:cNvSpPr/>
          <p:nvPr/>
        </p:nvSpPr>
        <p:spPr bwMode="auto">
          <a:xfrm>
            <a:off x="2304030" y="66502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5" name="椭圆 134"/>
          <p:cNvSpPr/>
          <p:nvPr/>
        </p:nvSpPr>
        <p:spPr bwMode="auto">
          <a:xfrm>
            <a:off x="2448028" y="668960"/>
            <a:ext cx="108000" cy="1080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6" name="椭圆 135"/>
          <p:cNvSpPr/>
          <p:nvPr/>
        </p:nvSpPr>
        <p:spPr bwMode="auto">
          <a:xfrm>
            <a:off x="7019966" y="664798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7" name="椭圆 136"/>
          <p:cNvSpPr/>
          <p:nvPr/>
        </p:nvSpPr>
        <p:spPr bwMode="auto">
          <a:xfrm>
            <a:off x="537209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" name="椭圆 137"/>
          <p:cNvSpPr/>
          <p:nvPr/>
        </p:nvSpPr>
        <p:spPr bwMode="auto">
          <a:xfrm>
            <a:off x="551609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" name="椭圆 138"/>
          <p:cNvSpPr/>
          <p:nvPr/>
        </p:nvSpPr>
        <p:spPr bwMode="auto">
          <a:xfrm>
            <a:off x="566008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0" name="椭圆 139"/>
          <p:cNvSpPr/>
          <p:nvPr/>
        </p:nvSpPr>
        <p:spPr bwMode="auto">
          <a:xfrm>
            <a:off x="580408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1" name="椭圆 140"/>
          <p:cNvSpPr/>
          <p:nvPr/>
        </p:nvSpPr>
        <p:spPr bwMode="auto">
          <a:xfrm>
            <a:off x="5948085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2" name="椭圆 141"/>
          <p:cNvSpPr/>
          <p:nvPr/>
        </p:nvSpPr>
        <p:spPr bwMode="auto">
          <a:xfrm>
            <a:off x="609208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3" name="椭圆 142"/>
          <p:cNvSpPr/>
          <p:nvPr/>
        </p:nvSpPr>
        <p:spPr bwMode="auto">
          <a:xfrm>
            <a:off x="623608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4" name="椭圆 143"/>
          <p:cNvSpPr/>
          <p:nvPr/>
        </p:nvSpPr>
        <p:spPr bwMode="auto">
          <a:xfrm>
            <a:off x="638007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5" name="椭圆 144"/>
          <p:cNvSpPr/>
          <p:nvPr/>
        </p:nvSpPr>
        <p:spPr bwMode="auto">
          <a:xfrm>
            <a:off x="652407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220856" y="3333688"/>
            <a:ext cx="8639880" cy="2759276"/>
            <a:chOff x="220856" y="3333688"/>
            <a:chExt cx="8639880" cy="2759276"/>
          </a:xfrm>
        </p:grpSpPr>
        <p:grpSp>
          <p:nvGrpSpPr>
            <p:cNvPr id="179" name="组合 178"/>
            <p:cNvGrpSpPr/>
            <p:nvPr/>
          </p:nvGrpSpPr>
          <p:grpSpPr>
            <a:xfrm>
              <a:off x="220856" y="3333688"/>
              <a:ext cx="8639880" cy="2759276"/>
              <a:chOff x="220856" y="3333688"/>
              <a:chExt cx="8639880" cy="2759276"/>
            </a:xfrm>
          </p:grpSpPr>
          <p:sp>
            <p:nvSpPr>
              <p:cNvPr id="209" name="圆角矩形 208"/>
              <p:cNvSpPr/>
              <p:nvPr/>
            </p:nvSpPr>
            <p:spPr>
              <a:xfrm>
                <a:off x="220856" y="3701844"/>
                <a:ext cx="8639880" cy="2391120"/>
              </a:xfrm>
              <a:prstGeom prst="roundRect">
                <a:avLst>
                  <a:gd name="adj" fmla="val 4118"/>
                </a:avLst>
              </a:prstGeom>
              <a:solidFill>
                <a:sysClr val="window" lastClr="FFFFFF"/>
              </a:solidFill>
              <a:ln w="2540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kern="0">
                  <a:solidFill>
                    <a:prstClr val="white"/>
                  </a:solidFill>
                  <a:latin typeface="Calibri"/>
                </a:endParaRPr>
              </a:p>
            </p:txBody>
          </p:sp>
          <p:grpSp>
            <p:nvGrpSpPr>
              <p:cNvPr id="181" name="组合 180"/>
              <p:cNvGrpSpPr/>
              <p:nvPr/>
            </p:nvGrpSpPr>
            <p:grpSpPr>
              <a:xfrm rot="5400000">
                <a:off x="306538" y="3533705"/>
                <a:ext cx="433995" cy="112970"/>
                <a:chOff x="4345371" y="2115042"/>
                <a:chExt cx="433995" cy="112970"/>
              </a:xfrm>
            </p:grpSpPr>
            <p:sp>
              <p:nvSpPr>
                <p:cNvPr id="206" name="椭圆 205"/>
                <p:cNvSpPr/>
                <p:nvPr/>
              </p:nvSpPr>
              <p:spPr>
                <a:xfrm>
                  <a:off x="4683477" y="2115042"/>
                  <a:ext cx="95889" cy="107636"/>
                </a:xfrm>
                <a:prstGeom prst="ellipse">
                  <a:avLst/>
                </a:prstGeom>
                <a:gradFill flip="none" rotWithShape="1">
                  <a:gsLst>
                    <a:gs pos="51000">
                      <a:sysClr val="windowText" lastClr="000000">
                        <a:lumMod val="65000"/>
                        <a:lumOff val="35000"/>
                      </a:sysClr>
                    </a:gs>
                    <a:gs pos="20000">
                      <a:sysClr val="window" lastClr="FFFFFF">
                        <a:lumMod val="50000"/>
                      </a:sysClr>
                    </a:gs>
                    <a:gs pos="86000">
                      <a:sysClr val="window" lastClr="FFFFFF">
                        <a:lumMod val="65000"/>
                      </a:sys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12700" cap="flat" cmpd="sng" algn="ctr">
                  <a:solidFill>
                    <a:sysClr val="window" lastClr="FFFFFF">
                      <a:lumMod val="6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7" name="椭圆 206"/>
                <p:cNvSpPr/>
                <p:nvPr/>
              </p:nvSpPr>
              <p:spPr>
                <a:xfrm>
                  <a:off x="4345371" y="2120376"/>
                  <a:ext cx="95889" cy="107636"/>
                </a:xfrm>
                <a:prstGeom prst="ellipse">
                  <a:avLst/>
                </a:prstGeom>
                <a:gradFill flip="none" rotWithShape="1">
                  <a:gsLst>
                    <a:gs pos="51000">
                      <a:sysClr val="windowText" lastClr="000000">
                        <a:lumMod val="65000"/>
                        <a:lumOff val="35000"/>
                      </a:sysClr>
                    </a:gs>
                    <a:gs pos="20000">
                      <a:sysClr val="window" lastClr="FFFFFF">
                        <a:lumMod val="50000"/>
                      </a:sysClr>
                    </a:gs>
                    <a:gs pos="86000">
                      <a:sysClr val="window" lastClr="FFFFFF">
                        <a:lumMod val="65000"/>
                      </a:sys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12700" cap="flat" cmpd="sng" algn="ctr">
                  <a:solidFill>
                    <a:sysClr val="window" lastClr="FFFFFF">
                      <a:lumMod val="6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8" name="矩形 207"/>
                <p:cNvSpPr/>
                <p:nvPr/>
              </p:nvSpPr>
              <p:spPr>
                <a:xfrm>
                  <a:off x="4391601" y="2132856"/>
                  <a:ext cx="360040" cy="72008"/>
                </a:xfrm>
                <a:prstGeom prst="rect">
                  <a:avLst/>
                </a:prstGeom>
                <a:gradFill flip="none" rotWithShape="1">
                  <a:gsLst>
                    <a:gs pos="57000">
                      <a:sysClr val="window" lastClr="FFFFFF">
                        <a:lumMod val="85000"/>
                      </a:sysClr>
                    </a:gs>
                    <a:gs pos="9000">
                      <a:sysClr val="window" lastClr="FFFFFF">
                        <a:lumMod val="50000"/>
                      </a:sysClr>
                    </a:gs>
                    <a:gs pos="98000">
                      <a:sysClr val="window" lastClr="FFFFFF">
                        <a:lumMod val="65000"/>
                      </a:sysClr>
                    </a:gs>
                  </a:gsLst>
                  <a:lin ang="5400000" scaled="1"/>
                  <a:tileRect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82" name="组合 181"/>
              <p:cNvGrpSpPr/>
              <p:nvPr/>
            </p:nvGrpSpPr>
            <p:grpSpPr>
              <a:xfrm rot="5400000">
                <a:off x="1727964" y="3533706"/>
                <a:ext cx="433995" cy="112970"/>
                <a:chOff x="4345371" y="2115042"/>
                <a:chExt cx="433995" cy="112970"/>
              </a:xfrm>
            </p:grpSpPr>
            <p:sp>
              <p:nvSpPr>
                <p:cNvPr id="203" name="椭圆 202"/>
                <p:cNvSpPr/>
                <p:nvPr/>
              </p:nvSpPr>
              <p:spPr>
                <a:xfrm>
                  <a:off x="4683477" y="2115042"/>
                  <a:ext cx="95889" cy="107636"/>
                </a:xfrm>
                <a:prstGeom prst="ellipse">
                  <a:avLst/>
                </a:prstGeom>
                <a:gradFill flip="none" rotWithShape="1">
                  <a:gsLst>
                    <a:gs pos="51000">
                      <a:sysClr val="windowText" lastClr="000000">
                        <a:lumMod val="65000"/>
                        <a:lumOff val="35000"/>
                      </a:sysClr>
                    </a:gs>
                    <a:gs pos="20000">
                      <a:sysClr val="window" lastClr="FFFFFF">
                        <a:lumMod val="50000"/>
                      </a:sysClr>
                    </a:gs>
                    <a:gs pos="86000">
                      <a:sysClr val="window" lastClr="FFFFFF">
                        <a:lumMod val="65000"/>
                      </a:sys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12700" cap="flat" cmpd="sng" algn="ctr">
                  <a:solidFill>
                    <a:sysClr val="window" lastClr="FFFFFF">
                      <a:lumMod val="6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4" name="椭圆 203"/>
                <p:cNvSpPr/>
                <p:nvPr/>
              </p:nvSpPr>
              <p:spPr>
                <a:xfrm>
                  <a:off x="4345371" y="2120376"/>
                  <a:ext cx="95889" cy="107636"/>
                </a:xfrm>
                <a:prstGeom prst="ellipse">
                  <a:avLst/>
                </a:prstGeom>
                <a:gradFill flip="none" rotWithShape="1">
                  <a:gsLst>
                    <a:gs pos="51000">
                      <a:sysClr val="windowText" lastClr="000000">
                        <a:lumMod val="65000"/>
                        <a:lumOff val="35000"/>
                      </a:sysClr>
                    </a:gs>
                    <a:gs pos="20000">
                      <a:sysClr val="window" lastClr="FFFFFF">
                        <a:lumMod val="50000"/>
                      </a:sysClr>
                    </a:gs>
                    <a:gs pos="86000">
                      <a:sysClr val="window" lastClr="FFFFFF">
                        <a:lumMod val="65000"/>
                      </a:sys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12700" cap="flat" cmpd="sng" algn="ctr">
                  <a:solidFill>
                    <a:sysClr val="window" lastClr="FFFFFF">
                      <a:lumMod val="6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5" name="矩形 204"/>
                <p:cNvSpPr/>
                <p:nvPr/>
              </p:nvSpPr>
              <p:spPr>
                <a:xfrm>
                  <a:off x="4391601" y="2132856"/>
                  <a:ext cx="360040" cy="72008"/>
                </a:xfrm>
                <a:prstGeom prst="rect">
                  <a:avLst/>
                </a:prstGeom>
                <a:gradFill flip="none" rotWithShape="1">
                  <a:gsLst>
                    <a:gs pos="57000">
                      <a:sysClr val="window" lastClr="FFFFFF">
                        <a:lumMod val="85000"/>
                      </a:sysClr>
                    </a:gs>
                    <a:gs pos="9000">
                      <a:sysClr val="window" lastClr="FFFFFF">
                        <a:lumMod val="50000"/>
                      </a:sysClr>
                    </a:gs>
                    <a:gs pos="98000">
                      <a:sysClr val="window" lastClr="FFFFFF">
                        <a:lumMod val="65000"/>
                      </a:sysClr>
                    </a:gs>
                  </a:gsLst>
                  <a:lin ang="5400000" scaled="1"/>
                  <a:tileRect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83" name="组合 182"/>
              <p:cNvGrpSpPr/>
              <p:nvPr/>
            </p:nvGrpSpPr>
            <p:grpSpPr>
              <a:xfrm rot="5400000">
                <a:off x="3202663" y="3533707"/>
                <a:ext cx="433995" cy="112970"/>
                <a:chOff x="4345371" y="2115042"/>
                <a:chExt cx="433995" cy="112970"/>
              </a:xfrm>
            </p:grpSpPr>
            <p:sp>
              <p:nvSpPr>
                <p:cNvPr id="200" name="椭圆 199"/>
                <p:cNvSpPr/>
                <p:nvPr/>
              </p:nvSpPr>
              <p:spPr>
                <a:xfrm>
                  <a:off x="4683477" y="2115042"/>
                  <a:ext cx="95889" cy="107636"/>
                </a:xfrm>
                <a:prstGeom prst="ellipse">
                  <a:avLst/>
                </a:prstGeom>
                <a:gradFill flip="none" rotWithShape="1">
                  <a:gsLst>
                    <a:gs pos="51000">
                      <a:sysClr val="windowText" lastClr="000000">
                        <a:lumMod val="65000"/>
                        <a:lumOff val="35000"/>
                      </a:sysClr>
                    </a:gs>
                    <a:gs pos="20000">
                      <a:sysClr val="window" lastClr="FFFFFF">
                        <a:lumMod val="50000"/>
                      </a:sysClr>
                    </a:gs>
                    <a:gs pos="86000">
                      <a:sysClr val="window" lastClr="FFFFFF">
                        <a:lumMod val="65000"/>
                      </a:sys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12700" cap="flat" cmpd="sng" algn="ctr">
                  <a:solidFill>
                    <a:sysClr val="window" lastClr="FFFFFF">
                      <a:lumMod val="6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1" name="椭圆 200"/>
                <p:cNvSpPr/>
                <p:nvPr/>
              </p:nvSpPr>
              <p:spPr>
                <a:xfrm>
                  <a:off x="4345371" y="2120376"/>
                  <a:ext cx="95889" cy="107636"/>
                </a:xfrm>
                <a:prstGeom prst="ellipse">
                  <a:avLst/>
                </a:prstGeom>
                <a:gradFill flip="none" rotWithShape="1">
                  <a:gsLst>
                    <a:gs pos="51000">
                      <a:sysClr val="windowText" lastClr="000000">
                        <a:lumMod val="65000"/>
                        <a:lumOff val="35000"/>
                      </a:sysClr>
                    </a:gs>
                    <a:gs pos="20000">
                      <a:sysClr val="window" lastClr="FFFFFF">
                        <a:lumMod val="50000"/>
                      </a:sysClr>
                    </a:gs>
                    <a:gs pos="86000">
                      <a:sysClr val="window" lastClr="FFFFFF">
                        <a:lumMod val="65000"/>
                      </a:sys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12700" cap="flat" cmpd="sng" algn="ctr">
                  <a:solidFill>
                    <a:sysClr val="window" lastClr="FFFFFF">
                      <a:lumMod val="6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2" name="矩形 201"/>
                <p:cNvSpPr/>
                <p:nvPr/>
              </p:nvSpPr>
              <p:spPr>
                <a:xfrm>
                  <a:off x="4391601" y="2132856"/>
                  <a:ext cx="360040" cy="72008"/>
                </a:xfrm>
                <a:prstGeom prst="rect">
                  <a:avLst/>
                </a:prstGeom>
                <a:gradFill flip="none" rotWithShape="1">
                  <a:gsLst>
                    <a:gs pos="57000">
                      <a:sysClr val="window" lastClr="FFFFFF">
                        <a:lumMod val="85000"/>
                      </a:sysClr>
                    </a:gs>
                    <a:gs pos="9000">
                      <a:sysClr val="window" lastClr="FFFFFF">
                        <a:lumMod val="50000"/>
                      </a:sysClr>
                    </a:gs>
                    <a:gs pos="98000">
                      <a:sysClr val="window" lastClr="FFFFFF">
                        <a:lumMod val="65000"/>
                      </a:sysClr>
                    </a:gs>
                  </a:gsLst>
                  <a:lin ang="5400000" scaled="1"/>
                  <a:tileRect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84" name="组合 183"/>
              <p:cNvGrpSpPr/>
              <p:nvPr/>
            </p:nvGrpSpPr>
            <p:grpSpPr>
              <a:xfrm rot="5400000">
                <a:off x="4570133" y="3542958"/>
                <a:ext cx="433995" cy="112970"/>
                <a:chOff x="4345371" y="2115042"/>
                <a:chExt cx="433995" cy="112970"/>
              </a:xfrm>
            </p:grpSpPr>
            <p:sp>
              <p:nvSpPr>
                <p:cNvPr id="197" name="椭圆 196"/>
                <p:cNvSpPr/>
                <p:nvPr/>
              </p:nvSpPr>
              <p:spPr>
                <a:xfrm>
                  <a:off x="4683477" y="2115042"/>
                  <a:ext cx="95889" cy="107636"/>
                </a:xfrm>
                <a:prstGeom prst="ellipse">
                  <a:avLst/>
                </a:prstGeom>
                <a:gradFill flip="none" rotWithShape="1">
                  <a:gsLst>
                    <a:gs pos="51000">
                      <a:sysClr val="windowText" lastClr="000000">
                        <a:lumMod val="65000"/>
                        <a:lumOff val="35000"/>
                      </a:sysClr>
                    </a:gs>
                    <a:gs pos="20000">
                      <a:sysClr val="window" lastClr="FFFFFF">
                        <a:lumMod val="50000"/>
                      </a:sysClr>
                    </a:gs>
                    <a:gs pos="86000">
                      <a:sysClr val="window" lastClr="FFFFFF">
                        <a:lumMod val="65000"/>
                      </a:sys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12700" cap="flat" cmpd="sng" algn="ctr">
                  <a:solidFill>
                    <a:sysClr val="window" lastClr="FFFFFF">
                      <a:lumMod val="6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8" name="椭圆 197"/>
                <p:cNvSpPr/>
                <p:nvPr/>
              </p:nvSpPr>
              <p:spPr>
                <a:xfrm>
                  <a:off x="4345371" y="2120376"/>
                  <a:ext cx="95889" cy="107636"/>
                </a:xfrm>
                <a:prstGeom prst="ellipse">
                  <a:avLst/>
                </a:prstGeom>
                <a:gradFill flip="none" rotWithShape="1">
                  <a:gsLst>
                    <a:gs pos="51000">
                      <a:sysClr val="windowText" lastClr="000000">
                        <a:lumMod val="65000"/>
                        <a:lumOff val="35000"/>
                      </a:sysClr>
                    </a:gs>
                    <a:gs pos="20000">
                      <a:sysClr val="window" lastClr="FFFFFF">
                        <a:lumMod val="50000"/>
                      </a:sysClr>
                    </a:gs>
                    <a:gs pos="86000">
                      <a:sysClr val="window" lastClr="FFFFFF">
                        <a:lumMod val="65000"/>
                      </a:sys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12700" cap="flat" cmpd="sng" algn="ctr">
                  <a:solidFill>
                    <a:sysClr val="window" lastClr="FFFFFF">
                      <a:lumMod val="6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9" name="矩形 198"/>
                <p:cNvSpPr/>
                <p:nvPr/>
              </p:nvSpPr>
              <p:spPr>
                <a:xfrm>
                  <a:off x="4391601" y="2132856"/>
                  <a:ext cx="360040" cy="72008"/>
                </a:xfrm>
                <a:prstGeom prst="rect">
                  <a:avLst/>
                </a:prstGeom>
                <a:gradFill flip="none" rotWithShape="1">
                  <a:gsLst>
                    <a:gs pos="57000">
                      <a:sysClr val="window" lastClr="FFFFFF">
                        <a:lumMod val="85000"/>
                      </a:sysClr>
                    </a:gs>
                    <a:gs pos="9000">
                      <a:sysClr val="window" lastClr="FFFFFF">
                        <a:lumMod val="50000"/>
                      </a:sysClr>
                    </a:gs>
                    <a:gs pos="98000">
                      <a:sysClr val="window" lastClr="FFFFFF">
                        <a:lumMod val="65000"/>
                      </a:sysClr>
                    </a:gs>
                  </a:gsLst>
                  <a:lin ang="5400000" scaled="1"/>
                  <a:tileRect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85" name="组合 184"/>
              <p:cNvGrpSpPr/>
              <p:nvPr/>
            </p:nvGrpSpPr>
            <p:grpSpPr>
              <a:xfrm rot="5400000">
                <a:off x="5829566" y="3533705"/>
                <a:ext cx="433995" cy="112970"/>
                <a:chOff x="4345371" y="2115042"/>
                <a:chExt cx="433995" cy="112970"/>
              </a:xfrm>
            </p:grpSpPr>
            <p:sp>
              <p:nvSpPr>
                <p:cNvPr id="194" name="椭圆 193"/>
                <p:cNvSpPr/>
                <p:nvPr/>
              </p:nvSpPr>
              <p:spPr>
                <a:xfrm>
                  <a:off x="4683477" y="2115042"/>
                  <a:ext cx="95889" cy="107636"/>
                </a:xfrm>
                <a:prstGeom prst="ellipse">
                  <a:avLst/>
                </a:prstGeom>
                <a:gradFill flip="none" rotWithShape="1">
                  <a:gsLst>
                    <a:gs pos="51000">
                      <a:sysClr val="windowText" lastClr="000000">
                        <a:lumMod val="65000"/>
                        <a:lumOff val="35000"/>
                      </a:sysClr>
                    </a:gs>
                    <a:gs pos="20000">
                      <a:sysClr val="window" lastClr="FFFFFF">
                        <a:lumMod val="50000"/>
                      </a:sysClr>
                    </a:gs>
                    <a:gs pos="86000">
                      <a:sysClr val="window" lastClr="FFFFFF">
                        <a:lumMod val="65000"/>
                      </a:sys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12700" cap="flat" cmpd="sng" algn="ctr">
                  <a:solidFill>
                    <a:sysClr val="window" lastClr="FFFFFF">
                      <a:lumMod val="6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5" name="椭圆 194"/>
                <p:cNvSpPr/>
                <p:nvPr/>
              </p:nvSpPr>
              <p:spPr>
                <a:xfrm>
                  <a:off x="4345371" y="2120376"/>
                  <a:ext cx="95889" cy="107636"/>
                </a:xfrm>
                <a:prstGeom prst="ellipse">
                  <a:avLst/>
                </a:prstGeom>
                <a:gradFill flip="none" rotWithShape="1">
                  <a:gsLst>
                    <a:gs pos="51000">
                      <a:sysClr val="windowText" lastClr="000000">
                        <a:lumMod val="65000"/>
                        <a:lumOff val="35000"/>
                      </a:sysClr>
                    </a:gs>
                    <a:gs pos="20000">
                      <a:sysClr val="window" lastClr="FFFFFF">
                        <a:lumMod val="50000"/>
                      </a:sysClr>
                    </a:gs>
                    <a:gs pos="86000">
                      <a:sysClr val="window" lastClr="FFFFFF">
                        <a:lumMod val="65000"/>
                      </a:sys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12700" cap="flat" cmpd="sng" algn="ctr">
                  <a:solidFill>
                    <a:sysClr val="window" lastClr="FFFFFF">
                      <a:lumMod val="6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6" name="矩形 195"/>
                <p:cNvSpPr/>
                <p:nvPr/>
              </p:nvSpPr>
              <p:spPr>
                <a:xfrm>
                  <a:off x="4391601" y="2132856"/>
                  <a:ext cx="360040" cy="72008"/>
                </a:xfrm>
                <a:prstGeom prst="rect">
                  <a:avLst/>
                </a:prstGeom>
                <a:gradFill flip="none" rotWithShape="1">
                  <a:gsLst>
                    <a:gs pos="57000">
                      <a:sysClr val="window" lastClr="FFFFFF">
                        <a:lumMod val="85000"/>
                      </a:sysClr>
                    </a:gs>
                    <a:gs pos="9000">
                      <a:sysClr val="window" lastClr="FFFFFF">
                        <a:lumMod val="50000"/>
                      </a:sysClr>
                    </a:gs>
                    <a:gs pos="98000">
                      <a:sysClr val="window" lastClr="FFFFFF">
                        <a:lumMod val="65000"/>
                      </a:sysClr>
                    </a:gs>
                  </a:gsLst>
                  <a:lin ang="5400000" scaled="1"/>
                  <a:tileRect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86" name="组合 185"/>
              <p:cNvGrpSpPr/>
              <p:nvPr/>
            </p:nvGrpSpPr>
            <p:grpSpPr>
              <a:xfrm rot="5400000">
                <a:off x="7115731" y="3532602"/>
                <a:ext cx="433995" cy="112970"/>
                <a:chOff x="4345371" y="2115042"/>
                <a:chExt cx="433995" cy="112970"/>
              </a:xfrm>
            </p:grpSpPr>
            <p:sp>
              <p:nvSpPr>
                <p:cNvPr id="191" name="椭圆 190"/>
                <p:cNvSpPr/>
                <p:nvPr/>
              </p:nvSpPr>
              <p:spPr>
                <a:xfrm>
                  <a:off x="4683477" y="2115042"/>
                  <a:ext cx="95889" cy="107636"/>
                </a:xfrm>
                <a:prstGeom prst="ellipse">
                  <a:avLst/>
                </a:prstGeom>
                <a:gradFill flip="none" rotWithShape="1">
                  <a:gsLst>
                    <a:gs pos="51000">
                      <a:sysClr val="windowText" lastClr="000000">
                        <a:lumMod val="65000"/>
                        <a:lumOff val="35000"/>
                      </a:sysClr>
                    </a:gs>
                    <a:gs pos="20000">
                      <a:sysClr val="window" lastClr="FFFFFF">
                        <a:lumMod val="50000"/>
                      </a:sysClr>
                    </a:gs>
                    <a:gs pos="86000">
                      <a:sysClr val="window" lastClr="FFFFFF">
                        <a:lumMod val="65000"/>
                      </a:sys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12700" cap="flat" cmpd="sng" algn="ctr">
                  <a:solidFill>
                    <a:sysClr val="window" lastClr="FFFFFF">
                      <a:lumMod val="6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2" name="椭圆 191"/>
                <p:cNvSpPr/>
                <p:nvPr/>
              </p:nvSpPr>
              <p:spPr>
                <a:xfrm>
                  <a:off x="4345371" y="2120376"/>
                  <a:ext cx="95889" cy="107636"/>
                </a:xfrm>
                <a:prstGeom prst="ellipse">
                  <a:avLst/>
                </a:prstGeom>
                <a:gradFill flip="none" rotWithShape="1">
                  <a:gsLst>
                    <a:gs pos="51000">
                      <a:sysClr val="windowText" lastClr="000000">
                        <a:lumMod val="65000"/>
                        <a:lumOff val="35000"/>
                      </a:sysClr>
                    </a:gs>
                    <a:gs pos="20000">
                      <a:sysClr val="window" lastClr="FFFFFF">
                        <a:lumMod val="50000"/>
                      </a:sysClr>
                    </a:gs>
                    <a:gs pos="86000">
                      <a:sysClr val="window" lastClr="FFFFFF">
                        <a:lumMod val="65000"/>
                      </a:sys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12700" cap="flat" cmpd="sng" algn="ctr">
                  <a:solidFill>
                    <a:sysClr val="window" lastClr="FFFFFF">
                      <a:lumMod val="6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3" name="矩形 192"/>
                <p:cNvSpPr/>
                <p:nvPr/>
              </p:nvSpPr>
              <p:spPr>
                <a:xfrm>
                  <a:off x="4391601" y="2132856"/>
                  <a:ext cx="360040" cy="72008"/>
                </a:xfrm>
                <a:prstGeom prst="rect">
                  <a:avLst/>
                </a:prstGeom>
                <a:gradFill flip="none" rotWithShape="1">
                  <a:gsLst>
                    <a:gs pos="57000">
                      <a:sysClr val="window" lastClr="FFFFFF">
                        <a:lumMod val="85000"/>
                      </a:sysClr>
                    </a:gs>
                    <a:gs pos="9000">
                      <a:sysClr val="window" lastClr="FFFFFF">
                        <a:lumMod val="50000"/>
                      </a:sysClr>
                    </a:gs>
                    <a:gs pos="98000">
                      <a:sysClr val="window" lastClr="FFFFFF">
                        <a:lumMod val="65000"/>
                      </a:sysClr>
                    </a:gs>
                  </a:gsLst>
                  <a:lin ang="5400000" scaled="1"/>
                  <a:tileRect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87" name="组合 186"/>
              <p:cNvGrpSpPr/>
              <p:nvPr/>
            </p:nvGrpSpPr>
            <p:grpSpPr>
              <a:xfrm rot="5400000">
                <a:off x="8442859" y="3494201"/>
                <a:ext cx="433995" cy="112970"/>
                <a:chOff x="4345371" y="2115042"/>
                <a:chExt cx="433995" cy="112970"/>
              </a:xfrm>
            </p:grpSpPr>
            <p:sp>
              <p:nvSpPr>
                <p:cNvPr id="188" name="椭圆 187"/>
                <p:cNvSpPr/>
                <p:nvPr/>
              </p:nvSpPr>
              <p:spPr>
                <a:xfrm>
                  <a:off x="4683477" y="2115042"/>
                  <a:ext cx="95889" cy="107636"/>
                </a:xfrm>
                <a:prstGeom prst="ellipse">
                  <a:avLst/>
                </a:prstGeom>
                <a:gradFill flip="none" rotWithShape="1">
                  <a:gsLst>
                    <a:gs pos="51000">
                      <a:sysClr val="windowText" lastClr="000000">
                        <a:lumMod val="65000"/>
                        <a:lumOff val="35000"/>
                      </a:sysClr>
                    </a:gs>
                    <a:gs pos="20000">
                      <a:sysClr val="window" lastClr="FFFFFF">
                        <a:lumMod val="50000"/>
                      </a:sysClr>
                    </a:gs>
                    <a:gs pos="86000">
                      <a:sysClr val="window" lastClr="FFFFFF">
                        <a:lumMod val="65000"/>
                      </a:sys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12700" cap="flat" cmpd="sng" algn="ctr">
                  <a:solidFill>
                    <a:sysClr val="window" lastClr="FFFFFF">
                      <a:lumMod val="6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9" name="椭圆 188"/>
                <p:cNvSpPr/>
                <p:nvPr/>
              </p:nvSpPr>
              <p:spPr>
                <a:xfrm>
                  <a:off x="4345371" y="2120376"/>
                  <a:ext cx="95889" cy="107636"/>
                </a:xfrm>
                <a:prstGeom prst="ellipse">
                  <a:avLst/>
                </a:prstGeom>
                <a:gradFill flip="none" rotWithShape="1">
                  <a:gsLst>
                    <a:gs pos="51000">
                      <a:sysClr val="windowText" lastClr="000000">
                        <a:lumMod val="65000"/>
                        <a:lumOff val="35000"/>
                      </a:sysClr>
                    </a:gs>
                    <a:gs pos="20000">
                      <a:sysClr val="window" lastClr="FFFFFF">
                        <a:lumMod val="50000"/>
                      </a:sysClr>
                    </a:gs>
                    <a:gs pos="86000">
                      <a:sysClr val="window" lastClr="FFFFFF">
                        <a:lumMod val="65000"/>
                      </a:sys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12700" cap="flat" cmpd="sng" algn="ctr">
                  <a:solidFill>
                    <a:sysClr val="window" lastClr="FFFFFF">
                      <a:lumMod val="6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0" name="矩形 189"/>
                <p:cNvSpPr/>
                <p:nvPr/>
              </p:nvSpPr>
              <p:spPr>
                <a:xfrm>
                  <a:off x="4391601" y="2132856"/>
                  <a:ext cx="360040" cy="72008"/>
                </a:xfrm>
                <a:prstGeom prst="rect">
                  <a:avLst/>
                </a:prstGeom>
                <a:gradFill flip="none" rotWithShape="1">
                  <a:gsLst>
                    <a:gs pos="57000">
                      <a:sysClr val="window" lastClr="FFFFFF">
                        <a:lumMod val="85000"/>
                      </a:sysClr>
                    </a:gs>
                    <a:gs pos="9000">
                      <a:sysClr val="window" lastClr="FFFFFF">
                        <a:lumMod val="50000"/>
                      </a:sysClr>
                    </a:gs>
                    <a:gs pos="98000">
                      <a:sysClr val="window" lastClr="FFFFFF">
                        <a:lumMod val="65000"/>
                      </a:sysClr>
                    </a:gs>
                  </a:gsLst>
                  <a:lin ang="5400000" scaled="1"/>
                  <a:tileRect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</a:endParaRPr>
                </a:p>
              </p:txBody>
            </p:sp>
          </p:grpSp>
        </p:grpSp>
        <p:cxnSp>
          <p:nvCxnSpPr>
            <p:cNvPr id="212" name="直接连接符 211"/>
            <p:cNvCxnSpPr/>
            <p:nvPr/>
          </p:nvCxnSpPr>
          <p:spPr bwMode="auto">
            <a:xfrm>
              <a:off x="2857022" y="3922576"/>
              <a:ext cx="0" cy="207172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92D050"/>
              </a:solidFill>
              <a:prstDash val="lg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3" name="直接连接符 212"/>
            <p:cNvCxnSpPr/>
            <p:nvPr/>
          </p:nvCxnSpPr>
          <p:spPr bwMode="auto">
            <a:xfrm>
              <a:off x="5877613" y="3922578"/>
              <a:ext cx="0" cy="206550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92D050"/>
              </a:solidFill>
              <a:prstDash val="lg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14" name="组合 213"/>
            <p:cNvGrpSpPr/>
            <p:nvPr/>
          </p:nvGrpSpPr>
          <p:grpSpPr>
            <a:xfrm>
              <a:off x="504167" y="3922578"/>
              <a:ext cx="2061495" cy="1280827"/>
              <a:chOff x="-2123908" y="2421015"/>
              <a:chExt cx="2061495" cy="1280827"/>
            </a:xfrm>
          </p:grpSpPr>
          <p:sp>
            <p:nvSpPr>
              <p:cNvPr id="215" name="圆角矩形 214"/>
              <p:cNvSpPr/>
              <p:nvPr/>
            </p:nvSpPr>
            <p:spPr bwMode="auto">
              <a:xfrm>
                <a:off x="-2123908" y="2421015"/>
                <a:ext cx="2061495" cy="1280827"/>
              </a:xfrm>
              <a:prstGeom prst="roundRect">
                <a:avLst/>
              </a:prstGeom>
              <a:solidFill>
                <a:srgbClr val="E8FED2"/>
              </a:solidFill>
              <a:ln w="9525" cap="flat" cmpd="sng" algn="ctr">
                <a:solidFill>
                  <a:srgbClr val="E8FED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b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6" name="椭圆 215"/>
              <p:cNvSpPr/>
              <p:nvPr/>
            </p:nvSpPr>
            <p:spPr bwMode="auto">
              <a:xfrm>
                <a:off x="-1995512" y="2481779"/>
                <a:ext cx="735593" cy="431994"/>
              </a:xfrm>
              <a:prstGeom prst="ellipse">
                <a:avLst/>
              </a:prstGeom>
              <a:solidFill>
                <a:schemeClr val="accent3">
                  <a:lumMod val="85000"/>
                </a:schemeClr>
              </a:solidFill>
              <a:ln w="9525" cap="flat" cmpd="sng" algn="ctr">
                <a:solidFill>
                  <a:schemeClr val="accent3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7" name="椭圆 216"/>
              <p:cNvSpPr/>
              <p:nvPr/>
            </p:nvSpPr>
            <p:spPr bwMode="auto">
              <a:xfrm>
                <a:off x="-1995512" y="3118536"/>
                <a:ext cx="735593" cy="431994"/>
              </a:xfrm>
              <a:prstGeom prst="ellipse">
                <a:avLst/>
              </a:prstGeom>
              <a:solidFill>
                <a:schemeClr val="accent3">
                  <a:lumMod val="85000"/>
                </a:schemeClr>
              </a:solidFill>
              <a:ln w="9525" cap="flat" cmpd="sng" algn="ctr">
                <a:solidFill>
                  <a:schemeClr val="accent3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8" name="椭圆 217"/>
              <p:cNvSpPr/>
              <p:nvPr/>
            </p:nvSpPr>
            <p:spPr bwMode="auto">
              <a:xfrm>
                <a:off x="-914071" y="2481779"/>
                <a:ext cx="735593" cy="431994"/>
              </a:xfrm>
              <a:prstGeom prst="ellipse">
                <a:avLst/>
              </a:prstGeom>
              <a:solidFill>
                <a:schemeClr val="accent3">
                  <a:lumMod val="85000"/>
                </a:schemeClr>
              </a:solidFill>
              <a:ln w="9525" cap="flat" cmpd="sng" algn="ctr">
                <a:solidFill>
                  <a:schemeClr val="accent3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9" name="椭圆 218"/>
              <p:cNvSpPr/>
              <p:nvPr/>
            </p:nvSpPr>
            <p:spPr bwMode="auto">
              <a:xfrm>
                <a:off x="-914071" y="3118536"/>
                <a:ext cx="735593" cy="431994"/>
              </a:xfrm>
              <a:prstGeom prst="ellipse">
                <a:avLst/>
              </a:prstGeom>
              <a:solidFill>
                <a:schemeClr val="accent3">
                  <a:lumMod val="85000"/>
                </a:schemeClr>
              </a:solidFill>
              <a:ln w="9525" cap="flat" cmpd="sng" algn="ctr">
                <a:solidFill>
                  <a:schemeClr val="accent3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20" name="直接连接符 219"/>
              <p:cNvCxnSpPr>
                <a:stCxn id="216" idx="6"/>
                <a:endCxn id="218" idx="2"/>
              </p:cNvCxnSpPr>
              <p:nvPr/>
            </p:nvCxnSpPr>
            <p:spPr bwMode="auto">
              <a:xfrm>
                <a:off x="-1259919" y="2697776"/>
                <a:ext cx="345848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3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1" name="直接连接符 220"/>
              <p:cNvCxnSpPr>
                <a:stCxn id="217" idx="0"/>
                <a:endCxn id="216" idx="4"/>
              </p:cNvCxnSpPr>
              <p:nvPr/>
            </p:nvCxnSpPr>
            <p:spPr bwMode="auto">
              <a:xfrm flipV="1">
                <a:off x="-1627715" y="2913773"/>
                <a:ext cx="0" cy="20476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3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2" name="直接连接符 221"/>
              <p:cNvCxnSpPr>
                <a:stCxn id="219" idx="0"/>
                <a:endCxn id="218" idx="4"/>
              </p:cNvCxnSpPr>
              <p:nvPr/>
            </p:nvCxnSpPr>
            <p:spPr bwMode="auto">
              <a:xfrm flipV="1">
                <a:off x="-546274" y="2913773"/>
                <a:ext cx="0" cy="20476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3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23" name="圆角矩形 222"/>
            <p:cNvSpPr/>
            <p:nvPr/>
          </p:nvSpPr>
          <p:spPr bwMode="auto">
            <a:xfrm>
              <a:off x="333692" y="5408168"/>
              <a:ext cx="719991" cy="636771"/>
            </a:xfrm>
            <a:prstGeom prst="roundRect">
              <a:avLst/>
            </a:prstGeom>
            <a:solidFill>
              <a:srgbClr val="DEE7F2"/>
            </a:solidFill>
            <a:ln w="9525" cap="flat" cmpd="sng" algn="ctr">
              <a:solidFill>
                <a:srgbClr val="DEE7F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MR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4" name="圆角矩形 223"/>
            <p:cNvSpPr/>
            <p:nvPr/>
          </p:nvSpPr>
          <p:spPr bwMode="auto">
            <a:xfrm>
              <a:off x="1191335" y="5419402"/>
              <a:ext cx="719991" cy="636771"/>
            </a:xfrm>
            <a:prstGeom prst="roundRect">
              <a:avLst/>
            </a:prstGeom>
            <a:solidFill>
              <a:srgbClr val="DEE7F2"/>
            </a:solidFill>
            <a:ln w="9525" cap="flat" cmpd="sng" algn="ctr">
              <a:solidFill>
                <a:srgbClr val="DEE7F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MR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5" name="圆角矩形 224"/>
            <p:cNvSpPr/>
            <p:nvPr/>
          </p:nvSpPr>
          <p:spPr bwMode="auto">
            <a:xfrm>
              <a:off x="2061669" y="5419402"/>
              <a:ext cx="719991" cy="636771"/>
            </a:xfrm>
            <a:prstGeom prst="roundRect">
              <a:avLst/>
            </a:prstGeom>
            <a:solidFill>
              <a:srgbClr val="DEE7F2"/>
            </a:solidFill>
            <a:ln w="9525" cap="flat" cmpd="sng" algn="ctr">
              <a:solidFill>
                <a:srgbClr val="DEE7F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MR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6" name="直接箭头连接符 225"/>
            <p:cNvCxnSpPr/>
            <p:nvPr/>
          </p:nvCxnSpPr>
          <p:spPr bwMode="auto">
            <a:xfrm flipH="1">
              <a:off x="697054" y="5203405"/>
              <a:ext cx="215997" cy="2047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7" name="直接箭头连接符 226"/>
            <p:cNvCxnSpPr>
              <a:endCxn id="224" idx="0"/>
            </p:cNvCxnSpPr>
            <p:nvPr/>
          </p:nvCxnSpPr>
          <p:spPr bwMode="auto">
            <a:xfrm>
              <a:off x="1489041" y="5203405"/>
              <a:ext cx="62288" cy="21599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8" name="直接箭头连接符 227"/>
            <p:cNvCxnSpPr/>
            <p:nvPr/>
          </p:nvCxnSpPr>
          <p:spPr bwMode="auto">
            <a:xfrm>
              <a:off x="2284396" y="5203405"/>
              <a:ext cx="62288" cy="21599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29" name="组合 228"/>
            <p:cNvGrpSpPr/>
            <p:nvPr/>
          </p:nvGrpSpPr>
          <p:grpSpPr>
            <a:xfrm>
              <a:off x="2925654" y="3952959"/>
              <a:ext cx="1389242" cy="1220063"/>
              <a:chOff x="-2123908" y="2421015"/>
              <a:chExt cx="2061495" cy="1280827"/>
            </a:xfrm>
          </p:grpSpPr>
          <p:sp>
            <p:nvSpPr>
              <p:cNvPr id="230" name="圆角矩形 229"/>
              <p:cNvSpPr/>
              <p:nvPr/>
            </p:nvSpPr>
            <p:spPr bwMode="auto">
              <a:xfrm>
                <a:off x="-2123908" y="2421015"/>
                <a:ext cx="2061495" cy="1280827"/>
              </a:xfrm>
              <a:prstGeom prst="roundRect">
                <a:avLst/>
              </a:prstGeom>
              <a:solidFill>
                <a:srgbClr val="E8FED2"/>
              </a:solidFill>
              <a:ln w="9525" cap="flat" cmpd="sng" algn="ctr">
                <a:solidFill>
                  <a:srgbClr val="E8FED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b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1" name="椭圆 230"/>
              <p:cNvSpPr/>
              <p:nvPr/>
            </p:nvSpPr>
            <p:spPr bwMode="auto">
              <a:xfrm>
                <a:off x="-1995512" y="2481779"/>
                <a:ext cx="735593" cy="431994"/>
              </a:xfrm>
              <a:prstGeom prst="ellipse">
                <a:avLst/>
              </a:prstGeom>
              <a:solidFill>
                <a:schemeClr val="accent3">
                  <a:lumMod val="85000"/>
                </a:schemeClr>
              </a:solidFill>
              <a:ln w="9525" cap="flat" cmpd="sng" algn="ctr">
                <a:solidFill>
                  <a:schemeClr val="accent3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2" name="椭圆 231"/>
              <p:cNvSpPr/>
              <p:nvPr/>
            </p:nvSpPr>
            <p:spPr bwMode="auto">
              <a:xfrm>
                <a:off x="-1995512" y="3118536"/>
                <a:ext cx="735593" cy="431994"/>
              </a:xfrm>
              <a:prstGeom prst="ellipse">
                <a:avLst/>
              </a:prstGeom>
              <a:solidFill>
                <a:schemeClr val="accent3">
                  <a:lumMod val="85000"/>
                </a:schemeClr>
              </a:solidFill>
              <a:ln w="9525" cap="flat" cmpd="sng" algn="ctr">
                <a:solidFill>
                  <a:schemeClr val="accent3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3" name="椭圆 232"/>
              <p:cNvSpPr/>
              <p:nvPr/>
            </p:nvSpPr>
            <p:spPr bwMode="auto">
              <a:xfrm>
                <a:off x="-914071" y="2481779"/>
                <a:ext cx="735593" cy="431994"/>
              </a:xfrm>
              <a:prstGeom prst="ellipse">
                <a:avLst/>
              </a:prstGeom>
              <a:solidFill>
                <a:schemeClr val="accent3">
                  <a:lumMod val="85000"/>
                </a:schemeClr>
              </a:solidFill>
              <a:ln w="9525" cap="flat" cmpd="sng" algn="ctr">
                <a:solidFill>
                  <a:schemeClr val="accent3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4" name="椭圆 233"/>
              <p:cNvSpPr/>
              <p:nvPr/>
            </p:nvSpPr>
            <p:spPr bwMode="auto">
              <a:xfrm>
                <a:off x="-914071" y="3118536"/>
                <a:ext cx="735593" cy="431994"/>
              </a:xfrm>
              <a:prstGeom prst="ellipse">
                <a:avLst/>
              </a:prstGeom>
              <a:solidFill>
                <a:schemeClr val="accent3">
                  <a:lumMod val="85000"/>
                </a:schemeClr>
              </a:solidFill>
              <a:ln w="9525" cap="flat" cmpd="sng" algn="ctr">
                <a:solidFill>
                  <a:schemeClr val="accent3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35" name="直接连接符 234"/>
              <p:cNvCxnSpPr>
                <a:stCxn id="231" idx="6"/>
                <a:endCxn id="233" idx="2"/>
              </p:cNvCxnSpPr>
              <p:nvPr/>
            </p:nvCxnSpPr>
            <p:spPr bwMode="auto">
              <a:xfrm>
                <a:off x="-1259919" y="2697776"/>
                <a:ext cx="345848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3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6" name="直接连接符 235"/>
              <p:cNvCxnSpPr>
                <a:stCxn id="232" idx="0"/>
                <a:endCxn id="231" idx="4"/>
              </p:cNvCxnSpPr>
              <p:nvPr/>
            </p:nvCxnSpPr>
            <p:spPr bwMode="auto">
              <a:xfrm flipV="1">
                <a:off x="-1627715" y="2913773"/>
                <a:ext cx="0" cy="20476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3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7" name="直接连接符 236"/>
              <p:cNvCxnSpPr>
                <a:stCxn id="234" idx="0"/>
                <a:endCxn id="233" idx="4"/>
              </p:cNvCxnSpPr>
              <p:nvPr/>
            </p:nvCxnSpPr>
            <p:spPr bwMode="auto">
              <a:xfrm flipV="1">
                <a:off x="-546274" y="2913773"/>
                <a:ext cx="0" cy="20476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3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38" name="组合 237"/>
            <p:cNvGrpSpPr/>
            <p:nvPr/>
          </p:nvGrpSpPr>
          <p:grpSpPr>
            <a:xfrm>
              <a:off x="4376174" y="3952958"/>
              <a:ext cx="1389242" cy="1220063"/>
              <a:chOff x="-2123908" y="2421015"/>
              <a:chExt cx="2061495" cy="1280827"/>
            </a:xfrm>
          </p:grpSpPr>
          <p:sp>
            <p:nvSpPr>
              <p:cNvPr id="239" name="圆角矩形 238"/>
              <p:cNvSpPr/>
              <p:nvPr/>
            </p:nvSpPr>
            <p:spPr bwMode="auto">
              <a:xfrm>
                <a:off x="-2123908" y="2421015"/>
                <a:ext cx="2061495" cy="1280827"/>
              </a:xfrm>
              <a:prstGeom prst="roundRect">
                <a:avLst/>
              </a:prstGeom>
              <a:solidFill>
                <a:srgbClr val="E8FED2"/>
              </a:solidFill>
              <a:ln w="9525" cap="flat" cmpd="sng" algn="ctr">
                <a:solidFill>
                  <a:srgbClr val="E8FED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b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0" name="椭圆 239"/>
              <p:cNvSpPr/>
              <p:nvPr/>
            </p:nvSpPr>
            <p:spPr bwMode="auto">
              <a:xfrm>
                <a:off x="-1995512" y="2481779"/>
                <a:ext cx="735593" cy="431994"/>
              </a:xfrm>
              <a:prstGeom prst="ellipse">
                <a:avLst/>
              </a:prstGeom>
              <a:solidFill>
                <a:schemeClr val="accent3">
                  <a:lumMod val="85000"/>
                </a:schemeClr>
              </a:solidFill>
              <a:ln w="9525" cap="flat" cmpd="sng" algn="ctr">
                <a:solidFill>
                  <a:schemeClr val="accent3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1" name="椭圆 240"/>
              <p:cNvSpPr/>
              <p:nvPr/>
            </p:nvSpPr>
            <p:spPr bwMode="auto">
              <a:xfrm>
                <a:off x="-1995512" y="3118536"/>
                <a:ext cx="735593" cy="431994"/>
              </a:xfrm>
              <a:prstGeom prst="ellipse">
                <a:avLst/>
              </a:prstGeom>
              <a:solidFill>
                <a:schemeClr val="accent3">
                  <a:lumMod val="85000"/>
                </a:schemeClr>
              </a:solidFill>
              <a:ln w="9525" cap="flat" cmpd="sng" algn="ctr">
                <a:solidFill>
                  <a:schemeClr val="accent3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2" name="椭圆 241"/>
              <p:cNvSpPr/>
              <p:nvPr/>
            </p:nvSpPr>
            <p:spPr bwMode="auto">
              <a:xfrm>
                <a:off x="-914071" y="2481779"/>
                <a:ext cx="735593" cy="431994"/>
              </a:xfrm>
              <a:prstGeom prst="ellipse">
                <a:avLst/>
              </a:prstGeom>
              <a:solidFill>
                <a:schemeClr val="accent3">
                  <a:lumMod val="85000"/>
                </a:schemeClr>
              </a:solidFill>
              <a:ln w="9525" cap="flat" cmpd="sng" algn="ctr">
                <a:solidFill>
                  <a:schemeClr val="accent3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3" name="椭圆 242"/>
              <p:cNvSpPr/>
              <p:nvPr/>
            </p:nvSpPr>
            <p:spPr bwMode="auto">
              <a:xfrm>
                <a:off x="-914071" y="3118536"/>
                <a:ext cx="735593" cy="431994"/>
              </a:xfrm>
              <a:prstGeom prst="ellipse">
                <a:avLst/>
              </a:prstGeom>
              <a:solidFill>
                <a:schemeClr val="accent3">
                  <a:lumMod val="85000"/>
                </a:schemeClr>
              </a:solidFill>
              <a:ln w="9525" cap="flat" cmpd="sng" algn="ctr">
                <a:solidFill>
                  <a:schemeClr val="accent3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44" name="直接连接符 243"/>
              <p:cNvCxnSpPr>
                <a:stCxn id="240" idx="6"/>
                <a:endCxn id="242" idx="2"/>
              </p:cNvCxnSpPr>
              <p:nvPr/>
            </p:nvCxnSpPr>
            <p:spPr bwMode="auto">
              <a:xfrm>
                <a:off x="-1259919" y="2697776"/>
                <a:ext cx="345848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3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5" name="直接连接符 244"/>
              <p:cNvCxnSpPr>
                <a:stCxn id="241" idx="0"/>
                <a:endCxn id="240" idx="4"/>
              </p:cNvCxnSpPr>
              <p:nvPr/>
            </p:nvCxnSpPr>
            <p:spPr bwMode="auto">
              <a:xfrm flipV="1">
                <a:off x="-1627715" y="2913773"/>
                <a:ext cx="0" cy="20476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3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6" name="直接连接符 245"/>
              <p:cNvCxnSpPr>
                <a:stCxn id="243" idx="0"/>
                <a:endCxn id="242" idx="4"/>
              </p:cNvCxnSpPr>
              <p:nvPr/>
            </p:nvCxnSpPr>
            <p:spPr bwMode="auto">
              <a:xfrm flipV="1">
                <a:off x="-546274" y="2913773"/>
                <a:ext cx="0" cy="20476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3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47" name="圆角矩形 246"/>
            <p:cNvSpPr/>
            <p:nvPr/>
          </p:nvSpPr>
          <p:spPr bwMode="auto">
            <a:xfrm>
              <a:off x="2925655" y="5419402"/>
              <a:ext cx="1389243" cy="636771"/>
            </a:xfrm>
            <a:prstGeom prst="roundRect">
              <a:avLst/>
            </a:prstGeom>
            <a:solidFill>
              <a:srgbClr val="DEE7F2"/>
            </a:solidFill>
            <a:ln w="9525" cap="flat" cmpd="sng" algn="ctr">
              <a:solidFill>
                <a:srgbClr val="DEE7F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MR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圆角矩形 247"/>
            <p:cNvSpPr/>
            <p:nvPr/>
          </p:nvSpPr>
          <p:spPr bwMode="auto">
            <a:xfrm>
              <a:off x="4383528" y="5428604"/>
              <a:ext cx="1389243" cy="636771"/>
            </a:xfrm>
            <a:prstGeom prst="roundRect">
              <a:avLst/>
            </a:prstGeom>
            <a:solidFill>
              <a:srgbClr val="DEE7F2"/>
            </a:solidFill>
            <a:ln w="9525" cap="flat" cmpd="sng" algn="ctr">
              <a:solidFill>
                <a:srgbClr val="DEE7F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MR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9" name="直接箭头连接符 248"/>
            <p:cNvCxnSpPr>
              <a:endCxn id="247" idx="0"/>
            </p:cNvCxnSpPr>
            <p:nvPr/>
          </p:nvCxnSpPr>
          <p:spPr bwMode="auto">
            <a:xfrm flipH="1">
              <a:off x="3620275" y="5186278"/>
              <a:ext cx="4154" cy="23312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0" name="直接箭头连接符 249"/>
            <p:cNvCxnSpPr/>
            <p:nvPr/>
          </p:nvCxnSpPr>
          <p:spPr bwMode="auto">
            <a:xfrm flipH="1">
              <a:off x="5078469" y="5201433"/>
              <a:ext cx="4154" cy="23312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51" name="组合 250"/>
            <p:cNvGrpSpPr/>
            <p:nvPr/>
          </p:nvGrpSpPr>
          <p:grpSpPr>
            <a:xfrm>
              <a:off x="5949612" y="4651126"/>
              <a:ext cx="1389242" cy="609046"/>
              <a:chOff x="-2123908" y="3062463"/>
              <a:chExt cx="2061495" cy="639379"/>
            </a:xfrm>
          </p:grpSpPr>
          <p:sp>
            <p:nvSpPr>
              <p:cNvPr id="252" name="圆角矩形 251"/>
              <p:cNvSpPr/>
              <p:nvPr/>
            </p:nvSpPr>
            <p:spPr bwMode="auto">
              <a:xfrm>
                <a:off x="-2123908" y="3062463"/>
                <a:ext cx="2061495" cy="639379"/>
              </a:xfrm>
              <a:prstGeom prst="roundRect">
                <a:avLst/>
              </a:prstGeom>
              <a:solidFill>
                <a:srgbClr val="E8FED2"/>
              </a:solidFill>
              <a:ln w="9525" cap="flat" cmpd="sng" algn="ctr">
                <a:solidFill>
                  <a:srgbClr val="E8FED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b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3" name="椭圆 252"/>
              <p:cNvSpPr/>
              <p:nvPr/>
            </p:nvSpPr>
            <p:spPr bwMode="auto">
              <a:xfrm>
                <a:off x="-1995512" y="3118536"/>
                <a:ext cx="735593" cy="431994"/>
              </a:xfrm>
              <a:prstGeom prst="ellipse">
                <a:avLst/>
              </a:prstGeom>
              <a:solidFill>
                <a:schemeClr val="accent3">
                  <a:lumMod val="85000"/>
                </a:schemeClr>
              </a:solidFill>
              <a:ln w="9525" cap="flat" cmpd="sng" algn="ctr">
                <a:solidFill>
                  <a:schemeClr val="accent3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" name="椭圆 253"/>
              <p:cNvSpPr/>
              <p:nvPr/>
            </p:nvSpPr>
            <p:spPr bwMode="auto">
              <a:xfrm>
                <a:off x="-914071" y="3118536"/>
                <a:ext cx="735593" cy="431994"/>
              </a:xfrm>
              <a:prstGeom prst="ellipse">
                <a:avLst/>
              </a:prstGeom>
              <a:solidFill>
                <a:schemeClr val="accent3">
                  <a:lumMod val="85000"/>
                </a:schemeClr>
              </a:solidFill>
              <a:ln w="9525" cap="flat" cmpd="sng" algn="ctr">
                <a:solidFill>
                  <a:schemeClr val="accent3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5" name="组合 254"/>
            <p:cNvGrpSpPr/>
            <p:nvPr/>
          </p:nvGrpSpPr>
          <p:grpSpPr>
            <a:xfrm>
              <a:off x="7430699" y="4651127"/>
              <a:ext cx="1389242" cy="639430"/>
              <a:chOff x="-2123908" y="3030566"/>
              <a:chExt cx="2061495" cy="671276"/>
            </a:xfrm>
          </p:grpSpPr>
          <p:sp>
            <p:nvSpPr>
              <p:cNvPr id="256" name="圆角矩形 255"/>
              <p:cNvSpPr/>
              <p:nvPr/>
            </p:nvSpPr>
            <p:spPr bwMode="auto">
              <a:xfrm>
                <a:off x="-2123908" y="3030566"/>
                <a:ext cx="2061495" cy="671276"/>
              </a:xfrm>
              <a:prstGeom prst="roundRect">
                <a:avLst/>
              </a:prstGeom>
              <a:solidFill>
                <a:srgbClr val="E8FED2"/>
              </a:solidFill>
              <a:ln w="9525" cap="flat" cmpd="sng" algn="ctr">
                <a:solidFill>
                  <a:srgbClr val="E8FED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b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" name="椭圆 256"/>
              <p:cNvSpPr/>
              <p:nvPr/>
            </p:nvSpPr>
            <p:spPr bwMode="auto">
              <a:xfrm>
                <a:off x="-1995512" y="3118536"/>
                <a:ext cx="735593" cy="431994"/>
              </a:xfrm>
              <a:prstGeom prst="ellipse">
                <a:avLst/>
              </a:prstGeom>
              <a:solidFill>
                <a:schemeClr val="accent3">
                  <a:lumMod val="85000"/>
                </a:schemeClr>
              </a:solidFill>
              <a:ln w="9525" cap="flat" cmpd="sng" algn="ctr">
                <a:solidFill>
                  <a:schemeClr val="accent3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8" name="椭圆 257"/>
              <p:cNvSpPr/>
              <p:nvPr/>
            </p:nvSpPr>
            <p:spPr bwMode="auto">
              <a:xfrm>
                <a:off x="-914071" y="3118536"/>
                <a:ext cx="735593" cy="431994"/>
              </a:xfrm>
              <a:prstGeom prst="ellipse">
                <a:avLst/>
              </a:prstGeom>
              <a:solidFill>
                <a:schemeClr val="accent3">
                  <a:lumMod val="85000"/>
                </a:schemeClr>
              </a:solidFill>
              <a:ln w="9525" cap="flat" cmpd="sng" algn="ctr">
                <a:solidFill>
                  <a:schemeClr val="accent3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9" name="组合 258"/>
            <p:cNvGrpSpPr/>
            <p:nvPr/>
          </p:nvGrpSpPr>
          <p:grpSpPr>
            <a:xfrm>
              <a:off x="6671909" y="3788995"/>
              <a:ext cx="1389242" cy="754985"/>
              <a:chOff x="-2123908" y="2421015"/>
              <a:chExt cx="2061495" cy="792586"/>
            </a:xfrm>
          </p:grpSpPr>
          <p:sp>
            <p:nvSpPr>
              <p:cNvPr id="260" name="圆角矩形 259"/>
              <p:cNvSpPr/>
              <p:nvPr/>
            </p:nvSpPr>
            <p:spPr bwMode="auto">
              <a:xfrm>
                <a:off x="-2123908" y="2421015"/>
                <a:ext cx="2061495" cy="792586"/>
              </a:xfrm>
              <a:prstGeom prst="roundRect">
                <a:avLst/>
              </a:prstGeom>
              <a:solidFill>
                <a:srgbClr val="E8FED2"/>
              </a:solidFill>
              <a:ln w="9525" cap="flat" cmpd="sng" algn="ctr">
                <a:solidFill>
                  <a:srgbClr val="E8FED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b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1" name="椭圆 260"/>
              <p:cNvSpPr/>
              <p:nvPr/>
            </p:nvSpPr>
            <p:spPr bwMode="auto">
              <a:xfrm>
                <a:off x="-1995512" y="2481779"/>
                <a:ext cx="735593" cy="431994"/>
              </a:xfrm>
              <a:prstGeom prst="ellipse">
                <a:avLst/>
              </a:prstGeom>
              <a:solidFill>
                <a:schemeClr val="accent3">
                  <a:lumMod val="85000"/>
                </a:schemeClr>
              </a:solidFill>
              <a:ln w="9525" cap="flat" cmpd="sng" algn="ctr">
                <a:solidFill>
                  <a:schemeClr val="accent3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2" name="椭圆 261"/>
              <p:cNvSpPr/>
              <p:nvPr/>
            </p:nvSpPr>
            <p:spPr bwMode="auto">
              <a:xfrm>
                <a:off x="-914071" y="2481779"/>
                <a:ext cx="735593" cy="431994"/>
              </a:xfrm>
              <a:prstGeom prst="ellipse">
                <a:avLst/>
              </a:prstGeom>
              <a:solidFill>
                <a:schemeClr val="accent3">
                  <a:lumMod val="85000"/>
                </a:schemeClr>
              </a:solidFill>
              <a:ln w="9525" cap="flat" cmpd="sng" algn="ctr">
                <a:solidFill>
                  <a:schemeClr val="accent3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63" name="直接连接符 262"/>
              <p:cNvCxnSpPr>
                <a:stCxn id="261" idx="6"/>
                <a:endCxn id="262" idx="2"/>
              </p:cNvCxnSpPr>
              <p:nvPr/>
            </p:nvCxnSpPr>
            <p:spPr bwMode="auto">
              <a:xfrm>
                <a:off x="-1259919" y="2697776"/>
                <a:ext cx="345848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3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64" name="圆角矩形 263"/>
            <p:cNvSpPr/>
            <p:nvPr/>
          </p:nvSpPr>
          <p:spPr bwMode="auto">
            <a:xfrm>
              <a:off x="5952981" y="5410200"/>
              <a:ext cx="1389243" cy="636771"/>
            </a:xfrm>
            <a:prstGeom prst="roundRect">
              <a:avLst/>
            </a:prstGeom>
            <a:solidFill>
              <a:srgbClr val="DEE7F2"/>
            </a:solidFill>
            <a:ln w="9525" cap="flat" cmpd="sng" algn="ctr">
              <a:solidFill>
                <a:srgbClr val="DEE7F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MR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5" name="圆角矩形 264"/>
            <p:cNvSpPr/>
            <p:nvPr/>
          </p:nvSpPr>
          <p:spPr bwMode="auto">
            <a:xfrm>
              <a:off x="7410854" y="5419402"/>
              <a:ext cx="1389243" cy="636771"/>
            </a:xfrm>
            <a:prstGeom prst="roundRect">
              <a:avLst/>
            </a:prstGeom>
            <a:solidFill>
              <a:srgbClr val="DEE7F2"/>
            </a:solidFill>
            <a:ln w="9525" cap="flat" cmpd="sng" algn="ctr">
              <a:solidFill>
                <a:srgbClr val="DEE7F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MR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66" name="直接箭头连接符 265"/>
            <p:cNvCxnSpPr/>
            <p:nvPr/>
          </p:nvCxnSpPr>
          <p:spPr bwMode="auto">
            <a:xfrm flipH="1">
              <a:off x="6671909" y="5232700"/>
              <a:ext cx="4154" cy="23312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7" name="直接箭头连接符 266"/>
            <p:cNvCxnSpPr/>
            <p:nvPr/>
          </p:nvCxnSpPr>
          <p:spPr bwMode="auto">
            <a:xfrm flipH="1">
              <a:off x="8133149" y="5232700"/>
              <a:ext cx="4154" cy="23312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8" name="直接箭头连接符 267"/>
            <p:cNvCxnSpPr>
              <a:stCxn id="260" idx="1"/>
            </p:cNvCxnSpPr>
            <p:nvPr/>
          </p:nvCxnSpPr>
          <p:spPr bwMode="auto">
            <a:xfrm flipH="1">
              <a:off x="6367279" y="4166486"/>
              <a:ext cx="304630" cy="48464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9" name="直接箭头连接符 268"/>
            <p:cNvCxnSpPr/>
            <p:nvPr/>
          </p:nvCxnSpPr>
          <p:spPr bwMode="auto">
            <a:xfrm>
              <a:off x="8098182" y="4180654"/>
              <a:ext cx="196036" cy="48664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539206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0" y="833440"/>
            <a:ext cx="9144000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zh-CN" altLang="en-US" sz="3200" b="1" dirty="0">
                <a:solidFill>
                  <a:srgbClr val="6CA62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现状</a:t>
            </a:r>
            <a:r>
              <a:rPr lang="en-US" altLang="zh-CN" sz="3200" b="1" dirty="0">
                <a:solidFill>
                  <a:srgbClr val="6CA62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-SASO(1/4)</a:t>
            </a:r>
            <a:r>
              <a:rPr lang="zh-CN" altLang="en-US" sz="3200" b="1" dirty="0">
                <a:solidFill>
                  <a:srgbClr val="6CA62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solidFill>
                  <a:srgbClr val="6CA62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灯片编号占位符 1"/>
          <p:cNvSpPr txBox="1">
            <a:spLocks noGrp="1"/>
          </p:cNvSpPr>
          <p:nvPr/>
        </p:nvSpPr>
        <p:spPr bwMode="auto">
          <a:xfrm>
            <a:off x="7235963" y="6596956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r">
              <a:defRPr kumimoji="1" sz="1400" b="1">
                <a:solidFill>
                  <a:schemeClr val="bg1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defRPr>
            </a:lvl1pPr>
          </a:lstStyle>
          <a:p>
            <a:fld id="{0D7D0512-7820-47F3-A392-C9562B311ADF}" type="slidenum">
              <a:rPr lang="zh-CN" altLang="en-US">
                <a:solidFill>
                  <a:srgbClr val="FFFFFF"/>
                </a:solidFill>
              </a:rPr>
              <a:pPr/>
              <a:t>17</a:t>
            </a:fld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" y="6289179"/>
            <a:ext cx="91440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SASO2016</a:t>
            </a:r>
            <a:r>
              <a:rPr lang="zh-CN" alt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官方网站：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https://saso2016.informatik.uni-augsburg.de/</a:t>
            </a:r>
            <a:endParaRPr lang="zh-CN" altLang="en-US" sz="1400" dirty="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492017" y="45049"/>
            <a:ext cx="5651985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二、自适应</a:t>
            </a:r>
            <a:r>
              <a: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-04</a:t>
            </a:r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现状</a:t>
            </a:r>
            <a:r>
              <a: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(1/4)</a:t>
            </a:r>
            <a:endParaRPr lang="zh-CN" alt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144060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椭圆 8"/>
          <p:cNvSpPr/>
          <p:nvPr/>
        </p:nvSpPr>
        <p:spPr bwMode="auto">
          <a:xfrm>
            <a:off x="288058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椭圆 9"/>
          <p:cNvSpPr/>
          <p:nvPr/>
        </p:nvSpPr>
        <p:spPr bwMode="auto">
          <a:xfrm>
            <a:off x="121513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椭圆 10"/>
          <p:cNvSpPr/>
          <p:nvPr/>
        </p:nvSpPr>
        <p:spPr bwMode="auto">
          <a:xfrm>
            <a:off x="1359131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椭圆 11"/>
          <p:cNvSpPr/>
          <p:nvPr/>
        </p:nvSpPr>
        <p:spPr bwMode="auto">
          <a:xfrm>
            <a:off x="2808023" y="664733"/>
            <a:ext cx="108000" cy="1080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椭圆 12"/>
          <p:cNvSpPr/>
          <p:nvPr/>
        </p:nvSpPr>
        <p:spPr bwMode="auto">
          <a:xfrm>
            <a:off x="2952021" y="660802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椭圆 13"/>
          <p:cNvSpPr/>
          <p:nvPr/>
        </p:nvSpPr>
        <p:spPr bwMode="auto">
          <a:xfrm>
            <a:off x="309601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椭圆 14"/>
          <p:cNvSpPr/>
          <p:nvPr/>
        </p:nvSpPr>
        <p:spPr bwMode="auto">
          <a:xfrm>
            <a:off x="324001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椭圆 15"/>
          <p:cNvSpPr/>
          <p:nvPr/>
        </p:nvSpPr>
        <p:spPr bwMode="auto">
          <a:xfrm>
            <a:off x="363601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椭圆 16"/>
          <p:cNvSpPr/>
          <p:nvPr/>
        </p:nvSpPr>
        <p:spPr bwMode="auto">
          <a:xfrm>
            <a:off x="378001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椭圆 17"/>
          <p:cNvSpPr/>
          <p:nvPr/>
        </p:nvSpPr>
        <p:spPr bwMode="auto">
          <a:xfrm>
            <a:off x="392400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椭圆 18"/>
          <p:cNvSpPr/>
          <p:nvPr/>
        </p:nvSpPr>
        <p:spPr bwMode="auto">
          <a:xfrm>
            <a:off x="406800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椭圆 21"/>
          <p:cNvSpPr/>
          <p:nvPr/>
        </p:nvSpPr>
        <p:spPr bwMode="auto">
          <a:xfrm>
            <a:off x="4212005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椭圆 22"/>
          <p:cNvSpPr/>
          <p:nvPr/>
        </p:nvSpPr>
        <p:spPr bwMode="auto">
          <a:xfrm>
            <a:off x="435600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椭圆 23"/>
          <p:cNvSpPr/>
          <p:nvPr/>
        </p:nvSpPr>
        <p:spPr bwMode="auto">
          <a:xfrm>
            <a:off x="450000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椭圆 24"/>
          <p:cNvSpPr/>
          <p:nvPr/>
        </p:nvSpPr>
        <p:spPr bwMode="auto">
          <a:xfrm>
            <a:off x="464399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椭圆 25"/>
          <p:cNvSpPr/>
          <p:nvPr/>
        </p:nvSpPr>
        <p:spPr bwMode="auto">
          <a:xfrm>
            <a:off x="478799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椭圆 26"/>
          <p:cNvSpPr/>
          <p:nvPr/>
        </p:nvSpPr>
        <p:spPr bwMode="auto">
          <a:xfrm>
            <a:off x="4931995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椭圆 27"/>
          <p:cNvSpPr/>
          <p:nvPr/>
        </p:nvSpPr>
        <p:spPr bwMode="auto">
          <a:xfrm>
            <a:off x="5216403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椭圆 28"/>
          <p:cNvSpPr/>
          <p:nvPr/>
        </p:nvSpPr>
        <p:spPr bwMode="auto">
          <a:xfrm>
            <a:off x="5072405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椭圆 29"/>
          <p:cNvSpPr/>
          <p:nvPr/>
        </p:nvSpPr>
        <p:spPr bwMode="auto">
          <a:xfrm>
            <a:off x="1514714" y="664778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椭圆 30"/>
          <p:cNvSpPr/>
          <p:nvPr/>
        </p:nvSpPr>
        <p:spPr bwMode="auto">
          <a:xfrm>
            <a:off x="1658712" y="664778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椭圆 31"/>
          <p:cNvSpPr/>
          <p:nvPr/>
        </p:nvSpPr>
        <p:spPr bwMode="auto">
          <a:xfrm>
            <a:off x="923431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椭圆 32"/>
          <p:cNvSpPr/>
          <p:nvPr/>
        </p:nvSpPr>
        <p:spPr bwMode="auto">
          <a:xfrm>
            <a:off x="106742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椭圆 33"/>
          <p:cNvSpPr/>
          <p:nvPr/>
        </p:nvSpPr>
        <p:spPr bwMode="auto">
          <a:xfrm>
            <a:off x="7178795" y="662782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椭圆 34"/>
          <p:cNvSpPr/>
          <p:nvPr/>
        </p:nvSpPr>
        <p:spPr bwMode="auto">
          <a:xfrm>
            <a:off x="7321688" y="660802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椭圆 36"/>
          <p:cNvSpPr/>
          <p:nvPr/>
        </p:nvSpPr>
        <p:spPr bwMode="auto">
          <a:xfrm>
            <a:off x="42672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椭圆 37"/>
          <p:cNvSpPr/>
          <p:nvPr/>
        </p:nvSpPr>
        <p:spPr bwMode="auto">
          <a:xfrm>
            <a:off x="57072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椭圆 38"/>
          <p:cNvSpPr/>
          <p:nvPr/>
        </p:nvSpPr>
        <p:spPr bwMode="auto">
          <a:xfrm>
            <a:off x="180003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椭圆 39"/>
          <p:cNvSpPr/>
          <p:nvPr/>
        </p:nvSpPr>
        <p:spPr bwMode="auto">
          <a:xfrm>
            <a:off x="2160032" y="668960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椭圆 40"/>
          <p:cNvSpPr/>
          <p:nvPr/>
        </p:nvSpPr>
        <p:spPr bwMode="auto">
          <a:xfrm>
            <a:off x="2304030" y="66502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" name="椭圆 41"/>
          <p:cNvSpPr/>
          <p:nvPr/>
        </p:nvSpPr>
        <p:spPr bwMode="auto">
          <a:xfrm>
            <a:off x="2448028" y="668960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椭圆 42"/>
          <p:cNvSpPr/>
          <p:nvPr/>
        </p:nvSpPr>
        <p:spPr bwMode="auto">
          <a:xfrm>
            <a:off x="7019966" y="664798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椭圆 43"/>
          <p:cNvSpPr/>
          <p:nvPr/>
        </p:nvSpPr>
        <p:spPr bwMode="auto">
          <a:xfrm>
            <a:off x="537209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椭圆 44"/>
          <p:cNvSpPr/>
          <p:nvPr/>
        </p:nvSpPr>
        <p:spPr bwMode="auto">
          <a:xfrm>
            <a:off x="551609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椭圆 45"/>
          <p:cNvSpPr/>
          <p:nvPr/>
        </p:nvSpPr>
        <p:spPr bwMode="auto">
          <a:xfrm>
            <a:off x="566008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" name="椭圆 46"/>
          <p:cNvSpPr/>
          <p:nvPr/>
        </p:nvSpPr>
        <p:spPr bwMode="auto">
          <a:xfrm>
            <a:off x="580408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椭圆 47"/>
          <p:cNvSpPr/>
          <p:nvPr/>
        </p:nvSpPr>
        <p:spPr bwMode="auto">
          <a:xfrm>
            <a:off x="5948085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" name="椭圆 48"/>
          <p:cNvSpPr/>
          <p:nvPr/>
        </p:nvSpPr>
        <p:spPr bwMode="auto">
          <a:xfrm>
            <a:off x="609208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椭圆 49"/>
          <p:cNvSpPr/>
          <p:nvPr/>
        </p:nvSpPr>
        <p:spPr bwMode="auto">
          <a:xfrm>
            <a:off x="623608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椭圆 50"/>
          <p:cNvSpPr/>
          <p:nvPr/>
        </p:nvSpPr>
        <p:spPr bwMode="auto">
          <a:xfrm>
            <a:off x="638007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" name="椭圆 51"/>
          <p:cNvSpPr/>
          <p:nvPr/>
        </p:nvSpPr>
        <p:spPr bwMode="auto">
          <a:xfrm>
            <a:off x="652407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" name="圆角矩形 55"/>
          <p:cNvSpPr/>
          <p:nvPr/>
        </p:nvSpPr>
        <p:spPr>
          <a:xfrm>
            <a:off x="252062" y="1470643"/>
            <a:ext cx="4226383" cy="4622320"/>
          </a:xfrm>
          <a:prstGeom prst="roundRect">
            <a:avLst>
              <a:gd name="adj" fmla="val 4118"/>
            </a:avLst>
          </a:prstGeom>
          <a:solidFill>
            <a:sysClr val="window" lastClr="FFFFFF"/>
          </a:solidFill>
          <a:ln w="2540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kern="0">
              <a:solidFill>
                <a:prstClr val="white"/>
              </a:solidFill>
              <a:latin typeface="Calibri"/>
            </a:endParaRPr>
          </a:p>
        </p:txBody>
      </p:sp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045281"/>
              </p:ext>
            </p:extLst>
          </p:nvPr>
        </p:nvGraphicFramePr>
        <p:xfrm>
          <a:off x="468056" y="2781009"/>
          <a:ext cx="3815947" cy="324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1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3797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zh-CN" altLang="en-US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时间</a:t>
                      </a:r>
                    </a:p>
                  </a:txBody>
                  <a:tcPr>
                    <a:solidFill>
                      <a:srgbClr val="6CA62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zh-CN" altLang="en-US" sz="1600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举办地</a:t>
                      </a:r>
                      <a:endParaRPr lang="en-US" altLang="zh-CN" sz="1600" b="1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6CA6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797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en-US" altLang="zh-CN" sz="1600" b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2007</a:t>
                      </a:r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年</a:t>
                      </a:r>
                      <a:r>
                        <a:rPr lang="en-US" altLang="zh-CN" sz="1600" b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月</a:t>
                      </a:r>
                    </a:p>
                  </a:txBody>
                  <a:tcPr>
                    <a:solidFill>
                      <a:srgbClr val="E7F2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Cambridge (MA), USA</a:t>
                      </a:r>
                      <a:endParaRPr lang="en-US" altLang="zh-CN" sz="1600" b="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E7F2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708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en-US" altLang="zh-CN" sz="1600" b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2008</a:t>
                      </a:r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年</a:t>
                      </a:r>
                      <a:r>
                        <a:rPr lang="en-US" altLang="zh-CN" sz="1600" b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月</a:t>
                      </a:r>
                    </a:p>
                  </a:txBody>
                  <a:tcPr>
                    <a:solidFill>
                      <a:srgbClr val="E7F2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it-IT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Isola di San Servolo, Italy</a:t>
                      </a:r>
                      <a:endParaRPr lang="en-US" altLang="zh-CN" sz="1600" b="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E7F2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797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en-US" altLang="zh-CN" sz="1600" b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2009</a:t>
                      </a:r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年</a:t>
                      </a:r>
                      <a:r>
                        <a:rPr lang="en-US" altLang="zh-CN" sz="1600" b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9</a:t>
                      </a:r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月</a:t>
                      </a:r>
                    </a:p>
                  </a:txBody>
                  <a:tcPr>
                    <a:solidFill>
                      <a:srgbClr val="E7F2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en-US" altLang="zh-CN" sz="1600" b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San Francisco (CA), USA</a:t>
                      </a:r>
                    </a:p>
                  </a:txBody>
                  <a:tcPr>
                    <a:solidFill>
                      <a:srgbClr val="E7F2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797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en-US" altLang="zh-CN" sz="1600" b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2010</a:t>
                      </a:r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年</a:t>
                      </a:r>
                      <a:r>
                        <a:rPr lang="en-US" altLang="zh-CN" sz="1600" b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月</a:t>
                      </a:r>
                    </a:p>
                  </a:txBody>
                  <a:tcPr>
                    <a:solidFill>
                      <a:srgbClr val="E7F2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Budapest, Hungary</a:t>
                      </a:r>
                      <a:endParaRPr lang="en-US" altLang="zh-CN" sz="1600" b="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E7F2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797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en-US" altLang="zh-CN" sz="1600" b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2011</a:t>
                      </a:r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年</a:t>
                      </a:r>
                      <a:r>
                        <a:rPr lang="en-US" altLang="zh-CN" sz="1600" b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月</a:t>
                      </a:r>
                    </a:p>
                  </a:txBody>
                  <a:tcPr>
                    <a:solidFill>
                      <a:srgbClr val="E7F2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en-US" altLang="zh-CN" sz="1600" b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Ann Arbor, Michigan, USA</a:t>
                      </a:r>
                    </a:p>
                  </a:txBody>
                  <a:tcPr>
                    <a:solidFill>
                      <a:srgbClr val="E7F2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797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en-US" altLang="zh-CN" sz="1600" b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2012</a:t>
                      </a:r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年</a:t>
                      </a:r>
                      <a:r>
                        <a:rPr lang="en-US" altLang="zh-CN" sz="1600" b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9</a:t>
                      </a:r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月</a:t>
                      </a:r>
                    </a:p>
                  </a:txBody>
                  <a:tcPr>
                    <a:solidFill>
                      <a:srgbClr val="E7F2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en-US" altLang="zh-CN" sz="1600" b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Lyon, France</a:t>
                      </a:r>
                    </a:p>
                  </a:txBody>
                  <a:tcPr>
                    <a:solidFill>
                      <a:srgbClr val="E7F2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3797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en-US" altLang="zh-CN" sz="1600" b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2013</a:t>
                      </a:r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年</a:t>
                      </a:r>
                      <a:r>
                        <a:rPr lang="en-US" altLang="zh-CN" sz="1600" b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9</a:t>
                      </a:r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月</a:t>
                      </a:r>
                    </a:p>
                  </a:txBody>
                  <a:tcPr>
                    <a:solidFill>
                      <a:srgbClr val="E7F2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en-US" altLang="zh-CN" sz="1600" b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Philadelphia (PA), USA.</a:t>
                      </a:r>
                    </a:p>
                  </a:txBody>
                  <a:tcPr>
                    <a:solidFill>
                      <a:srgbClr val="E7F2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3797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en-US" altLang="zh-CN" sz="1600" b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2014</a:t>
                      </a:r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年</a:t>
                      </a:r>
                      <a:r>
                        <a:rPr lang="en-US" altLang="zh-CN" sz="1600" b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9</a:t>
                      </a:r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月</a:t>
                      </a:r>
                    </a:p>
                  </a:txBody>
                  <a:tcPr>
                    <a:solidFill>
                      <a:srgbClr val="E7F2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en-US" altLang="zh-CN" sz="1600" b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London, UK</a:t>
                      </a:r>
                      <a:endParaRPr lang="zh-CN" altLang="en-US" sz="1600" b="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E7F2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3797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en-US" altLang="zh-CN" sz="1600" b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2015</a:t>
                      </a:r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年</a:t>
                      </a:r>
                      <a:r>
                        <a:rPr lang="en-US" altLang="zh-CN" sz="1600" b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9</a:t>
                      </a:r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月</a:t>
                      </a:r>
                    </a:p>
                  </a:txBody>
                  <a:tcPr>
                    <a:solidFill>
                      <a:srgbClr val="E7F2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en-US" altLang="zh-CN" sz="1600" b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Cambridge, Massachusetts</a:t>
                      </a:r>
                    </a:p>
                  </a:txBody>
                  <a:tcPr>
                    <a:solidFill>
                      <a:srgbClr val="E7F2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3797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en-US" altLang="zh-CN" sz="1600" b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2016</a:t>
                      </a:r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年</a:t>
                      </a:r>
                      <a:r>
                        <a:rPr lang="en-US" altLang="zh-CN" sz="1600" b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9</a:t>
                      </a:r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月</a:t>
                      </a:r>
                    </a:p>
                  </a:txBody>
                  <a:tcPr>
                    <a:solidFill>
                      <a:srgbClr val="E7F2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en-US" altLang="zh-CN" sz="1600" b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Augsburg, Germany</a:t>
                      </a:r>
                      <a:endParaRPr lang="zh-CN" altLang="en-US" sz="1600" b="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E7F2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-39052" y="1569316"/>
            <a:ext cx="468616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i="0" u="none" strike="noStrike" cap="none" spc="0" baseline="0" dirty="0">
                <a:ln w="0"/>
                <a:solidFill>
                  <a:srgbClr val="6CA62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alatino Linotype" panose="02040502050505030304" pitchFamily="18" charset="0"/>
              </a:rPr>
              <a:t>International Conference on Self-Adaptive and Self-Organizing Systems</a:t>
            </a:r>
            <a:endParaRPr lang="zh-CN" altLang="en-US" sz="2400" b="1" cap="none" spc="0" dirty="0">
              <a:ln w="0"/>
              <a:solidFill>
                <a:srgbClr val="6CA62C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Palatino Linotype" panose="02040502050505030304" pitchFamily="18" charset="0"/>
            </a:endParaRPr>
          </a:p>
        </p:txBody>
      </p:sp>
      <p:grpSp>
        <p:nvGrpSpPr>
          <p:cNvPr id="104" name="组合 103"/>
          <p:cNvGrpSpPr/>
          <p:nvPr/>
        </p:nvGrpSpPr>
        <p:grpSpPr>
          <a:xfrm>
            <a:off x="4341185" y="1470643"/>
            <a:ext cx="4550757" cy="4622320"/>
            <a:chOff x="4341185" y="1470643"/>
            <a:chExt cx="4550757" cy="4622320"/>
          </a:xfrm>
        </p:grpSpPr>
        <p:grpSp>
          <p:nvGrpSpPr>
            <p:cNvPr id="59" name="组合 58"/>
            <p:cNvGrpSpPr/>
            <p:nvPr/>
          </p:nvGrpSpPr>
          <p:grpSpPr>
            <a:xfrm>
              <a:off x="4341185" y="1470643"/>
              <a:ext cx="4550757" cy="4622320"/>
              <a:chOff x="4341185" y="1470643"/>
              <a:chExt cx="4550757" cy="4622320"/>
            </a:xfrm>
          </p:grpSpPr>
          <p:sp>
            <p:nvSpPr>
              <p:cNvPr id="60" name="圆角矩形 59"/>
              <p:cNvSpPr/>
              <p:nvPr/>
            </p:nvSpPr>
            <p:spPr>
              <a:xfrm>
                <a:off x="4673269" y="1470643"/>
                <a:ext cx="4218673" cy="4622320"/>
              </a:xfrm>
              <a:prstGeom prst="roundRect">
                <a:avLst>
                  <a:gd name="adj" fmla="val 4118"/>
                </a:avLst>
              </a:prstGeom>
              <a:solidFill>
                <a:sysClr val="window" lastClr="FFFFFF"/>
              </a:solidFill>
              <a:ln w="2540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kern="0">
                  <a:solidFill>
                    <a:prstClr val="white"/>
                  </a:solidFill>
                  <a:latin typeface="Calibri"/>
                </a:endParaRPr>
              </a:p>
            </p:txBody>
          </p:sp>
          <p:grpSp>
            <p:nvGrpSpPr>
              <p:cNvPr id="61" name="组合 60"/>
              <p:cNvGrpSpPr/>
              <p:nvPr/>
            </p:nvGrpSpPr>
            <p:grpSpPr>
              <a:xfrm>
                <a:off x="4355002" y="1791976"/>
                <a:ext cx="433995" cy="112970"/>
                <a:chOff x="4345371" y="2115042"/>
                <a:chExt cx="433995" cy="112970"/>
              </a:xfrm>
            </p:grpSpPr>
            <p:sp>
              <p:nvSpPr>
                <p:cNvPr id="88" name="椭圆 87"/>
                <p:cNvSpPr/>
                <p:nvPr/>
              </p:nvSpPr>
              <p:spPr>
                <a:xfrm>
                  <a:off x="4683477" y="2115042"/>
                  <a:ext cx="95889" cy="107636"/>
                </a:xfrm>
                <a:prstGeom prst="ellipse">
                  <a:avLst/>
                </a:prstGeom>
                <a:gradFill flip="none" rotWithShape="1">
                  <a:gsLst>
                    <a:gs pos="51000">
                      <a:sysClr val="windowText" lastClr="000000">
                        <a:lumMod val="65000"/>
                        <a:lumOff val="35000"/>
                      </a:sysClr>
                    </a:gs>
                    <a:gs pos="20000">
                      <a:sysClr val="window" lastClr="FFFFFF">
                        <a:lumMod val="50000"/>
                      </a:sysClr>
                    </a:gs>
                    <a:gs pos="86000">
                      <a:sysClr val="window" lastClr="FFFFFF">
                        <a:lumMod val="65000"/>
                      </a:sys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12700" cap="flat" cmpd="sng" algn="ctr">
                  <a:solidFill>
                    <a:sysClr val="window" lastClr="FFFFFF">
                      <a:lumMod val="6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9" name="椭圆 88"/>
                <p:cNvSpPr/>
                <p:nvPr/>
              </p:nvSpPr>
              <p:spPr>
                <a:xfrm>
                  <a:off x="4345371" y="2120376"/>
                  <a:ext cx="95889" cy="107636"/>
                </a:xfrm>
                <a:prstGeom prst="ellipse">
                  <a:avLst/>
                </a:prstGeom>
                <a:gradFill flip="none" rotWithShape="1">
                  <a:gsLst>
                    <a:gs pos="51000">
                      <a:sysClr val="windowText" lastClr="000000">
                        <a:lumMod val="65000"/>
                        <a:lumOff val="35000"/>
                      </a:sysClr>
                    </a:gs>
                    <a:gs pos="20000">
                      <a:sysClr val="window" lastClr="FFFFFF">
                        <a:lumMod val="50000"/>
                      </a:sysClr>
                    </a:gs>
                    <a:gs pos="86000">
                      <a:sysClr val="window" lastClr="FFFFFF">
                        <a:lumMod val="65000"/>
                      </a:sys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12700" cap="flat" cmpd="sng" algn="ctr">
                  <a:solidFill>
                    <a:sysClr val="window" lastClr="FFFFFF">
                      <a:lumMod val="6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0" name="矩形 89"/>
                <p:cNvSpPr/>
                <p:nvPr/>
              </p:nvSpPr>
              <p:spPr>
                <a:xfrm>
                  <a:off x="4391601" y="2132856"/>
                  <a:ext cx="360040" cy="72008"/>
                </a:xfrm>
                <a:prstGeom prst="rect">
                  <a:avLst/>
                </a:prstGeom>
                <a:gradFill flip="none" rotWithShape="1">
                  <a:gsLst>
                    <a:gs pos="57000">
                      <a:sysClr val="window" lastClr="FFFFFF">
                        <a:lumMod val="85000"/>
                      </a:sysClr>
                    </a:gs>
                    <a:gs pos="9000">
                      <a:sysClr val="window" lastClr="FFFFFF">
                        <a:lumMod val="50000"/>
                      </a:sysClr>
                    </a:gs>
                    <a:gs pos="98000">
                      <a:sysClr val="window" lastClr="FFFFFF">
                        <a:lumMod val="65000"/>
                      </a:sysClr>
                    </a:gs>
                  </a:gsLst>
                  <a:lin ang="5400000" scaled="1"/>
                  <a:tileRect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62" name="组合 61"/>
              <p:cNvGrpSpPr/>
              <p:nvPr/>
            </p:nvGrpSpPr>
            <p:grpSpPr>
              <a:xfrm>
                <a:off x="4355002" y="2452042"/>
                <a:ext cx="433995" cy="112970"/>
                <a:chOff x="4345371" y="2115042"/>
                <a:chExt cx="433995" cy="112970"/>
              </a:xfrm>
            </p:grpSpPr>
            <p:sp>
              <p:nvSpPr>
                <p:cNvPr id="85" name="椭圆 84"/>
                <p:cNvSpPr/>
                <p:nvPr/>
              </p:nvSpPr>
              <p:spPr>
                <a:xfrm>
                  <a:off x="4683477" y="2115042"/>
                  <a:ext cx="95889" cy="107636"/>
                </a:xfrm>
                <a:prstGeom prst="ellipse">
                  <a:avLst/>
                </a:prstGeom>
                <a:gradFill flip="none" rotWithShape="1">
                  <a:gsLst>
                    <a:gs pos="51000">
                      <a:sysClr val="windowText" lastClr="000000">
                        <a:lumMod val="65000"/>
                        <a:lumOff val="35000"/>
                      </a:sysClr>
                    </a:gs>
                    <a:gs pos="20000">
                      <a:sysClr val="window" lastClr="FFFFFF">
                        <a:lumMod val="50000"/>
                      </a:sysClr>
                    </a:gs>
                    <a:gs pos="86000">
                      <a:sysClr val="window" lastClr="FFFFFF">
                        <a:lumMod val="65000"/>
                      </a:sys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12700" cap="flat" cmpd="sng" algn="ctr">
                  <a:solidFill>
                    <a:sysClr val="window" lastClr="FFFFFF">
                      <a:lumMod val="6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6" name="椭圆 85"/>
                <p:cNvSpPr/>
                <p:nvPr/>
              </p:nvSpPr>
              <p:spPr>
                <a:xfrm>
                  <a:off x="4345371" y="2120376"/>
                  <a:ext cx="95889" cy="107636"/>
                </a:xfrm>
                <a:prstGeom prst="ellipse">
                  <a:avLst/>
                </a:prstGeom>
                <a:gradFill flip="none" rotWithShape="1">
                  <a:gsLst>
                    <a:gs pos="51000">
                      <a:sysClr val="windowText" lastClr="000000">
                        <a:lumMod val="65000"/>
                        <a:lumOff val="35000"/>
                      </a:sysClr>
                    </a:gs>
                    <a:gs pos="20000">
                      <a:sysClr val="window" lastClr="FFFFFF">
                        <a:lumMod val="50000"/>
                      </a:sysClr>
                    </a:gs>
                    <a:gs pos="86000">
                      <a:sysClr val="window" lastClr="FFFFFF">
                        <a:lumMod val="65000"/>
                      </a:sys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12700" cap="flat" cmpd="sng" algn="ctr">
                  <a:solidFill>
                    <a:sysClr val="window" lastClr="FFFFFF">
                      <a:lumMod val="6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7" name="矩形 86"/>
                <p:cNvSpPr/>
                <p:nvPr/>
              </p:nvSpPr>
              <p:spPr>
                <a:xfrm>
                  <a:off x="4391601" y="2132856"/>
                  <a:ext cx="360040" cy="72008"/>
                </a:xfrm>
                <a:prstGeom prst="rect">
                  <a:avLst/>
                </a:prstGeom>
                <a:gradFill flip="none" rotWithShape="1">
                  <a:gsLst>
                    <a:gs pos="57000">
                      <a:sysClr val="window" lastClr="FFFFFF">
                        <a:lumMod val="85000"/>
                      </a:sysClr>
                    </a:gs>
                    <a:gs pos="9000">
                      <a:sysClr val="window" lastClr="FFFFFF">
                        <a:lumMod val="50000"/>
                      </a:sysClr>
                    </a:gs>
                    <a:gs pos="98000">
                      <a:sysClr val="window" lastClr="FFFFFF">
                        <a:lumMod val="65000"/>
                      </a:sysClr>
                    </a:gs>
                  </a:gsLst>
                  <a:lin ang="5400000" scaled="1"/>
                  <a:tileRect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63" name="组合 62"/>
              <p:cNvGrpSpPr/>
              <p:nvPr/>
            </p:nvGrpSpPr>
            <p:grpSpPr>
              <a:xfrm>
                <a:off x="4364254" y="3100033"/>
                <a:ext cx="433995" cy="112970"/>
                <a:chOff x="4345371" y="2115042"/>
                <a:chExt cx="433995" cy="112970"/>
              </a:xfrm>
            </p:grpSpPr>
            <p:sp>
              <p:nvSpPr>
                <p:cNvPr id="82" name="椭圆 81"/>
                <p:cNvSpPr/>
                <p:nvPr/>
              </p:nvSpPr>
              <p:spPr>
                <a:xfrm>
                  <a:off x="4683477" y="2115042"/>
                  <a:ext cx="95889" cy="107636"/>
                </a:xfrm>
                <a:prstGeom prst="ellipse">
                  <a:avLst/>
                </a:prstGeom>
                <a:gradFill flip="none" rotWithShape="1">
                  <a:gsLst>
                    <a:gs pos="51000">
                      <a:sysClr val="windowText" lastClr="000000">
                        <a:lumMod val="65000"/>
                        <a:lumOff val="35000"/>
                      </a:sysClr>
                    </a:gs>
                    <a:gs pos="20000">
                      <a:sysClr val="window" lastClr="FFFFFF">
                        <a:lumMod val="50000"/>
                      </a:sysClr>
                    </a:gs>
                    <a:gs pos="86000">
                      <a:sysClr val="window" lastClr="FFFFFF">
                        <a:lumMod val="65000"/>
                      </a:sys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12700" cap="flat" cmpd="sng" algn="ctr">
                  <a:solidFill>
                    <a:sysClr val="window" lastClr="FFFFFF">
                      <a:lumMod val="6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3" name="椭圆 82"/>
                <p:cNvSpPr/>
                <p:nvPr/>
              </p:nvSpPr>
              <p:spPr>
                <a:xfrm>
                  <a:off x="4345371" y="2120376"/>
                  <a:ext cx="95889" cy="107636"/>
                </a:xfrm>
                <a:prstGeom prst="ellipse">
                  <a:avLst/>
                </a:prstGeom>
                <a:gradFill flip="none" rotWithShape="1">
                  <a:gsLst>
                    <a:gs pos="51000">
                      <a:sysClr val="windowText" lastClr="000000">
                        <a:lumMod val="65000"/>
                        <a:lumOff val="35000"/>
                      </a:sysClr>
                    </a:gs>
                    <a:gs pos="20000">
                      <a:sysClr val="window" lastClr="FFFFFF">
                        <a:lumMod val="50000"/>
                      </a:sysClr>
                    </a:gs>
                    <a:gs pos="86000">
                      <a:sysClr val="window" lastClr="FFFFFF">
                        <a:lumMod val="65000"/>
                      </a:sys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12700" cap="flat" cmpd="sng" algn="ctr">
                  <a:solidFill>
                    <a:sysClr val="window" lastClr="FFFFFF">
                      <a:lumMod val="6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4" name="矩形 83"/>
                <p:cNvSpPr/>
                <p:nvPr/>
              </p:nvSpPr>
              <p:spPr>
                <a:xfrm>
                  <a:off x="4391601" y="2132856"/>
                  <a:ext cx="360040" cy="72008"/>
                </a:xfrm>
                <a:prstGeom prst="rect">
                  <a:avLst/>
                </a:prstGeom>
                <a:gradFill flip="none" rotWithShape="1">
                  <a:gsLst>
                    <a:gs pos="57000">
                      <a:sysClr val="window" lastClr="FFFFFF">
                        <a:lumMod val="85000"/>
                      </a:sysClr>
                    </a:gs>
                    <a:gs pos="9000">
                      <a:sysClr val="window" lastClr="FFFFFF">
                        <a:lumMod val="50000"/>
                      </a:sysClr>
                    </a:gs>
                    <a:gs pos="98000">
                      <a:sysClr val="window" lastClr="FFFFFF">
                        <a:lumMod val="65000"/>
                      </a:sysClr>
                    </a:gs>
                  </a:gsLst>
                  <a:lin ang="5400000" scaled="1"/>
                  <a:tileRect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64" name="组合 63"/>
              <p:cNvGrpSpPr/>
              <p:nvPr/>
            </p:nvGrpSpPr>
            <p:grpSpPr>
              <a:xfrm>
                <a:off x="4370257" y="3748024"/>
                <a:ext cx="433995" cy="112970"/>
                <a:chOff x="4345371" y="2115042"/>
                <a:chExt cx="433995" cy="112970"/>
              </a:xfrm>
            </p:grpSpPr>
            <p:sp>
              <p:nvSpPr>
                <p:cNvPr id="79" name="椭圆 78"/>
                <p:cNvSpPr/>
                <p:nvPr/>
              </p:nvSpPr>
              <p:spPr>
                <a:xfrm>
                  <a:off x="4683477" y="2115042"/>
                  <a:ext cx="95889" cy="107636"/>
                </a:xfrm>
                <a:prstGeom prst="ellipse">
                  <a:avLst/>
                </a:prstGeom>
                <a:gradFill flip="none" rotWithShape="1">
                  <a:gsLst>
                    <a:gs pos="51000">
                      <a:sysClr val="windowText" lastClr="000000">
                        <a:lumMod val="65000"/>
                        <a:lumOff val="35000"/>
                      </a:sysClr>
                    </a:gs>
                    <a:gs pos="20000">
                      <a:sysClr val="window" lastClr="FFFFFF">
                        <a:lumMod val="50000"/>
                      </a:sysClr>
                    </a:gs>
                    <a:gs pos="86000">
                      <a:sysClr val="window" lastClr="FFFFFF">
                        <a:lumMod val="65000"/>
                      </a:sys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12700" cap="flat" cmpd="sng" algn="ctr">
                  <a:solidFill>
                    <a:sysClr val="window" lastClr="FFFFFF">
                      <a:lumMod val="6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0" name="椭圆 79"/>
                <p:cNvSpPr/>
                <p:nvPr/>
              </p:nvSpPr>
              <p:spPr>
                <a:xfrm>
                  <a:off x="4345371" y="2120376"/>
                  <a:ext cx="95889" cy="107636"/>
                </a:xfrm>
                <a:prstGeom prst="ellipse">
                  <a:avLst/>
                </a:prstGeom>
                <a:gradFill flip="none" rotWithShape="1">
                  <a:gsLst>
                    <a:gs pos="51000">
                      <a:sysClr val="windowText" lastClr="000000">
                        <a:lumMod val="65000"/>
                        <a:lumOff val="35000"/>
                      </a:sysClr>
                    </a:gs>
                    <a:gs pos="20000">
                      <a:sysClr val="window" lastClr="FFFFFF">
                        <a:lumMod val="50000"/>
                      </a:sysClr>
                    </a:gs>
                    <a:gs pos="86000">
                      <a:sysClr val="window" lastClr="FFFFFF">
                        <a:lumMod val="65000"/>
                      </a:sys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12700" cap="flat" cmpd="sng" algn="ctr">
                  <a:solidFill>
                    <a:sysClr val="window" lastClr="FFFFFF">
                      <a:lumMod val="6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1" name="矩形 80"/>
                <p:cNvSpPr/>
                <p:nvPr/>
              </p:nvSpPr>
              <p:spPr>
                <a:xfrm>
                  <a:off x="4391601" y="2132856"/>
                  <a:ext cx="360040" cy="72008"/>
                </a:xfrm>
                <a:prstGeom prst="rect">
                  <a:avLst/>
                </a:prstGeom>
                <a:gradFill flip="none" rotWithShape="1">
                  <a:gsLst>
                    <a:gs pos="57000">
                      <a:sysClr val="window" lastClr="FFFFFF">
                        <a:lumMod val="85000"/>
                      </a:sysClr>
                    </a:gs>
                    <a:gs pos="9000">
                      <a:sysClr val="window" lastClr="FFFFFF">
                        <a:lumMod val="50000"/>
                      </a:sysClr>
                    </a:gs>
                    <a:gs pos="98000">
                      <a:sysClr val="window" lastClr="FFFFFF">
                        <a:lumMod val="65000"/>
                      </a:sysClr>
                    </a:gs>
                  </a:gsLst>
                  <a:lin ang="5400000" scaled="1"/>
                  <a:tileRect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65" name="组合 64"/>
              <p:cNvGrpSpPr/>
              <p:nvPr/>
            </p:nvGrpSpPr>
            <p:grpSpPr>
              <a:xfrm>
                <a:off x="4363039" y="4324016"/>
                <a:ext cx="433995" cy="112970"/>
                <a:chOff x="4345371" y="2115042"/>
                <a:chExt cx="433995" cy="112970"/>
              </a:xfrm>
            </p:grpSpPr>
            <p:sp>
              <p:nvSpPr>
                <p:cNvPr id="76" name="椭圆 75"/>
                <p:cNvSpPr/>
                <p:nvPr/>
              </p:nvSpPr>
              <p:spPr>
                <a:xfrm>
                  <a:off x="4683477" y="2115042"/>
                  <a:ext cx="95889" cy="107636"/>
                </a:xfrm>
                <a:prstGeom prst="ellipse">
                  <a:avLst/>
                </a:prstGeom>
                <a:gradFill flip="none" rotWithShape="1">
                  <a:gsLst>
                    <a:gs pos="51000">
                      <a:sysClr val="windowText" lastClr="000000">
                        <a:lumMod val="65000"/>
                        <a:lumOff val="35000"/>
                      </a:sysClr>
                    </a:gs>
                    <a:gs pos="20000">
                      <a:sysClr val="window" lastClr="FFFFFF">
                        <a:lumMod val="50000"/>
                      </a:sysClr>
                    </a:gs>
                    <a:gs pos="86000">
                      <a:sysClr val="window" lastClr="FFFFFF">
                        <a:lumMod val="65000"/>
                      </a:sys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12700" cap="flat" cmpd="sng" algn="ctr">
                  <a:solidFill>
                    <a:sysClr val="window" lastClr="FFFFFF">
                      <a:lumMod val="6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7" name="椭圆 76"/>
                <p:cNvSpPr/>
                <p:nvPr/>
              </p:nvSpPr>
              <p:spPr>
                <a:xfrm>
                  <a:off x="4345371" y="2120376"/>
                  <a:ext cx="95889" cy="107636"/>
                </a:xfrm>
                <a:prstGeom prst="ellipse">
                  <a:avLst/>
                </a:prstGeom>
                <a:gradFill flip="none" rotWithShape="1">
                  <a:gsLst>
                    <a:gs pos="51000">
                      <a:sysClr val="windowText" lastClr="000000">
                        <a:lumMod val="65000"/>
                        <a:lumOff val="35000"/>
                      </a:sysClr>
                    </a:gs>
                    <a:gs pos="20000">
                      <a:sysClr val="window" lastClr="FFFFFF">
                        <a:lumMod val="50000"/>
                      </a:sysClr>
                    </a:gs>
                    <a:gs pos="86000">
                      <a:sysClr val="window" lastClr="FFFFFF">
                        <a:lumMod val="65000"/>
                      </a:sys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12700" cap="flat" cmpd="sng" algn="ctr">
                  <a:solidFill>
                    <a:sysClr val="window" lastClr="FFFFFF">
                      <a:lumMod val="6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8" name="矩形 77"/>
                <p:cNvSpPr/>
                <p:nvPr/>
              </p:nvSpPr>
              <p:spPr>
                <a:xfrm>
                  <a:off x="4391601" y="2132856"/>
                  <a:ext cx="360040" cy="72008"/>
                </a:xfrm>
                <a:prstGeom prst="rect">
                  <a:avLst/>
                </a:prstGeom>
                <a:gradFill flip="none" rotWithShape="1">
                  <a:gsLst>
                    <a:gs pos="57000">
                      <a:sysClr val="window" lastClr="FFFFFF">
                        <a:lumMod val="85000"/>
                      </a:sysClr>
                    </a:gs>
                    <a:gs pos="9000">
                      <a:sysClr val="window" lastClr="FFFFFF">
                        <a:lumMod val="50000"/>
                      </a:sysClr>
                    </a:gs>
                    <a:gs pos="98000">
                      <a:sysClr val="window" lastClr="FFFFFF">
                        <a:lumMod val="65000"/>
                      </a:sysClr>
                    </a:gs>
                  </a:gsLst>
                  <a:lin ang="5400000" scaled="1"/>
                  <a:tileRect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66" name="组合 65"/>
              <p:cNvGrpSpPr/>
              <p:nvPr/>
            </p:nvGrpSpPr>
            <p:grpSpPr>
              <a:xfrm>
                <a:off x="4351868" y="4972007"/>
                <a:ext cx="433995" cy="112970"/>
                <a:chOff x="4345371" y="2115042"/>
                <a:chExt cx="433995" cy="112970"/>
              </a:xfrm>
            </p:grpSpPr>
            <p:sp>
              <p:nvSpPr>
                <p:cNvPr id="73" name="椭圆 72"/>
                <p:cNvSpPr/>
                <p:nvPr/>
              </p:nvSpPr>
              <p:spPr>
                <a:xfrm>
                  <a:off x="4683477" y="2115042"/>
                  <a:ext cx="95889" cy="107636"/>
                </a:xfrm>
                <a:prstGeom prst="ellipse">
                  <a:avLst/>
                </a:prstGeom>
                <a:gradFill flip="none" rotWithShape="1">
                  <a:gsLst>
                    <a:gs pos="51000">
                      <a:sysClr val="windowText" lastClr="000000">
                        <a:lumMod val="65000"/>
                        <a:lumOff val="35000"/>
                      </a:sysClr>
                    </a:gs>
                    <a:gs pos="20000">
                      <a:sysClr val="window" lastClr="FFFFFF">
                        <a:lumMod val="50000"/>
                      </a:sysClr>
                    </a:gs>
                    <a:gs pos="86000">
                      <a:sysClr val="window" lastClr="FFFFFF">
                        <a:lumMod val="65000"/>
                      </a:sys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12700" cap="flat" cmpd="sng" algn="ctr">
                  <a:solidFill>
                    <a:sysClr val="window" lastClr="FFFFFF">
                      <a:lumMod val="6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4" name="椭圆 73"/>
                <p:cNvSpPr/>
                <p:nvPr/>
              </p:nvSpPr>
              <p:spPr>
                <a:xfrm>
                  <a:off x="4345371" y="2120376"/>
                  <a:ext cx="95889" cy="107636"/>
                </a:xfrm>
                <a:prstGeom prst="ellipse">
                  <a:avLst/>
                </a:prstGeom>
                <a:gradFill flip="none" rotWithShape="1">
                  <a:gsLst>
                    <a:gs pos="51000">
                      <a:sysClr val="windowText" lastClr="000000">
                        <a:lumMod val="65000"/>
                        <a:lumOff val="35000"/>
                      </a:sysClr>
                    </a:gs>
                    <a:gs pos="20000">
                      <a:sysClr val="window" lastClr="FFFFFF">
                        <a:lumMod val="50000"/>
                      </a:sysClr>
                    </a:gs>
                    <a:gs pos="86000">
                      <a:sysClr val="window" lastClr="FFFFFF">
                        <a:lumMod val="65000"/>
                      </a:sys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12700" cap="flat" cmpd="sng" algn="ctr">
                  <a:solidFill>
                    <a:sysClr val="window" lastClr="FFFFFF">
                      <a:lumMod val="6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5" name="矩形 74"/>
                <p:cNvSpPr/>
                <p:nvPr/>
              </p:nvSpPr>
              <p:spPr>
                <a:xfrm>
                  <a:off x="4391601" y="2132856"/>
                  <a:ext cx="360040" cy="72008"/>
                </a:xfrm>
                <a:prstGeom prst="rect">
                  <a:avLst/>
                </a:prstGeom>
                <a:gradFill flip="none" rotWithShape="1">
                  <a:gsLst>
                    <a:gs pos="57000">
                      <a:sysClr val="window" lastClr="FFFFFF">
                        <a:lumMod val="85000"/>
                      </a:sysClr>
                    </a:gs>
                    <a:gs pos="9000">
                      <a:sysClr val="window" lastClr="FFFFFF">
                        <a:lumMod val="50000"/>
                      </a:sysClr>
                    </a:gs>
                    <a:gs pos="98000">
                      <a:sysClr val="window" lastClr="FFFFFF">
                        <a:lumMod val="65000"/>
                      </a:sysClr>
                    </a:gs>
                  </a:gsLst>
                  <a:lin ang="5400000" scaled="1"/>
                  <a:tileRect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67" name="组合 66"/>
              <p:cNvGrpSpPr/>
              <p:nvPr/>
            </p:nvGrpSpPr>
            <p:grpSpPr>
              <a:xfrm>
                <a:off x="4341185" y="5660969"/>
                <a:ext cx="433995" cy="112970"/>
                <a:chOff x="4345371" y="2115042"/>
                <a:chExt cx="433995" cy="112970"/>
              </a:xfrm>
            </p:grpSpPr>
            <p:sp>
              <p:nvSpPr>
                <p:cNvPr id="70" name="椭圆 69"/>
                <p:cNvSpPr/>
                <p:nvPr/>
              </p:nvSpPr>
              <p:spPr>
                <a:xfrm>
                  <a:off x="4683477" y="2115042"/>
                  <a:ext cx="95889" cy="107636"/>
                </a:xfrm>
                <a:prstGeom prst="ellipse">
                  <a:avLst/>
                </a:prstGeom>
                <a:gradFill flip="none" rotWithShape="1">
                  <a:gsLst>
                    <a:gs pos="51000">
                      <a:sysClr val="windowText" lastClr="000000">
                        <a:lumMod val="65000"/>
                        <a:lumOff val="35000"/>
                      </a:sysClr>
                    </a:gs>
                    <a:gs pos="20000">
                      <a:sysClr val="window" lastClr="FFFFFF">
                        <a:lumMod val="50000"/>
                      </a:sysClr>
                    </a:gs>
                    <a:gs pos="86000">
                      <a:sysClr val="window" lastClr="FFFFFF">
                        <a:lumMod val="65000"/>
                      </a:sys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12700" cap="flat" cmpd="sng" algn="ctr">
                  <a:solidFill>
                    <a:sysClr val="window" lastClr="FFFFFF">
                      <a:lumMod val="6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1" name="椭圆 70"/>
                <p:cNvSpPr/>
                <p:nvPr/>
              </p:nvSpPr>
              <p:spPr>
                <a:xfrm>
                  <a:off x="4345371" y="2120376"/>
                  <a:ext cx="95889" cy="107636"/>
                </a:xfrm>
                <a:prstGeom prst="ellipse">
                  <a:avLst/>
                </a:prstGeom>
                <a:gradFill flip="none" rotWithShape="1">
                  <a:gsLst>
                    <a:gs pos="51000">
                      <a:sysClr val="windowText" lastClr="000000">
                        <a:lumMod val="65000"/>
                        <a:lumOff val="35000"/>
                      </a:sysClr>
                    </a:gs>
                    <a:gs pos="20000">
                      <a:sysClr val="window" lastClr="FFFFFF">
                        <a:lumMod val="50000"/>
                      </a:sysClr>
                    </a:gs>
                    <a:gs pos="86000">
                      <a:sysClr val="window" lastClr="FFFFFF">
                        <a:lumMod val="65000"/>
                      </a:sys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12700" cap="flat" cmpd="sng" algn="ctr">
                  <a:solidFill>
                    <a:sysClr val="window" lastClr="FFFFFF">
                      <a:lumMod val="6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2" name="矩形 71"/>
                <p:cNvSpPr/>
                <p:nvPr/>
              </p:nvSpPr>
              <p:spPr>
                <a:xfrm>
                  <a:off x="4391601" y="2132856"/>
                  <a:ext cx="360040" cy="72008"/>
                </a:xfrm>
                <a:prstGeom prst="rect">
                  <a:avLst/>
                </a:prstGeom>
                <a:gradFill flip="none" rotWithShape="1">
                  <a:gsLst>
                    <a:gs pos="57000">
                      <a:sysClr val="window" lastClr="FFFFFF">
                        <a:lumMod val="85000"/>
                      </a:sysClr>
                    </a:gs>
                    <a:gs pos="9000">
                      <a:sysClr val="window" lastClr="FFFFFF">
                        <a:lumMod val="50000"/>
                      </a:sysClr>
                    </a:gs>
                    <a:gs pos="98000">
                      <a:sysClr val="window" lastClr="FFFFFF">
                        <a:lumMod val="65000"/>
                      </a:sysClr>
                    </a:gs>
                  </a:gsLst>
                  <a:lin ang="5400000" scaled="1"/>
                  <a:tileRect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</a:endParaRPr>
                </a:p>
              </p:txBody>
            </p:sp>
          </p:grpSp>
        </p:grp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56096" y="1731901"/>
              <a:ext cx="2166291" cy="1037744"/>
            </a:xfrm>
            <a:prstGeom prst="rect">
              <a:avLst/>
            </a:prstGeom>
          </p:spPr>
        </p:pic>
        <p:sp>
          <p:nvSpPr>
            <p:cNvPr id="36" name="矩形 35"/>
            <p:cNvSpPr/>
            <p:nvPr/>
          </p:nvSpPr>
          <p:spPr>
            <a:xfrm>
              <a:off x="6979519" y="1782122"/>
              <a:ext cx="172354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2016</a:t>
              </a:r>
              <a:endPara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7882722" y="2833173"/>
              <a:ext cx="720000" cy="720000"/>
            </a:xfrm>
            <a:prstGeom prst="ellipse">
              <a:avLst/>
            </a:prstGeom>
            <a:solidFill>
              <a:srgbClr val="6CA62C"/>
            </a:solidFill>
            <a:ln w="12700" cap="flat" cmpd="sng" algn="ctr">
              <a:solidFill>
                <a:srgbClr val="6CA62C"/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kern="0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系统工程</a:t>
              </a:r>
              <a:endParaRPr lang="en-US" altLang="zh-CN" sz="1600" b="1" kern="0" dirty="0">
                <a:solidFill>
                  <a:prstClr val="white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5507987" y="3788985"/>
              <a:ext cx="720000" cy="720000"/>
            </a:xfrm>
            <a:prstGeom prst="ellipse">
              <a:avLst/>
            </a:prstGeom>
            <a:solidFill>
              <a:srgbClr val="6CA62C"/>
            </a:solidFill>
            <a:ln w="12700" cap="flat" cmpd="sng" algn="ctr">
              <a:solidFill>
                <a:srgbClr val="6CA62C"/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kern="0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数据驱动</a:t>
              </a:r>
              <a:endParaRPr lang="en-US" altLang="zh-CN" sz="1600" b="1" kern="0" dirty="0">
                <a:solidFill>
                  <a:prstClr val="white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7451960" y="3788985"/>
              <a:ext cx="720000" cy="720000"/>
            </a:xfrm>
            <a:prstGeom prst="ellipse">
              <a:avLst/>
            </a:prstGeom>
            <a:solidFill>
              <a:srgbClr val="6CA62C"/>
            </a:solidFill>
            <a:ln w="12700" cap="flat" cmpd="sng" algn="ctr">
              <a:solidFill>
                <a:srgbClr val="6CA62C"/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kern="0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教育</a:t>
              </a:r>
              <a:endParaRPr lang="en-US" altLang="zh-CN" sz="1600" b="1" kern="0" dirty="0">
                <a:solidFill>
                  <a:prstClr val="white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6506727" y="3788995"/>
              <a:ext cx="720000" cy="720000"/>
            </a:xfrm>
            <a:prstGeom prst="ellipse">
              <a:avLst/>
            </a:prstGeom>
            <a:solidFill>
              <a:srgbClr val="6CA62C"/>
            </a:solidFill>
            <a:ln w="12700" cap="flat" cmpd="sng" algn="ctr">
              <a:solidFill>
                <a:srgbClr val="6CA62C"/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kern="0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应用</a:t>
              </a:r>
              <a:endParaRPr lang="en-US" altLang="zh-CN" sz="1600" b="1" kern="0" dirty="0">
                <a:solidFill>
                  <a:prstClr val="white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6" name="圆角矩形 95"/>
            <p:cNvSpPr/>
            <p:nvPr/>
          </p:nvSpPr>
          <p:spPr>
            <a:xfrm>
              <a:off x="5119897" y="5012968"/>
              <a:ext cx="720000" cy="720000"/>
            </a:xfrm>
            <a:prstGeom prst="roundRect">
              <a:avLst/>
            </a:prstGeom>
            <a:solidFill>
              <a:srgbClr val="6CA62C"/>
            </a:solidFill>
            <a:ln w="12700" cap="flat" cmpd="sng" algn="ctr">
              <a:solidFill>
                <a:srgbClr val="6CA62C"/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kern="0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制造业</a:t>
              </a:r>
              <a:endParaRPr lang="en-US" altLang="zh-CN" sz="1600" b="1" kern="0" dirty="0">
                <a:solidFill>
                  <a:prstClr val="white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7" name="圆角矩形 96"/>
            <p:cNvSpPr/>
            <p:nvPr/>
          </p:nvSpPr>
          <p:spPr>
            <a:xfrm>
              <a:off x="6111049" y="5012968"/>
              <a:ext cx="720000" cy="720000"/>
            </a:xfrm>
            <a:prstGeom prst="roundRect">
              <a:avLst/>
            </a:prstGeom>
            <a:solidFill>
              <a:srgbClr val="6CA62C"/>
            </a:solidFill>
            <a:ln w="12700" cap="flat" cmpd="sng" algn="ctr">
              <a:solidFill>
                <a:srgbClr val="6CA62C"/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kern="0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交通</a:t>
              </a:r>
              <a:endParaRPr lang="en-US" altLang="zh-CN" sz="1600" b="1" kern="0" dirty="0">
                <a:solidFill>
                  <a:prstClr val="white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8" name="圆角矩形 97"/>
            <p:cNvSpPr/>
            <p:nvPr/>
          </p:nvSpPr>
          <p:spPr>
            <a:xfrm>
              <a:off x="7033496" y="4984061"/>
              <a:ext cx="720000" cy="720000"/>
            </a:xfrm>
            <a:prstGeom prst="roundRect">
              <a:avLst/>
            </a:prstGeom>
            <a:solidFill>
              <a:srgbClr val="6CA62C"/>
            </a:solidFill>
            <a:ln w="12700" cap="flat" cmpd="sng" algn="ctr">
              <a:solidFill>
                <a:srgbClr val="6CA62C"/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kern="0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无人机</a:t>
              </a:r>
              <a:endParaRPr lang="en-US" altLang="zh-CN" sz="1600" b="1" kern="0" dirty="0">
                <a:solidFill>
                  <a:prstClr val="white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9" name="圆角矩形 98"/>
            <p:cNvSpPr/>
            <p:nvPr/>
          </p:nvSpPr>
          <p:spPr>
            <a:xfrm>
              <a:off x="7955943" y="4995154"/>
              <a:ext cx="720000" cy="720000"/>
            </a:xfrm>
            <a:prstGeom prst="roundRect">
              <a:avLst/>
            </a:prstGeom>
            <a:solidFill>
              <a:srgbClr val="6CA62C"/>
            </a:solidFill>
            <a:ln w="12700" cap="flat" cmpd="sng" algn="ctr">
              <a:solidFill>
                <a:srgbClr val="6CA62C"/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kern="0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网络</a:t>
              </a:r>
              <a:endParaRPr lang="en-US" altLang="zh-CN" sz="1600" b="1" kern="0" dirty="0">
                <a:solidFill>
                  <a:prstClr val="white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5075993" y="2809916"/>
              <a:ext cx="720000" cy="720000"/>
            </a:xfrm>
            <a:prstGeom prst="ellipse">
              <a:avLst/>
            </a:prstGeom>
            <a:solidFill>
              <a:srgbClr val="6CA62C"/>
            </a:solidFill>
            <a:ln w="12700" cap="flat" cmpd="sng" algn="ctr">
              <a:solidFill>
                <a:srgbClr val="6CA62C"/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kern="0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系统理论</a:t>
              </a:r>
              <a:endParaRPr lang="en-US" altLang="zh-CN" sz="1600" b="1" kern="0" dirty="0">
                <a:solidFill>
                  <a:prstClr val="white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6067145" y="2809916"/>
              <a:ext cx="720000" cy="720000"/>
            </a:xfrm>
            <a:prstGeom prst="ellipse">
              <a:avLst/>
            </a:prstGeom>
            <a:solidFill>
              <a:srgbClr val="6CA62C"/>
            </a:solidFill>
            <a:ln w="12700" cap="flat" cmpd="sng" algn="ctr">
              <a:solidFill>
                <a:srgbClr val="6CA62C"/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kern="0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系统技术</a:t>
              </a:r>
              <a:endParaRPr lang="en-US" altLang="zh-CN" sz="1600" b="1" kern="0" dirty="0">
                <a:solidFill>
                  <a:prstClr val="white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6960275" y="2827411"/>
              <a:ext cx="720000" cy="720000"/>
            </a:xfrm>
            <a:prstGeom prst="ellipse">
              <a:avLst/>
            </a:prstGeom>
            <a:solidFill>
              <a:srgbClr val="6CA62C"/>
            </a:solidFill>
            <a:ln w="12700" cap="flat" cmpd="sng" algn="ctr">
              <a:solidFill>
                <a:srgbClr val="6CA62C"/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kern="0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系统属性</a:t>
              </a:r>
              <a:endParaRPr lang="en-US" altLang="zh-CN" sz="1600" b="1" kern="0" dirty="0">
                <a:solidFill>
                  <a:prstClr val="white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1" name="右大括号 90"/>
            <p:cNvSpPr/>
            <p:nvPr/>
          </p:nvSpPr>
          <p:spPr bwMode="auto">
            <a:xfrm rot="16200000">
              <a:off x="6637380" y="3321007"/>
              <a:ext cx="503993" cy="3023948"/>
            </a:xfrm>
            <a:prstGeom prst="rightBrace">
              <a:avLst/>
            </a:prstGeom>
            <a:noFill/>
            <a:ln w="28575" cap="flat" cmpd="sng" algn="ctr">
              <a:solidFill>
                <a:srgbClr val="6CA62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8351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1"/>
          <p:cNvSpPr txBox="1">
            <a:spLocks noGrp="1"/>
          </p:cNvSpPr>
          <p:nvPr/>
        </p:nvSpPr>
        <p:spPr bwMode="auto">
          <a:xfrm>
            <a:off x="7235963" y="6596956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r">
              <a:defRPr kumimoji="1" sz="1400" b="1">
                <a:solidFill>
                  <a:schemeClr val="bg1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defRPr>
            </a:lvl1pPr>
          </a:lstStyle>
          <a:p>
            <a:fld id="{0D7D0512-7820-47F3-A392-C9562B311ADF}" type="slidenum">
              <a:rPr lang="zh-CN" altLang="en-US">
                <a:solidFill>
                  <a:srgbClr val="FFFFFF"/>
                </a:solidFill>
              </a:rPr>
              <a:pPr/>
              <a:t>18</a:t>
            </a:fld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" y="6092963"/>
            <a:ext cx="9144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400" dirty="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SEASM2016</a:t>
            </a:r>
            <a:r>
              <a:rPr lang="zh-CN" alt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官方网站：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https://seams2016.jgreen.de/</a:t>
            </a:r>
            <a:endParaRPr lang="zh-CN" altLang="en-US" sz="1400" dirty="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492017" y="45049"/>
            <a:ext cx="5651985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二、自适应</a:t>
            </a:r>
            <a:r>
              <a: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-04</a:t>
            </a:r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现状</a:t>
            </a:r>
            <a:r>
              <a: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(2/4)</a:t>
            </a:r>
            <a:endParaRPr lang="zh-CN" alt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144060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椭圆 8"/>
          <p:cNvSpPr/>
          <p:nvPr/>
        </p:nvSpPr>
        <p:spPr bwMode="auto">
          <a:xfrm>
            <a:off x="288058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椭圆 9"/>
          <p:cNvSpPr/>
          <p:nvPr/>
        </p:nvSpPr>
        <p:spPr bwMode="auto">
          <a:xfrm>
            <a:off x="121513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椭圆 10"/>
          <p:cNvSpPr/>
          <p:nvPr/>
        </p:nvSpPr>
        <p:spPr bwMode="auto">
          <a:xfrm>
            <a:off x="1359131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椭圆 11"/>
          <p:cNvSpPr/>
          <p:nvPr/>
        </p:nvSpPr>
        <p:spPr bwMode="auto">
          <a:xfrm>
            <a:off x="280802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椭圆 12"/>
          <p:cNvSpPr/>
          <p:nvPr/>
        </p:nvSpPr>
        <p:spPr bwMode="auto">
          <a:xfrm>
            <a:off x="2952021" y="660802"/>
            <a:ext cx="108000" cy="1080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椭圆 13"/>
          <p:cNvSpPr/>
          <p:nvPr/>
        </p:nvSpPr>
        <p:spPr bwMode="auto">
          <a:xfrm>
            <a:off x="309601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椭圆 14"/>
          <p:cNvSpPr/>
          <p:nvPr/>
        </p:nvSpPr>
        <p:spPr bwMode="auto">
          <a:xfrm>
            <a:off x="324001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椭圆 15"/>
          <p:cNvSpPr/>
          <p:nvPr/>
        </p:nvSpPr>
        <p:spPr bwMode="auto">
          <a:xfrm>
            <a:off x="363601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椭圆 16"/>
          <p:cNvSpPr/>
          <p:nvPr/>
        </p:nvSpPr>
        <p:spPr bwMode="auto">
          <a:xfrm>
            <a:off x="378001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椭圆 17"/>
          <p:cNvSpPr/>
          <p:nvPr/>
        </p:nvSpPr>
        <p:spPr bwMode="auto">
          <a:xfrm>
            <a:off x="392400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椭圆 18"/>
          <p:cNvSpPr/>
          <p:nvPr/>
        </p:nvSpPr>
        <p:spPr bwMode="auto">
          <a:xfrm>
            <a:off x="406800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椭圆 21"/>
          <p:cNvSpPr/>
          <p:nvPr/>
        </p:nvSpPr>
        <p:spPr bwMode="auto">
          <a:xfrm>
            <a:off x="4212005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椭圆 22"/>
          <p:cNvSpPr/>
          <p:nvPr/>
        </p:nvSpPr>
        <p:spPr bwMode="auto">
          <a:xfrm>
            <a:off x="435600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椭圆 23"/>
          <p:cNvSpPr/>
          <p:nvPr/>
        </p:nvSpPr>
        <p:spPr bwMode="auto">
          <a:xfrm>
            <a:off x="450000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椭圆 24"/>
          <p:cNvSpPr/>
          <p:nvPr/>
        </p:nvSpPr>
        <p:spPr bwMode="auto">
          <a:xfrm>
            <a:off x="464399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椭圆 25"/>
          <p:cNvSpPr/>
          <p:nvPr/>
        </p:nvSpPr>
        <p:spPr bwMode="auto">
          <a:xfrm>
            <a:off x="478799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椭圆 26"/>
          <p:cNvSpPr/>
          <p:nvPr/>
        </p:nvSpPr>
        <p:spPr bwMode="auto">
          <a:xfrm>
            <a:off x="4931995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椭圆 27"/>
          <p:cNvSpPr/>
          <p:nvPr/>
        </p:nvSpPr>
        <p:spPr bwMode="auto">
          <a:xfrm>
            <a:off x="5216403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椭圆 28"/>
          <p:cNvSpPr/>
          <p:nvPr/>
        </p:nvSpPr>
        <p:spPr bwMode="auto">
          <a:xfrm>
            <a:off x="5072405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椭圆 29"/>
          <p:cNvSpPr/>
          <p:nvPr/>
        </p:nvSpPr>
        <p:spPr bwMode="auto">
          <a:xfrm>
            <a:off x="1514714" y="664778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椭圆 30"/>
          <p:cNvSpPr/>
          <p:nvPr/>
        </p:nvSpPr>
        <p:spPr bwMode="auto">
          <a:xfrm>
            <a:off x="1658712" y="664778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椭圆 31"/>
          <p:cNvSpPr/>
          <p:nvPr/>
        </p:nvSpPr>
        <p:spPr bwMode="auto">
          <a:xfrm>
            <a:off x="923431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椭圆 32"/>
          <p:cNvSpPr/>
          <p:nvPr/>
        </p:nvSpPr>
        <p:spPr bwMode="auto">
          <a:xfrm>
            <a:off x="106742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椭圆 33"/>
          <p:cNvSpPr/>
          <p:nvPr/>
        </p:nvSpPr>
        <p:spPr bwMode="auto">
          <a:xfrm>
            <a:off x="7178795" y="662782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椭圆 34"/>
          <p:cNvSpPr/>
          <p:nvPr/>
        </p:nvSpPr>
        <p:spPr bwMode="auto">
          <a:xfrm>
            <a:off x="7321688" y="660802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椭圆 36"/>
          <p:cNvSpPr/>
          <p:nvPr/>
        </p:nvSpPr>
        <p:spPr bwMode="auto">
          <a:xfrm>
            <a:off x="42672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椭圆 37"/>
          <p:cNvSpPr/>
          <p:nvPr/>
        </p:nvSpPr>
        <p:spPr bwMode="auto">
          <a:xfrm>
            <a:off x="57072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椭圆 38"/>
          <p:cNvSpPr/>
          <p:nvPr/>
        </p:nvSpPr>
        <p:spPr bwMode="auto">
          <a:xfrm>
            <a:off x="180003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椭圆 39"/>
          <p:cNvSpPr/>
          <p:nvPr/>
        </p:nvSpPr>
        <p:spPr bwMode="auto">
          <a:xfrm>
            <a:off x="2160032" y="668960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椭圆 40"/>
          <p:cNvSpPr/>
          <p:nvPr/>
        </p:nvSpPr>
        <p:spPr bwMode="auto">
          <a:xfrm>
            <a:off x="2304030" y="66502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" name="椭圆 41"/>
          <p:cNvSpPr/>
          <p:nvPr/>
        </p:nvSpPr>
        <p:spPr bwMode="auto">
          <a:xfrm>
            <a:off x="2448028" y="668960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椭圆 42"/>
          <p:cNvSpPr/>
          <p:nvPr/>
        </p:nvSpPr>
        <p:spPr bwMode="auto">
          <a:xfrm>
            <a:off x="7019966" y="664798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椭圆 43"/>
          <p:cNvSpPr/>
          <p:nvPr/>
        </p:nvSpPr>
        <p:spPr bwMode="auto">
          <a:xfrm>
            <a:off x="537209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椭圆 44"/>
          <p:cNvSpPr/>
          <p:nvPr/>
        </p:nvSpPr>
        <p:spPr bwMode="auto">
          <a:xfrm>
            <a:off x="551609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椭圆 45"/>
          <p:cNvSpPr/>
          <p:nvPr/>
        </p:nvSpPr>
        <p:spPr bwMode="auto">
          <a:xfrm>
            <a:off x="566008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" name="椭圆 46"/>
          <p:cNvSpPr/>
          <p:nvPr/>
        </p:nvSpPr>
        <p:spPr bwMode="auto">
          <a:xfrm>
            <a:off x="580408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椭圆 47"/>
          <p:cNvSpPr/>
          <p:nvPr/>
        </p:nvSpPr>
        <p:spPr bwMode="auto">
          <a:xfrm>
            <a:off x="5948085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" name="椭圆 48"/>
          <p:cNvSpPr/>
          <p:nvPr/>
        </p:nvSpPr>
        <p:spPr bwMode="auto">
          <a:xfrm>
            <a:off x="609208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椭圆 49"/>
          <p:cNvSpPr/>
          <p:nvPr/>
        </p:nvSpPr>
        <p:spPr bwMode="auto">
          <a:xfrm>
            <a:off x="623608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椭圆 50"/>
          <p:cNvSpPr/>
          <p:nvPr/>
        </p:nvSpPr>
        <p:spPr bwMode="auto">
          <a:xfrm>
            <a:off x="638007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" name="椭圆 51"/>
          <p:cNvSpPr/>
          <p:nvPr/>
        </p:nvSpPr>
        <p:spPr bwMode="auto">
          <a:xfrm>
            <a:off x="652407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" name="Text Box 2"/>
          <p:cNvSpPr txBox="1">
            <a:spLocks noChangeArrowheads="1"/>
          </p:cNvSpPr>
          <p:nvPr/>
        </p:nvSpPr>
        <p:spPr bwMode="auto">
          <a:xfrm>
            <a:off x="0" y="833440"/>
            <a:ext cx="9144000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zh-CN" altLang="en-US" sz="3200" b="1" dirty="0">
                <a:solidFill>
                  <a:srgbClr val="6CA62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现状</a:t>
            </a:r>
            <a:r>
              <a:rPr lang="en-US" altLang="zh-CN" sz="3200" b="1" dirty="0">
                <a:solidFill>
                  <a:srgbClr val="6CA62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-SEASM(2/4)</a:t>
            </a:r>
            <a:r>
              <a:rPr lang="zh-CN" altLang="en-US" sz="3200" b="1" dirty="0">
                <a:solidFill>
                  <a:srgbClr val="6CA62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solidFill>
                  <a:srgbClr val="6CA62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4" name="圆角矩形 53"/>
          <p:cNvSpPr/>
          <p:nvPr/>
        </p:nvSpPr>
        <p:spPr>
          <a:xfrm>
            <a:off x="252062" y="1470643"/>
            <a:ext cx="4226383" cy="4622320"/>
          </a:xfrm>
          <a:prstGeom prst="roundRect">
            <a:avLst>
              <a:gd name="adj" fmla="val 4118"/>
            </a:avLst>
          </a:prstGeom>
          <a:solidFill>
            <a:sysClr val="window" lastClr="FFFFFF"/>
          </a:solidFill>
          <a:ln w="2540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kern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945" y="1731664"/>
            <a:ext cx="3892170" cy="895817"/>
          </a:xfrm>
          <a:prstGeom prst="rect">
            <a:avLst/>
          </a:prstGeom>
        </p:spPr>
      </p:pic>
      <p:graphicFrame>
        <p:nvGraphicFramePr>
          <p:cNvPr id="90" name="图示 89"/>
          <p:cNvGraphicFramePr/>
          <p:nvPr>
            <p:extLst>
              <p:ext uri="{D42A27DB-BD31-4B8C-83A1-F6EECF244321}">
                <p14:modId xmlns:p14="http://schemas.microsoft.com/office/powerpoint/2010/main" val="3142269464"/>
              </p:ext>
            </p:extLst>
          </p:nvPr>
        </p:nvGraphicFramePr>
        <p:xfrm>
          <a:off x="657171" y="2627481"/>
          <a:ext cx="3479994" cy="32574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36" name="组合 35"/>
          <p:cNvGrpSpPr/>
          <p:nvPr/>
        </p:nvGrpSpPr>
        <p:grpSpPr>
          <a:xfrm>
            <a:off x="4341185" y="1470643"/>
            <a:ext cx="4550757" cy="4622320"/>
            <a:chOff x="4341185" y="1470643"/>
            <a:chExt cx="4550757" cy="4622320"/>
          </a:xfrm>
        </p:grpSpPr>
        <p:grpSp>
          <p:nvGrpSpPr>
            <p:cNvPr id="57" name="组合 56"/>
            <p:cNvGrpSpPr/>
            <p:nvPr/>
          </p:nvGrpSpPr>
          <p:grpSpPr>
            <a:xfrm>
              <a:off x="4341185" y="1470643"/>
              <a:ext cx="4550757" cy="4622320"/>
              <a:chOff x="4341185" y="1470643"/>
              <a:chExt cx="4550757" cy="4622320"/>
            </a:xfrm>
          </p:grpSpPr>
          <p:sp>
            <p:nvSpPr>
              <p:cNvPr id="58" name="圆角矩形 57"/>
              <p:cNvSpPr/>
              <p:nvPr/>
            </p:nvSpPr>
            <p:spPr>
              <a:xfrm>
                <a:off x="4673269" y="1470643"/>
                <a:ext cx="4218673" cy="4622320"/>
              </a:xfrm>
              <a:prstGeom prst="roundRect">
                <a:avLst>
                  <a:gd name="adj" fmla="val 4118"/>
                </a:avLst>
              </a:prstGeom>
              <a:solidFill>
                <a:sysClr val="window" lastClr="FFFFFF"/>
              </a:solidFill>
              <a:ln w="2540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kern="0">
                  <a:solidFill>
                    <a:prstClr val="white"/>
                  </a:solidFill>
                  <a:latin typeface="Calibri"/>
                </a:endParaRPr>
              </a:p>
            </p:txBody>
          </p:sp>
          <p:grpSp>
            <p:nvGrpSpPr>
              <p:cNvPr id="59" name="组合 58"/>
              <p:cNvGrpSpPr/>
              <p:nvPr/>
            </p:nvGrpSpPr>
            <p:grpSpPr>
              <a:xfrm>
                <a:off x="4355002" y="1791976"/>
                <a:ext cx="433995" cy="112970"/>
                <a:chOff x="4345371" y="2115042"/>
                <a:chExt cx="433995" cy="112970"/>
              </a:xfrm>
            </p:grpSpPr>
            <p:sp>
              <p:nvSpPr>
                <p:cNvPr id="86" name="椭圆 85"/>
                <p:cNvSpPr/>
                <p:nvPr/>
              </p:nvSpPr>
              <p:spPr>
                <a:xfrm>
                  <a:off x="4683477" y="2115042"/>
                  <a:ext cx="95889" cy="107636"/>
                </a:xfrm>
                <a:prstGeom prst="ellipse">
                  <a:avLst/>
                </a:prstGeom>
                <a:gradFill flip="none" rotWithShape="1">
                  <a:gsLst>
                    <a:gs pos="51000">
                      <a:sysClr val="windowText" lastClr="000000">
                        <a:lumMod val="65000"/>
                        <a:lumOff val="35000"/>
                      </a:sysClr>
                    </a:gs>
                    <a:gs pos="20000">
                      <a:sysClr val="window" lastClr="FFFFFF">
                        <a:lumMod val="50000"/>
                      </a:sysClr>
                    </a:gs>
                    <a:gs pos="86000">
                      <a:sysClr val="window" lastClr="FFFFFF">
                        <a:lumMod val="65000"/>
                      </a:sys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12700" cap="flat" cmpd="sng" algn="ctr">
                  <a:solidFill>
                    <a:sysClr val="window" lastClr="FFFFFF">
                      <a:lumMod val="6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7" name="椭圆 86"/>
                <p:cNvSpPr/>
                <p:nvPr/>
              </p:nvSpPr>
              <p:spPr>
                <a:xfrm>
                  <a:off x="4345371" y="2120376"/>
                  <a:ext cx="95889" cy="107636"/>
                </a:xfrm>
                <a:prstGeom prst="ellipse">
                  <a:avLst/>
                </a:prstGeom>
                <a:gradFill flip="none" rotWithShape="1">
                  <a:gsLst>
                    <a:gs pos="51000">
                      <a:sysClr val="windowText" lastClr="000000">
                        <a:lumMod val="65000"/>
                        <a:lumOff val="35000"/>
                      </a:sysClr>
                    </a:gs>
                    <a:gs pos="20000">
                      <a:sysClr val="window" lastClr="FFFFFF">
                        <a:lumMod val="50000"/>
                      </a:sysClr>
                    </a:gs>
                    <a:gs pos="86000">
                      <a:sysClr val="window" lastClr="FFFFFF">
                        <a:lumMod val="65000"/>
                      </a:sys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12700" cap="flat" cmpd="sng" algn="ctr">
                  <a:solidFill>
                    <a:sysClr val="window" lastClr="FFFFFF">
                      <a:lumMod val="6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8" name="矩形 87"/>
                <p:cNvSpPr/>
                <p:nvPr/>
              </p:nvSpPr>
              <p:spPr>
                <a:xfrm>
                  <a:off x="4391601" y="2132856"/>
                  <a:ext cx="360040" cy="72008"/>
                </a:xfrm>
                <a:prstGeom prst="rect">
                  <a:avLst/>
                </a:prstGeom>
                <a:gradFill flip="none" rotWithShape="1">
                  <a:gsLst>
                    <a:gs pos="57000">
                      <a:sysClr val="window" lastClr="FFFFFF">
                        <a:lumMod val="85000"/>
                      </a:sysClr>
                    </a:gs>
                    <a:gs pos="9000">
                      <a:sysClr val="window" lastClr="FFFFFF">
                        <a:lumMod val="50000"/>
                      </a:sysClr>
                    </a:gs>
                    <a:gs pos="98000">
                      <a:sysClr val="window" lastClr="FFFFFF">
                        <a:lumMod val="65000"/>
                      </a:sysClr>
                    </a:gs>
                  </a:gsLst>
                  <a:lin ang="5400000" scaled="1"/>
                  <a:tileRect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60" name="组合 59"/>
              <p:cNvGrpSpPr/>
              <p:nvPr/>
            </p:nvGrpSpPr>
            <p:grpSpPr>
              <a:xfrm>
                <a:off x="4355002" y="2452042"/>
                <a:ext cx="433995" cy="112970"/>
                <a:chOff x="4345371" y="2115042"/>
                <a:chExt cx="433995" cy="112970"/>
              </a:xfrm>
            </p:grpSpPr>
            <p:sp>
              <p:nvSpPr>
                <p:cNvPr id="83" name="椭圆 82"/>
                <p:cNvSpPr/>
                <p:nvPr/>
              </p:nvSpPr>
              <p:spPr>
                <a:xfrm>
                  <a:off x="4683477" y="2115042"/>
                  <a:ext cx="95889" cy="107636"/>
                </a:xfrm>
                <a:prstGeom prst="ellipse">
                  <a:avLst/>
                </a:prstGeom>
                <a:gradFill flip="none" rotWithShape="1">
                  <a:gsLst>
                    <a:gs pos="51000">
                      <a:sysClr val="windowText" lastClr="000000">
                        <a:lumMod val="65000"/>
                        <a:lumOff val="35000"/>
                      </a:sysClr>
                    </a:gs>
                    <a:gs pos="20000">
                      <a:sysClr val="window" lastClr="FFFFFF">
                        <a:lumMod val="50000"/>
                      </a:sysClr>
                    </a:gs>
                    <a:gs pos="86000">
                      <a:sysClr val="window" lastClr="FFFFFF">
                        <a:lumMod val="65000"/>
                      </a:sys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12700" cap="flat" cmpd="sng" algn="ctr">
                  <a:solidFill>
                    <a:sysClr val="window" lastClr="FFFFFF">
                      <a:lumMod val="6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4" name="椭圆 83"/>
                <p:cNvSpPr/>
                <p:nvPr/>
              </p:nvSpPr>
              <p:spPr>
                <a:xfrm>
                  <a:off x="4345371" y="2120376"/>
                  <a:ext cx="95889" cy="107636"/>
                </a:xfrm>
                <a:prstGeom prst="ellipse">
                  <a:avLst/>
                </a:prstGeom>
                <a:gradFill flip="none" rotWithShape="1">
                  <a:gsLst>
                    <a:gs pos="51000">
                      <a:sysClr val="windowText" lastClr="000000">
                        <a:lumMod val="65000"/>
                        <a:lumOff val="35000"/>
                      </a:sysClr>
                    </a:gs>
                    <a:gs pos="20000">
                      <a:sysClr val="window" lastClr="FFFFFF">
                        <a:lumMod val="50000"/>
                      </a:sysClr>
                    </a:gs>
                    <a:gs pos="86000">
                      <a:sysClr val="window" lastClr="FFFFFF">
                        <a:lumMod val="65000"/>
                      </a:sys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12700" cap="flat" cmpd="sng" algn="ctr">
                  <a:solidFill>
                    <a:sysClr val="window" lastClr="FFFFFF">
                      <a:lumMod val="6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5" name="矩形 84"/>
                <p:cNvSpPr/>
                <p:nvPr/>
              </p:nvSpPr>
              <p:spPr>
                <a:xfrm>
                  <a:off x="4391601" y="2132856"/>
                  <a:ext cx="360040" cy="72008"/>
                </a:xfrm>
                <a:prstGeom prst="rect">
                  <a:avLst/>
                </a:prstGeom>
                <a:gradFill flip="none" rotWithShape="1">
                  <a:gsLst>
                    <a:gs pos="57000">
                      <a:sysClr val="window" lastClr="FFFFFF">
                        <a:lumMod val="85000"/>
                      </a:sysClr>
                    </a:gs>
                    <a:gs pos="9000">
                      <a:sysClr val="window" lastClr="FFFFFF">
                        <a:lumMod val="50000"/>
                      </a:sysClr>
                    </a:gs>
                    <a:gs pos="98000">
                      <a:sysClr val="window" lastClr="FFFFFF">
                        <a:lumMod val="65000"/>
                      </a:sysClr>
                    </a:gs>
                  </a:gsLst>
                  <a:lin ang="5400000" scaled="1"/>
                  <a:tileRect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61" name="组合 60"/>
              <p:cNvGrpSpPr/>
              <p:nvPr/>
            </p:nvGrpSpPr>
            <p:grpSpPr>
              <a:xfrm>
                <a:off x="4364254" y="3100033"/>
                <a:ext cx="433995" cy="112970"/>
                <a:chOff x="4345371" y="2115042"/>
                <a:chExt cx="433995" cy="112970"/>
              </a:xfrm>
            </p:grpSpPr>
            <p:sp>
              <p:nvSpPr>
                <p:cNvPr id="80" name="椭圆 79"/>
                <p:cNvSpPr/>
                <p:nvPr/>
              </p:nvSpPr>
              <p:spPr>
                <a:xfrm>
                  <a:off x="4683477" y="2115042"/>
                  <a:ext cx="95889" cy="107636"/>
                </a:xfrm>
                <a:prstGeom prst="ellipse">
                  <a:avLst/>
                </a:prstGeom>
                <a:gradFill flip="none" rotWithShape="1">
                  <a:gsLst>
                    <a:gs pos="51000">
                      <a:sysClr val="windowText" lastClr="000000">
                        <a:lumMod val="65000"/>
                        <a:lumOff val="35000"/>
                      </a:sysClr>
                    </a:gs>
                    <a:gs pos="20000">
                      <a:sysClr val="window" lastClr="FFFFFF">
                        <a:lumMod val="50000"/>
                      </a:sysClr>
                    </a:gs>
                    <a:gs pos="86000">
                      <a:sysClr val="window" lastClr="FFFFFF">
                        <a:lumMod val="65000"/>
                      </a:sys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12700" cap="flat" cmpd="sng" algn="ctr">
                  <a:solidFill>
                    <a:sysClr val="window" lastClr="FFFFFF">
                      <a:lumMod val="6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1" name="椭圆 80"/>
                <p:cNvSpPr/>
                <p:nvPr/>
              </p:nvSpPr>
              <p:spPr>
                <a:xfrm>
                  <a:off x="4345371" y="2120376"/>
                  <a:ext cx="95889" cy="107636"/>
                </a:xfrm>
                <a:prstGeom prst="ellipse">
                  <a:avLst/>
                </a:prstGeom>
                <a:gradFill flip="none" rotWithShape="1">
                  <a:gsLst>
                    <a:gs pos="51000">
                      <a:sysClr val="windowText" lastClr="000000">
                        <a:lumMod val="65000"/>
                        <a:lumOff val="35000"/>
                      </a:sysClr>
                    </a:gs>
                    <a:gs pos="20000">
                      <a:sysClr val="window" lastClr="FFFFFF">
                        <a:lumMod val="50000"/>
                      </a:sysClr>
                    </a:gs>
                    <a:gs pos="86000">
                      <a:sysClr val="window" lastClr="FFFFFF">
                        <a:lumMod val="65000"/>
                      </a:sys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12700" cap="flat" cmpd="sng" algn="ctr">
                  <a:solidFill>
                    <a:sysClr val="window" lastClr="FFFFFF">
                      <a:lumMod val="6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2" name="矩形 81"/>
                <p:cNvSpPr/>
                <p:nvPr/>
              </p:nvSpPr>
              <p:spPr>
                <a:xfrm>
                  <a:off x="4391601" y="2132856"/>
                  <a:ext cx="360040" cy="72008"/>
                </a:xfrm>
                <a:prstGeom prst="rect">
                  <a:avLst/>
                </a:prstGeom>
                <a:gradFill flip="none" rotWithShape="1">
                  <a:gsLst>
                    <a:gs pos="57000">
                      <a:sysClr val="window" lastClr="FFFFFF">
                        <a:lumMod val="85000"/>
                      </a:sysClr>
                    </a:gs>
                    <a:gs pos="9000">
                      <a:sysClr val="window" lastClr="FFFFFF">
                        <a:lumMod val="50000"/>
                      </a:sysClr>
                    </a:gs>
                    <a:gs pos="98000">
                      <a:sysClr val="window" lastClr="FFFFFF">
                        <a:lumMod val="65000"/>
                      </a:sysClr>
                    </a:gs>
                  </a:gsLst>
                  <a:lin ang="5400000" scaled="1"/>
                  <a:tileRect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62" name="组合 61"/>
              <p:cNvGrpSpPr/>
              <p:nvPr/>
            </p:nvGrpSpPr>
            <p:grpSpPr>
              <a:xfrm>
                <a:off x="4370257" y="3748024"/>
                <a:ext cx="433995" cy="112970"/>
                <a:chOff x="4345371" y="2115042"/>
                <a:chExt cx="433995" cy="112970"/>
              </a:xfrm>
            </p:grpSpPr>
            <p:sp>
              <p:nvSpPr>
                <p:cNvPr id="77" name="椭圆 76"/>
                <p:cNvSpPr/>
                <p:nvPr/>
              </p:nvSpPr>
              <p:spPr>
                <a:xfrm>
                  <a:off x="4683477" y="2115042"/>
                  <a:ext cx="95889" cy="107636"/>
                </a:xfrm>
                <a:prstGeom prst="ellipse">
                  <a:avLst/>
                </a:prstGeom>
                <a:gradFill flip="none" rotWithShape="1">
                  <a:gsLst>
                    <a:gs pos="51000">
                      <a:sysClr val="windowText" lastClr="000000">
                        <a:lumMod val="65000"/>
                        <a:lumOff val="35000"/>
                      </a:sysClr>
                    </a:gs>
                    <a:gs pos="20000">
                      <a:sysClr val="window" lastClr="FFFFFF">
                        <a:lumMod val="50000"/>
                      </a:sysClr>
                    </a:gs>
                    <a:gs pos="86000">
                      <a:sysClr val="window" lastClr="FFFFFF">
                        <a:lumMod val="65000"/>
                      </a:sys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12700" cap="flat" cmpd="sng" algn="ctr">
                  <a:solidFill>
                    <a:sysClr val="window" lastClr="FFFFFF">
                      <a:lumMod val="6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8" name="椭圆 77"/>
                <p:cNvSpPr/>
                <p:nvPr/>
              </p:nvSpPr>
              <p:spPr>
                <a:xfrm>
                  <a:off x="4345371" y="2120376"/>
                  <a:ext cx="95889" cy="107636"/>
                </a:xfrm>
                <a:prstGeom prst="ellipse">
                  <a:avLst/>
                </a:prstGeom>
                <a:gradFill flip="none" rotWithShape="1">
                  <a:gsLst>
                    <a:gs pos="51000">
                      <a:sysClr val="windowText" lastClr="000000">
                        <a:lumMod val="65000"/>
                        <a:lumOff val="35000"/>
                      </a:sysClr>
                    </a:gs>
                    <a:gs pos="20000">
                      <a:sysClr val="window" lastClr="FFFFFF">
                        <a:lumMod val="50000"/>
                      </a:sysClr>
                    </a:gs>
                    <a:gs pos="86000">
                      <a:sysClr val="window" lastClr="FFFFFF">
                        <a:lumMod val="65000"/>
                      </a:sys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12700" cap="flat" cmpd="sng" algn="ctr">
                  <a:solidFill>
                    <a:sysClr val="window" lastClr="FFFFFF">
                      <a:lumMod val="6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9" name="矩形 78"/>
                <p:cNvSpPr/>
                <p:nvPr/>
              </p:nvSpPr>
              <p:spPr>
                <a:xfrm>
                  <a:off x="4391601" y="2132856"/>
                  <a:ext cx="360040" cy="72008"/>
                </a:xfrm>
                <a:prstGeom prst="rect">
                  <a:avLst/>
                </a:prstGeom>
                <a:gradFill flip="none" rotWithShape="1">
                  <a:gsLst>
                    <a:gs pos="57000">
                      <a:sysClr val="window" lastClr="FFFFFF">
                        <a:lumMod val="85000"/>
                      </a:sysClr>
                    </a:gs>
                    <a:gs pos="9000">
                      <a:sysClr val="window" lastClr="FFFFFF">
                        <a:lumMod val="50000"/>
                      </a:sysClr>
                    </a:gs>
                    <a:gs pos="98000">
                      <a:sysClr val="window" lastClr="FFFFFF">
                        <a:lumMod val="65000"/>
                      </a:sysClr>
                    </a:gs>
                  </a:gsLst>
                  <a:lin ang="5400000" scaled="1"/>
                  <a:tileRect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63" name="组合 62"/>
              <p:cNvGrpSpPr/>
              <p:nvPr/>
            </p:nvGrpSpPr>
            <p:grpSpPr>
              <a:xfrm>
                <a:off x="4363039" y="4324016"/>
                <a:ext cx="433995" cy="112970"/>
                <a:chOff x="4345371" y="2115042"/>
                <a:chExt cx="433995" cy="112970"/>
              </a:xfrm>
            </p:grpSpPr>
            <p:sp>
              <p:nvSpPr>
                <p:cNvPr id="74" name="椭圆 73"/>
                <p:cNvSpPr/>
                <p:nvPr/>
              </p:nvSpPr>
              <p:spPr>
                <a:xfrm>
                  <a:off x="4683477" y="2115042"/>
                  <a:ext cx="95889" cy="107636"/>
                </a:xfrm>
                <a:prstGeom prst="ellipse">
                  <a:avLst/>
                </a:prstGeom>
                <a:gradFill flip="none" rotWithShape="1">
                  <a:gsLst>
                    <a:gs pos="51000">
                      <a:sysClr val="windowText" lastClr="000000">
                        <a:lumMod val="65000"/>
                        <a:lumOff val="35000"/>
                      </a:sysClr>
                    </a:gs>
                    <a:gs pos="20000">
                      <a:sysClr val="window" lastClr="FFFFFF">
                        <a:lumMod val="50000"/>
                      </a:sysClr>
                    </a:gs>
                    <a:gs pos="86000">
                      <a:sysClr val="window" lastClr="FFFFFF">
                        <a:lumMod val="65000"/>
                      </a:sys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12700" cap="flat" cmpd="sng" algn="ctr">
                  <a:solidFill>
                    <a:sysClr val="window" lastClr="FFFFFF">
                      <a:lumMod val="6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5" name="椭圆 74"/>
                <p:cNvSpPr/>
                <p:nvPr/>
              </p:nvSpPr>
              <p:spPr>
                <a:xfrm>
                  <a:off x="4345371" y="2120376"/>
                  <a:ext cx="95889" cy="107636"/>
                </a:xfrm>
                <a:prstGeom prst="ellipse">
                  <a:avLst/>
                </a:prstGeom>
                <a:gradFill flip="none" rotWithShape="1">
                  <a:gsLst>
                    <a:gs pos="51000">
                      <a:sysClr val="windowText" lastClr="000000">
                        <a:lumMod val="65000"/>
                        <a:lumOff val="35000"/>
                      </a:sysClr>
                    </a:gs>
                    <a:gs pos="20000">
                      <a:sysClr val="window" lastClr="FFFFFF">
                        <a:lumMod val="50000"/>
                      </a:sysClr>
                    </a:gs>
                    <a:gs pos="86000">
                      <a:sysClr val="window" lastClr="FFFFFF">
                        <a:lumMod val="65000"/>
                      </a:sys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12700" cap="flat" cmpd="sng" algn="ctr">
                  <a:solidFill>
                    <a:sysClr val="window" lastClr="FFFFFF">
                      <a:lumMod val="6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6" name="矩形 75"/>
                <p:cNvSpPr/>
                <p:nvPr/>
              </p:nvSpPr>
              <p:spPr>
                <a:xfrm>
                  <a:off x="4391601" y="2132856"/>
                  <a:ext cx="360040" cy="72008"/>
                </a:xfrm>
                <a:prstGeom prst="rect">
                  <a:avLst/>
                </a:prstGeom>
                <a:gradFill flip="none" rotWithShape="1">
                  <a:gsLst>
                    <a:gs pos="57000">
                      <a:sysClr val="window" lastClr="FFFFFF">
                        <a:lumMod val="85000"/>
                      </a:sysClr>
                    </a:gs>
                    <a:gs pos="9000">
                      <a:sysClr val="window" lastClr="FFFFFF">
                        <a:lumMod val="50000"/>
                      </a:sysClr>
                    </a:gs>
                    <a:gs pos="98000">
                      <a:sysClr val="window" lastClr="FFFFFF">
                        <a:lumMod val="65000"/>
                      </a:sysClr>
                    </a:gs>
                  </a:gsLst>
                  <a:lin ang="5400000" scaled="1"/>
                  <a:tileRect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64" name="组合 63"/>
              <p:cNvGrpSpPr/>
              <p:nvPr/>
            </p:nvGrpSpPr>
            <p:grpSpPr>
              <a:xfrm>
                <a:off x="4351868" y="4972007"/>
                <a:ext cx="433995" cy="112970"/>
                <a:chOff x="4345371" y="2115042"/>
                <a:chExt cx="433995" cy="112970"/>
              </a:xfrm>
            </p:grpSpPr>
            <p:sp>
              <p:nvSpPr>
                <p:cNvPr id="71" name="椭圆 70"/>
                <p:cNvSpPr/>
                <p:nvPr/>
              </p:nvSpPr>
              <p:spPr>
                <a:xfrm>
                  <a:off x="4683477" y="2115042"/>
                  <a:ext cx="95889" cy="107636"/>
                </a:xfrm>
                <a:prstGeom prst="ellipse">
                  <a:avLst/>
                </a:prstGeom>
                <a:gradFill flip="none" rotWithShape="1">
                  <a:gsLst>
                    <a:gs pos="51000">
                      <a:sysClr val="windowText" lastClr="000000">
                        <a:lumMod val="65000"/>
                        <a:lumOff val="35000"/>
                      </a:sysClr>
                    </a:gs>
                    <a:gs pos="20000">
                      <a:sysClr val="window" lastClr="FFFFFF">
                        <a:lumMod val="50000"/>
                      </a:sysClr>
                    </a:gs>
                    <a:gs pos="86000">
                      <a:sysClr val="window" lastClr="FFFFFF">
                        <a:lumMod val="65000"/>
                      </a:sys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12700" cap="flat" cmpd="sng" algn="ctr">
                  <a:solidFill>
                    <a:sysClr val="window" lastClr="FFFFFF">
                      <a:lumMod val="6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2" name="椭圆 71"/>
                <p:cNvSpPr/>
                <p:nvPr/>
              </p:nvSpPr>
              <p:spPr>
                <a:xfrm>
                  <a:off x="4345371" y="2120376"/>
                  <a:ext cx="95889" cy="107636"/>
                </a:xfrm>
                <a:prstGeom prst="ellipse">
                  <a:avLst/>
                </a:prstGeom>
                <a:gradFill flip="none" rotWithShape="1">
                  <a:gsLst>
                    <a:gs pos="51000">
                      <a:sysClr val="windowText" lastClr="000000">
                        <a:lumMod val="65000"/>
                        <a:lumOff val="35000"/>
                      </a:sysClr>
                    </a:gs>
                    <a:gs pos="20000">
                      <a:sysClr val="window" lastClr="FFFFFF">
                        <a:lumMod val="50000"/>
                      </a:sysClr>
                    </a:gs>
                    <a:gs pos="86000">
                      <a:sysClr val="window" lastClr="FFFFFF">
                        <a:lumMod val="65000"/>
                      </a:sys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12700" cap="flat" cmpd="sng" algn="ctr">
                  <a:solidFill>
                    <a:sysClr val="window" lastClr="FFFFFF">
                      <a:lumMod val="6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3" name="矩形 72"/>
                <p:cNvSpPr/>
                <p:nvPr/>
              </p:nvSpPr>
              <p:spPr>
                <a:xfrm>
                  <a:off x="4391601" y="2132856"/>
                  <a:ext cx="360040" cy="72008"/>
                </a:xfrm>
                <a:prstGeom prst="rect">
                  <a:avLst/>
                </a:prstGeom>
                <a:gradFill flip="none" rotWithShape="1">
                  <a:gsLst>
                    <a:gs pos="57000">
                      <a:sysClr val="window" lastClr="FFFFFF">
                        <a:lumMod val="85000"/>
                      </a:sysClr>
                    </a:gs>
                    <a:gs pos="9000">
                      <a:sysClr val="window" lastClr="FFFFFF">
                        <a:lumMod val="50000"/>
                      </a:sysClr>
                    </a:gs>
                    <a:gs pos="98000">
                      <a:sysClr val="window" lastClr="FFFFFF">
                        <a:lumMod val="65000"/>
                      </a:sysClr>
                    </a:gs>
                  </a:gsLst>
                  <a:lin ang="5400000" scaled="1"/>
                  <a:tileRect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65" name="组合 64"/>
              <p:cNvGrpSpPr/>
              <p:nvPr/>
            </p:nvGrpSpPr>
            <p:grpSpPr>
              <a:xfrm>
                <a:off x="4341185" y="5660969"/>
                <a:ext cx="433995" cy="112970"/>
                <a:chOff x="4345371" y="2115042"/>
                <a:chExt cx="433995" cy="112970"/>
              </a:xfrm>
            </p:grpSpPr>
            <p:sp>
              <p:nvSpPr>
                <p:cNvPr id="68" name="椭圆 67"/>
                <p:cNvSpPr/>
                <p:nvPr/>
              </p:nvSpPr>
              <p:spPr>
                <a:xfrm>
                  <a:off x="4683477" y="2115042"/>
                  <a:ext cx="95889" cy="107636"/>
                </a:xfrm>
                <a:prstGeom prst="ellipse">
                  <a:avLst/>
                </a:prstGeom>
                <a:gradFill flip="none" rotWithShape="1">
                  <a:gsLst>
                    <a:gs pos="51000">
                      <a:sysClr val="windowText" lastClr="000000">
                        <a:lumMod val="65000"/>
                        <a:lumOff val="35000"/>
                      </a:sysClr>
                    </a:gs>
                    <a:gs pos="20000">
                      <a:sysClr val="window" lastClr="FFFFFF">
                        <a:lumMod val="50000"/>
                      </a:sysClr>
                    </a:gs>
                    <a:gs pos="86000">
                      <a:sysClr val="window" lastClr="FFFFFF">
                        <a:lumMod val="65000"/>
                      </a:sys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12700" cap="flat" cmpd="sng" algn="ctr">
                  <a:solidFill>
                    <a:sysClr val="window" lastClr="FFFFFF">
                      <a:lumMod val="6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9" name="椭圆 68"/>
                <p:cNvSpPr/>
                <p:nvPr/>
              </p:nvSpPr>
              <p:spPr>
                <a:xfrm>
                  <a:off x="4345371" y="2120376"/>
                  <a:ext cx="95889" cy="107636"/>
                </a:xfrm>
                <a:prstGeom prst="ellipse">
                  <a:avLst/>
                </a:prstGeom>
                <a:gradFill flip="none" rotWithShape="1">
                  <a:gsLst>
                    <a:gs pos="51000">
                      <a:sysClr val="windowText" lastClr="000000">
                        <a:lumMod val="65000"/>
                        <a:lumOff val="35000"/>
                      </a:sysClr>
                    </a:gs>
                    <a:gs pos="20000">
                      <a:sysClr val="window" lastClr="FFFFFF">
                        <a:lumMod val="50000"/>
                      </a:sysClr>
                    </a:gs>
                    <a:gs pos="86000">
                      <a:sysClr val="window" lastClr="FFFFFF">
                        <a:lumMod val="65000"/>
                      </a:sys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12700" cap="flat" cmpd="sng" algn="ctr">
                  <a:solidFill>
                    <a:sysClr val="window" lastClr="FFFFFF">
                      <a:lumMod val="6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0" name="矩形 69"/>
                <p:cNvSpPr/>
                <p:nvPr/>
              </p:nvSpPr>
              <p:spPr>
                <a:xfrm>
                  <a:off x="4391601" y="2132856"/>
                  <a:ext cx="360040" cy="72008"/>
                </a:xfrm>
                <a:prstGeom prst="rect">
                  <a:avLst/>
                </a:prstGeom>
                <a:gradFill flip="none" rotWithShape="1">
                  <a:gsLst>
                    <a:gs pos="57000">
                      <a:sysClr val="window" lastClr="FFFFFF">
                        <a:lumMod val="85000"/>
                      </a:sysClr>
                    </a:gs>
                    <a:gs pos="9000">
                      <a:sysClr val="window" lastClr="FFFFFF">
                        <a:lumMod val="50000"/>
                      </a:sysClr>
                    </a:gs>
                    <a:gs pos="98000">
                      <a:sysClr val="window" lastClr="FFFFFF">
                        <a:lumMod val="65000"/>
                      </a:sysClr>
                    </a:gs>
                  </a:gsLst>
                  <a:lin ang="5400000" scaled="1"/>
                  <a:tileRect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</a:endParaRPr>
                </a:p>
              </p:txBody>
            </p:sp>
          </p:grpSp>
        </p:grpSp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895997" y="1557026"/>
              <a:ext cx="3851945" cy="941987"/>
            </a:xfrm>
            <a:prstGeom prst="rect">
              <a:avLst/>
            </a:prstGeom>
          </p:spPr>
        </p:pic>
        <p:sp>
          <p:nvSpPr>
            <p:cNvPr id="91" name="椭圆 90"/>
            <p:cNvSpPr/>
            <p:nvPr/>
          </p:nvSpPr>
          <p:spPr>
            <a:xfrm>
              <a:off x="4995056" y="2648104"/>
              <a:ext cx="720000" cy="720000"/>
            </a:xfrm>
            <a:prstGeom prst="ellipse">
              <a:avLst/>
            </a:prstGeom>
            <a:solidFill>
              <a:srgbClr val="6CA62C"/>
            </a:solidFill>
            <a:ln w="12700" cap="flat" cmpd="sng" algn="ctr">
              <a:solidFill>
                <a:srgbClr val="6CA62C"/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kern="0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形式化</a:t>
              </a:r>
              <a:endParaRPr lang="en-US" altLang="zh-CN" sz="1600" b="1" kern="0" dirty="0">
                <a:solidFill>
                  <a:prstClr val="white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5986208" y="2648104"/>
              <a:ext cx="720000" cy="720000"/>
            </a:xfrm>
            <a:prstGeom prst="ellipse">
              <a:avLst/>
            </a:prstGeom>
            <a:solidFill>
              <a:srgbClr val="6CA62C"/>
            </a:solidFill>
            <a:ln w="12700" cap="flat" cmpd="sng" algn="ctr">
              <a:solidFill>
                <a:srgbClr val="6CA62C"/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kern="0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语言</a:t>
              </a:r>
              <a:endParaRPr lang="en-US" altLang="zh-CN" sz="1600" b="1" kern="0" dirty="0">
                <a:solidFill>
                  <a:prstClr val="white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6908655" y="2637011"/>
              <a:ext cx="720000" cy="720000"/>
            </a:xfrm>
            <a:prstGeom prst="ellipse">
              <a:avLst/>
            </a:prstGeom>
            <a:solidFill>
              <a:srgbClr val="6CA62C"/>
            </a:solidFill>
            <a:ln w="12700" cap="flat" cmpd="sng" algn="ctr">
              <a:solidFill>
                <a:srgbClr val="6CA62C"/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kern="0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建立方法</a:t>
              </a:r>
              <a:endParaRPr lang="en-US" altLang="zh-CN" sz="1600" b="1" kern="0" dirty="0">
                <a:solidFill>
                  <a:prstClr val="white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7831102" y="2648104"/>
              <a:ext cx="720000" cy="720000"/>
            </a:xfrm>
            <a:prstGeom prst="ellipse">
              <a:avLst/>
            </a:prstGeom>
            <a:solidFill>
              <a:srgbClr val="6CA62C"/>
            </a:solidFill>
            <a:ln w="12700" cap="flat" cmpd="sng" algn="ctr">
              <a:solidFill>
                <a:srgbClr val="6CA62C"/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kern="0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分析方法</a:t>
              </a:r>
              <a:endParaRPr lang="en-US" altLang="zh-CN" sz="1600" b="1" kern="0" dirty="0">
                <a:solidFill>
                  <a:prstClr val="white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6908655" y="3472082"/>
              <a:ext cx="720000" cy="720000"/>
            </a:xfrm>
            <a:prstGeom prst="ellipse">
              <a:avLst/>
            </a:prstGeom>
            <a:solidFill>
              <a:srgbClr val="6CA62C"/>
            </a:solidFill>
            <a:ln w="12700" cap="flat" cmpd="sng" algn="ctr">
              <a:solidFill>
                <a:srgbClr val="6CA62C"/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kern="0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应用</a:t>
              </a:r>
              <a:endParaRPr lang="en-US" altLang="zh-CN" sz="1600" b="1" kern="0" dirty="0">
                <a:solidFill>
                  <a:prstClr val="white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5003994" y="3444798"/>
              <a:ext cx="720000" cy="720000"/>
            </a:xfrm>
            <a:prstGeom prst="ellipse">
              <a:avLst/>
            </a:prstGeom>
            <a:solidFill>
              <a:srgbClr val="6CA62C"/>
            </a:solidFill>
            <a:ln w="12700" cap="flat" cmpd="sng" algn="ctr">
              <a:solidFill>
                <a:srgbClr val="6CA62C"/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kern="0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评估</a:t>
              </a:r>
              <a:endParaRPr lang="en-US" altLang="zh-CN" sz="1600" b="1" kern="0" dirty="0">
                <a:solidFill>
                  <a:prstClr val="white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6011970" y="3472082"/>
              <a:ext cx="720000" cy="720000"/>
            </a:xfrm>
            <a:prstGeom prst="ellipse">
              <a:avLst/>
            </a:prstGeom>
            <a:solidFill>
              <a:srgbClr val="6CA62C"/>
            </a:solidFill>
            <a:ln w="12700" cap="flat" cmpd="sng" algn="ctr">
              <a:solidFill>
                <a:srgbClr val="6CA62C"/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kern="0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项目经验</a:t>
              </a:r>
              <a:endParaRPr lang="en-US" altLang="zh-CN" sz="1600" b="1" kern="0" dirty="0">
                <a:solidFill>
                  <a:prstClr val="white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7883944" y="3483175"/>
              <a:ext cx="720000" cy="720000"/>
            </a:xfrm>
            <a:prstGeom prst="ellipse">
              <a:avLst/>
            </a:prstGeom>
            <a:solidFill>
              <a:srgbClr val="6CA62C"/>
            </a:solidFill>
            <a:ln w="12700" cap="flat" cmpd="sng" algn="ctr">
              <a:solidFill>
                <a:srgbClr val="6CA62C"/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kern="0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问题研究</a:t>
              </a:r>
              <a:endParaRPr lang="en-US" altLang="zh-CN" sz="1600" b="1" kern="0" dirty="0">
                <a:solidFill>
                  <a:prstClr val="white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" name="圆角矩形 101"/>
            <p:cNvSpPr/>
            <p:nvPr/>
          </p:nvSpPr>
          <p:spPr>
            <a:xfrm>
              <a:off x="5119897" y="4436976"/>
              <a:ext cx="720000" cy="720000"/>
            </a:xfrm>
            <a:prstGeom prst="roundRect">
              <a:avLst/>
            </a:prstGeom>
            <a:solidFill>
              <a:srgbClr val="6CA62C"/>
            </a:solidFill>
            <a:ln w="12700" cap="flat" cmpd="sng" algn="ctr">
              <a:solidFill>
                <a:srgbClr val="6CA62C"/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kern="0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制造业</a:t>
              </a:r>
              <a:endParaRPr lang="en-US" altLang="zh-CN" sz="1600" b="1" kern="0" dirty="0">
                <a:solidFill>
                  <a:prstClr val="white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3" name="圆角矩形 102"/>
            <p:cNvSpPr/>
            <p:nvPr/>
          </p:nvSpPr>
          <p:spPr>
            <a:xfrm>
              <a:off x="6111049" y="4436976"/>
              <a:ext cx="720000" cy="720000"/>
            </a:xfrm>
            <a:prstGeom prst="roundRect">
              <a:avLst/>
            </a:prstGeom>
            <a:solidFill>
              <a:srgbClr val="6CA62C"/>
            </a:solidFill>
            <a:ln w="12700" cap="flat" cmpd="sng" algn="ctr">
              <a:solidFill>
                <a:srgbClr val="6CA62C"/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kern="0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信息</a:t>
              </a:r>
              <a:endParaRPr lang="en-US" altLang="zh-CN" sz="1600" b="1" kern="0" dirty="0">
                <a:solidFill>
                  <a:prstClr val="white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kern="0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物理</a:t>
              </a:r>
              <a:endParaRPr lang="en-US" altLang="zh-CN" sz="1600" b="1" kern="0" dirty="0">
                <a:solidFill>
                  <a:prstClr val="white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4" name="圆角矩形 103"/>
            <p:cNvSpPr/>
            <p:nvPr/>
          </p:nvSpPr>
          <p:spPr>
            <a:xfrm>
              <a:off x="7033496" y="4408069"/>
              <a:ext cx="720000" cy="720000"/>
            </a:xfrm>
            <a:prstGeom prst="roundRect">
              <a:avLst/>
            </a:prstGeom>
            <a:solidFill>
              <a:srgbClr val="6CA62C"/>
            </a:solidFill>
            <a:ln w="12700" cap="flat" cmpd="sng" algn="ctr">
              <a:solidFill>
                <a:srgbClr val="6CA62C"/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kern="0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云计算</a:t>
              </a:r>
              <a:endParaRPr lang="en-US" altLang="zh-CN" sz="1600" b="1" kern="0" dirty="0">
                <a:solidFill>
                  <a:prstClr val="white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5" name="圆角矩形 104"/>
            <p:cNvSpPr/>
            <p:nvPr/>
          </p:nvSpPr>
          <p:spPr>
            <a:xfrm>
              <a:off x="7955943" y="4419162"/>
              <a:ext cx="720000" cy="720000"/>
            </a:xfrm>
            <a:prstGeom prst="roundRect">
              <a:avLst/>
            </a:prstGeom>
            <a:solidFill>
              <a:srgbClr val="6CA62C"/>
            </a:solidFill>
            <a:ln w="12700" cap="flat" cmpd="sng" algn="ctr">
              <a:solidFill>
                <a:srgbClr val="6CA62C"/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kern="0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移动</a:t>
              </a:r>
              <a:endParaRPr lang="en-US" altLang="zh-CN" sz="1600" b="1" kern="0" dirty="0">
                <a:solidFill>
                  <a:prstClr val="white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kern="0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计算</a:t>
              </a:r>
              <a:endParaRPr lang="en-US" altLang="zh-CN" sz="1600" b="1" kern="0" dirty="0">
                <a:solidFill>
                  <a:prstClr val="white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6" name="右大括号 105"/>
            <p:cNvSpPr/>
            <p:nvPr/>
          </p:nvSpPr>
          <p:spPr bwMode="auto">
            <a:xfrm rot="16200000">
              <a:off x="6781379" y="2817014"/>
              <a:ext cx="215996" cy="3023948"/>
            </a:xfrm>
            <a:prstGeom prst="rightBrace">
              <a:avLst>
                <a:gd name="adj1" fmla="val 8333"/>
                <a:gd name="adj2" fmla="val 63679"/>
              </a:avLst>
            </a:prstGeom>
            <a:noFill/>
            <a:ln w="28575" cap="flat" cmpd="sng" algn="ctr">
              <a:solidFill>
                <a:srgbClr val="6CA62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7" name="圆角矩形 106"/>
            <p:cNvSpPr/>
            <p:nvPr/>
          </p:nvSpPr>
          <p:spPr>
            <a:xfrm>
              <a:off x="5100931" y="5218757"/>
              <a:ext cx="720000" cy="720000"/>
            </a:xfrm>
            <a:prstGeom prst="roundRect">
              <a:avLst/>
            </a:prstGeom>
            <a:solidFill>
              <a:srgbClr val="6CA62C"/>
            </a:solidFill>
            <a:ln w="12700" cap="flat" cmpd="sng" algn="ctr">
              <a:solidFill>
                <a:srgbClr val="6CA62C"/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kern="0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机器人</a:t>
              </a:r>
              <a:endParaRPr lang="en-US" altLang="zh-CN" sz="1600" b="1" kern="0" dirty="0">
                <a:solidFill>
                  <a:prstClr val="white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8" name="圆角矩形 107"/>
            <p:cNvSpPr/>
            <p:nvPr/>
          </p:nvSpPr>
          <p:spPr>
            <a:xfrm>
              <a:off x="6092083" y="5218757"/>
              <a:ext cx="720000" cy="720000"/>
            </a:xfrm>
            <a:prstGeom prst="roundRect">
              <a:avLst/>
            </a:prstGeom>
            <a:solidFill>
              <a:srgbClr val="6CA62C"/>
            </a:solidFill>
            <a:ln w="12700" cap="flat" cmpd="sng" algn="ctr">
              <a:solidFill>
                <a:srgbClr val="6CA62C"/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kern="0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面向</a:t>
              </a:r>
              <a:endParaRPr lang="en-US" altLang="zh-CN" sz="1600" b="1" kern="0" dirty="0">
                <a:solidFill>
                  <a:prstClr val="white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kern="0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服务</a:t>
              </a:r>
              <a:endParaRPr lang="en-US" altLang="zh-CN" sz="1600" b="1" kern="0" dirty="0">
                <a:solidFill>
                  <a:prstClr val="white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9" name="圆角矩形 108"/>
            <p:cNvSpPr/>
            <p:nvPr/>
          </p:nvSpPr>
          <p:spPr>
            <a:xfrm>
              <a:off x="7014530" y="5189850"/>
              <a:ext cx="720000" cy="720000"/>
            </a:xfrm>
            <a:prstGeom prst="roundRect">
              <a:avLst/>
            </a:prstGeom>
            <a:solidFill>
              <a:srgbClr val="6CA62C"/>
            </a:solidFill>
            <a:ln w="12700" cap="flat" cmpd="sng" algn="ctr">
              <a:solidFill>
                <a:srgbClr val="6CA62C"/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kern="0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可信</a:t>
              </a:r>
              <a:endParaRPr lang="en-US" altLang="zh-CN" sz="1600" b="1" kern="0" dirty="0">
                <a:solidFill>
                  <a:prstClr val="white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kern="0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计算</a:t>
              </a:r>
              <a:endParaRPr lang="en-US" altLang="zh-CN" sz="1600" b="1" kern="0" dirty="0">
                <a:solidFill>
                  <a:prstClr val="white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0" name="圆角矩形 109"/>
            <p:cNvSpPr/>
            <p:nvPr/>
          </p:nvSpPr>
          <p:spPr>
            <a:xfrm>
              <a:off x="7936977" y="5200943"/>
              <a:ext cx="720000" cy="720000"/>
            </a:xfrm>
            <a:prstGeom prst="roundRect">
              <a:avLst/>
            </a:prstGeom>
            <a:solidFill>
              <a:srgbClr val="6CA62C"/>
            </a:solidFill>
            <a:ln w="12700" cap="flat" cmpd="sng" algn="ctr">
              <a:solidFill>
                <a:srgbClr val="6CA62C"/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kern="0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智能</a:t>
              </a:r>
              <a:endParaRPr lang="en-US" altLang="zh-CN" sz="1600" b="1" kern="0" dirty="0">
                <a:solidFill>
                  <a:prstClr val="white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kern="0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终端</a:t>
              </a:r>
              <a:endParaRPr lang="en-US" altLang="zh-CN" sz="1600" b="1" kern="0" dirty="0">
                <a:solidFill>
                  <a:prstClr val="white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1076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圆角矩形 99"/>
          <p:cNvSpPr/>
          <p:nvPr/>
        </p:nvSpPr>
        <p:spPr>
          <a:xfrm>
            <a:off x="252060" y="1485028"/>
            <a:ext cx="8639880" cy="2201948"/>
          </a:xfrm>
          <a:prstGeom prst="roundRect">
            <a:avLst>
              <a:gd name="adj" fmla="val 4118"/>
            </a:avLst>
          </a:prstGeom>
          <a:solidFill>
            <a:sysClr val="window" lastClr="FFFFFF"/>
          </a:solidFill>
          <a:ln w="2540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灯片编号占位符 1"/>
          <p:cNvSpPr txBox="1">
            <a:spLocks noGrp="1"/>
          </p:cNvSpPr>
          <p:nvPr/>
        </p:nvSpPr>
        <p:spPr bwMode="auto">
          <a:xfrm>
            <a:off x="7235963" y="6596956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r">
              <a:defRPr kumimoji="1" sz="1400" b="1">
                <a:solidFill>
                  <a:schemeClr val="bg1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defRPr>
            </a:lvl1pPr>
          </a:lstStyle>
          <a:p>
            <a:fld id="{0D7D0512-7820-47F3-A392-C9562B311ADF}" type="slidenum">
              <a:rPr lang="zh-CN" altLang="en-US">
                <a:solidFill>
                  <a:srgbClr val="FFFFFF"/>
                </a:solidFill>
              </a:rPr>
              <a:pPr/>
              <a:t>19</a:t>
            </a:fld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492017" y="45049"/>
            <a:ext cx="5651985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二、自适应</a:t>
            </a:r>
            <a:r>
              <a: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-04</a:t>
            </a:r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现状</a:t>
            </a:r>
            <a:r>
              <a: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(3/4)</a:t>
            </a:r>
            <a:endParaRPr lang="zh-CN" alt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144060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椭圆 8"/>
          <p:cNvSpPr/>
          <p:nvPr/>
        </p:nvSpPr>
        <p:spPr bwMode="auto">
          <a:xfrm>
            <a:off x="288058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椭圆 9"/>
          <p:cNvSpPr/>
          <p:nvPr/>
        </p:nvSpPr>
        <p:spPr bwMode="auto">
          <a:xfrm>
            <a:off x="121513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椭圆 10"/>
          <p:cNvSpPr/>
          <p:nvPr/>
        </p:nvSpPr>
        <p:spPr bwMode="auto">
          <a:xfrm>
            <a:off x="1359131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椭圆 11"/>
          <p:cNvSpPr/>
          <p:nvPr/>
        </p:nvSpPr>
        <p:spPr bwMode="auto">
          <a:xfrm>
            <a:off x="280802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椭圆 12"/>
          <p:cNvSpPr/>
          <p:nvPr/>
        </p:nvSpPr>
        <p:spPr bwMode="auto">
          <a:xfrm>
            <a:off x="2952021" y="660802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椭圆 13"/>
          <p:cNvSpPr/>
          <p:nvPr/>
        </p:nvSpPr>
        <p:spPr bwMode="auto">
          <a:xfrm>
            <a:off x="3096019" y="664733"/>
            <a:ext cx="108000" cy="1080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椭圆 14"/>
          <p:cNvSpPr/>
          <p:nvPr/>
        </p:nvSpPr>
        <p:spPr bwMode="auto">
          <a:xfrm>
            <a:off x="324001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椭圆 15"/>
          <p:cNvSpPr/>
          <p:nvPr/>
        </p:nvSpPr>
        <p:spPr bwMode="auto">
          <a:xfrm>
            <a:off x="363601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椭圆 16"/>
          <p:cNvSpPr/>
          <p:nvPr/>
        </p:nvSpPr>
        <p:spPr bwMode="auto">
          <a:xfrm>
            <a:off x="378001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椭圆 17"/>
          <p:cNvSpPr/>
          <p:nvPr/>
        </p:nvSpPr>
        <p:spPr bwMode="auto">
          <a:xfrm>
            <a:off x="392400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椭圆 18"/>
          <p:cNvSpPr/>
          <p:nvPr/>
        </p:nvSpPr>
        <p:spPr bwMode="auto">
          <a:xfrm>
            <a:off x="406800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椭圆 21"/>
          <p:cNvSpPr/>
          <p:nvPr/>
        </p:nvSpPr>
        <p:spPr bwMode="auto">
          <a:xfrm>
            <a:off x="4212005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椭圆 22"/>
          <p:cNvSpPr/>
          <p:nvPr/>
        </p:nvSpPr>
        <p:spPr bwMode="auto">
          <a:xfrm>
            <a:off x="435600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椭圆 23"/>
          <p:cNvSpPr/>
          <p:nvPr/>
        </p:nvSpPr>
        <p:spPr bwMode="auto">
          <a:xfrm>
            <a:off x="450000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椭圆 24"/>
          <p:cNvSpPr/>
          <p:nvPr/>
        </p:nvSpPr>
        <p:spPr bwMode="auto">
          <a:xfrm>
            <a:off x="464399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椭圆 25"/>
          <p:cNvSpPr/>
          <p:nvPr/>
        </p:nvSpPr>
        <p:spPr bwMode="auto">
          <a:xfrm>
            <a:off x="478799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椭圆 26"/>
          <p:cNvSpPr/>
          <p:nvPr/>
        </p:nvSpPr>
        <p:spPr bwMode="auto">
          <a:xfrm>
            <a:off x="4931995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椭圆 27"/>
          <p:cNvSpPr/>
          <p:nvPr/>
        </p:nvSpPr>
        <p:spPr bwMode="auto">
          <a:xfrm>
            <a:off x="5216403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椭圆 28"/>
          <p:cNvSpPr/>
          <p:nvPr/>
        </p:nvSpPr>
        <p:spPr bwMode="auto">
          <a:xfrm>
            <a:off x="5072405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椭圆 29"/>
          <p:cNvSpPr/>
          <p:nvPr/>
        </p:nvSpPr>
        <p:spPr bwMode="auto">
          <a:xfrm>
            <a:off x="1514714" y="664778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椭圆 30"/>
          <p:cNvSpPr/>
          <p:nvPr/>
        </p:nvSpPr>
        <p:spPr bwMode="auto">
          <a:xfrm>
            <a:off x="1658712" y="664778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椭圆 31"/>
          <p:cNvSpPr/>
          <p:nvPr/>
        </p:nvSpPr>
        <p:spPr bwMode="auto">
          <a:xfrm>
            <a:off x="923431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椭圆 32"/>
          <p:cNvSpPr/>
          <p:nvPr/>
        </p:nvSpPr>
        <p:spPr bwMode="auto">
          <a:xfrm>
            <a:off x="106742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椭圆 33"/>
          <p:cNvSpPr/>
          <p:nvPr/>
        </p:nvSpPr>
        <p:spPr bwMode="auto">
          <a:xfrm>
            <a:off x="7178795" y="662782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椭圆 34"/>
          <p:cNvSpPr/>
          <p:nvPr/>
        </p:nvSpPr>
        <p:spPr bwMode="auto">
          <a:xfrm>
            <a:off x="7321688" y="660802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椭圆 36"/>
          <p:cNvSpPr/>
          <p:nvPr/>
        </p:nvSpPr>
        <p:spPr bwMode="auto">
          <a:xfrm>
            <a:off x="42672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椭圆 37"/>
          <p:cNvSpPr/>
          <p:nvPr/>
        </p:nvSpPr>
        <p:spPr bwMode="auto">
          <a:xfrm>
            <a:off x="57072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椭圆 38"/>
          <p:cNvSpPr/>
          <p:nvPr/>
        </p:nvSpPr>
        <p:spPr bwMode="auto">
          <a:xfrm>
            <a:off x="180003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椭圆 39"/>
          <p:cNvSpPr/>
          <p:nvPr/>
        </p:nvSpPr>
        <p:spPr bwMode="auto">
          <a:xfrm>
            <a:off x="2160032" y="668960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椭圆 40"/>
          <p:cNvSpPr/>
          <p:nvPr/>
        </p:nvSpPr>
        <p:spPr bwMode="auto">
          <a:xfrm>
            <a:off x="2304030" y="66502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" name="椭圆 41"/>
          <p:cNvSpPr/>
          <p:nvPr/>
        </p:nvSpPr>
        <p:spPr bwMode="auto">
          <a:xfrm>
            <a:off x="2448028" y="668960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椭圆 42"/>
          <p:cNvSpPr/>
          <p:nvPr/>
        </p:nvSpPr>
        <p:spPr bwMode="auto">
          <a:xfrm>
            <a:off x="7019966" y="664798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椭圆 43"/>
          <p:cNvSpPr/>
          <p:nvPr/>
        </p:nvSpPr>
        <p:spPr bwMode="auto">
          <a:xfrm>
            <a:off x="537209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椭圆 44"/>
          <p:cNvSpPr/>
          <p:nvPr/>
        </p:nvSpPr>
        <p:spPr bwMode="auto">
          <a:xfrm>
            <a:off x="551609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椭圆 45"/>
          <p:cNvSpPr/>
          <p:nvPr/>
        </p:nvSpPr>
        <p:spPr bwMode="auto">
          <a:xfrm>
            <a:off x="566008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" name="椭圆 46"/>
          <p:cNvSpPr/>
          <p:nvPr/>
        </p:nvSpPr>
        <p:spPr bwMode="auto">
          <a:xfrm>
            <a:off x="580408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椭圆 47"/>
          <p:cNvSpPr/>
          <p:nvPr/>
        </p:nvSpPr>
        <p:spPr bwMode="auto">
          <a:xfrm>
            <a:off x="5948085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" name="椭圆 48"/>
          <p:cNvSpPr/>
          <p:nvPr/>
        </p:nvSpPr>
        <p:spPr bwMode="auto">
          <a:xfrm>
            <a:off x="609208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椭圆 49"/>
          <p:cNvSpPr/>
          <p:nvPr/>
        </p:nvSpPr>
        <p:spPr bwMode="auto">
          <a:xfrm>
            <a:off x="623608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椭圆 50"/>
          <p:cNvSpPr/>
          <p:nvPr/>
        </p:nvSpPr>
        <p:spPr bwMode="auto">
          <a:xfrm>
            <a:off x="638007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" name="椭圆 51"/>
          <p:cNvSpPr/>
          <p:nvPr/>
        </p:nvSpPr>
        <p:spPr bwMode="auto">
          <a:xfrm>
            <a:off x="652407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" name="Text Box 2"/>
          <p:cNvSpPr txBox="1">
            <a:spLocks noChangeArrowheads="1"/>
          </p:cNvSpPr>
          <p:nvPr/>
        </p:nvSpPr>
        <p:spPr bwMode="auto">
          <a:xfrm>
            <a:off x="0" y="833440"/>
            <a:ext cx="9144000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zh-CN" altLang="en-US" sz="3200" b="1" dirty="0">
                <a:solidFill>
                  <a:srgbClr val="6CA62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现状</a:t>
            </a:r>
            <a:r>
              <a:rPr lang="en-US" altLang="zh-CN" sz="3200" b="1" dirty="0">
                <a:solidFill>
                  <a:srgbClr val="6CA62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3200" b="1" dirty="0">
                <a:solidFill>
                  <a:srgbClr val="6CA62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学术文章</a:t>
            </a:r>
            <a:r>
              <a:rPr lang="en-US" altLang="zh-CN" sz="3200" b="1" dirty="0">
                <a:solidFill>
                  <a:srgbClr val="6CA62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(3/4)</a:t>
            </a:r>
            <a:r>
              <a:rPr lang="zh-CN" altLang="en-US" sz="3200" b="1" dirty="0">
                <a:solidFill>
                  <a:srgbClr val="6CA62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solidFill>
                  <a:srgbClr val="6CA62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54" name="图表 53"/>
          <p:cNvGraphicFramePr/>
          <p:nvPr>
            <p:extLst>
              <p:ext uri="{D42A27DB-BD31-4B8C-83A1-F6EECF244321}">
                <p14:modId xmlns:p14="http://schemas.microsoft.com/office/powerpoint/2010/main" val="751998702"/>
              </p:ext>
            </p:extLst>
          </p:nvPr>
        </p:nvGraphicFramePr>
        <p:xfrm>
          <a:off x="220856" y="1699264"/>
          <a:ext cx="8639880" cy="19120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3924010" y="1477515"/>
            <a:ext cx="136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6CA62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应用领域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20856" y="3511676"/>
            <a:ext cx="8639880" cy="2894751"/>
            <a:chOff x="220856" y="3511676"/>
            <a:chExt cx="8639880" cy="2894751"/>
          </a:xfrm>
        </p:grpSpPr>
        <p:sp>
          <p:nvSpPr>
            <p:cNvPr id="131" name="圆角矩形 130"/>
            <p:cNvSpPr/>
            <p:nvPr/>
          </p:nvSpPr>
          <p:spPr>
            <a:xfrm>
              <a:off x="220856" y="3862819"/>
              <a:ext cx="8639880" cy="2543608"/>
            </a:xfrm>
            <a:prstGeom prst="roundRect">
              <a:avLst>
                <a:gd name="adj" fmla="val 4118"/>
              </a:avLst>
            </a:prstGeom>
            <a:solidFill>
              <a:sysClr val="window" lastClr="FFFFFF"/>
            </a:solidFill>
            <a:ln w="2540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  <p:grpSp>
          <p:nvGrpSpPr>
            <p:cNvPr id="103" name="组合 102"/>
            <p:cNvGrpSpPr/>
            <p:nvPr/>
          </p:nvGrpSpPr>
          <p:grpSpPr>
            <a:xfrm rot="5400000">
              <a:off x="306538" y="3701016"/>
              <a:ext cx="433995" cy="112970"/>
              <a:chOff x="4345371" y="2115042"/>
              <a:chExt cx="433995" cy="112970"/>
            </a:xfrm>
          </p:grpSpPr>
          <p:sp>
            <p:nvSpPr>
              <p:cNvPr id="128" name="椭圆 127"/>
              <p:cNvSpPr/>
              <p:nvPr/>
            </p:nvSpPr>
            <p:spPr>
              <a:xfrm>
                <a:off x="4683477" y="2115042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129" name="椭圆 128"/>
              <p:cNvSpPr/>
              <p:nvPr/>
            </p:nvSpPr>
            <p:spPr>
              <a:xfrm>
                <a:off x="4345371" y="2120376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130" name="矩形 129"/>
              <p:cNvSpPr/>
              <p:nvPr/>
            </p:nvSpPr>
            <p:spPr>
              <a:xfrm>
                <a:off x="4391601" y="2132856"/>
                <a:ext cx="360040" cy="72008"/>
              </a:xfrm>
              <a:prstGeom prst="rect">
                <a:avLst/>
              </a:prstGeom>
              <a:gradFill flip="none" rotWithShape="1">
                <a:gsLst>
                  <a:gs pos="57000">
                    <a:sysClr val="window" lastClr="FFFFFF">
                      <a:lumMod val="85000"/>
                    </a:sysClr>
                  </a:gs>
                  <a:gs pos="9000">
                    <a:sysClr val="window" lastClr="FFFFFF">
                      <a:lumMod val="50000"/>
                    </a:sysClr>
                  </a:gs>
                  <a:gs pos="98000">
                    <a:sysClr val="window" lastClr="FFFFFF">
                      <a:lumMod val="65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04" name="组合 103"/>
            <p:cNvGrpSpPr/>
            <p:nvPr/>
          </p:nvGrpSpPr>
          <p:grpSpPr>
            <a:xfrm rot="5400000">
              <a:off x="1727964" y="3701017"/>
              <a:ext cx="433995" cy="112970"/>
              <a:chOff x="4345371" y="2115042"/>
              <a:chExt cx="433995" cy="112970"/>
            </a:xfrm>
          </p:grpSpPr>
          <p:sp>
            <p:nvSpPr>
              <p:cNvPr id="125" name="椭圆 124"/>
              <p:cNvSpPr/>
              <p:nvPr/>
            </p:nvSpPr>
            <p:spPr>
              <a:xfrm>
                <a:off x="4683477" y="2115042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126" name="椭圆 125"/>
              <p:cNvSpPr/>
              <p:nvPr/>
            </p:nvSpPr>
            <p:spPr>
              <a:xfrm>
                <a:off x="4345371" y="2120376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127" name="矩形 126"/>
              <p:cNvSpPr/>
              <p:nvPr/>
            </p:nvSpPr>
            <p:spPr>
              <a:xfrm>
                <a:off x="4391601" y="2132856"/>
                <a:ext cx="360040" cy="72008"/>
              </a:xfrm>
              <a:prstGeom prst="rect">
                <a:avLst/>
              </a:prstGeom>
              <a:gradFill flip="none" rotWithShape="1">
                <a:gsLst>
                  <a:gs pos="57000">
                    <a:sysClr val="window" lastClr="FFFFFF">
                      <a:lumMod val="85000"/>
                    </a:sysClr>
                  </a:gs>
                  <a:gs pos="9000">
                    <a:sysClr val="window" lastClr="FFFFFF">
                      <a:lumMod val="50000"/>
                    </a:sysClr>
                  </a:gs>
                  <a:gs pos="98000">
                    <a:sysClr val="window" lastClr="FFFFFF">
                      <a:lumMod val="65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05" name="组合 104"/>
            <p:cNvGrpSpPr/>
            <p:nvPr/>
          </p:nvGrpSpPr>
          <p:grpSpPr>
            <a:xfrm rot="5400000">
              <a:off x="3202663" y="3701018"/>
              <a:ext cx="433995" cy="112970"/>
              <a:chOff x="4345371" y="2115042"/>
              <a:chExt cx="433995" cy="112970"/>
            </a:xfrm>
          </p:grpSpPr>
          <p:sp>
            <p:nvSpPr>
              <p:cNvPr id="122" name="椭圆 121"/>
              <p:cNvSpPr/>
              <p:nvPr/>
            </p:nvSpPr>
            <p:spPr>
              <a:xfrm>
                <a:off x="4683477" y="2115042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123" name="椭圆 122"/>
              <p:cNvSpPr/>
              <p:nvPr/>
            </p:nvSpPr>
            <p:spPr>
              <a:xfrm>
                <a:off x="4345371" y="2120376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124" name="矩形 123"/>
              <p:cNvSpPr/>
              <p:nvPr/>
            </p:nvSpPr>
            <p:spPr>
              <a:xfrm>
                <a:off x="4391601" y="2132856"/>
                <a:ext cx="360040" cy="72008"/>
              </a:xfrm>
              <a:prstGeom prst="rect">
                <a:avLst/>
              </a:prstGeom>
              <a:gradFill flip="none" rotWithShape="1">
                <a:gsLst>
                  <a:gs pos="57000">
                    <a:sysClr val="window" lastClr="FFFFFF">
                      <a:lumMod val="85000"/>
                    </a:sysClr>
                  </a:gs>
                  <a:gs pos="9000">
                    <a:sysClr val="window" lastClr="FFFFFF">
                      <a:lumMod val="50000"/>
                    </a:sysClr>
                  </a:gs>
                  <a:gs pos="98000">
                    <a:sysClr val="window" lastClr="FFFFFF">
                      <a:lumMod val="65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06" name="组合 105"/>
            <p:cNvGrpSpPr/>
            <p:nvPr/>
          </p:nvGrpSpPr>
          <p:grpSpPr>
            <a:xfrm rot="5400000">
              <a:off x="4570133" y="3710269"/>
              <a:ext cx="433995" cy="112970"/>
              <a:chOff x="4345371" y="2115042"/>
              <a:chExt cx="433995" cy="112970"/>
            </a:xfrm>
          </p:grpSpPr>
          <p:sp>
            <p:nvSpPr>
              <p:cNvPr id="119" name="椭圆 118"/>
              <p:cNvSpPr/>
              <p:nvPr/>
            </p:nvSpPr>
            <p:spPr>
              <a:xfrm>
                <a:off x="4683477" y="2115042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120" name="椭圆 119"/>
              <p:cNvSpPr/>
              <p:nvPr/>
            </p:nvSpPr>
            <p:spPr>
              <a:xfrm>
                <a:off x="4345371" y="2120376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121" name="矩形 120"/>
              <p:cNvSpPr/>
              <p:nvPr/>
            </p:nvSpPr>
            <p:spPr>
              <a:xfrm>
                <a:off x="4391601" y="2132856"/>
                <a:ext cx="360040" cy="72008"/>
              </a:xfrm>
              <a:prstGeom prst="rect">
                <a:avLst/>
              </a:prstGeom>
              <a:gradFill flip="none" rotWithShape="1">
                <a:gsLst>
                  <a:gs pos="57000">
                    <a:sysClr val="window" lastClr="FFFFFF">
                      <a:lumMod val="85000"/>
                    </a:sysClr>
                  </a:gs>
                  <a:gs pos="9000">
                    <a:sysClr val="window" lastClr="FFFFFF">
                      <a:lumMod val="50000"/>
                    </a:sysClr>
                  </a:gs>
                  <a:gs pos="98000">
                    <a:sysClr val="window" lastClr="FFFFFF">
                      <a:lumMod val="65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07" name="组合 106"/>
            <p:cNvGrpSpPr/>
            <p:nvPr/>
          </p:nvGrpSpPr>
          <p:grpSpPr>
            <a:xfrm rot="5400000">
              <a:off x="5829566" y="3701016"/>
              <a:ext cx="433995" cy="112970"/>
              <a:chOff x="4345371" y="2115042"/>
              <a:chExt cx="433995" cy="112970"/>
            </a:xfrm>
          </p:grpSpPr>
          <p:sp>
            <p:nvSpPr>
              <p:cNvPr id="116" name="椭圆 115"/>
              <p:cNvSpPr/>
              <p:nvPr/>
            </p:nvSpPr>
            <p:spPr>
              <a:xfrm>
                <a:off x="4683477" y="2115042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117" name="椭圆 116"/>
              <p:cNvSpPr/>
              <p:nvPr/>
            </p:nvSpPr>
            <p:spPr>
              <a:xfrm>
                <a:off x="4345371" y="2120376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118" name="矩形 117"/>
              <p:cNvSpPr/>
              <p:nvPr/>
            </p:nvSpPr>
            <p:spPr>
              <a:xfrm>
                <a:off x="4391601" y="2132856"/>
                <a:ext cx="360040" cy="72008"/>
              </a:xfrm>
              <a:prstGeom prst="rect">
                <a:avLst/>
              </a:prstGeom>
              <a:gradFill flip="none" rotWithShape="1">
                <a:gsLst>
                  <a:gs pos="57000">
                    <a:sysClr val="window" lastClr="FFFFFF">
                      <a:lumMod val="85000"/>
                    </a:sysClr>
                  </a:gs>
                  <a:gs pos="9000">
                    <a:sysClr val="window" lastClr="FFFFFF">
                      <a:lumMod val="50000"/>
                    </a:sysClr>
                  </a:gs>
                  <a:gs pos="98000">
                    <a:sysClr val="window" lastClr="FFFFFF">
                      <a:lumMod val="65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08" name="组合 107"/>
            <p:cNvGrpSpPr/>
            <p:nvPr/>
          </p:nvGrpSpPr>
          <p:grpSpPr>
            <a:xfrm rot="5400000">
              <a:off x="7115731" y="3699913"/>
              <a:ext cx="433995" cy="112970"/>
              <a:chOff x="4345371" y="2115042"/>
              <a:chExt cx="433995" cy="112970"/>
            </a:xfrm>
          </p:grpSpPr>
          <p:sp>
            <p:nvSpPr>
              <p:cNvPr id="113" name="椭圆 112"/>
              <p:cNvSpPr/>
              <p:nvPr/>
            </p:nvSpPr>
            <p:spPr>
              <a:xfrm>
                <a:off x="4683477" y="2115042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114" name="椭圆 113"/>
              <p:cNvSpPr/>
              <p:nvPr/>
            </p:nvSpPr>
            <p:spPr>
              <a:xfrm>
                <a:off x="4345371" y="2120376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115" name="矩形 114"/>
              <p:cNvSpPr/>
              <p:nvPr/>
            </p:nvSpPr>
            <p:spPr>
              <a:xfrm>
                <a:off x="4391601" y="2132856"/>
                <a:ext cx="360040" cy="72008"/>
              </a:xfrm>
              <a:prstGeom prst="rect">
                <a:avLst/>
              </a:prstGeom>
              <a:gradFill flip="none" rotWithShape="1">
                <a:gsLst>
                  <a:gs pos="57000">
                    <a:sysClr val="window" lastClr="FFFFFF">
                      <a:lumMod val="85000"/>
                    </a:sysClr>
                  </a:gs>
                  <a:gs pos="9000">
                    <a:sysClr val="window" lastClr="FFFFFF">
                      <a:lumMod val="50000"/>
                    </a:sysClr>
                  </a:gs>
                  <a:gs pos="98000">
                    <a:sysClr val="window" lastClr="FFFFFF">
                      <a:lumMod val="65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09" name="组合 108"/>
            <p:cNvGrpSpPr/>
            <p:nvPr/>
          </p:nvGrpSpPr>
          <p:grpSpPr>
            <a:xfrm rot="5400000">
              <a:off x="8452992" y="3672189"/>
              <a:ext cx="433995" cy="112970"/>
              <a:chOff x="4345371" y="2115042"/>
              <a:chExt cx="433995" cy="112970"/>
            </a:xfrm>
          </p:grpSpPr>
          <p:sp>
            <p:nvSpPr>
              <p:cNvPr id="110" name="椭圆 109"/>
              <p:cNvSpPr/>
              <p:nvPr/>
            </p:nvSpPr>
            <p:spPr>
              <a:xfrm>
                <a:off x="4683477" y="2115042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111" name="椭圆 110"/>
              <p:cNvSpPr/>
              <p:nvPr/>
            </p:nvSpPr>
            <p:spPr>
              <a:xfrm>
                <a:off x="4345371" y="2120376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112" name="矩形 111"/>
              <p:cNvSpPr/>
              <p:nvPr/>
            </p:nvSpPr>
            <p:spPr>
              <a:xfrm>
                <a:off x="4391601" y="2132856"/>
                <a:ext cx="360040" cy="72008"/>
              </a:xfrm>
              <a:prstGeom prst="rect">
                <a:avLst/>
              </a:prstGeom>
              <a:gradFill flip="none" rotWithShape="1">
                <a:gsLst>
                  <a:gs pos="57000">
                    <a:sysClr val="window" lastClr="FFFFFF">
                      <a:lumMod val="85000"/>
                    </a:sysClr>
                  </a:gs>
                  <a:gs pos="9000">
                    <a:sysClr val="window" lastClr="FFFFFF">
                      <a:lumMod val="50000"/>
                    </a:sysClr>
                  </a:gs>
                  <a:gs pos="98000">
                    <a:sysClr val="window" lastClr="FFFFFF">
                      <a:lumMod val="65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</p:grpSp>
        <p:graphicFrame>
          <p:nvGraphicFramePr>
            <p:cNvPr id="55" name="图表 54"/>
            <p:cNvGraphicFramePr/>
            <p:nvPr>
              <p:extLst>
                <p:ext uri="{D42A27DB-BD31-4B8C-83A1-F6EECF244321}">
                  <p14:modId xmlns:p14="http://schemas.microsoft.com/office/powerpoint/2010/main" val="3245678976"/>
                </p:ext>
              </p:extLst>
            </p:nvPr>
          </p:nvGraphicFramePr>
          <p:xfrm>
            <a:off x="270545" y="4146256"/>
            <a:ext cx="8572678" cy="225801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33" name="文本框 132"/>
            <p:cNvSpPr txBox="1"/>
            <p:nvPr/>
          </p:nvSpPr>
          <p:spPr>
            <a:xfrm>
              <a:off x="3888011" y="3932993"/>
              <a:ext cx="13679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6CA62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研究方向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0224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auto">
          <a:xfrm>
            <a:off x="0" y="405042"/>
            <a:ext cx="1548042" cy="143998"/>
          </a:xfrm>
          <a:prstGeom prst="rect">
            <a:avLst/>
          </a:prstGeom>
          <a:solidFill>
            <a:srgbClr val="2D4C7F"/>
          </a:solidFill>
          <a:ln w="25400" cap="flat" cmpd="sng" algn="ctr">
            <a:solidFill>
              <a:srgbClr val="2D4C7F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rgbClr val="993300">
                <a:gamma/>
                <a:shade val="60000"/>
                <a:invGamma/>
              </a:srgbClr>
            </a:outerShdw>
          </a:effectLst>
        </p:spPr>
        <p:txBody>
          <a:bodyPr vert="horz" wrap="square" lIns="90170" tIns="46990" rIns="90170" bIns="46990" numCol="1" rtlCol="0" anchor="ctr" anchorCtr="0" compatLnSpc="1">
            <a:prstTxWarp prst="textNoShape">
              <a:avLst/>
            </a:prstTxWarp>
          </a:bodyPr>
          <a:lstStyle/>
          <a:p>
            <a:pPr>
              <a:buFont typeface="Arial" panose="020B0604020202020204" pitchFamily="34" charset="0"/>
              <a:buNone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7595958" y="396427"/>
            <a:ext cx="1548042" cy="143998"/>
          </a:xfrm>
          <a:prstGeom prst="rect">
            <a:avLst/>
          </a:prstGeom>
          <a:solidFill>
            <a:srgbClr val="2D4C7F"/>
          </a:solidFill>
          <a:ln w="25400" cap="flat" cmpd="sng" algn="ctr">
            <a:solidFill>
              <a:srgbClr val="2D4C7F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rgbClr val="993300">
                <a:gamma/>
                <a:shade val="60000"/>
                <a:invGamma/>
              </a:srgbClr>
            </a:outerShdw>
          </a:effectLst>
        </p:spPr>
        <p:txBody>
          <a:bodyPr vert="horz" wrap="square" lIns="90170" tIns="46990" rIns="90170" bIns="46990" numCol="1" rtlCol="0" anchor="ctr" anchorCtr="0" compatLnSpc="1">
            <a:prstTxWarp prst="textNoShape">
              <a:avLst/>
            </a:prstTxWarp>
          </a:bodyPr>
          <a:lstStyle/>
          <a:p>
            <a:pPr>
              <a:buFont typeface="Arial" panose="020B0604020202020204" pitchFamily="34" charset="0"/>
              <a:buNone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7" name="Rectangle 6"/>
          <p:cNvSpPr txBox="1">
            <a:spLocks noChangeArrowheads="1"/>
          </p:cNvSpPr>
          <p:nvPr/>
        </p:nvSpPr>
        <p:spPr>
          <a:xfrm>
            <a:off x="7010400" y="6580188"/>
            <a:ext cx="2133600" cy="277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18</a:t>
            </a: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1" y="116971"/>
            <a:ext cx="9144000" cy="100806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基于搜索的软件工程与自适应系统</a:t>
            </a:r>
          </a:p>
        </p:txBody>
      </p:sp>
      <p:sp>
        <p:nvSpPr>
          <p:cNvPr id="21" name="TextBox 8"/>
          <p:cNvSpPr txBox="1"/>
          <p:nvPr/>
        </p:nvSpPr>
        <p:spPr>
          <a:xfrm>
            <a:off x="3132022" y="2039006"/>
            <a:ext cx="5975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第二章  自适应系统</a:t>
            </a:r>
          </a:p>
        </p:txBody>
      </p:sp>
      <p:cxnSp>
        <p:nvCxnSpPr>
          <p:cNvPr id="24" name="直接连接符 23"/>
          <p:cNvCxnSpPr/>
          <p:nvPr/>
        </p:nvCxnSpPr>
        <p:spPr>
          <a:xfrm>
            <a:off x="4" y="2829333"/>
            <a:ext cx="9123759" cy="0"/>
          </a:xfrm>
          <a:prstGeom prst="lin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椭圆 24"/>
          <p:cNvSpPr/>
          <p:nvPr/>
        </p:nvSpPr>
        <p:spPr>
          <a:xfrm>
            <a:off x="507096" y="1569333"/>
            <a:ext cx="2520000" cy="252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  <a:latin typeface="Impact" pitchFamily="34" charset="0"/>
            </a:endParaRPr>
          </a:p>
        </p:txBody>
      </p:sp>
      <p:sp>
        <p:nvSpPr>
          <p:cNvPr id="26" name="燕尾形 25"/>
          <p:cNvSpPr/>
          <p:nvPr/>
        </p:nvSpPr>
        <p:spPr>
          <a:xfrm>
            <a:off x="8747942" y="2973327"/>
            <a:ext cx="107972" cy="288000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7" name="燕尾形 26"/>
          <p:cNvSpPr/>
          <p:nvPr/>
        </p:nvSpPr>
        <p:spPr>
          <a:xfrm>
            <a:off x="8859942" y="2973327"/>
            <a:ext cx="107972" cy="288000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23982" y="1587333"/>
            <a:ext cx="2484000" cy="2484000"/>
            <a:chOff x="523982" y="1587333"/>
            <a:chExt cx="2484000" cy="2484000"/>
          </a:xfrm>
        </p:grpSpPr>
        <p:grpSp>
          <p:nvGrpSpPr>
            <p:cNvPr id="5" name="组合 4"/>
            <p:cNvGrpSpPr/>
            <p:nvPr/>
          </p:nvGrpSpPr>
          <p:grpSpPr>
            <a:xfrm>
              <a:off x="523982" y="1587333"/>
              <a:ext cx="2484000" cy="2484000"/>
              <a:chOff x="523982" y="1587333"/>
              <a:chExt cx="2484000" cy="2484000"/>
            </a:xfrm>
          </p:grpSpPr>
          <p:pic>
            <p:nvPicPr>
              <p:cNvPr id="2050" name="Picture 2" descr="http://news.21csp.com.cn/UploadFiles/2015/10/liuyuwei/20151012BSKjeP16g6.jpg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610" t="-502" r="16590" b="502"/>
              <a:stretch/>
            </p:blipFill>
            <p:spPr bwMode="auto">
              <a:xfrm>
                <a:off x="523982" y="1587333"/>
                <a:ext cx="2484000" cy="2484000"/>
              </a:xfrm>
              <a:prstGeom prst="flowChartConnector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矩形 2"/>
              <p:cNvSpPr/>
              <p:nvPr/>
            </p:nvSpPr>
            <p:spPr bwMode="auto">
              <a:xfrm rot="1086239">
                <a:off x="701612" y="2444895"/>
                <a:ext cx="2153167" cy="791989"/>
              </a:xfrm>
              <a:prstGeom prst="rect">
                <a:avLst/>
              </a:prstGeom>
              <a:solidFill>
                <a:srgbClr val="38764F"/>
              </a:solidFill>
              <a:ln w="25400" cap="flat" cmpd="sng" algn="ctr">
                <a:solidFill>
                  <a:srgbClr val="38764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170" tIns="46990" rIns="90170" bIns="4699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" name="矩形 1"/>
            <p:cNvSpPr/>
            <p:nvPr/>
          </p:nvSpPr>
          <p:spPr>
            <a:xfrm rot="1202196">
              <a:off x="974128" y="2480212"/>
              <a:ext cx="160813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1" dirty="0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rPr>
                <a:t>SAS</a:t>
              </a:r>
              <a:endParaRPr lang="zh-CN" alt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endParaRPr>
            </a:p>
          </p:txBody>
        </p:sp>
      </p:grpSp>
      <p:sp>
        <p:nvSpPr>
          <p:cNvPr id="30" name="燕尾形 29"/>
          <p:cNvSpPr/>
          <p:nvPr/>
        </p:nvSpPr>
        <p:spPr>
          <a:xfrm>
            <a:off x="8747942" y="2973327"/>
            <a:ext cx="107972" cy="288000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1" name="燕尾形 30"/>
          <p:cNvSpPr/>
          <p:nvPr/>
        </p:nvSpPr>
        <p:spPr>
          <a:xfrm>
            <a:off x="8859942" y="2973327"/>
            <a:ext cx="107972" cy="288000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795644" y="2925007"/>
            <a:ext cx="4295749" cy="3380923"/>
            <a:chOff x="3948200" y="3069005"/>
            <a:chExt cx="4295749" cy="3380923"/>
          </a:xfrm>
        </p:grpSpPr>
        <p:grpSp>
          <p:nvGrpSpPr>
            <p:cNvPr id="8" name="组合 7"/>
            <p:cNvGrpSpPr/>
            <p:nvPr/>
          </p:nvGrpSpPr>
          <p:grpSpPr>
            <a:xfrm>
              <a:off x="3948200" y="3069005"/>
              <a:ext cx="4295749" cy="3292260"/>
              <a:chOff x="3948200" y="3069005"/>
              <a:chExt cx="4295749" cy="3292260"/>
            </a:xfrm>
          </p:grpSpPr>
          <p:grpSp>
            <p:nvGrpSpPr>
              <p:cNvPr id="32" name="组合 31"/>
              <p:cNvGrpSpPr/>
              <p:nvPr/>
            </p:nvGrpSpPr>
            <p:grpSpPr>
              <a:xfrm>
                <a:off x="6680469" y="3069005"/>
                <a:ext cx="1563480" cy="3292260"/>
                <a:chOff x="467544" y="1689180"/>
                <a:chExt cx="1635926" cy="3619899"/>
              </a:xfrm>
            </p:grpSpPr>
            <p:sp>
              <p:nvSpPr>
                <p:cNvPr id="33" name="任意多边形 32"/>
                <p:cNvSpPr/>
                <p:nvPr/>
              </p:nvSpPr>
              <p:spPr>
                <a:xfrm>
                  <a:off x="623317" y="2109070"/>
                  <a:ext cx="971550" cy="3028599"/>
                </a:xfrm>
                <a:custGeom>
                  <a:avLst/>
                  <a:gdLst>
                    <a:gd name="connsiteX0" fmla="*/ 0 w 971550"/>
                    <a:gd name="connsiteY0" fmla="*/ 0 h 3143250"/>
                    <a:gd name="connsiteX1" fmla="*/ 704850 w 971550"/>
                    <a:gd name="connsiteY1" fmla="*/ 857250 h 3143250"/>
                    <a:gd name="connsiteX2" fmla="*/ 228600 w 971550"/>
                    <a:gd name="connsiteY2" fmla="*/ 1971675 h 3143250"/>
                    <a:gd name="connsiteX3" fmla="*/ 971550 w 971550"/>
                    <a:gd name="connsiteY3" fmla="*/ 3143250 h 3143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71550" h="3143250">
                      <a:moveTo>
                        <a:pt x="0" y="0"/>
                      </a:moveTo>
                      <a:cubicBezTo>
                        <a:pt x="333375" y="264319"/>
                        <a:pt x="666750" y="528638"/>
                        <a:pt x="704850" y="857250"/>
                      </a:cubicBezTo>
                      <a:cubicBezTo>
                        <a:pt x="742950" y="1185862"/>
                        <a:pt x="184150" y="1590675"/>
                        <a:pt x="228600" y="1971675"/>
                      </a:cubicBezTo>
                      <a:cubicBezTo>
                        <a:pt x="273050" y="2352675"/>
                        <a:pt x="622300" y="2747962"/>
                        <a:pt x="971550" y="3143250"/>
                      </a:cubicBezTo>
                    </a:path>
                  </a:pathLst>
                </a:custGeom>
                <a:noFill/>
                <a:ln w="19050" cap="flat" cmpd="sng" algn="ctr">
                  <a:solidFill>
                    <a:sysClr val="window" lastClr="FFFFFF">
                      <a:lumMod val="65000"/>
                    </a:sysClr>
                  </a:solidFill>
                  <a:prstDash val="dash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" name="椭圆 33"/>
                <p:cNvSpPr/>
                <p:nvPr/>
              </p:nvSpPr>
              <p:spPr>
                <a:xfrm>
                  <a:off x="1187624" y="2880727"/>
                  <a:ext cx="360040" cy="173454"/>
                </a:xfrm>
                <a:prstGeom prst="ellipse">
                  <a:avLst/>
                </a:prstGeom>
                <a:solidFill>
                  <a:sysClr val="window" lastClr="FFFFFF">
                    <a:lumMod val="85000"/>
                  </a:sysClr>
                </a:solidFill>
                <a:ln w="25400" cap="flat" cmpd="sng" algn="ctr">
                  <a:solidFill>
                    <a:sysClr val="window" lastClr="FFFFFF">
                      <a:lumMod val="6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" name="椭圆 34"/>
                <p:cNvSpPr/>
                <p:nvPr/>
              </p:nvSpPr>
              <p:spPr>
                <a:xfrm>
                  <a:off x="611560" y="3921449"/>
                  <a:ext cx="504056" cy="242835"/>
                </a:xfrm>
                <a:prstGeom prst="ellipse">
                  <a:avLst/>
                </a:prstGeom>
                <a:solidFill>
                  <a:sysClr val="window" lastClr="FFFFFF">
                    <a:lumMod val="85000"/>
                  </a:sysClr>
                </a:solidFill>
                <a:ln w="25400" cap="flat" cmpd="sng" algn="ctr">
                  <a:solidFill>
                    <a:sysClr val="window" lastClr="FFFFFF">
                      <a:lumMod val="6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" name="椭圆 35"/>
                <p:cNvSpPr/>
                <p:nvPr/>
              </p:nvSpPr>
              <p:spPr>
                <a:xfrm>
                  <a:off x="1269207" y="5031553"/>
                  <a:ext cx="576064" cy="277526"/>
                </a:xfrm>
                <a:prstGeom prst="ellipse">
                  <a:avLst/>
                </a:prstGeom>
                <a:solidFill>
                  <a:sysClr val="window" lastClr="FFFFFF">
                    <a:lumMod val="85000"/>
                  </a:sysClr>
                </a:solidFill>
                <a:ln w="25400" cap="flat" cmpd="sng" algn="ctr">
                  <a:solidFill>
                    <a:sysClr val="window" lastClr="FFFFFF">
                      <a:lumMod val="6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37" name="组合 36"/>
                <p:cNvGrpSpPr/>
                <p:nvPr/>
              </p:nvGrpSpPr>
              <p:grpSpPr>
                <a:xfrm>
                  <a:off x="467544" y="1689180"/>
                  <a:ext cx="405806" cy="497733"/>
                  <a:chOff x="1745661" y="1874630"/>
                  <a:chExt cx="405806" cy="497733"/>
                </a:xfrm>
              </p:grpSpPr>
              <p:sp>
                <p:nvSpPr>
                  <p:cNvPr id="47" name="椭圆 46"/>
                  <p:cNvSpPr/>
                  <p:nvPr/>
                </p:nvSpPr>
                <p:spPr>
                  <a:xfrm>
                    <a:off x="1745661" y="2233600"/>
                    <a:ext cx="288032" cy="138763"/>
                  </a:xfrm>
                  <a:prstGeom prst="ellipse">
                    <a:avLst/>
                  </a:prstGeom>
                  <a:solidFill>
                    <a:sysClr val="window" lastClr="FFFFFF">
                      <a:lumMod val="85000"/>
                    </a:sysClr>
                  </a:solidFill>
                  <a:ln w="25400" cap="flat" cmpd="sng" algn="ctr">
                    <a:solidFill>
                      <a:sysClr val="window" lastClr="FFFFFF">
                        <a:lumMod val="65000"/>
                      </a:sys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48" name="组合 47"/>
                  <p:cNvGrpSpPr/>
                  <p:nvPr/>
                </p:nvGrpSpPr>
                <p:grpSpPr>
                  <a:xfrm>
                    <a:off x="1899802" y="1874630"/>
                    <a:ext cx="251665" cy="444314"/>
                    <a:chOff x="703336" y="1496923"/>
                    <a:chExt cx="366191" cy="609985"/>
                  </a:xfrm>
                  <a:effectLst>
                    <a:outerShdw blurRad="76200" dir="13500000" sy="23000" kx="1200000" algn="br" rotWithShape="0">
                      <a:prstClr val="black">
                        <a:alpha val="20000"/>
                      </a:prstClr>
                    </a:outerShdw>
                  </a:effectLst>
                </p:grpSpPr>
                <p:cxnSp>
                  <p:nvCxnSpPr>
                    <p:cNvPr id="49" name="直接连接符 48"/>
                    <p:cNvCxnSpPr/>
                    <p:nvPr/>
                  </p:nvCxnSpPr>
                  <p:spPr>
                    <a:xfrm>
                      <a:off x="703336" y="1496923"/>
                      <a:ext cx="0" cy="609985"/>
                    </a:xfrm>
                    <a:prstGeom prst="line">
                      <a:avLst/>
                    </a:prstGeom>
                    <a:noFill/>
                    <a:ln w="381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</a:ln>
                    <a:effectLst/>
                  </p:spPr>
                </p:cxnSp>
                <p:sp>
                  <p:nvSpPr>
                    <p:cNvPr id="50" name="等腰三角形 49"/>
                    <p:cNvSpPr/>
                    <p:nvPr/>
                  </p:nvSpPr>
                  <p:spPr>
                    <a:xfrm rot="5400000">
                      <a:off x="744054" y="1467574"/>
                      <a:ext cx="294545" cy="356400"/>
                    </a:xfrm>
                    <a:prstGeom prst="triangle">
                      <a:avLst/>
                    </a:prstGeom>
                    <a:solidFill>
                      <a:srgbClr val="92D050"/>
                    </a:soli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38" name="组合 37"/>
                <p:cNvGrpSpPr/>
                <p:nvPr/>
              </p:nvGrpSpPr>
              <p:grpSpPr>
                <a:xfrm>
                  <a:off x="1377239" y="2463454"/>
                  <a:ext cx="360000" cy="504000"/>
                  <a:chOff x="703336" y="1496923"/>
                  <a:chExt cx="366191" cy="609985"/>
                </a:xfrm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grpSpPr>
              <p:cxnSp>
                <p:nvCxnSpPr>
                  <p:cNvPr id="45" name="直接连接符 44"/>
                  <p:cNvCxnSpPr/>
                  <p:nvPr/>
                </p:nvCxnSpPr>
                <p:spPr>
                  <a:xfrm>
                    <a:off x="703336" y="1496923"/>
                    <a:ext cx="0" cy="609985"/>
                  </a:xfrm>
                  <a:prstGeom prst="line">
                    <a:avLst/>
                  </a:prstGeom>
                  <a:noFill/>
                  <a:ln w="38100" cap="flat" cmpd="sng" algn="ctr">
                    <a:solidFill>
                      <a:sysClr val="window" lastClr="FFFFFF">
                        <a:lumMod val="50000"/>
                      </a:sysClr>
                    </a:solidFill>
                    <a:prstDash val="solid"/>
                  </a:ln>
                  <a:effectLst/>
                </p:spPr>
              </p:cxnSp>
              <p:sp>
                <p:nvSpPr>
                  <p:cNvPr id="46" name="等腰三角形 45"/>
                  <p:cNvSpPr/>
                  <p:nvPr/>
                </p:nvSpPr>
                <p:spPr>
                  <a:xfrm rot="5400000">
                    <a:off x="744054" y="1467574"/>
                    <a:ext cx="294545" cy="356400"/>
                  </a:xfrm>
                  <a:prstGeom prst="triangle">
                    <a:avLst/>
                  </a:prstGeom>
                  <a:solidFill>
                    <a:srgbClr val="92D05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39" name="组合 38"/>
                <p:cNvGrpSpPr/>
                <p:nvPr/>
              </p:nvGrpSpPr>
              <p:grpSpPr>
                <a:xfrm>
                  <a:off x="890212" y="3435574"/>
                  <a:ext cx="396000" cy="612000"/>
                  <a:chOff x="703336" y="1496923"/>
                  <a:chExt cx="366191" cy="609985"/>
                </a:xfrm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grpSpPr>
              <p:cxnSp>
                <p:nvCxnSpPr>
                  <p:cNvPr id="43" name="直接连接符 42"/>
                  <p:cNvCxnSpPr/>
                  <p:nvPr/>
                </p:nvCxnSpPr>
                <p:spPr>
                  <a:xfrm>
                    <a:off x="703336" y="1496923"/>
                    <a:ext cx="0" cy="609985"/>
                  </a:xfrm>
                  <a:prstGeom prst="line">
                    <a:avLst/>
                  </a:prstGeom>
                  <a:noFill/>
                  <a:ln w="38100" cap="flat" cmpd="sng" algn="ctr">
                    <a:solidFill>
                      <a:sysClr val="window" lastClr="FFFFFF">
                        <a:lumMod val="50000"/>
                      </a:sysClr>
                    </a:solidFill>
                    <a:prstDash val="solid"/>
                  </a:ln>
                  <a:effectLst/>
                </p:spPr>
              </p:cxnSp>
              <p:sp>
                <p:nvSpPr>
                  <p:cNvPr id="44" name="等腰三角形 43"/>
                  <p:cNvSpPr/>
                  <p:nvPr/>
                </p:nvSpPr>
                <p:spPr>
                  <a:xfrm rot="5400000">
                    <a:off x="744054" y="1467574"/>
                    <a:ext cx="294545" cy="356400"/>
                  </a:xfrm>
                  <a:prstGeom prst="triangle">
                    <a:avLst/>
                  </a:prstGeom>
                  <a:solidFill>
                    <a:srgbClr val="92D05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40" name="组合 39"/>
                <p:cNvGrpSpPr/>
                <p:nvPr/>
              </p:nvGrpSpPr>
              <p:grpSpPr>
                <a:xfrm>
                  <a:off x="1584978" y="4354137"/>
                  <a:ext cx="518492" cy="832178"/>
                  <a:chOff x="703336" y="1496923"/>
                  <a:chExt cx="366191" cy="609985"/>
                </a:xfrm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grpSpPr>
              <p:cxnSp>
                <p:nvCxnSpPr>
                  <p:cNvPr id="41" name="直接连接符 40"/>
                  <p:cNvCxnSpPr/>
                  <p:nvPr/>
                </p:nvCxnSpPr>
                <p:spPr>
                  <a:xfrm>
                    <a:off x="703336" y="1496923"/>
                    <a:ext cx="0" cy="609985"/>
                  </a:xfrm>
                  <a:prstGeom prst="line">
                    <a:avLst/>
                  </a:prstGeom>
                  <a:noFill/>
                  <a:ln w="38100" cap="flat" cmpd="sng" algn="ctr">
                    <a:solidFill>
                      <a:sysClr val="window" lastClr="FFFFFF">
                        <a:lumMod val="50000"/>
                      </a:sysClr>
                    </a:solidFill>
                    <a:prstDash val="solid"/>
                  </a:ln>
                  <a:effectLst/>
                </p:spPr>
              </p:cxnSp>
              <p:sp>
                <p:nvSpPr>
                  <p:cNvPr id="42" name="等腰三角形 41"/>
                  <p:cNvSpPr/>
                  <p:nvPr/>
                </p:nvSpPr>
                <p:spPr>
                  <a:xfrm rot="5400000">
                    <a:off x="744054" y="1467574"/>
                    <a:ext cx="294545" cy="356400"/>
                  </a:xfrm>
                  <a:prstGeom prst="triangle">
                    <a:avLst/>
                  </a:prstGeom>
                  <a:solidFill>
                    <a:srgbClr val="92D05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</a:endParaRPr>
                  </a:p>
                </p:txBody>
              </p:sp>
            </p:grpSp>
          </p:grpSp>
          <p:grpSp>
            <p:nvGrpSpPr>
              <p:cNvPr id="51" name="组合 50"/>
              <p:cNvGrpSpPr/>
              <p:nvPr/>
            </p:nvGrpSpPr>
            <p:grpSpPr>
              <a:xfrm>
                <a:off x="3960644" y="3069005"/>
                <a:ext cx="2317027" cy="500963"/>
                <a:chOff x="5535558" y="1663514"/>
                <a:chExt cx="2317027" cy="500963"/>
              </a:xfrm>
            </p:grpSpPr>
            <p:sp>
              <p:nvSpPr>
                <p:cNvPr id="52" name="TextBox 95"/>
                <p:cNvSpPr txBox="1"/>
                <p:nvPr/>
              </p:nvSpPr>
              <p:spPr>
                <a:xfrm>
                  <a:off x="5620337" y="1663514"/>
                  <a:ext cx="2232248" cy="412300"/>
                </a:xfrm>
                <a:prstGeom prst="roundRect">
                  <a:avLst>
                    <a:gd name="adj" fmla="val 8176"/>
                  </a:avLst>
                </a:prstGeom>
                <a:noFill/>
                <a:ln w="19050">
                  <a:solidFill>
                    <a:sysClr val="window" lastClr="FFFFFF">
                      <a:lumMod val="65000"/>
                    </a:sysClr>
                  </a:solidFill>
                </a:ln>
              </p:spPr>
              <p:txBody>
                <a:bodyPr wrap="non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zh-CN" altLang="en-US" b="1" kern="0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微软雅黑" pitchFamily="34" charset="-122"/>
                      <a:ea typeface="微软雅黑" pitchFamily="34" charset="-122"/>
                    </a:rPr>
                    <a:t>基本定义</a:t>
                  </a:r>
                  <a:endParaRPr kumimoji="0" lang="zh-CN" altLang="en-US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cxnSp>
              <p:nvCxnSpPr>
                <p:cNvPr id="53" name="直接连接符 52"/>
                <p:cNvCxnSpPr/>
                <p:nvPr/>
              </p:nvCxnSpPr>
              <p:spPr>
                <a:xfrm>
                  <a:off x="5626508" y="1743788"/>
                  <a:ext cx="0" cy="420689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</p:cxnSp>
            <p:sp>
              <p:nvSpPr>
                <p:cNvPr id="54" name="流程图: 联系 53"/>
                <p:cNvSpPr/>
                <p:nvPr/>
              </p:nvSpPr>
              <p:spPr>
                <a:xfrm>
                  <a:off x="5535558" y="1724471"/>
                  <a:ext cx="169589" cy="169589"/>
                </a:xfrm>
                <a:prstGeom prst="flowChartConnector">
                  <a:avLst/>
                </a:prstGeom>
                <a:solidFill>
                  <a:srgbClr val="92D050"/>
                </a:solidFill>
                <a:ln w="25400" cap="flat" cmpd="sng" algn="ctr">
                  <a:solidFill>
                    <a:sysClr val="window" lastClr="FFFFFF">
                      <a:lumMod val="8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cxnSp>
              <p:nvCxnSpPr>
                <p:cNvPr id="55" name="直接连接符 54"/>
                <p:cNvCxnSpPr/>
                <p:nvPr/>
              </p:nvCxnSpPr>
              <p:spPr>
                <a:xfrm>
                  <a:off x="5632781" y="2148655"/>
                  <a:ext cx="321323" cy="0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</p:cxnSp>
          </p:grpSp>
          <p:grpSp>
            <p:nvGrpSpPr>
              <p:cNvPr id="56" name="组合 55"/>
              <p:cNvGrpSpPr/>
              <p:nvPr/>
            </p:nvGrpSpPr>
            <p:grpSpPr>
              <a:xfrm>
                <a:off x="4198946" y="3644997"/>
                <a:ext cx="2317027" cy="500963"/>
                <a:chOff x="5535558" y="1663514"/>
                <a:chExt cx="2317027" cy="500963"/>
              </a:xfrm>
            </p:grpSpPr>
            <p:sp>
              <p:nvSpPr>
                <p:cNvPr id="57" name="TextBox 95"/>
                <p:cNvSpPr txBox="1"/>
                <p:nvPr/>
              </p:nvSpPr>
              <p:spPr>
                <a:xfrm>
                  <a:off x="5620337" y="1663514"/>
                  <a:ext cx="2232248" cy="412300"/>
                </a:xfrm>
                <a:prstGeom prst="roundRect">
                  <a:avLst>
                    <a:gd name="adj" fmla="val 8176"/>
                  </a:avLst>
                </a:prstGeom>
                <a:noFill/>
                <a:ln w="19050">
                  <a:solidFill>
                    <a:sysClr val="window" lastClr="FFFFFF">
                      <a:lumMod val="65000"/>
                    </a:sysClr>
                  </a:solidFill>
                </a:ln>
              </p:spPr>
              <p:txBody>
                <a:bodyPr wrap="non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zh-CN" altLang="en-US" b="1" kern="0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微软雅黑" pitchFamily="34" charset="-122"/>
                      <a:ea typeface="微软雅黑" pitchFamily="34" charset="-122"/>
                    </a:rPr>
                    <a:t>核心要素</a:t>
                  </a:r>
                  <a:endParaRPr kumimoji="0" lang="zh-CN" altLang="en-US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cxnSp>
              <p:nvCxnSpPr>
                <p:cNvPr id="58" name="直接连接符 57"/>
                <p:cNvCxnSpPr/>
                <p:nvPr/>
              </p:nvCxnSpPr>
              <p:spPr>
                <a:xfrm>
                  <a:off x="5626508" y="1743788"/>
                  <a:ext cx="0" cy="420689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</p:cxnSp>
            <p:sp>
              <p:nvSpPr>
                <p:cNvPr id="59" name="流程图: 联系 58"/>
                <p:cNvSpPr/>
                <p:nvPr/>
              </p:nvSpPr>
              <p:spPr>
                <a:xfrm>
                  <a:off x="5535558" y="1724471"/>
                  <a:ext cx="169589" cy="169589"/>
                </a:xfrm>
                <a:prstGeom prst="flowChartConnector">
                  <a:avLst/>
                </a:prstGeom>
                <a:solidFill>
                  <a:srgbClr val="92D050"/>
                </a:solidFill>
                <a:ln w="25400" cap="flat" cmpd="sng" algn="ctr">
                  <a:solidFill>
                    <a:sysClr val="window" lastClr="FFFFFF">
                      <a:lumMod val="8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cxnSp>
              <p:nvCxnSpPr>
                <p:cNvPr id="60" name="直接连接符 59"/>
                <p:cNvCxnSpPr/>
                <p:nvPr/>
              </p:nvCxnSpPr>
              <p:spPr>
                <a:xfrm>
                  <a:off x="5632781" y="2148655"/>
                  <a:ext cx="321323" cy="0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</p:cxnSp>
          </p:grpSp>
          <p:grpSp>
            <p:nvGrpSpPr>
              <p:cNvPr id="61" name="组合 60"/>
              <p:cNvGrpSpPr/>
              <p:nvPr/>
            </p:nvGrpSpPr>
            <p:grpSpPr>
              <a:xfrm>
                <a:off x="3948200" y="4220989"/>
                <a:ext cx="2317027" cy="734192"/>
                <a:chOff x="5535558" y="1430285"/>
                <a:chExt cx="2317027" cy="734192"/>
              </a:xfrm>
            </p:grpSpPr>
            <p:sp>
              <p:nvSpPr>
                <p:cNvPr id="62" name="TextBox 95"/>
                <p:cNvSpPr txBox="1"/>
                <p:nvPr/>
              </p:nvSpPr>
              <p:spPr>
                <a:xfrm>
                  <a:off x="5620337" y="1430285"/>
                  <a:ext cx="2232248" cy="412300"/>
                </a:xfrm>
                <a:prstGeom prst="roundRect">
                  <a:avLst>
                    <a:gd name="adj" fmla="val 8176"/>
                  </a:avLst>
                </a:prstGeom>
                <a:noFill/>
                <a:ln w="19050">
                  <a:solidFill>
                    <a:sysClr val="window" lastClr="FFFFFF">
                      <a:lumMod val="65000"/>
                    </a:sysClr>
                  </a:solidFill>
                </a:ln>
              </p:spPr>
              <p:txBody>
                <a:bodyPr wrap="non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zh-CN" altLang="en-US" b="1" kern="0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微软雅黑" pitchFamily="34" charset="-122"/>
                      <a:ea typeface="微软雅黑" pitchFamily="34" charset="-122"/>
                    </a:rPr>
                    <a:t>基础</a:t>
                  </a:r>
                  <a:r>
                    <a:rPr lang="zh-CN" altLang="en-US" b="1" kern="0" noProof="0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微软雅黑" pitchFamily="34" charset="-122"/>
                      <a:ea typeface="微软雅黑" pitchFamily="34" charset="-122"/>
                    </a:rPr>
                    <a:t>理论</a:t>
                  </a:r>
                  <a:endParaRPr kumimoji="0" lang="zh-CN" altLang="en-US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cxnSp>
              <p:nvCxnSpPr>
                <p:cNvPr id="63" name="直接连接符 62"/>
                <p:cNvCxnSpPr/>
                <p:nvPr/>
              </p:nvCxnSpPr>
              <p:spPr>
                <a:xfrm>
                  <a:off x="5626508" y="1743788"/>
                  <a:ext cx="0" cy="420689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</p:cxnSp>
            <p:sp>
              <p:nvSpPr>
                <p:cNvPr id="64" name="流程图: 联系 63"/>
                <p:cNvSpPr/>
                <p:nvPr/>
              </p:nvSpPr>
              <p:spPr>
                <a:xfrm>
                  <a:off x="5535558" y="1724471"/>
                  <a:ext cx="169589" cy="169589"/>
                </a:xfrm>
                <a:prstGeom prst="flowChartConnector">
                  <a:avLst/>
                </a:prstGeom>
                <a:solidFill>
                  <a:srgbClr val="92D050"/>
                </a:solidFill>
                <a:ln w="25400" cap="flat" cmpd="sng" algn="ctr">
                  <a:solidFill>
                    <a:sysClr val="window" lastClr="FFFFFF">
                      <a:lumMod val="8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cxnSp>
              <p:nvCxnSpPr>
                <p:cNvPr id="65" name="直接连接符 64"/>
                <p:cNvCxnSpPr/>
                <p:nvPr/>
              </p:nvCxnSpPr>
              <p:spPr>
                <a:xfrm>
                  <a:off x="5632781" y="2148655"/>
                  <a:ext cx="321323" cy="0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</p:cxnSp>
          </p:grpSp>
          <p:grpSp>
            <p:nvGrpSpPr>
              <p:cNvPr id="66" name="组合 65"/>
              <p:cNvGrpSpPr/>
              <p:nvPr/>
            </p:nvGrpSpPr>
            <p:grpSpPr>
              <a:xfrm>
                <a:off x="4198946" y="4796981"/>
                <a:ext cx="2317027" cy="500963"/>
                <a:chOff x="5535558" y="1663514"/>
                <a:chExt cx="2317027" cy="500963"/>
              </a:xfrm>
            </p:grpSpPr>
            <p:sp>
              <p:nvSpPr>
                <p:cNvPr id="67" name="TextBox 95"/>
                <p:cNvSpPr txBox="1"/>
                <p:nvPr/>
              </p:nvSpPr>
              <p:spPr>
                <a:xfrm>
                  <a:off x="5620337" y="1663514"/>
                  <a:ext cx="2232248" cy="412300"/>
                </a:xfrm>
                <a:prstGeom prst="roundRect">
                  <a:avLst>
                    <a:gd name="adj" fmla="val 8176"/>
                  </a:avLst>
                </a:prstGeom>
                <a:noFill/>
                <a:ln w="19050">
                  <a:solidFill>
                    <a:sysClr val="window" lastClr="FFFFFF">
                      <a:lumMod val="65000"/>
                    </a:sysClr>
                  </a:solidFill>
                </a:ln>
              </p:spPr>
              <p:txBody>
                <a:bodyPr wrap="non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zh-CN" altLang="en-US" b="1" kern="0" noProof="0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微软雅黑" pitchFamily="34" charset="-122"/>
                      <a:ea typeface="微软雅黑" pitchFamily="34" charset="-122"/>
                    </a:rPr>
                    <a:t>研究现状</a:t>
                  </a:r>
                  <a:endParaRPr kumimoji="0" lang="zh-CN" altLang="en-US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cxnSp>
              <p:nvCxnSpPr>
                <p:cNvPr id="68" name="直接连接符 67"/>
                <p:cNvCxnSpPr/>
                <p:nvPr/>
              </p:nvCxnSpPr>
              <p:spPr>
                <a:xfrm>
                  <a:off x="5626508" y="1743788"/>
                  <a:ext cx="0" cy="420689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</p:cxnSp>
            <p:sp>
              <p:nvSpPr>
                <p:cNvPr id="69" name="流程图: 联系 68"/>
                <p:cNvSpPr/>
                <p:nvPr/>
              </p:nvSpPr>
              <p:spPr>
                <a:xfrm>
                  <a:off x="5535558" y="1724471"/>
                  <a:ext cx="169589" cy="169589"/>
                </a:xfrm>
                <a:prstGeom prst="flowChartConnector">
                  <a:avLst/>
                </a:prstGeom>
                <a:solidFill>
                  <a:srgbClr val="92D050"/>
                </a:solidFill>
                <a:ln w="25400" cap="flat" cmpd="sng" algn="ctr">
                  <a:solidFill>
                    <a:sysClr val="window" lastClr="FFFFFF">
                      <a:lumMod val="8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cxnSp>
              <p:nvCxnSpPr>
                <p:cNvPr id="70" name="直接连接符 69"/>
                <p:cNvCxnSpPr/>
                <p:nvPr/>
              </p:nvCxnSpPr>
              <p:spPr>
                <a:xfrm>
                  <a:off x="5632781" y="2148655"/>
                  <a:ext cx="321323" cy="0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</p:cxnSp>
          </p:grpSp>
          <p:grpSp>
            <p:nvGrpSpPr>
              <p:cNvPr id="71" name="组合 70"/>
              <p:cNvGrpSpPr/>
              <p:nvPr/>
            </p:nvGrpSpPr>
            <p:grpSpPr>
              <a:xfrm>
                <a:off x="3966318" y="5372973"/>
                <a:ext cx="2317027" cy="500963"/>
                <a:chOff x="5535558" y="1663514"/>
                <a:chExt cx="2317027" cy="500963"/>
              </a:xfrm>
            </p:grpSpPr>
            <p:sp>
              <p:nvSpPr>
                <p:cNvPr id="72" name="TextBox 95"/>
                <p:cNvSpPr txBox="1"/>
                <p:nvPr/>
              </p:nvSpPr>
              <p:spPr>
                <a:xfrm>
                  <a:off x="5620337" y="1663514"/>
                  <a:ext cx="2232248" cy="412300"/>
                </a:xfrm>
                <a:prstGeom prst="roundRect">
                  <a:avLst>
                    <a:gd name="adj" fmla="val 8176"/>
                  </a:avLst>
                </a:prstGeom>
                <a:noFill/>
                <a:ln w="19050">
                  <a:solidFill>
                    <a:sysClr val="window" lastClr="FFFFFF">
                      <a:lumMod val="65000"/>
                    </a:sysClr>
                  </a:solidFill>
                </a:ln>
              </p:spPr>
              <p:txBody>
                <a:bodyPr wrap="non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zh-CN" altLang="en-US" b="1" kern="0" noProof="0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微软雅黑" pitchFamily="34" charset="-122"/>
                      <a:ea typeface="微软雅黑" pitchFamily="34" charset="-122"/>
                    </a:rPr>
                    <a:t>主要方法</a:t>
                  </a:r>
                  <a:endParaRPr kumimoji="0" lang="zh-CN" altLang="en-US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cxnSp>
              <p:nvCxnSpPr>
                <p:cNvPr id="73" name="直接连接符 72"/>
                <p:cNvCxnSpPr/>
                <p:nvPr/>
              </p:nvCxnSpPr>
              <p:spPr>
                <a:xfrm>
                  <a:off x="5626508" y="1743788"/>
                  <a:ext cx="0" cy="420689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</p:cxnSp>
            <p:sp>
              <p:nvSpPr>
                <p:cNvPr id="74" name="流程图: 联系 73"/>
                <p:cNvSpPr/>
                <p:nvPr/>
              </p:nvSpPr>
              <p:spPr>
                <a:xfrm>
                  <a:off x="5535558" y="1724471"/>
                  <a:ext cx="169589" cy="169589"/>
                </a:xfrm>
                <a:prstGeom prst="flowChartConnector">
                  <a:avLst/>
                </a:prstGeom>
                <a:solidFill>
                  <a:srgbClr val="92D050"/>
                </a:solidFill>
                <a:ln w="25400" cap="flat" cmpd="sng" algn="ctr">
                  <a:solidFill>
                    <a:sysClr val="window" lastClr="FFFFFF">
                      <a:lumMod val="8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cxnSp>
              <p:nvCxnSpPr>
                <p:cNvPr id="75" name="直接连接符 74"/>
                <p:cNvCxnSpPr/>
                <p:nvPr/>
              </p:nvCxnSpPr>
              <p:spPr>
                <a:xfrm>
                  <a:off x="5632781" y="2148655"/>
                  <a:ext cx="321323" cy="0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</p:cxnSp>
          </p:grpSp>
        </p:grpSp>
        <p:grpSp>
          <p:nvGrpSpPr>
            <p:cNvPr id="76" name="组合 75"/>
            <p:cNvGrpSpPr/>
            <p:nvPr/>
          </p:nvGrpSpPr>
          <p:grpSpPr>
            <a:xfrm>
              <a:off x="4198946" y="5948965"/>
              <a:ext cx="2317027" cy="500963"/>
              <a:chOff x="5535558" y="1663514"/>
              <a:chExt cx="2317027" cy="500963"/>
            </a:xfrm>
          </p:grpSpPr>
          <p:sp>
            <p:nvSpPr>
              <p:cNvPr id="77" name="TextBox 95"/>
              <p:cNvSpPr txBox="1"/>
              <p:nvPr/>
            </p:nvSpPr>
            <p:spPr>
              <a:xfrm>
                <a:off x="5620337" y="1663514"/>
                <a:ext cx="2232248" cy="412300"/>
              </a:xfrm>
              <a:prstGeom prst="roundRect">
                <a:avLst>
                  <a:gd name="adj" fmla="val 8176"/>
                </a:avLst>
              </a:prstGeom>
              <a:noFill/>
              <a:ln w="19050">
                <a:solidFill>
                  <a:sysClr val="window" lastClr="FFFFFF">
                    <a:lumMod val="65000"/>
                  </a:sysClr>
                </a:solidFill>
              </a:ln>
            </p:spPr>
            <p:txBody>
              <a:bodyPr wrap="non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b="1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itchFamily="34" charset="-122"/>
                    <a:ea typeface="微软雅黑" pitchFamily="34" charset="-122"/>
                  </a:rPr>
                  <a:t>对比分析</a:t>
                </a:r>
                <a:endParaRPr kumimoji="0" lang="zh-CN" altLang="en-US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78" name="直接连接符 77"/>
              <p:cNvCxnSpPr/>
              <p:nvPr/>
            </p:nvCxnSpPr>
            <p:spPr>
              <a:xfrm>
                <a:off x="5626508" y="1743788"/>
                <a:ext cx="0" cy="420689"/>
              </a:xfrm>
              <a:prstGeom prst="line">
                <a:avLst/>
              </a:prstGeom>
              <a:noFill/>
              <a:ln w="5715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</p:cxnSp>
          <p:sp>
            <p:nvSpPr>
              <p:cNvPr id="79" name="流程图: 联系 78"/>
              <p:cNvSpPr/>
              <p:nvPr/>
            </p:nvSpPr>
            <p:spPr>
              <a:xfrm>
                <a:off x="5535558" y="1724471"/>
                <a:ext cx="169589" cy="169589"/>
              </a:xfrm>
              <a:prstGeom prst="flowChartConnector">
                <a:avLst/>
              </a:prstGeom>
              <a:solidFill>
                <a:srgbClr val="92D050"/>
              </a:solidFill>
              <a:ln w="254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80" name="直接连接符 79"/>
              <p:cNvCxnSpPr/>
              <p:nvPr/>
            </p:nvCxnSpPr>
            <p:spPr>
              <a:xfrm>
                <a:off x="5632781" y="2148655"/>
                <a:ext cx="321323" cy="0"/>
              </a:xfrm>
              <a:prstGeom prst="line">
                <a:avLst/>
              </a:prstGeom>
              <a:noFill/>
              <a:ln w="3810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947604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1"/>
          <p:cNvSpPr txBox="1">
            <a:spLocks noGrp="1"/>
          </p:cNvSpPr>
          <p:nvPr/>
        </p:nvSpPr>
        <p:spPr bwMode="auto">
          <a:xfrm>
            <a:off x="7235963" y="6596956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r">
              <a:defRPr kumimoji="1" sz="1400" b="1">
                <a:solidFill>
                  <a:schemeClr val="bg1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defRPr>
            </a:lvl1pPr>
          </a:lstStyle>
          <a:p>
            <a:fld id="{0D7D0512-7820-47F3-A392-C9562B311ADF}" type="slidenum">
              <a:rPr lang="zh-CN" altLang="en-US">
                <a:solidFill>
                  <a:srgbClr val="FFFFFF"/>
                </a:solidFill>
              </a:rPr>
              <a:pPr/>
              <a:t>20</a:t>
            </a:fld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492017" y="45049"/>
            <a:ext cx="5651985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二、自适应</a:t>
            </a:r>
            <a:r>
              <a: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-04</a:t>
            </a:r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现状</a:t>
            </a:r>
            <a:r>
              <a: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(4/4)</a:t>
            </a:r>
            <a:endParaRPr lang="zh-CN" alt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144060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椭圆 8"/>
          <p:cNvSpPr/>
          <p:nvPr/>
        </p:nvSpPr>
        <p:spPr bwMode="auto">
          <a:xfrm>
            <a:off x="288058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椭圆 9"/>
          <p:cNvSpPr/>
          <p:nvPr/>
        </p:nvSpPr>
        <p:spPr bwMode="auto">
          <a:xfrm>
            <a:off x="121513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椭圆 10"/>
          <p:cNvSpPr/>
          <p:nvPr/>
        </p:nvSpPr>
        <p:spPr bwMode="auto">
          <a:xfrm>
            <a:off x="1359131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椭圆 11"/>
          <p:cNvSpPr/>
          <p:nvPr/>
        </p:nvSpPr>
        <p:spPr bwMode="auto">
          <a:xfrm>
            <a:off x="280802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椭圆 12"/>
          <p:cNvSpPr/>
          <p:nvPr/>
        </p:nvSpPr>
        <p:spPr bwMode="auto">
          <a:xfrm>
            <a:off x="2952021" y="660802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椭圆 13"/>
          <p:cNvSpPr/>
          <p:nvPr/>
        </p:nvSpPr>
        <p:spPr bwMode="auto">
          <a:xfrm>
            <a:off x="309601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椭圆 14"/>
          <p:cNvSpPr/>
          <p:nvPr/>
        </p:nvSpPr>
        <p:spPr bwMode="auto">
          <a:xfrm>
            <a:off x="3240017" y="664733"/>
            <a:ext cx="108000" cy="1080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椭圆 15"/>
          <p:cNvSpPr/>
          <p:nvPr/>
        </p:nvSpPr>
        <p:spPr bwMode="auto">
          <a:xfrm>
            <a:off x="363601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椭圆 16"/>
          <p:cNvSpPr/>
          <p:nvPr/>
        </p:nvSpPr>
        <p:spPr bwMode="auto">
          <a:xfrm>
            <a:off x="378001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椭圆 17"/>
          <p:cNvSpPr/>
          <p:nvPr/>
        </p:nvSpPr>
        <p:spPr bwMode="auto">
          <a:xfrm>
            <a:off x="392400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椭圆 18"/>
          <p:cNvSpPr/>
          <p:nvPr/>
        </p:nvSpPr>
        <p:spPr bwMode="auto">
          <a:xfrm>
            <a:off x="406800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椭圆 21"/>
          <p:cNvSpPr/>
          <p:nvPr/>
        </p:nvSpPr>
        <p:spPr bwMode="auto">
          <a:xfrm>
            <a:off x="4212005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椭圆 22"/>
          <p:cNvSpPr/>
          <p:nvPr/>
        </p:nvSpPr>
        <p:spPr bwMode="auto">
          <a:xfrm>
            <a:off x="435600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椭圆 23"/>
          <p:cNvSpPr/>
          <p:nvPr/>
        </p:nvSpPr>
        <p:spPr bwMode="auto">
          <a:xfrm>
            <a:off x="450000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椭圆 24"/>
          <p:cNvSpPr/>
          <p:nvPr/>
        </p:nvSpPr>
        <p:spPr bwMode="auto">
          <a:xfrm>
            <a:off x="464399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椭圆 25"/>
          <p:cNvSpPr/>
          <p:nvPr/>
        </p:nvSpPr>
        <p:spPr bwMode="auto">
          <a:xfrm>
            <a:off x="478799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椭圆 26"/>
          <p:cNvSpPr/>
          <p:nvPr/>
        </p:nvSpPr>
        <p:spPr bwMode="auto">
          <a:xfrm>
            <a:off x="4931995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椭圆 27"/>
          <p:cNvSpPr/>
          <p:nvPr/>
        </p:nvSpPr>
        <p:spPr bwMode="auto">
          <a:xfrm>
            <a:off x="5216403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椭圆 28"/>
          <p:cNvSpPr/>
          <p:nvPr/>
        </p:nvSpPr>
        <p:spPr bwMode="auto">
          <a:xfrm>
            <a:off x="5072405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椭圆 29"/>
          <p:cNvSpPr/>
          <p:nvPr/>
        </p:nvSpPr>
        <p:spPr bwMode="auto">
          <a:xfrm>
            <a:off x="1514714" y="664778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椭圆 30"/>
          <p:cNvSpPr/>
          <p:nvPr/>
        </p:nvSpPr>
        <p:spPr bwMode="auto">
          <a:xfrm>
            <a:off x="1658712" y="664778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椭圆 31"/>
          <p:cNvSpPr/>
          <p:nvPr/>
        </p:nvSpPr>
        <p:spPr bwMode="auto">
          <a:xfrm>
            <a:off x="923431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椭圆 32"/>
          <p:cNvSpPr/>
          <p:nvPr/>
        </p:nvSpPr>
        <p:spPr bwMode="auto">
          <a:xfrm>
            <a:off x="106742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椭圆 33"/>
          <p:cNvSpPr/>
          <p:nvPr/>
        </p:nvSpPr>
        <p:spPr bwMode="auto">
          <a:xfrm>
            <a:off x="7178795" y="662782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椭圆 34"/>
          <p:cNvSpPr/>
          <p:nvPr/>
        </p:nvSpPr>
        <p:spPr bwMode="auto">
          <a:xfrm>
            <a:off x="7321688" y="660802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椭圆 36"/>
          <p:cNvSpPr/>
          <p:nvPr/>
        </p:nvSpPr>
        <p:spPr bwMode="auto">
          <a:xfrm>
            <a:off x="42672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椭圆 37"/>
          <p:cNvSpPr/>
          <p:nvPr/>
        </p:nvSpPr>
        <p:spPr bwMode="auto">
          <a:xfrm>
            <a:off x="57072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椭圆 38"/>
          <p:cNvSpPr/>
          <p:nvPr/>
        </p:nvSpPr>
        <p:spPr bwMode="auto">
          <a:xfrm>
            <a:off x="180003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椭圆 39"/>
          <p:cNvSpPr/>
          <p:nvPr/>
        </p:nvSpPr>
        <p:spPr bwMode="auto">
          <a:xfrm>
            <a:off x="2160032" y="668960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椭圆 40"/>
          <p:cNvSpPr/>
          <p:nvPr/>
        </p:nvSpPr>
        <p:spPr bwMode="auto">
          <a:xfrm>
            <a:off x="2304030" y="66502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" name="椭圆 41"/>
          <p:cNvSpPr/>
          <p:nvPr/>
        </p:nvSpPr>
        <p:spPr bwMode="auto">
          <a:xfrm>
            <a:off x="2448028" y="668960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椭圆 42"/>
          <p:cNvSpPr/>
          <p:nvPr/>
        </p:nvSpPr>
        <p:spPr bwMode="auto">
          <a:xfrm>
            <a:off x="7019966" y="664798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椭圆 43"/>
          <p:cNvSpPr/>
          <p:nvPr/>
        </p:nvSpPr>
        <p:spPr bwMode="auto">
          <a:xfrm>
            <a:off x="537209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椭圆 44"/>
          <p:cNvSpPr/>
          <p:nvPr/>
        </p:nvSpPr>
        <p:spPr bwMode="auto">
          <a:xfrm>
            <a:off x="551609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椭圆 45"/>
          <p:cNvSpPr/>
          <p:nvPr/>
        </p:nvSpPr>
        <p:spPr bwMode="auto">
          <a:xfrm>
            <a:off x="566008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" name="椭圆 46"/>
          <p:cNvSpPr/>
          <p:nvPr/>
        </p:nvSpPr>
        <p:spPr bwMode="auto">
          <a:xfrm>
            <a:off x="580408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椭圆 47"/>
          <p:cNvSpPr/>
          <p:nvPr/>
        </p:nvSpPr>
        <p:spPr bwMode="auto">
          <a:xfrm>
            <a:off x="5948085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" name="椭圆 48"/>
          <p:cNvSpPr/>
          <p:nvPr/>
        </p:nvSpPr>
        <p:spPr bwMode="auto">
          <a:xfrm>
            <a:off x="609208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椭圆 49"/>
          <p:cNvSpPr/>
          <p:nvPr/>
        </p:nvSpPr>
        <p:spPr bwMode="auto">
          <a:xfrm>
            <a:off x="623608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椭圆 50"/>
          <p:cNvSpPr/>
          <p:nvPr/>
        </p:nvSpPr>
        <p:spPr bwMode="auto">
          <a:xfrm>
            <a:off x="638007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" name="椭圆 51"/>
          <p:cNvSpPr/>
          <p:nvPr/>
        </p:nvSpPr>
        <p:spPr bwMode="auto">
          <a:xfrm>
            <a:off x="652407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" name="Text Box 2"/>
          <p:cNvSpPr txBox="1">
            <a:spLocks noChangeArrowheads="1"/>
          </p:cNvSpPr>
          <p:nvPr/>
        </p:nvSpPr>
        <p:spPr bwMode="auto">
          <a:xfrm>
            <a:off x="0" y="833440"/>
            <a:ext cx="9144000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zh-CN" altLang="en-US" sz="3200" b="1" dirty="0">
                <a:solidFill>
                  <a:srgbClr val="6CA62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现状</a:t>
            </a:r>
            <a:r>
              <a:rPr lang="en-US" altLang="zh-CN" sz="3200" b="1" dirty="0">
                <a:solidFill>
                  <a:srgbClr val="6CA62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3200" b="1" dirty="0">
                <a:solidFill>
                  <a:srgbClr val="6CA62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产业项目</a:t>
            </a:r>
            <a:r>
              <a:rPr lang="en-US" altLang="zh-CN" sz="3200" b="1" dirty="0">
                <a:solidFill>
                  <a:srgbClr val="6CA62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(4/4)</a:t>
            </a:r>
            <a:r>
              <a:rPr lang="zh-CN" altLang="en-US" sz="3200" b="1" dirty="0">
                <a:solidFill>
                  <a:srgbClr val="6CA62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solidFill>
                  <a:srgbClr val="6CA62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563709"/>
              </p:ext>
            </p:extLst>
          </p:nvPr>
        </p:nvGraphicFramePr>
        <p:xfrm>
          <a:off x="288060" y="1557026"/>
          <a:ext cx="860388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0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57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8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项目</a:t>
                      </a:r>
                    </a:p>
                  </a:txBody>
                  <a:tcPr>
                    <a:solidFill>
                      <a:srgbClr val="9FCC3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内容</a:t>
                      </a:r>
                    </a:p>
                  </a:txBody>
                  <a:tcPr>
                    <a:solidFill>
                      <a:srgbClr val="9FCC3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Self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属性</a:t>
                      </a:r>
                    </a:p>
                  </a:txBody>
                  <a:tcPr>
                    <a:solidFill>
                      <a:srgbClr val="9FCC3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MAPE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FCC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KX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E7F2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运行时刻收集应用行为数据并进行适应</a:t>
                      </a:r>
                    </a:p>
                  </a:txBody>
                  <a:tcPr>
                    <a:solidFill>
                      <a:srgbClr val="E7F2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自配置</a:t>
                      </a:r>
                    </a:p>
                  </a:txBody>
                  <a:tcPr>
                    <a:solidFill>
                      <a:srgbClr val="E7F2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感知</a:t>
                      </a:r>
                    </a:p>
                  </a:txBody>
                  <a:tcPr>
                    <a:solidFill>
                      <a:srgbClr val="E7F2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Accord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E7F2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提供编程框架，以规则指导适应过程</a:t>
                      </a:r>
                    </a:p>
                  </a:txBody>
                  <a:tcPr>
                    <a:solidFill>
                      <a:srgbClr val="E7F2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自配置</a:t>
                      </a:r>
                    </a:p>
                  </a:txBody>
                  <a:tcPr>
                    <a:solidFill>
                      <a:srgbClr val="E7F2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决策</a:t>
                      </a:r>
                    </a:p>
                  </a:txBody>
                  <a:tcPr>
                    <a:solidFill>
                      <a:srgbClr val="E7F2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ROC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E7F2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建立递归恢复过程，支持系统撤销行为</a:t>
                      </a:r>
                    </a:p>
                  </a:txBody>
                  <a:tcPr>
                    <a:solidFill>
                      <a:srgbClr val="E7F2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自愈</a:t>
                      </a:r>
                    </a:p>
                  </a:txBody>
                  <a:tcPr>
                    <a:solidFill>
                      <a:srgbClr val="E7F2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执行</a:t>
                      </a:r>
                    </a:p>
                  </a:txBody>
                  <a:tcPr>
                    <a:solidFill>
                      <a:srgbClr val="E7F2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TRAP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E7F2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利用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AOP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和反射机制建立动态应用</a:t>
                      </a:r>
                    </a:p>
                  </a:txBody>
                  <a:tcPr>
                    <a:solidFill>
                      <a:srgbClr val="E7F2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自配置</a:t>
                      </a:r>
                    </a:p>
                  </a:txBody>
                  <a:tcPr>
                    <a:solidFill>
                      <a:srgbClr val="E7F2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执行</a:t>
                      </a:r>
                    </a:p>
                  </a:txBody>
                  <a:tcPr>
                    <a:solidFill>
                      <a:srgbClr val="E7F2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K-component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E7F2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建立基于构件交互的系统行为，并适应</a:t>
                      </a:r>
                    </a:p>
                  </a:txBody>
                  <a:tcPr>
                    <a:solidFill>
                      <a:srgbClr val="E7F2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自配置</a:t>
                      </a:r>
                    </a:p>
                  </a:txBody>
                  <a:tcPr>
                    <a:solidFill>
                      <a:srgbClr val="E7F2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决策</a:t>
                      </a:r>
                    </a:p>
                  </a:txBody>
                  <a:tcPr>
                    <a:solidFill>
                      <a:srgbClr val="E7F2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Self-adaptive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E7F2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利用模型检测，修改软件体系结构</a:t>
                      </a:r>
                    </a:p>
                  </a:txBody>
                  <a:tcPr>
                    <a:solidFill>
                      <a:srgbClr val="E7F2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自配置，自愈</a:t>
                      </a:r>
                    </a:p>
                  </a:txBody>
                  <a:tcPr>
                    <a:solidFill>
                      <a:srgbClr val="E7F2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分析</a:t>
                      </a:r>
                    </a:p>
                  </a:txBody>
                  <a:tcPr>
                    <a:solidFill>
                      <a:srgbClr val="E7F2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CASA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E7F2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基于合同，支持应用层和底层适应行为</a:t>
                      </a:r>
                    </a:p>
                  </a:txBody>
                  <a:tcPr>
                    <a:solidFill>
                      <a:srgbClr val="E7F2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自配置，自优化</a:t>
                      </a:r>
                    </a:p>
                  </a:txBody>
                  <a:tcPr>
                    <a:solidFill>
                      <a:srgbClr val="E7F2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执行</a:t>
                      </a:r>
                    </a:p>
                  </a:txBody>
                  <a:tcPr>
                    <a:solidFill>
                      <a:srgbClr val="E7F2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J3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E7F2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模型驱动的应用层适应框架</a:t>
                      </a:r>
                    </a:p>
                  </a:txBody>
                  <a:tcPr>
                    <a:solidFill>
                      <a:srgbClr val="E7F2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自优化</a:t>
                      </a:r>
                    </a:p>
                  </a:txBody>
                  <a:tcPr>
                    <a:solidFill>
                      <a:srgbClr val="E7F2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分析</a:t>
                      </a:r>
                    </a:p>
                  </a:txBody>
                  <a:tcPr>
                    <a:solidFill>
                      <a:srgbClr val="E7F2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DEAS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E7F2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识别变化，分析系统行为，实现目标</a:t>
                      </a:r>
                    </a:p>
                  </a:txBody>
                  <a:tcPr>
                    <a:solidFill>
                      <a:srgbClr val="E7F2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自配置</a:t>
                      </a:r>
                    </a:p>
                  </a:txBody>
                  <a:tcPr>
                    <a:solidFill>
                      <a:srgbClr val="E7F2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决策</a:t>
                      </a:r>
                    </a:p>
                  </a:txBody>
                  <a:tcPr>
                    <a:solidFill>
                      <a:srgbClr val="E7F2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MADAM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E7F2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针对移动计算，建立体系运行态模型</a:t>
                      </a:r>
                    </a:p>
                  </a:txBody>
                  <a:tcPr>
                    <a:solidFill>
                      <a:srgbClr val="E7F2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自配置，自优化</a:t>
                      </a:r>
                    </a:p>
                  </a:txBody>
                  <a:tcPr>
                    <a:solidFill>
                      <a:srgbClr val="E7F2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感知</a:t>
                      </a:r>
                    </a:p>
                  </a:txBody>
                  <a:tcPr>
                    <a:solidFill>
                      <a:srgbClr val="E7F2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M-Ware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E7F2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建立中间件，实时感知资源变化</a:t>
                      </a:r>
                    </a:p>
                  </a:txBody>
                  <a:tcPr>
                    <a:solidFill>
                      <a:srgbClr val="E7F2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自配置，自优化</a:t>
                      </a:r>
                    </a:p>
                  </a:txBody>
                  <a:tcPr>
                    <a:solidFill>
                      <a:srgbClr val="E7F2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感知</a:t>
                      </a:r>
                    </a:p>
                  </a:txBody>
                  <a:tcPr>
                    <a:solidFill>
                      <a:srgbClr val="E7F2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ML-IDS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E7F2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检测网络攻击，实施操作系统保护</a:t>
                      </a:r>
                    </a:p>
                  </a:txBody>
                  <a:tcPr>
                    <a:solidFill>
                      <a:srgbClr val="E7F2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自保护</a:t>
                      </a:r>
                    </a:p>
                  </a:txBody>
                  <a:tcPr>
                    <a:solidFill>
                      <a:srgbClr val="E7F2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分析</a:t>
                      </a:r>
                    </a:p>
                  </a:txBody>
                  <a:tcPr>
                    <a:solidFill>
                      <a:srgbClr val="E7F2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22662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0" y="833440"/>
            <a:ext cx="9144000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zh-CN" altLang="en-US" sz="3200" b="1" dirty="0">
                <a:solidFill>
                  <a:srgbClr val="6CA62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基于模型的方法 </a:t>
            </a:r>
            <a:r>
              <a:rPr lang="en-US" altLang="zh-CN" sz="3200" b="1" dirty="0">
                <a:solidFill>
                  <a:srgbClr val="6CA62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灯片编号占位符 1"/>
          <p:cNvSpPr txBox="1">
            <a:spLocks noGrp="1"/>
          </p:cNvSpPr>
          <p:nvPr/>
        </p:nvSpPr>
        <p:spPr bwMode="auto">
          <a:xfrm>
            <a:off x="7235963" y="6596956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r">
              <a:defRPr kumimoji="1" sz="1400" b="1">
                <a:solidFill>
                  <a:schemeClr val="bg1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defRPr>
            </a:lvl1pPr>
          </a:lstStyle>
          <a:p>
            <a:fld id="{0D7D0512-7820-47F3-A392-C9562B311ADF}" type="slidenum">
              <a:rPr lang="zh-CN" altLang="en-US">
                <a:solidFill>
                  <a:srgbClr val="FFFFFF"/>
                </a:solidFill>
              </a:rPr>
              <a:pPr/>
              <a:t>21</a:t>
            </a:fld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" y="6289179"/>
            <a:ext cx="91440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D.C. Schmidt, Guest editor’s introduction: model-driven engineering, IEEE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Comput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. 39 (2) (2006) 25–31.</a:t>
            </a:r>
            <a:endParaRPr lang="zh-CN" altLang="en-US" sz="1400" dirty="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52063" y="1470643"/>
            <a:ext cx="4206011" cy="4622320"/>
          </a:xfrm>
          <a:prstGeom prst="roundRect">
            <a:avLst>
              <a:gd name="adj" fmla="val 4118"/>
            </a:avLst>
          </a:prstGeom>
          <a:solidFill>
            <a:sysClr val="window" lastClr="FFFFFF"/>
          </a:solidFill>
          <a:ln w="2540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kern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248275" y="2118684"/>
            <a:ext cx="3985182" cy="0"/>
          </a:xfrm>
          <a:prstGeom prst="line">
            <a:avLst/>
          </a:prstGeom>
          <a:noFill/>
          <a:ln w="28575" cap="flat" cmpd="sng" algn="ctr">
            <a:solidFill>
              <a:srgbClr val="6CA62C"/>
            </a:solidFill>
            <a:prstDash val="solid"/>
          </a:ln>
          <a:effectLst/>
        </p:spPr>
      </p:cxnSp>
      <p:sp>
        <p:nvSpPr>
          <p:cNvPr id="46" name="矩形 45"/>
          <p:cNvSpPr/>
          <p:nvPr/>
        </p:nvSpPr>
        <p:spPr>
          <a:xfrm>
            <a:off x="238009" y="1729953"/>
            <a:ext cx="158051" cy="793838"/>
          </a:xfrm>
          <a:prstGeom prst="rect">
            <a:avLst/>
          </a:prstGeom>
          <a:solidFill>
            <a:srgbClr val="6CA62C"/>
          </a:solidFill>
          <a:ln w="9525" cap="rnd">
            <a:solidFill>
              <a:srgbClr val="6CA62C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b="1" kern="0" dirty="0">
              <a:solidFill>
                <a:sysClr val="window" lastClr="FFFFFF">
                  <a:lumMod val="95000"/>
                </a:sys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TextBox 11"/>
          <p:cNvSpPr txBox="1"/>
          <p:nvPr/>
        </p:nvSpPr>
        <p:spPr>
          <a:xfrm>
            <a:off x="396060" y="1729950"/>
            <a:ext cx="3837397" cy="369332"/>
          </a:xfrm>
          <a:prstGeom prst="rect">
            <a:avLst/>
          </a:prstGeom>
          <a:noFill/>
          <a:ln>
            <a:solidFill>
              <a:srgbClr val="6CA62C"/>
            </a:solidFill>
          </a:ln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6CA62C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Model-Driven Engineering</a:t>
            </a:r>
            <a:endParaRPr lang="zh-CN" altLang="en-US" b="1" dirty="0">
              <a:solidFill>
                <a:srgbClr val="6CA62C"/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48" name="TextBox 11"/>
          <p:cNvSpPr txBox="1"/>
          <p:nvPr/>
        </p:nvSpPr>
        <p:spPr>
          <a:xfrm>
            <a:off x="396062" y="2154459"/>
            <a:ext cx="3837395" cy="369332"/>
          </a:xfrm>
          <a:prstGeom prst="rect">
            <a:avLst/>
          </a:prstGeom>
          <a:noFill/>
          <a:ln>
            <a:solidFill>
              <a:srgbClr val="6CA62C"/>
            </a:solidFill>
          </a:ln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6CA62C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Runtime models/</a:t>
            </a:r>
            <a:r>
              <a:rPr lang="en-US" altLang="zh-CN" b="1" dirty="0" err="1">
                <a:solidFill>
                  <a:srgbClr val="6CA62C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models@run.time</a:t>
            </a:r>
            <a:endParaRPr lang="en-US" altLang="zh-CN" b="1" dirty="0">
              <a:solidFill>
                <a:srgbClr val="6CA62C"/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60" name="椭圆 59"/>
          <p:cNvSpPr/>
          <p:nvPr/>
        </p:nvSpPr>
        <p:spPr bwMode="auto">
          <a:xfrm>
            <a:off x="2822159" y="2628507"/>
            <a:ext cx="1008000" cy="1008000"/>
          </a:xfrm>
          <a:prstGeom prst="ellipse">
            <a:avLst/>
          </a:prstGeom>
          <a:gradFill flip="none"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/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</a:t>
            </a:r>
          </a:p>
        </p:txBody>
      </p:sp>
      <p:sp>
        <p:nvSpPr>
          <p:cNvPr id="63" name="椭圆 62"/>
          <p:cNvSpPr/>
          <p:nvPr/>
        </p:nvSpPr>
        <p:spPr bwMode="auto">
          <a:xfrm>
            <a:off x="822563" y="2623383"/>
            <a:ext cx="1008000" cy="1007999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环境</a:t>
            </a:r>
          </a:p>
        </p:txBody>
      </p:sp>
      <p:cxnSp>
        <p:nvCxnSpPr>
          <p:cNvPr id="66" name="直接连接符 65"/>
          <p:cNvCxnSpPr>
            <a:endCxn id="60" idx="4"/>
          </p:cNvCxnSpPr>
          <p:nvPr/>
        </p:nvCxnSpPr>
        <p:spPr>
          <a:xfrm flipV="1">
            <a:off x="2873168" y="3636507"/>
            <a:ext cx="452991" cy="353126"/>
          </a:xfrm>
          <a:prstGeom prst="line">
            <a:avLst/>
          </a:prstGeom>
          <a:noFill/>
          <a:ln w="25400" cap="flat" cmpd="sng" algn="ctr">
            <a:solidFill>
              <a:srgbClr val="9BBB59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7" name="直接连接符 66"/>
          <p:cNvCxnSpPr>
            <a:stCxn id="63" idx="4"/>
          </p:cNvCxnSpPr>
          <p:nvPr/>
        </p:nvCxnSpPr>
        <p:spPr>
          <a:xfrm>
            <a:off x="1326563" y="3631382"/>
            <a:ext cx="504000" cy="330602"/>
          </a:xfrm>
          <a:prstGeom prst="line">
            <a:avLst/>
          </a:prstGeom>
          <a:noFill/>
          <a:ln w="25400" cap="flat" cmpd="sng" algn="ctr">
            <a:solidFill>
              <a:srgbClr val="75DB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grpSp>
        <p:nvGrpSpPr>
          <p:cNvPr id="3" name="组合 2"/>
          <p:cNvGrpSpPr/>
          <p:nvPr/>
        </p:nvGrpSpPr>
        <p:grpSpPr>
          <a:xfrm>
            <a:off x="1729269" y="3903846"/>
            <a:ext cx="1236906" cy="738122"/>
            <a:chOff x="773545" y="2903686"/>
            <a:chExt cx="1236906" cy="738122"/>
          </a:xfrm>
        </p:grpSpPr>
        <p:sp>
          <p:nvSpPr>
            <p:cNvPr id="68" name="TextBox 15"/>
            <p:cNvSpPr txBox="1"/>
            <p:nvPr/>
          </p:nvSpPr>
          <p:spPr>
            <a:xfrm>
              <a:off x="799863" y="2933922"/>
              <a:ext cx="121058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4000" b="1" dirty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模型</a:t>
              </a:r>
            </a:p>
          </p:txBody>
        </p:sp>
        <p:sp>
          <p:nvSpPr>
            <p:cNvPr id="69" name="TextBox 15"/>
            <p:cNvSpPr txBox="1"/>
            <p:nvPr/>
          </p:nvSpPr>
          <p:spPr>
            <a:xfrm>
              <a:off x="773545" y="2903686"/>
              <a:ext cx="121058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4000" b="1" dirty="0">
                  <a:solidFill>
                    <a:srgbClr val="92D050"/>
                  </a:solidFill>
                  <a:latin typeface="微软雅黑" pitchFamily="34" charset="-122"/>
                  <a:ea typeface="微软雅黑" pitchFamily="34" charset="-122"/>
                </a:rPr>
                <a:t>模型</a:t>
              </a:r>
            </a:p>
          </p:txBody>
        </p:sp>
      </p:grpSp>
      <p:sp>
        <p:nvSpPr>
          <p:cNvPr id="79" name="六角星 78"/>
          <p:cNvSpPr/>
          <p:nvPr/>
        </p:nvSpPr>
        <p:spPr bwMode="auto">
          <a:xfrm>
            <a:off x="2657533" y="4785966"/>
            <a:ext cx="1008000" cy="1008000"/>
          </a:xfrm>
          <a:prstGeom prst="star6">
            <a:avLst/>
          </a:prstGeom>
          <a:gradFill flip="none"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/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</a:p>
        </p:txBody>
      </p:sp>
      <p:sp>
        <p:nvSpPr>
          <p:cNvPr id="80" name="六角星 79"/>
          <p:cNvSpPr/>
          <p:nvPr/>
        </p:nvSpPr>
        <p:spPr bwMode="auto">
          <a:xfrm>
            <a:off x="1008082" y="4782488"/>
            <a:ext cx="1008000" cy="1007999"/>
          </a:xfrm>
          <a:prstGeom prst="star6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</a:p>
        </p:txBody>
      </p:sp>
      <p:sp>
        <p:nvSpPr>
          <p:cNvPr id="83" name="右大括号 82"/>
          <p:cNvSpPr/>
          <p:nvPr/>
        </p:nvSpPr>
        <p:spPr bwMode="auto">
          <a:xfrm rot="16200000">
            <a:off x="2229306" y="3843639"/>
            <a:ext cx="210515" cy="1644962"/>
          </a:xfrm>
          <a:prstGeom prst="rightBrace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284004" y="1470643"/>
            <a:ext cx="4607939" cy="4622320"/>
            <a:chOff x="4284004" y="1470643"/>
            <a:chExt cx="4607939" cy="4622320"/>
          </a:xfrm>
        </p:grpSpPr>
        <p:sp>
          <p:nvSpPr>
            <p:cNvPr id="10" name="圆角矩形 9"/>
            <p:cNvSpPr/>
            <p:nvPr/>
          </p:nvSpPr>
          <p:spPr>
            <a:xfrm>
              <a:off x="4659157" y="1470643"/>
              <a:ext cx="4232786" cy="4622320"/>
            </a:xfrm>
            <a:prstGeom prst="roundRect">
              <a:avLst>
                <a:gd name="adj" fmla="val 4118"/>
              </a:avLst>
            </a:prstGeom>
            <a:solidFill>
              <a:sysClr val="window" lastClr="FFFFFF"/>
            </a:solidFill>
            <a:ln w="2540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4297821" y="1832119"/>
              <a:ext cx="433995" cy="112970"/>
              <a:chOff x="4345371" y="2115042"/>
              <a:chExt cx="433995" cy="112970"/>
            </a:xfrm>
          </p:grpSpPr>
          <p:sp>
            <p:nvSpPr>
              <p:cNvPr id="42" name="椭圆 41"/>
              <p:cNvSpPr/>
              <p:nvPr/>
            </p:nvSpPr>
            <p:spPr>
              <a:xfrm>
                <a:off x="4683477" y="2115042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43" name="椭圆 42"/>
              <p:cNvSpPr/>
              <p:nvPr/>
            </p:nvSpPr>
            <p:spPr>
              <a:xfrm>
                <a:off x="4345371" y="2120376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4376444" y="2132856"/>
                <a:ext cx="360040" cy="72008"/>
              </a:xfrm>
              <a:prstGeom prst="rect">
                <a:avLst/>
              </a:prstGeom>
              <a:gradFill flip="none" rotWithShape="1">
                <a:gsLst>
                  <a:gs pos="57000">
                    <a:sysClr val="window" lastClr="FFFFFF">
                      <a:lumMod val="85000"/>
                    </a:sysClr>
                  </a:gs>
                  <a:gs pos="9000">
                    <a:sysClr val="window" lastClr="FFFFFF">
                      <a:lumMod val="50000"/>
                    </a:sysClr>
                  </a:gs>
                  <a:gs pos="98000">
                    <a:sysClr val="window" lastClr="FFFFFF">
                      <a:lumMod val="65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4297821" y="2492185"/>
              <a:ext cx="433995" cy="112970"/>
              <a:chOff x="4345371" y="2115042"/>
              <a:chExt cx="433995" cy="112970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4683477" y="2115042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40" name="椭圆 39"/>
              <p:cNvSpPr/>
              <p:nvPr/>
            </p:nvSpPr>
            <p:spPr>
              <a:xfrm>
                <a:off x="4345371" y="2120376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4376444" y="2132856"/>
                <a:ext cx="360040" cy="72008"/>
              </a:xfrm>
              <a:prstGeom prst="rect">
                <a:avLst/>
              </a:prstGeom>
              <a:gradFill flip="none" rotWithShape="1">
                <a:gsLst>
                  <a:gs pos="57000">
                    <a:sysClr val="window" lastClr="FFFFFF">
                      <a:lumMod val="85000"/>
                    </a:sysClr>
                  </a:gs>
                  <a:gs pos="9000">
                    <a:sysClr val="window" lastClr="FFFFFF">
                      <a:lumMod val="50000"/>
                    </a:sysClr>
                  </a:gs>
                  <a:gs pos="98000">
                    <a:sysClr val="window" lastClr="FFFFFF">
                      <a:lumMod val="65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4307073" y="3140176"/>
              <a:ext cx="433995" cy="112970"/>
              <a:chOff x="4345371" y="2115042"/>
              <a:chExt cx="433995" cy="112970"/>
            </a:xfrm>
          </p:grpSpPr>
          <p:sp>
            <p:nvSpPr>
              <p:cNvPr id="36" name="椭圆 35"/>
              <p:cNvSpPr/>
              <p:nvPr/>
            </p:nvSpPr>
            <p:spPr>
              <a:xfrm>
                <a:off x="4683477" y="2115042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4345371" y="2120376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4376444" y="2132856"/>
                <a:ext cx="360040" cy="72008"/>
              </a:xfrm>
              <a:prstGeom prst="rect">
                <a:avLst/>
              </a:prstGeom>
              <a:gradFill flip="none" rotWithShape="1">
                <a:gsLst>
                  <a:gs pos="57000">
                    <a:sysClr val="window" lastClr="FFFFFF">
                      <a:lumMod val="85000"/>
                    </a:sysClr>
                  </a:gs>
                  <a:gs pos="9000">
                    <a:sysClr val="window" lastClr="FFFFFF">
                      <a:lumMod val="50000"/>
                    </a:sysClr>
                  </a:gs>
                  <a:gs pos="98000">
                    <a:sysClr val="window" lastClr="FFFFFF">
                      <a:lumMod val="65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4313076" y="3788167"/>
              <a:ext cx="433995" cy="112970"/>
              <a:chOff x="4345371" y="2115042"/>
              <a:chExt cx="433995" cy="112970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4683477" y="2115042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4345371" y="2120376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4376444" y="2132856"/>
                <a:ext cx="360040" cy="72008"/>
              </a:xfrm>
              <a:prstGeom prst="rect">
                <a:avLst/>
              </a:prstGeom>
              <a:gradFill flip="none" rotWithShape="1">
                <a:gsLst>
                  <a:gs pos="57000">
                    <a:sysClr val="window" lastClr="FFFFFF">
                      <a:lumMod val="85000"/>
                    </a:sysClr>
                  </a:gs>
                  <a:gs pos="9000">
                    <a:sysClr val="window" lastClr="FFFFFF">
                      <a:lumMod val="50000"/>
                    </a:sysClr>
                  </a:gs>
                  <a:gs pos="98000">
                    <a:sysClr val="window" lastClr="FFFFFF">
                      <a:lumMod val="65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4305858" y="4364159"/>
              <a:ext cx="433995" cy="112970"/>
              <a:chOff x="4345371" y="2115042"/>
              <a:chExt cx="433995" cy="112970"/>
            </a:xfrm>
          </p:grpSpPr>
          <p:sp>
            <p:nvSpPr>
              <p:cNvPr id="30" name="椭圆 29"/>
              <p:cNvSpPr/>
              <p:nvPr/>
            </p:nvSpPr>
            <p:spPr>
              <a:xfrm>
                <a:off x="4683477" y="2115042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4345371" y="2120376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4376444" y="2132856"/>
                <a:ext cx="360040" cy="72008"/>
              </a:xfrm>
              <a:prstGeom prst="rect">
                <a:avLst/>
              </a:prstGeom>
              <a:gradFill flip="none" rotWithShape="1">
                <a:gsLst>
                  <a:gs pos="57000">
                    <a:sysClr val="window" lastClr="FFFFFF">
                      <a:lumMod val="85000"/>
                    </a:sysClr>
                  </a:gs>
                  <a:gs pos="9000">
                    <a:sysClr val="window" lastClr="FFFFFF">
                      <a:lumMod val="50000"/>
                    </a:sysClr>
                  </a:gs>
                  <a:gs pos="98000">
                    <a:sysClr val="window" lastClr="FFFFFF">
                      <a:lumMod val="65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4294687" y="5012150"/>
              <a:ext cx="433995" cy="112970"/>
              <a:chOff x="4345371" y="2115042"/>
              <a:chExt cx="433995" cy="112970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4683477" y="2115042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4345371" y="2120376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4376444" y="2132856"/>
                <a:ext cx="360040" cy="72008"/>
              </a:xfrm>
              <a:prstGeom prst="rect">
                <a:avLst/>
              </a:prstGeom>
              <a:gradFill flip="none" rotWithShape="1">
                <a:gsLst>
                  <a:gs pos="57000">
                    <a:sysClr val="window" lastClr="FFFFFF">
                      <a:lumMod val="85000"/>
                    </a:sysClr>
                  </a:gs>
                  <a:gs pos="9000">
                    <a:sysClr val="window" lastClr="FFFFFF">
                      <a:lumMod val="50000"/>
                    </a:sysClr>
                  </a:gs>
                  <a:gs pos="98000">
                    <a:sysClr val="window" lastClr="FFFFFF">
                      <a:lumMod val="65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4284004" y="5701112"/>
              <a:ext cx="433995" cy="112970"/>
              <a:chOff x="4345371" y="2115042"/>
              <a:chExt cx="433995" cy="112970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4683477" y="2115042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4345371" y="2120376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4376444" y="2132856"/>
                <a:ext cx="360040" cy="72008"/>
              </a:xfrm>
              <a:prstGeom prst="rect">
                <a:avLst/>
              </a:prstGeom>
              <a:gradFill flip="none" rotWithShape="1">
                <a:gsLst>
                  <a:gs pos="57000">
                    <a:sysClr val="window" lastClr="FFFFFF">
                      <a:lumMod val="85000"/>
                    </a:sysClr>
                  </a:gs>
                  <a:gs pos="9000">
                    <a:sysClr val="window" lastClr="FFFFFF">
                      <a:lumMod val="50000"/>
                    </a:sysClr>
                  </a:gs>
                  <a:gs pos="98000">
                    <a:sysClr val="window" lastClr="FFFFFF">
                      <a:lumMod val="65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9" name="矩形 18"/>
            <p:cNvSpPr/>
            <p:nvPr/>
          </p:nvSpPr>
          <p:spPr>
            <a:xfrm>
              <a:off x="4880738" y="1691758"/>
              <a:ext cx="3737880" cy="1539929"/>
            </a:xfrm>
            <a:prstGeom prst="rect">
              <a:avLst/>
            </a:prstGeom>
            <a:noFill/>
            <a:ln w="25400" cap="flat" cmpd="sng" algn="ctr">
              <a:solidFill>
                <a:srgbClr val="6CA62C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2" name="矩形 3"/>
            <p:cNvSpPr>
              <a:spLocks noChangeArrowheads="1"/>
            </p:cNvSpPr>
            <p:nvPr/>
          </p:nvSpPr>
          <p:spPr bwMode="auto">
            <a:xfrm>
              <a:off x="4931995" y="1701024"/>
              <a:ext cx="3491254" cy="451149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1" fontAlgn="auto" hangingPunct="1">
                <a:lnSpc>
                  <a:spcPct val="129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dirty="0">
                  <a:solidFill>
                    <a:srgbClr val="6CA62C"/>
                  </a:solidFill>
                  <a:latin typeface="微软雅黑" pitchFamily="34" charset="-122"/>
                  <a:ea typeface="微软雅黑" pitchFamily="34" charset="-122"/>
                </a:rPr>
                <a:t>【</a:t>
              </a:r>
              <a:r>
                <a:rPr lang="zh-CN" altLang="en-US" sz="2000" b="1" dirty="0">
                  <a:solidFill>
                    <a:srgbClr val="6CA62C"/>
                  </a:solidFill>
                  <a:latin typeface="微软雅黑" pitchFamily="34" charset="-122"/>
                  <a:ea typeface="微软雅黑" pitchFamily="34" charset="-122"/>
                </a:rPr>
                <a:t>模型作用</a:t>
              </a:r>
              <a:r>
                <a:rPr lang="en-US" altLang="zh-CN" sz="2000" b="1" dirty="0">
                  <a:solidFill>
                    <a:srgbClr val="6CA62C"/>
                  </a:solidFill>
                  <a:latin typeface="微软雅黑" pitchFamily="34" charset="-122"/>
                  <a:ea typeface="微软雅黑" pitchFamily="34" charset="-122"/>
                </a:rPr>
                <a:t>】</a:t>
              </a:r>
            </a:p>
          </p:txBody>
        </p:sp>
        <p:sp>
          <p:nvSpPr>
            <p:cNvPr id="23" name="矩形 22"/>
            <p:cNvSpPr/>
            <p:nvPr/>
          </p:nvSpPr>
          <p:spPr bwMode="auto">
            <a:xfrm>
              <a:off x="4659157" y="3357001"/>
              <a:ext cx="4232783" cy="404872"/>
            </a:xfrm>
            <a:prstGeom prst="rect">
              <a:avLst/>
            </a:prstGeom>
            <a:solidFill>
              <a:srgbClr val="6CA62C"/>
            </a:solidFill>
            <a:ln w="9525" cap="flat" cmpd="sng" algn="ctr">
              <a:solidFill>
                <a:srgbClr val="6CA62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zh-CN" altLang="en-US" sz="18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模型分类</a:t>
              </a:r>
            </a:p>
          </p:txBody>
        </p:sp>
        <p:grpSp>
          <p:nvGrpSpPr>
            <p:cNvPr id="86" name="组合 85"/>
            <p:cNvGrpSpPr/>
            <p:nvPr/>
          </p:nvGrpSpPr>
          <p:grpSpPr>
            <a:xfrm>
              <a:off x="5143185" y="2189213"/>
              <a:ext cx="3447805" cy="470809"/>
              <a:chOff x="6677747" y="2861391"/>
              <a:chExt cx="4408789" cy="1394535"/>
            </a:xfrm>
          </p:grpSpPr>
          <p:sp>
            <p:nvSpPr>
              <p:cNvPr id="87" name="矩形 4"/>
              <p:cNvSpPr/>
              <p:nvPr/>
            </p:nvSpPr>
            <p:spPr>
              <a:xfrm>
                <a:off x="6677747" y="2962114"/>
                <a:ext cx="970677" cy="1293812"/>
              </a:xfrm>
              <a:prstGeom prst="roundRect">
                <a:avLst/>
              </a:prstGeom>
              <a:gradFill>
                <a:gsLst>
                  <a:gs pos="30000">
                    <a:srgbClr val="6DAA2D">
                      <a:lumMod val="60000"/>
                      <a:lumOff val="40000"/>
                    </a:srgbClr>
                  </a:gs>
                  <a:gs pos="100000">
                    <a:srgbClr val="6DAA2D"/>
                  </a:gs>
                </a:gsLst>
                <a:lin ang="5400000" scaled="0"/>
              </a:gradFill>
              <a:ln w="3175" cap="flat" cmpd="sng" algn="ctr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90000" rIns="450000" anchor="ctr"/>
              <a:lstStyle/>
              <a:p>
                <a:pPr algn="ctr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endParaRPr lang="zh-CN" altLang="en-US" b="1" kern="0" dirty="0">
                  <a:solidFill>
                    <a:sysClr val="window" lastClr="FFFFFF"/>
                  </a:solidFill>
                  <a:latin typeface="Impact" pitchFamily="34" charset="0"/>
                  <a:ea typeface="微软雅黑" pitchFamily="34" charset="-122"/>
                </a:endParaRPr>
              </a:p>
            </p:txBody>
          </p:sp>
          <p:sp>
            <p:nvSpPr>
              <p:cNvPr id="88" name="矩形 5"/>
              <p:cNvSpPr/>
              <p:nvPr/>
            </p:nvSpPr>
            <p:spPr bwMode="auto">
              <a:xfrm>
                <a:off x="7931764" y="2962114"/>
                <a:ext cx="2993615" cy="1293812"/>
              </a:xfrm>
              <a:prstGeom prst="roundRect">
                <a:avLst/>
              </a:prstGeom>
              <a:gradFill>
                <a:gsLst>
                  <a:gs pos="33000">
                    <a:srgbClr val="F9F9F9"/>
                  </a:gs>
                  <a:gs pos="100000">
                    <a:srgbClr val="D7D7D7"/>
                  </a:gs>
                </a:gsLst>
                <a:lin ang="5400000" scaled="0"/>
              </a:gradFill>
              <a:ln w="3175" cap="flat" cmpd="sng" algn="ctr">
                <a:solidFill>
                  <a:srgbClr val="EAEAEA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Ins="90000" anchor="ctr"/>
              <a:lstStyle/>
              <a:p>
                <a:pPr algn="ctr">
                  <a:lnSpc>
                    <a:spcPct val="120000"/>
                  </a:lnSpc>
                  <a:defRPr/>
                </a:pPr>
                <a:endParaRPr lang="zh-CN" altLang="en-US" kern="0" dirty="0">
                  <a:solidFill>
                    <a:srgbClr val="4D4D4D"/>
                  </a:solidFill>
                  <a:latin typeface="Impact" pitchFamily="34" charset="0"/>
                  <a:ea typeface="微软雅黑" pitchFamily="34" charset="-122"/>
                </a:endParaRPr>
              </a:p>
            </p:txBody>
          </p:sp>
          <p:sp>
            <p:nvSpPr>
              <p:cNvPr id="89" name="Text Box 44"/>
              <p:cNvSpPr txBox="1">
                <a:spLocks noChangeArrowheads="1"/>
              </p:cNvSpPr>
              <p:nvPr/>
            </p:nvSpPr>
            <p:spPr bwMode="auto">
              <a:xfrm>
                <a:off x="6754550" y="2861391"/>
                <a:ext cx="2559064" cy="1283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>
                        <a:alpha val="30000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indent="457200" defTabSz="720725">
                  <a:lnSpc>
                    <a:spcPct val="135000"/>
                  </a:lnSpc>
                  <a:defRPr sz="1600">
                    <a:solidFill>
                      <a:schemeClr val="bg1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defTabSz="720725" eaLnBrk="0" hangingPunct="0">
                  <a:defRPr sz="1600">
                    <a:latin typeface="Arial" pitchFamily="34" charset="0"/>
                    <a:ea typeface="宋体" pitchFamily="2" charset="-122"/>
                  </a:defRPr>
                </a:lvl2pPr>
                <a:lvl3pPr defTabSz="720725" eaLnBrk="0" hangingPunct="0">
                  <a:defRPr sz="1600">
                    <a:latin typeface="Arial" pitchFamily="34" charset="0"/>
                    <a:ea typeface="宋体" pitchFamily="2" charset="-122"/>
                  </a:defRPr>
                </a:lvl3pPr>
                <a:lvl4pPr defTabSz="720725" eaLnBrk="0" hangingPunct="0">
                  <a:defRPr sz="1600">
                    <a:latin typeface="Arial" pitchFamily="34" charset="0"/>
                    <a:ea typeface="宋体" pitchFamily="2" charset="-122"/>
                  </a:defRPr>
                </a:lvl4pPr>
                <a:lvl5pPr defTabSz="720725" eaLnBrk="0" hangingPunct="0">
                  <a:defRPr sz="1600">
                    <a:latin typeface="Arial" pitchFamily="34" charset="0"/>
                    <a:ea typeface="宋体" pitchFamily="2" charset="-122"/>
                  </a:defRPr>
                </a:lvl5pPr>
                <a:lvl6pPr defTabSz="7207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latin typeface="Arial" pitchFamily="34" charset="0"/>
                    <a:ea typeface="宋体" pitchFamily="2" charset="-122"/>
                  </a:defRPr>
                </a:lvl6pPr>
                <a:lvl7pPr defTabSz="7207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latin typeface="Arial" pitchFamily="34" charset="0"/>
                    <a:ea typeface="宋体" pitchFamily="2" charset="-122"/>
                  </a:defRPr>
                </a:lvl7pPr>
                <a:lvl8pPr defTabSz="7207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latin typeface="Arial" pitchFamily="34" charset="0"/>
                    <a:ea typeface="宋体" pitchFamily="2" charset="-122"/>
                  </a:defRPr>
                </a:lvl8pPr>
                <a:lvl9pPr defTabSz="7207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indent="0"/>
                <a:r>
                  <a:rPr lang="zh-CN" altLang="en-US" sz="1800" b="1" dirty="0">
                    <a:solidFill>
                      <a:schemeClr val="bg2">
                        <a:lumMod val="50000"/>
                      </a:schemeClr>
                    </a:solidFill>
                  </a:rPr>
                  <a:t>感知</a:t>
                </a:r>
                <a:endParaRPr lang="en-US" altLang="zh-CN" sz="1800" b="1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0" name="Text Box 44"/>
              <p:cNvSpPr txBox="1">
                <a:spLocks noChangeArrowheads="1"/>
              </p:cNvSpPr>
              <p:nvPr/>
            </p:nvSpPr>
            <p:spPr bwMode="auto">
              <a:xfrm>
                <a:off x="8154189" y="2861391"/>
                <a:ext cx="2932347" cy="12835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>
                        <a:alpha val="30000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indent="457200" defTabSz="720725">
                  <a:lnSpc>
                    <a:spcPct val="135000"/>
                  </a:lnSpc>
                  <a:defRPr sz="1600">
                    <a:solidFill>
                      <a:schemeClr val="bg1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defTabSz="720725" eaLnBrk="0" hangingPunct="0">
                  <a:defRPr sz="1600">
                    <a:latin typeface="Arial" pitchFamily="34" charset="0"/>
                    <a:ea typeface="宋体" pitchFamily="2" charset="-122"/>
                  </a:defRPr>
                </a:lvl2pPr>
                <a:lvl3pPr defTabSz="720725" eaLnBrk="0" hangingPunct="0">
                  <a:defRPr sz="1600">
                    <a:latin typeface="Arial" pitchFamily="34" charset="0"/>
                    <a:ea typeface="宋体" pitchFamily="2" charset="-122"/>
                  </a:defRPr>
                </a:lvl3pPr>
                <a:lvl4pPr defTabSz="720725" eaLnBrk="0" hangingPunct="0">
                  <a:defRPr sz="1600">
                    <a:latin typeface="Arial" pitchFamily="34" charset="0"/>
                    <a:ea typeface="宋体" pitchFamily="2" charset="-122"/>
                  </a:defRPr>
                </a:lvl4pPr>
                <a:lvl5pPr defTabSz="720725" eaLnBrk="0" hangingPunct="0">
                  <a:defRPr sz="1600">
                    <a:latin typeface="Arial" pitchFamily="34" charset="0"/>
                    <a:ea typeface="宋体" pitchFamily="2" charset="-122"/>
                  </a:defRPr>
                </a:lvl5pPr>
                <a:lvl6pPr defTabSz="7207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latin typeface="Arial" pitchFamily="34" charset="0"/>
                    <a:ea typeface="宋体" pitchFamily="2" charset="-122"/>
                  </a:defRPr>
                </a:lvl6pPr>
                <a:lvl7pPr defTabSz="7207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latin typeface="Arial" pitchFamily="34" charset="0"/>
                    <a:ea typeface="宋体" pitchFamily="2" charset="-122"/>
                  </a:defRPr>
                </a:lvl7pPr>
                <a:lvl8pPr defTabSz="7207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latin typeface="Arial" pitchFamily="34" charset="0"/>
                    <a:ea typeface="宋体" pitchFamily="2" charset="-122"/>
                  </a:defRPr>
                </a:lvl8pPr>
                <a:lvl9pPr defTabSz="7207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indent="0"/>
                <a:r>
                  <a:rPr lang="zh-CN" altLang="en-US" sz="1800" b="1" dirty="0">
                    <a:solidFill>
                      <a:srgbClr val="76B531"/>
                    </a:solidFill>
                  </a:rPr>
                  <a:t>表示系统及其环境</a:t>
                </a:r>
                <a:endParaRPr lang="en-US" altLang="zh-CN" sz="1800" b="1" dirty="0">
                  <a:solidFill>
                    <a:srgbClr val="76B531"/>
                  </a:solidFill>
                </a:endParaRPr>
              </a:p>
            </p:txBody>
          </p:sp>
        </p:grpSp>
        <p:grpSp>
          <p:nvGrpSpPr>
            <p:cNvPr id="103" name="组合 102"/>
            <p:cNvGrpSpPr/>
            <p:nvPr/>
          </p:nvGrpSpPr>
          <p:grpSpPr>
            <a:xfrm>
              <a:off x="5147992" y="2696105"/>
              <a:ext cx="3447805" cy="470809"/>
              <a:chOff x="6677747" y="2861391"/>
              <a:chExt cx="4408789" cy="1394535"/>
            </a:xfrm>
          </p:grpSpPr>
          <p:sp>
            <p:nvSpPr>
              <p:cNvPr id="104" name="矩形 4"/>
              <p:cNvSpPr/>
              <p:nvPr/>
            </p:nvSpPr>
            <p:spPr>
              <a:xfrm>
                <a:off x="6677747" y="2962114"/>
                <a:ext cx="970677" cy="1293812"/>
              </a:xfrm>
              <a:prstGeom prst="roundRect">
                <a:avLst/>
              </a:prstGeom>
              <a:gradFill>
                <a:gsLst>
                  <a:gs pos="30000">
                    <a:srgbClr val="6DAA2D">
                      <a:lumMod val="60000"/>
                      <a:lumOff val="40000"/>
                    </a:srgbClr>
                  </a:gs>
                  <a:gs pos="100000">
                    <a:srgbClr val="6DAA2D"/>
                  </a:gs>
                </a:gsLst>
                <a:lin ang="5400000" scaled="0"/>
              </a:gradFill>
              <a:ln w="3175" cap="flat" cmpd="sng" algn="ctr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90000" rIns="450000" anchor="ctr"/>
              <a:lstStyle/>
              <a:p>
                <a:pPr algn="ctr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endParaRPr lang="zh-CN" altLang="en-US" b="1" kern="0" dirty="0">
                  <a:solidFill>
                    <a:sysClr val="window" lastClr="FFFFFF"/>
                  </a:solidFill>
                  <a:latin typeface="Impact" pitchFamily="34" charset="0"/>
                  <a:ea typeface="微软雅黑" pitchFamily="34" charset="-122"/>
                </a:endParaRPr>
              </a:p>
            </p:txBody>
          </p:sp>
          <p:sp>
            <p:nvSpPr>
              <p:cNvPr id="105" name="矩形 5"/>
              <p:cNvSpPr/>
              <p:nvPr/>
            </p:nvSpPr>
            <p:spPr bwMode="auto">
              <a:xfrm>
                <a:off x="7931764" y="2962114"/>
                <a:ext cx="2993615" cy="1293812"/>
              </a:xfrm>
              <a:prstGeom prst="roundRect">
                <a:avLst/>
              </a:prstGeom>
              <a:gradFill>
                <a:gsLst>
                  <a:gs pos="33000">
                    <a:srgbClr val="F9F9F9"/>
                  </a:gs>
                  <a:gs pos="100000">
                    <a:srgbClr val="D7D7D7"/>
                  </a:gs>
                </a:gsLst>
                <a:lin ang="5400000" scaled="0"/>
              </a:gradFill>
              <a:ln w="3175" cap="flat" cmpd="sng" algn="ctr">
                <a:solidFill>
                  <a:srgbClr val="EAEAEA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Ins="90000" anchor="ctr"/>
              <a:lstStyle/>
              <a:p>
                <a:pPr algn="ctr">
                  <a:lnSpc>
                    <a:spcPct val="120000"/>
                  </a:lnSpc>
                  <a:defRPr/>
                </a:pPr>
                <a:endParaRPr lang="zh-CN" altLang="en-US" kern="0" dirty="0">
                  <a:solidFill>
                    <a:srgbClr val="4D4D4D"/>
                  </a:solidFill>
                  <a:latin typeface="Impact" pitchFamily="34" charset="0"/>
                  <a:ea typeface="微软雅黑" pitchFamily="34" charset="-122"/>
                </a:endParaRPr>
              </a:p>
            </p:txBody>
          </p:sp>
          <p:sp>
            <p:nvSpPr>
              <p:cNvPr id="106" name="Text Box 44"/>
              <p:cNvSpPr txBox="1">
                <a:spLocks noChangeArrowheads="1"/>
              </p:cNvSpPr>
              <p:nvPr/>
            </p:nvSpPr>
            <p:spPr bwMode="auto">
              <a:xfrm>
                <a:off x="6754550" y="2861391"/>
                <a:ext cx="2559064" cy="12669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>
                        <a:alpha val="30000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indent="457200" defTabSz="720725">
                  <a:lnSpc>
                    <a:spcPct val="135000"/>
                  </a:lnSpc>
                  <a:defRPr sz="1600">
                    <a:solidFill>
                      <a:schemeClr val="bg1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defTabSz="720725" eaLnBrk="0" hangingPunct="0">
                  <a:defRPr sz="1600">
                    <a:latin typeface="Arial" pitchFamily="34" charset="0"/>
                    <a:ea typeface="宋体" pitchFamily="2" charset="-122"/>
                  </a:defRPr>
                </a:lvl2pPr>
                <a:lvl3pPr defTabSz="720725" eaLnBrk="0" hangingPunct="0">
                  <a:defRPr sz="1600">
                    <a:latin typeface="Arial" pitchFamily="34" charset="0"/>
                    <a:ea typeface="宋体" pitchFamily="2" charset="-122"/>
                  </a:defRPr>
                </a:lvl3pPr>
                <a:lvl4pPr defTabSz="720725" eaLnBrk="0" hangingPunct="0">
                  <a:defRPr sz="1600">
                    <a:latin typeface="Arial" pitchFamily="34" charset="0"/>
                    <a:ea typeface="宋体" pitchFamily="2" charset="-122"/>
                  </a:defRPr>
                </a:lvl4pPr>
                <a:lvl5pPr defTabSz="720725" eaLnBrk="0" hangingPunct="0">
                  <a:defRPr sz="1600">
                    <a:latin typeface="Arial" pitchFamily="34" charset="0"/>
                    <a:ea typeface="宋体" pitchFamily="2" charset="-122"/>
                  </a:defRPr>
                </a:lvl5pPr>
                <a:lvl6pPr defTabSz="7207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latin typeface="Arial" pitchFamily="34" charset="0"/>
                    <a:ea typeface="宋体" pitchFamily="2" charset="-122"/>
                  </a:defRPr>
                </a:lvl6pPr>
                <a:lvl7pPr defTabSz="7207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latin typeface="Arial" pitchFamily="34" charset="0"/>
                    <a:ea typeface="宋体" pitchFamily="2" charset="-122"/>
                  </a:defRPr>
                </a:lvl7pPr>
                <a:lvl8pPr defTabSz="7207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latin typeface="Arial" pitchFamily="34" charset="0"/>
                    <a:ea typeface="宋体" pitchFamily="2" charset="-122"/>
                  </a:defRPr>
                </a:lvl8pPr>
                <a:lvl9pPr defTabSz="7207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indent="0"/>
                <a:r>
                  <a:rPr lang="zh-CN" altLang="en-US" sz="1800" b="1" dirty="0">
                    <a:solidFill>
                      <a:schemeClr val="bg2">
                        <a:lumMod val="50000"/>
                      </a:schemeClr>
                    </a:solidFill>
                  </a:rPr>
                  <a:t>推理</a:t>
                </a:r>
                <a:endParaRPr lang="en-US" altLang="zh-CN" sz="1800" b="1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7" name="Text Box 44"/>
              <p:cNvSpPr txBox="1">
                <a:spLocks noChangeArrowheads="1"/>
              </p:cNvSpPr>
              <p:nvPr/>
            </p:nvSpPr>
            <p:spPr bwMode="auto">
              <a:xfrm>
                <a:off x="8154189" y="2861391"/>
                <a:ext cx="2932347" cy="13811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>
                        <a:alpha val="30000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indent="457200" defTabSz="720725">
                  <a:lnSpc>
                    <a:spcPct val="135000"/>
                  </a:lnSpc>
                  <a:defRPr sz="1600">
                    <a:solidFill>
                      <a:schemeClr val="bg1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defTabSz="720725" eaLnBrk="0" hangingPunct="0">
                  <a:defRPr sz="1600">
                    <a:latin typeface="Arial" pitchFamily="34" charset="0"/>
                    <a:ea typeface="宋体" pitchFamily="2" charset="-122"/>
                  </a:defRPr>
                </a:lvl2pPr>
                <a:lvl3pPr defTabSz="720725" eaLnBrk="0" hangingPunct="0">
                  <a:defRPr sz="1600">
                    <a:latin typeface="Arial" pitchFamily="34" charset="0"/>
                    <a:ea typeface="宋体" pitchFamily="2" charset="-122"/>
                  </a:defRPr>
                </a:lvl3pPr>
                <a:lvl4pPr defTabSz="720725" eaLnBrk="0" hangingPunct="0">
                  <a:defRPr sz="1600">
                    <a:latin typeface="Arial" pitchFamily="34" charset="0"/>
                    <a:ea typeface="宋体" pitchFamily="2" charset="-122"/>
                  </a:defRPr>
                </a:lvl4pPr>
                <a:lvl5pPr defTabSz="720725" eaLnBrk="0" hangingPunct="0">
                  <a:defRPr sz="1600">
                    <a:latin typeface="Arial" pitchFamily="34" charset="0"/>
                    <a:ea typeface="宋体" pitchFamily="2" charset="-122"/>
                  </a:defRPr>
                </a:lvl5pPr>
                <a:lvl6pPr defTabSz="7207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latin typeface="Arial" pitchFamily="34" charset="0"/>
                    <a:ea typeface="宋体" pitchFamily="2" charset="-122"/>
                  </a:defRPr>
                </a:lvl6pPr>
                <a:lvl7pPr defTabSz="7207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latin typeface="Arial" pitchFamily="34" charset="0"/>
                    <a:ea typeface="宋体" pitchFamily="2" charset="-122"/>
                  </a:defRPr>
                </a:lvl7pPr>
                <a:lvl8pPr defTabSz="7207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latin typeface="Arial" pitchFamily="34" charset="0"/>
                    <a:ea typeface="宋体" pitchFamily="2" charset="-122"/>
                  </a:defRPr>
                </a:lvl8pPr>
                <a:lvl9pPr defTabSz="7207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indent="0"/>
                <a:r>
                  <a:rPr lang="zh-CN" altLang="en-US" sz="1800" b="1" dirty="0">
                    <a:solidFill>
                      <a:srgbClr val="76B531"/>
                    </a:solidFill>
                  </a:rPr>
                  <a:t>比较状态与预期</a:t>
                </a:r>
                <a:endParaRPr lang="en-US" altLang="zh-CN" sz="1800" b="1" dirty="0">
                  <a:solidFill>
                    <a:srgbClr val="76B531"/>
                  </a:solidFill>
                </a:endParaRPr>
              </a:p>
            </p:txBody>
          </p:sp>
        </p:grpSp>
        <p:sp>
          <p:nvSpPr>
            <p:cNvPr id="109" name="Oval 40"/>
            <p:cNvSpPr>
              <a:spLocks noChangeArrowheads="1"/>
            </p:cNvSpPr>
            <p:nvPr/>
          </p:nvSpPr>
          <p:spPr bwMode="auto">
            <a:xfrm rot="18330126">
              <a:off x="5196578" y="3810268"/>
              <a:ext cx="1666609" cy="1666800"/>
            </a:xfrm>
            <a:prstGeom prst="ellipse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ex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  <p:sp>
          <p:nvSpPr>
            <p:cNvPr id="110" name="Oval 40"/>
            <p:cNvSpPr>
              <a:spLocks noChangeArrowheads="1"/>
            </p:cNvSpPr>
            <p:nvPr/>
          </p:nvSpPr>
          <p:spPr bwMode="auto">
            <a:xfrm rot="18330126">
              <a:off x="6866368" y="3902709"/>
              <a:ext cx="1666609" cy="1666800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ex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  <p:sp>
          <p:nvSpPr>
            <p:cNvPr id="113" name="等腰三角形 112"/>
            <p:cNvSpPr/>
            <p:nvPr/>
          </p:nvSpPr>
          <p:spPr>
            <a:xfrm rot="17955164">
              <a:off x="6310044" y="4773016"/>
              <a:ext cx="865441" cy="739569"/>
            </a:xfrm>
            <a:prstGeom prst="triangle">
              <a:avLst/>
            </a:prstGeom>
            <a:solidFill>
              <a:sysClr val="window" lastClr="FFFFFF"/>
            </a:solidFill>
            <a:ln w="101600" cap="flat" cmpd="sng" algn="ctr">
              <a:solidFill>
                <a:srgbClr val="6CA62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5935671" y="4564363"/>
              <a:ext cx="720000" cy="720000"/>
            </a:xfrm>
            <a:prstGeom prst="ellipse">
              <a:avLst/>
            </a:prstGeom>
            <a:gradFill>
              <a:gsLst>
                <a:gs pos="0">
                  <a:srgbClr val="2676FF">
                    <a:lumMod val="60000"/>
                    <a:lumOff val="40000"/>
                  </a:srgbClr>
                </a:gs>
                <a:gs pos="100000">
                  <a:srgbClr val="2676FF"/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b="1" i="0" u="none" strike="noStrike" kern="0" cap="none" spc="0" normalizeH="0" baseline="0" noProof="0" dirty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系统</a:t>
              </a:r>
              <a:endParaRPr kumimoji="0" lang="en-US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6978714" y="4566648"/>
              <a:ext cx="720000" cy="720000"/>
            </a:xfrm>
            <a:prstGeom prst="ellipse">
              <a:avLst/>
            </a:prstGeom>
            <a:gradFill>
              <a:gsLst>
                <a:gs pos="33000">
                  <a:srgbClr val="6DAA2D">
                    <a:lumMod val="60000"/>
                    <a:lumOff val="40000"/>
                  </a:srgbClr>
                </a:gs>
                <a:gs pos="100000">
                  <a:srgbClr val="6DAA2D"/>
                </a:gs>
              </a:gsLst>
              <a:lin ang="5400000" scaled="0"/>
            </a:gradFill>
            <a:ln w="3175" cap="flat" cmpd="sng" algn="ctr">
              <a:noFill/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Ins="90000" anchor="ctr"/>
            <a:lstStyle/>
            <a:p>
              <a:pPr marL="0" marR="0" lvl="0" indent="0" algn="ctr" defTabSz="914400" eaLnBrk="1" fontAlgn="auto" latinLnBrk="0" hangingPunct="1"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b="1" kern="0" dirty="0">
                  <a:solidFill>
                    <a:schemeClr val="bg2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决策</a:t>
              </a:r>
              <a:endParaRPr kumimoji="0" lang="en-US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6435032" y="5304002"/>
              <a:ext cx="720000" cy="7200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b="1" kern="0" dirty="0">
                  <a:solidFill>
                    <a:schemeClr val="bg2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环境</a:t>
              </a:r>
              <a:endParaRPr kumimoji="0" lang="en-US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  <p:sp>
          <p:nvSpPr>
            <p:cNvPr id="119" name="椭圆 118"/>
            <p:cNvSpPr/>
            <p:nvPr/>
          </p:nvSpPr>
          <p:spPr>
            <a:xfrm>
              <a:off x="5358890" y="4106816"/>
              <a:ext cx="540000" cy="540000"/>
            </a:xfrm>
            <a:prstGeom prst="ellipse">
              <a:avLst/>
            </a:prstGeom>
            <a:gradFill>
              <a:gsLst>
                <a:gs pos="0">
                  <a:srgbClr val="2676FF">
                    <a:lumMod val="60000"/>
                    <a:lumOff val="40000"/>
                  </a:srgbClr>
                </a:gs>
                <a:gs pos="100000">
                  <a:srgbClr val="2676FF"/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b="1" i="0" u="none" strike="noStrike" kern="0" cap="none" spc="0" normalizeH="0" baseline="0" noProof="0" dirty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特征</a:t>
              </a:r>
              <a:endParaRPr kumimoji="0" lang="en-US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  <p:sp>
          <p:nvSpPr>
            <p:cNvPr id="120" name="椭圆 119"/>
            <p:cNvSpPr/>
            <p:nvPr/>
          </p:nvSpPr>
          <p:spPr>
            <a:xfrm>
              <a:off x="5869067" y="3864828"/>
              <a:ext cx="540000" cy="540000"/>
            </a:xfrm>
            <a:prstGeom prst="ellipse">
              <a:avLst/>
            </a:prstGeom>
            <a:gradFill>
              <a:gsLst>
                <a:gs pos="0">
                  <a:srgbClr val="2676FF">
                    <a:lumMod val="60000"/>
                    <a:lumOff val="40000"/>
                  </a:srgbClr>
                </a:gs>
                <a:gs pos="100000">
                  <a:srgbClr val="2676FF"/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b="1" i="0" u="none" strike="noStrike" kern="0" cap="none" spc="0" normalizeH="0" baseline="0" noProof="0" dirty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体系</a:t>
              </a:r>
              <a:endParaRPr kumimoji="0" lang="en-US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  <p:sp>
          <p:nvSpPr>
            <p:cNvPr id="123" name="椭圆 122"/>
            <p:cNvSpPr/>
            <p:nvPr/>
          </p:nvSpPr>
          <p:spPr>
            <a:xfrm>
              <a:off x="7442321" y="3927127"/>
              <a:ext cx="540000" cy="540000"/>
            </a:xfrm>
            <a:prstGeom prst="ellipse">
              <a:avLst/>
            </a:prstGeom>
            <a:gradFill>
              <a:gsLst>
                <a:gs pos="33000">
                  <a:srgbClr val="6DAA2D">
                    <a:lumMod val="60000"/>
                    <a:lumOff val="40000"/>
                  </a:srgbClr>
                </a:gs>
                <a:gs pos="100000">
                  <a:srgbClr val="6DAA2D"/>
                </a:gs>
              </a:gsLst>
              <a:lin ang="5400000" scaled="0"/>
            </a:gradFill>
            <a:ln w="3175" cap="flat" cmpd="sng" algn="ctr">
              <a:noFill/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Ins="90000" anchor="ctr"/>
            <a:lstStyle/>
            <a:p>
              <a:pPr marL="0" marR="0" lvl="0" indent="0" algn="ctr" defTabSz="914400" eaLnBrk="1" fontAlgn="auto" latinLnBrk="0" hangingPunct="1"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b="1" i="0" u="none" strike="noStrike" kern="0" cap="none" spc="0" normalizeH="0" baseline="0" noProof="0" dirty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目标</a:t>
              </a:r>
              <a:endParaRPr kumimoji="0" lang="en-US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4" name="椭圆 123"/>
            <p:cNvSpPr/>
            <p:nvPr/>
          </p:nvSpPr>
          <p:spPr>
            <a:xfrm>
              <a:off x="7938930" y="4292988"/>
              <a:ext cx="540000" cy="540000"/>
            </a:xfrm>
            <a:prstGeom prst="ellipse">
              <a:avLst/>
            </a:prstGeom>
            <a:gradFill>
              <a:gsLst>
                <a:gs pos="33000">
                  <a:srgbClr val="6DAA2D">
                    <a:lumMod val="60000"/>
                    <a:lumOff val="40000"/>
                  </a:srgbClr>
                </a:gs>
                <a:gs pos="100000">
                  <a:srgbClr val="6DAA2D"/>
                </a:gs>
              </a:gsLst>
              <a:lin ang="5400000" scaled="0"/>
            </a:gradFill>
            <a:ln w="3175" cap="flat" cmpd="sng" algn="ctr">
              <a:noFill/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Ins="90000" anchor="ctr"/>
            <a:lstStyle/>
            <a:p>
              <a:pPr marL="0" marR="0" lvl="0" indent="0" algn="ctr" defTabSz="914400" eaLnBrk="1" fontAlgn="auto" latinLnBrk="0" hangingPunct="1"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b="1" i="0" u="none" strike="noStrike" kern="0" cap="none" spc="0" normalizeH="0" baseline="0" noProof="0" dirty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规则</a:t>
              </a:r>
              <a:endParaRPr kumimoji="0" lang="en-US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2" name="椭圆 131"/>
            <p:cNvSpPr/>
            <p:nvPr/>
          </p:nvSpPr>
          <p:spPr>
            <a:xfrm>
              <a:off x="5314428" y="4668285"/>
              <a:ext cx="540000" cy="540000"/>
            </a:xfrm>
            <a:prstGeom prst="ellipse">
              <a:avLst/>
            </a:prstGeom>
            <a:gradFill>
              <a:gsLst>
                <a:gs pos="0">
                  <a:srgbClr val="2676FF">
                    <a:lumMod val="60000"/>
                    <a:lumOff val="40000"/>
                  </a:srgbClr>
                </a:gs>
                <a:gs pos="100000">
                  <a:srgbClr val="2676FF"/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b="1" kern="0" dirty="0">
                  <a:solidFill>
                    <a:schemeClr val="bg2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行为</a:t>
              </a:r>
              <a:endParaRPr kumimoji="0" lang="en-US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  <p:sp>
          <p:nvSpPr>
            <p:cNvPr id="133" name="椭圆 132"/>
            <p:cNvSpPr/>
            <p:nvPr/>
          </p:nvSpPr>
          <p:spPr>
            <a:xfrm>
              <a:off x="7782503" y="4868980"/>
              <a:ext cx="540000" cy="540000"/>
            </a:xfrm>
            <a:prstGeom prst="ellipse">
              <a:avLst/>
            </a:prstGeom>
            <a:gradFill>
              <a:gsLst>
                <a:gs pos="33000">
                  <a:srgbClr val="6DAA2D">
                    <a:lumMod val="60000"/>
                    <a:lumOff val="40000"/>
                  </a:srgbClr>
                </a:gs>
                <a:gs pos="100000">
                  <a:srgbClr val="6DAA2D"/>
                </a:gs>
              </a:gsLst>
              <a:lin ang="5400000" scaled="0"/>
            </a:gradFill>
            <a:ln w="3175" cap="flat" cmpd="sng" algn="ctr">
              <a:noFill/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Ins="90000" anchor="ctr"/>
            <a:lstStyle/>
            <a:p>
              <a:pPr marL="0" marR="0" lvl="0" indent="0" algn="ctr" defTabSz="914400" eaLnBrk="1" fontAlgn="auto" latinLnBrk="0" hangingPunct="1"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b="1" kern="0" dirty="0">
                  <a:solidFill>
                    <a:schemeClr val="bg2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效用</a:t>
              </a:r>
              <a:endParaRPr kumimoji="0" lang="en-US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77" name="Rectangle 2"/>
          <p:cNvSpPr>
            <a:spLocks noChangeArrowheads="1"/>
          </p:cNvSpPr>
          <p:nvPr/>
        </p:nvSpPr>
        <p:spPr bwMode="auto">
          <a:xfrm>
            <a:off x="3492017" y="45049"/>
            <a:ext cx="5651985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二、自适应</a:t>
            </a:r>
            <a:r>
              <a: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-05</a:t>
            </a:r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方法</a:t>
            </a:r>
            <a:r>
              <a: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(1/21)</a:t>
            </a:r>
            <a:endParaRPr lang="zh-CN" alt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8" name="椭圆 77"/>
          <p:cNvSpPr/>
          <p:nvPr/>
        </p:nvSpPr>
        <p:spPr bwMode="auto">
          <a:xfrm>
            <a:off x="144060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1" name="椭圆 80"/>
          <p:cNvSpPr/>
          <p:nvPr/>
        </p:nvSpPr>
        <p:spPr bwMode="auto">
          <a:xfrm>
            <a:off x="288058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2" name="椭圆 81"/>
          <p:cNvSpPr/>
          <p:nvPr/>
        </p:nvSpPr>
        <p:spPr bwMode="auto">
          <a:xfrm>
            <a:off x="121513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4" name="椭圆 83"/>
          <p:cNvSpPr/>
          <p:nvPr/>
        </p:nvSpPr>
        <p:spPr bwMode="auto">
          <a:xfrm>
            <a:off x="1359131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5" name="椭圆 84"/>
          <p:cNvSpPr/>
          <p:nvPr/>
        </p:nvSpPr>
        <p:spPr bwMode="auto">
          <a:xfrm>
            <a:off x="280802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" name="椭圆 90"/>
          <p:cNvSpPr/>
          <p:nvPr/>
        </p:nvSpPr>
        <p:spPr bwMode="auto">
          <a:xfrm>
            <a:off x="2952021" y="660802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" name="椭圆 91"/>
          <p:cNvSpPr/>
          <p:nvPr/>
        </p:nvSpPr>
        <p:spPr bwMode="auto">
          <a:xfrm>
            <a:off x="309601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" name="椭圆 92"/>
          <p:cNvSpPr/>
          <p:nvPr/>
        </p:nvSpPr>
        <p:spPr bwMode="auto">
          <a:xfrm>
            <a:off x="324001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" name="椭圆 93"/>
          <p:cNvSpPr/>
          <p:nvPr/>
        </p:nvSpPr>
        <p:spPr bwMode="auto">
          <a:xfrm>
            <a:off x="3636013" y="664733"/>
            <a:ext cx="108000" cy="1080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5" name="椭圆 94"/>
          <p:cNvSpPr/>
          <p:nvPr/>
        </p:nvSpPr>
        <p:spPr bwMode="auto">
          <a:xfrm>
            <a:off x="378001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6" name="椭圆 95"/>
          <p:cNvSpPr/>
          <p:nvPr/>
        </p:nvSpPr>
        <p:spPr bwMode="auto">
          <a:xfrm>
            <a:off x="392400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" name="椭圆 96"/>
          <p:cNvSpPr/>
          <p:nvPr/>
        </p:nvSpPr>
        <p:spPr bwMode="auto">
          <a:xfrm>
            <a:off x="406800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" name="椭圆 97"/>
          <p:cNvSpPr/>
          <p:nvPr/>
        </p:nvSpPr>
        <p:spPr bwMode="auto">
          <a:xfrm>
            <a:off x="4212005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" name="椭圆 98"/>
          <p:cNvSpPr/>
          <p:nvPr/>
        </p:nvSpPr>
        <p:spPr bwMode="auto">
          <a:xfrm>
            <a:off x="435600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" name="椭圆 99"/>
          <p:cNvSpPr/>
          <p:nvPr/>
        </p:nvSpPr>
        <p:spPr bwMode="auto">
          <a:xfrm>
            <a:off x="450000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" name="椭圆 100"/>
          <p:cNvSpPr/>
          <p:nvPr/>
        </p:nvSpPr>
        <p:spPr bwMode="auto">
          <a:xfrm>
            <a:off x="464399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" name="椭圆 101"/>
          <p:cNvSpPr/>
          <p:nvPr/>
        </p:nvSpPr>
        <p:spPr bwMode="auto">
          <a:xfrm>
            <a:off x="478799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8" name="椭圆 107"/>
          <p:cNvSpPr/>
          <p:nvPr/>
        </p:nvSpPr>
        <p:spPr bwMode="auto">
          <a:xfrm>
            <a:off x="4931995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1" name="椭圆 110"/>
          <p:cNvSpPr/>
          <p:nvPr/>
        </p:nvSpPr>
        <p:spPr bwMode="auto">
          <a:xfrm>
            <a:off x="5216403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" name="椭圆 111"/>
          <p:cNvSpPr/>
          <p:nvPr/>
        </p:nvSpPr>
        <p:spPr bwMode="auto">
          <a:xfrm>
            <a:off x="5072405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7" name="椭圆 116"/>
          <p:cNvSpPr/>
          <p:nvPr/>
        </p:nvSpPr>
        <p:spPr bwMode="auto">
          <a:xfrm>
            <a:off x="1514714" y="664778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8" name="椭圆 117"/>
          <p:cNvSpPr/>
          <p:nvPr/>
        </p:nvSpPr>
        <p:spPr bwMode="auto">
          <a:xfrm>
            <a:off x="1658712" y="664778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1" name="椭圆 120"/>
          <p:cNvSpPr/>
          <p:nvPr/>
        </p:nvSpPr>
        <p:spPr bwMode="auto">
          <a:xfrm>
            <a:off x="923431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2" name="椭圆 121"/>
          <p:cNvSpPr/>
          <p:nvPr/>
        </p:nvSpPr>
        <p:spPr bwMode="auto">
          <a:xfrm>
            <a:off x="106742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6" name="椭圆 125"/>
          <p:cNvSpPr/>
          <p:nvPr/>
        </p:nvSpPr>
        <p:spPr bwMode="auto">
          <a:xfrm>
            <a:off x="7178795" y="662782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7" name="椭圆 126"/>
          <p:cNvSpPr/>
          <p:nvPr/>
        </p:nvSpPr>
        <p:spPr bwMode="auto">
          <a:xfrm>
            <a:off x="7321688" y="660802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9" name="椭圆 128"/>
          <p:cNvSpPr/>
          <p:nvPr/>
        </p:nvSpPr>
        <p:spPr bwMode="auto">
          <a:xfrm>
            <a:off x="42672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0" name="椭圆 129"/>
          <p:cNvSpPr/>
          <p:nvPr/>
        </p:nvSpPr>
        <p:spPr bwMode="auto">
          <a:xfrm>
            <a:off x="57072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1" name="椭圆 130"/>
          <p:cNvSpPr/>
          <p:nvPr/>
        </p:nvSpPr>
        <p:spPr bwMode="auto">
          <a:xfrm>
            <a:off x="180003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4" name="椭圆 133"/>
          <p:cNvSpPr/>
          <p:nvPr/>
        </p:nvSpPr>
        <p:spPr bwMode="auto">
          <a:xfrm>
            <a:off x="2160032" y="668960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5" name="椭圆 134"/>
          <p:cNvSpPr/>
          <p:nvPr/>
        </p:nvSpPr>
        <p:spPr bwMode="auto">
          <a:xfrm>
            <a:off x="2304030" y="66502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6" name="椭圆 135"/>
          <p:cNvSpPr/>
          <p:nvPr/>
        </p:nvSpPr>
        <p:spPr bwMode="auto">
          <a:xfrm>
            <a:off x="2448028" y="668960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7" name="椭圆 136"/>
          <p:cNvSpPr/>
          <p:nvPr/>
        </p:nvSpPr>
        <p:spPr bwMode="auto">
          <a:xfrm>
            <a:off x="7019966" y="664798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" name="椭圆 137"/>
          <p:cNvSpPr/>
          <p:nvPr/>
        </p:nvSpPr>
        <p:spPr bwMode="auto">
          <a:xfrm>
            <a:off x="537209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" name="椭圆 138"/>
          <p:cNvSpPr/>
          <p:nvPr/>
        </p:nvSpPr>
        <p:spPr bwMode="auto">
          <a:xfrm>
            <a:off x="551609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0" name="椭圆 139"/>
          <p:cNvSpPr/>
          <p:nvPr/>
        </p:nvSpPr>
        <p:spPr bwMode="auto">
          <a:xfrm>
            <a:off x="566008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1" name="椭圆 140"/>
          <p:cNvSpPr/>
          <p:nvPr/>
        </p:nvSpPr>
        <p:spPr bwMode="auto">
          <a:xfrm>
            <a:off x="580408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2" name="椭圆 141"/>
          <p:cNvSpPr/>
          <p:nvPr/>
        </p:nvSpPr>
        <p:spPr bwMode="auto">
          <a:xfrm>
            <a:off x="5948085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3" name="椭圆 142"/>
          <p:cNvSpPr/>
          <p:nvPr/>
        </p:nvSpPr>
        <p:spPr bwMode="auto">
          <a:xfrm>
            <a:off x="609208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4" name="椭圆 143"/>
          <p:cNvSpPr/>
          <p:nvPr/>
        </p:nvSpPr>
        <p:spPr bwMode="auto">
          <a:xfrm>
            <a:off x="623608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5" name="椭圆 144"/>
          <p:cNvSpPr/>
          <p:nvPr/>
        </p:nvSpPr>
        <p:spPr bwMode="auto">
          <a:xfrm>
            <a:off x="638007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6" name="椭圆 145"/>
          <p:cNvSpPr/>
          <p:nvPr/>
        </p:nvSpPr>
        <p:spPr bwMode="auto">
          <a:xfrm>
            <a:off x="652407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75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0" y="833440"/>
            <a:ext cx="9144000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zh-CN" altLang="en-US" sz="3200" b="1" dirty="0">
                <a:solidFill>
                  <a:srgbClr val="6CA62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基于模型的方法 </a:t>
            </a:r>
            <a:r>
              <a:rPr lang="en-US" altLang="zh-CN" sz="3200" b="1" dirty="0">
                <a:solidFill>
                  <a:srgbClr val="6CA62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灯片编号占位符 1"/>
          <p:cNvSpPr txBox="1">
            <a:spLocks noGrp="1"/>
          </p:cNvSpPr>
          <p:nvPr/>
        </p:nvSpPr>
        <p:spPr bwMode="auto">
          <a:xfrm>
            <a:off x="7235963" y="6596956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r">
              <a:defRPr kumimoji="1" sz="1400" b="1">
                <a:solidFill>
                  <a:schemeClr val="bg1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defRPr>
            </a:lvl1pPr>
          </a:lstStyle>
          <a:p>
            <a:fld id="{0D7D0512-7820-47F3-A392-C9562B311ADF}" type="slidenum">
              <a:rPr lang="zh-CN" altLang="en-US"/>
              <a:pPr/>
              <a:t>22</a:t>
            </a:fld>
            <a:endParaRPr lang="en-US" altLang="zh-CN" dirty="0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9" name="Oval 4"/>
          <p:cNvSpPr>
            <a:spLocks noChangeArrowheads="1"/>
          </p:cNvSpPr>
          <p:nvPr/>
        </p:nvSpPr>
        <p:spPr bwMode="gray">
          <a:xfrm>
            <a:off x="468057" y="5399348"/>
            <a:ext cx="2291571" cy="321131"/>
          </a:xfrm>
          <a:prstGeom prst="ellipse">
            <a:avLst/>
          </a:prstGeom>
          <a:gradFill rotWithShape="1">
            <a:gsLst>
              <a:gs pos="0">
                <a:srgbClr val="C1CF9D"/>
              </a:gs>
              <a:gs pos="50000">
                <a:srgbClr val="E5EBD5"/>
              </a:gs>
              <a:gs pos="100000">
                <a:srgbClr val="C1CF9D"/>
              </a:gs>
            </a:gsLst>
            <a:lin ang="0" scaled="1"/>
          </a:gra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AutoShape 5"/>
          <p:cNvSpPr>
            <a:spLocks noChangeArrowheads="1"/>
          </p:cNvSpPr>
          <p:nvPr/>
        </p:nvSpPr>
        <p:spPr bwMode="gray">
          <a:xfrm>
            <a:off x="472011" y="4364987"/>
            <a:ext cx="2291571" cy="1365250"/>
          </a:xfrm>
          <a:prstGeom prst="can">
            <a:avLst>
              <a:gd name="adj" fmla="val 33197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>
                  <a:alpha val="50000"/>
                </a:schemeClr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Oval 7"/>
          <p:cNvSpPr>
            <a:spLocks noChangeArrowheads="1"/>
          </p:cNvSpPr>
          <p:nvPr/>
        </p:nvSpPr>
        <p:spPr bwMode="gray">
          <a:xfrm>
            <a:off x="468057" y="3959368"/>
            <a:ext cx="2291571" cy="321131"/>
          </a:xfrm>
          <a:prstGeom prst="ellipse">
            <a:avLst/>
          </a:prstGeom>
          <a:gradFill rotWithShape="1">
            <a:gsLst>
              <a:gs pos="0">
                <a:srgbClr val="C1CF9D"/>
              </a:gs>
              <a:gs pos="50000">
                <a:srgbClr val="E5EBD5"/>
              </a:gs>
              <a:gs pos="100000">
                <a:srgbClr val="C1CF9D"/>
              </a:gs>
            </a:gsLst>
            <a:lin ang="0" scaled="1"/>
          </a:gra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AutoShape 8"/>
          <p:cNvSpPr>
            <a:spLocks noChangeArrowheads="1"/>
          </p:cNvSpPr>
          <p:nvPr/>
        </p:nvSpPr>
        <p:spPr bwMode="gray">
          <a:xfrm>
            <a:off x="472011" y="2925007"/>
            <a:ext cx="2291571" cy="1365250"/>
          </a:xfrm>
          <a:prstGeom prst="can">
            <a:avLst>
              <a:gd name="adj" fmla="val 33197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>
                  <a:alpha val="50000"/>
                </a:schemeClr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5" name="Oval 10"/>
          <p:cNvSpPr>
            <a:spLocks noChangeArrowheads="1"/>
          </p:cNvSpPr>
          <p:nvPr/>
        </p:nvSpPr>
        <p:spPr bwMode="gray">
          <a:xfrm>
            <a:off x="468057" y="2522119"/>
            <a:ext cx="2291571" cy="321131"/>
          </a:xfrm>
          <a:prstGeom prst="ellipse">
            <a:avLst/>
          </a:prstGeom>
          <a:gradFill rotWithShape="1">
            <a:gsLst>
              <a:gs pos="0">
                <a:srgbClr val="C1CF9D"/>
              </a:gs>
              <a:gs pos="50000">
                <a:srgbClr val="E5EBD5"/>
              </a:gs>
              <a:gs pos="100000">
                <a:srgbClr val="C1CF9D"/>
              </a:gs>
            </a:gsLst>
            <a:lin ang="0" scaled="1"/>
          </a:gra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AutoShape 11"/>
          <p:cNvSpPr>
            <a:spLocks noChangeArrowheads="1"/>
          </p:cNvSpPr>
          <p:nvPr/>
        </p:nvSpPr>
        <p:spPr bwMode="gray">
          <a:xfrm>
            <a:off x="472011" y="1487758"/>
            <a:ext cx="2291571" cy="1365250"/>
          </a:xfrm>
          <a:prstGeom prst="can">
            <a:avLst>
              <a:gd name="adj" fmla="val 33197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>
                  <a:alpha val="50000"/>
                </a:schemeClr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AutoShape 12"/>
          <p:cNvSpPr>
            <a:spLocks noChangeArrowheads="1"/>
          </p:cNvSpPr>
          <p:nvPr/>
        </p:nvSpPr>
        <p:spPr bwMode="gray">
          <a:xfrm>
            <a:off x="2899642" y="1716358"/>
            <a:ext cx="5848300" cy="911225"/>
          </a:xfrm>
          <a:prstGeom prst="roundRect">
            <a:avLst>
              <a:gd name="adj" fmla="val 11505"/>
            </a:avLst>
          </a:pr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6350" algn="ctr">
            <a:noFill/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Text Box 13"/>
          <p:cNvSpPr txBox="1">
            <a:spLocks noChangeArrowheads="1"/>
          </p:cNvSpPr>
          <p:nvPr/>
        </p:nvSpPr>
        <p:spPr bwMode="white">
          <a:xfrm>
            <a:off x="550607" y="2081483"/>
            <a:ext cx="212883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软件产品线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 Box 14"/>
          <p:cNvSpPr txBox="1">
            <a:spLocks noChangeArrowheads="1"/>
          </p:cNvSpPr>
          <p:nvPr/>
        </p:nvSpPr>
        <p:spPr bwMode="gray">
          <a:xfrm>
            <a:off x="3335082" y="1852181"/>
            <a:ext cx="5548920" cy="7848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Gomaa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提出了一个可配置、演化的产品线生命周期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Hallsteinsen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利用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models@run.time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实现了动态产品线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0" name="Text Box 15"/>
          <p:cNvSpPr txBox="1">
            <a:spLocks noChangeArrowheads="1"/>
          </p:cNvSpPr>
          <p:nvPr/>
        </p:nvSpPr>
        <p:spPr bwMode="white">
          <a:xfrm>
            <a:off x="550607" y="3426269"/>
            <a:ext cx="2128838" cy="8617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基于构件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50000"/>
              </a:spcBef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或面向概念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white">
          <a:xfrm>
            <a:off x="540056" y="5045366"/>
            <a:ext cx="212883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元模型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AutoShape 17"/>
          <p:cNvSpPr>
            <a:spLocks noChangeArrowheads="1"/>
          </p:cNvSpPr>
          <p:nvPr/>
        </p:nvSpPr>
        <p:spPr bwMode="gray">
          <a:xfrm>
            <a:off x="2896468" y="3147257"/>
            <a:ext cx="5987534" cy="911225"/>
          </a:xfrm>
          <a:prstGeom prst="roundRect">
            <a:avLst>
              <a:gd name="adj" fmla="val 11505"/>
            </a:avLst>
          </a:pr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6350" algn="ctr">
            <a:noFill/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Text Box 18"/>
          <p:cNvSpPr txBox="1">
            <a:spLocks noChangeArrowheads="1"/>
          </p:cNvSpPr>
          <p:nvPr/>
        </p:nvSpPr>
        <p:spPr bwMode="gray">
          <a:xfrm>
            <a:off x="3343020" y="3210272"/>
            <a:ext cx="5550834" cy="7848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MUSIC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提供基于服务集成和构件组合的开发方法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设计模型描述构件及其关系；运行模型调整系统结构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4" name="AutoShape 19"/>
          <p:cNvSpPr>
            <a:spLocks noChangeArrowheads="1"/>
          </p:cNvSpPr>
          <p:nvPr/>
        </p:nvSpPr>
        <p:spPr bwMode="gray">
          <a:xfrm>
            <a:off x="2896468" y="4590412"/>
            <a:ext cx="5987534" cy="986399"/>
          </a:xfrm>
          <a:prstGeom prst="roundRect">
            <a:avLst>
              <a:gd name="adj" fmla="val 11505"/>
            </a:avLst>
          </a:pr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6350" algn="ctr">
            <a:noFill/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Text Box 20"/>
          <p:cNvSpPr txBox="1">
            <a:spLocks noChangeArrowheads="1"/>
          </p:cNvSpPr>
          <p:nvPr/>
        </p:nvSpPr>
        <p:spPr bwMode="gray">
          <a:xfrm>
            <a:off x="3333495" y="4578253"/>
            <a:ext cx="5560359" cy="10618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Vogel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利用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megamodels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总结不同运行时模型，产生资源和控制系统间的模型转换引擎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Lehmann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提出了运行时模型的元模型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6" name="AutoShape 21"/>
          <p:cNvSpPr>
            <a:spLocks noChangeArrowheads="1"/>
          </p:cNvSpPr>
          <p:nvPr/>
        </p:nvSpPr>
        <p:spPr bwMode="gray">
          <a:xfrm>
            <a:off x="2899643" y="1989020"/>
            <a:ext cx="533400" cy="381000"/>
          </a:xfrm>
          <a:prstGeom prst="rightArrow">
            <a:avLst>
              <a:gd name="adj1" fmla="val 50000"/>
              <a:gd name="adj2" fmla="val 58333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AutoShape 22"/>
          <p:cNvSpPr>
            <a:spLocks noChangeArrowheads="1"/>
          </p:cNvSpPr>
          <p:nvPr/>
        </p:nvSpPr>
        <p:spPr bwMode="gray">
          <a:xfrm>
            <a:off x="2886616" y="3405264"/>
            <a:ext cx="533400" cy="381000"/>
          </a:xfrm>
          <a:prstGeom prst="rightArrow">
            <a:avLst>
              <a:gd name="adj1" fmla="val 50000"/>
              <a:gd name="adj2" fmla="val 58333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AutoShape 23"/>
          <p:cNvSpPr>
            <a:spLocks noChangeArrowheads="1"/>
          </p:cNvSpPr>
          <p:nvPr/>
        </p:nvSpPr>
        <p:spPr bwMode="gray">
          <a:xfrm>
            <a:off x="2898055" y="4866249"/>
            <a:ext cx="533400" cy="381000"/>
          </a:xfrm>
          <a:prstGeom prst="rightArrow">
            <a:avLst>
              <a:gd name="adj1" fmla="val 50000"/>
              <a:gd name="adj2" fmla="val 58333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3492017" y="45049"/>
            <a:ext cx="5651985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二、自适应</a:t>
            </a:r>
            <a:r>
              <a: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-05</a:t>
            </a:r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方法</a:t>
            </a:r>
            <a:r>
              <a: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(2/21)</a:t>
            </a:r>
            <a:endParaRPr lang="zh-CN" alt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椭圆 25"/>
          <p:cNvSpPr/>
          <p:nvPr/>
        </p:nvSpPr>
        <p:spPr bwMode="auto">
          <a:xfrm>
            <a:off x="144060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椭圆 26"/>
          <p:cNvSpPr/>
          <p:nvPr/>
        </p:nvSpPr>
        <p:spPr bwMode="auto">
          <a:xfrm>
            <a:off x="288058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椭圆 27"/>
          <p:cNvSpPr/>
          <p:nvPr/>
        </p:nvSpPr>
        <p:spPr bwMode="auto">
          <a:xfrm>
            <a:off x="121513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椭圆 28"/>
          <p:cNvSpPr/>
          <p:nvPr/>
        </p:nvSpPr>
        <p:spPr bwMode="auto">
          <a:xfrm>
            <a:off x="1359131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椭圆 29"/>
          <p:cNvSpPr/>
          <p:nvPr/>
        </p:nvSpPr>
        <p:spPr bwMode="auto">
          <a:xfrm>
            <a:off x="280802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椭圆 30"/>
          <p:cNvSpPr/>
          <p:nvPr/>
        </p:nvSpPr>
        <p:spPr bwMode="auto">
          <a:xfrm>
            <a:off x="2952021" y="660802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椭圆 31"/>
          <p:cNvSpPr/>
          <p:nvPr/>
        </p:nvSpPr>
        <p:spPr bwMode="auto">
          <a:xfrm>
            <a:off x="309601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椭圆 32"/>
          <p:cNvSpPr/>
          <p:nvPr/>
        </p:nvSpPr>
        <p:spPr bwMode="auto">
          <a:xfrm>
            <a:off x="324001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椭圆 33"/>
          <p:cNvSpPr/>
          <p:nvPr/>
        </p:nvSpPr>
        <p:spPr bwMode="auto">
          <a:xfrm>
            <a:off x="363601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椭圆 34"/>
          <p:cNvSpPr/>
          <p:nvPr/>
        </p:nvSpPr>
        <p:spPr bwMode="auto">
          <a:xfrm>
            <a:off x="3780011" y="667669"/>
            <a:ext cx="108000" cy="1080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椭圆 35"/>
          <p:cNvSpPr/>
          <p:nvPr/>
        </p:nvSpPr>
        <p:spPr bwMode="auto">
          <a:xfrm>
            <a:off x="392400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椭圆 36"/>
          <p:cNvSpPr/>
          <p:nvPr/>
        </p:nvSpPr>
        <p:spPr bwMode="auto">
          <a:xfrm>
            <a:off x="406800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椭圆 37"/>
          <p:cNvSpPr/>
          <p:nvPr/>
        </p:nvSpPr>
        <p:spPr bwMode="auto">
          <a:xfrm>
            <a:off x="4212005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椭圆 40"/>
          <p:cNvSpPr/>
          <p:nvPr/>
        </p:nvSpPr>
        <p:spPr bwMode="auto">
          <a:xfrm>
            <a:off x="435600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椭圆 43"/>
          <p:cNvSpPr/>
          <p:nvPr/>
        </p:nvSpPr>
        <p:spPr bwMode="auto">
          <a:xfrm>
            <a:off x="450000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" name="椭圆 58"/>
          <p:cNvSpPr/>
          <p:nvPr/>
        </p:nvSpPr>
        <p:spPr bwMode="auto">
          <a:xfrm>
            <a:off x="464399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" name="椭圆 59"/>
          <p:cNvSpPr/>
          <p:nvPr/>
        </p:nvSpPr>
        <p:spPr bwMode="auto">
          <a:xfrm>
            <a:off x="478799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" name="椭圆 60"/>
          <p:cNvSpPr/>
          <p:nvPr/>
        </p:nvSpPr>
        <p:spPr bwMode="auto">
          <a:xfrm>
            <a:off x="4931995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" name="椭圆 61"/>
          <p:cNvSpPr/>
          <p:nvPr/>
        </p:nvSpPr>
        <p:spPr bwMode="auto">
          <a:xfrm>
            <a:off x="5216403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" name="椭圆 62"/>
          <p:cNvSpPr/>
          <p:nvPr/>
        </p:nvSpPr>
        <p:spPr bwMode="auto">
          <a:xfrm>
            <a:off x="5072405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椭圆 63"/>
          <p:cNvSpPr/>
          <p:nvPr/>
        </p:nvSpPr>
        <p:spPr bwMode="auto">
          <a:xfrm>
            <a:off x="1514714" y="664778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" name="椭圆 64"/>
          <p:cNvSpPr/>
          <p:nvPr/>
        </p:nvSpPr>
        <p:spPr bwMode="auto">
          <a:xfrm>
            <a:off x="1658712" y="664778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" name="椭圆 65"/>
          <p:cNvSpPr/>
          <p:nvPr/>
        </p:nvSpPr>
        <p:spPr bwMode="auto">
          <a:xfrm>
            <a:off x="923431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" name="椭圆 66"/>
          <p:cNvSpPr/>
          <p:nvPr/>
        </p:nvSpPr>
        <p:spPr bwMode="auto">
          <a:xfrm>
            <a:off x="106742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" name="椭圆 67"/>
          <p:cNvSpPr/>
          <p:nvPr/>
        </p:nvSpPr>
        <p:spPr bwMode="auto">
          <a:xfrm>
            <a:off x="7178795" y="662782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" name="椭圆 68"/>
          <p:cNvSpPr/>
          <p:nvPr/>
        </p:nvSpPr>
        <p:spPr bwMode="auto">
          <a:xfrm>
            <a:off x="7321688" y="660802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" name="椭圆 70"/>
          <p:cNvSpPr/>
          <p:nvPr/>
        </p:nvSpPr>
        <p:spPr bwMode="auto">
          <a:xfrm>
            <a:off x="42672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" name="椭圆 71"/>
          <p:cNvSpPr/>
          <p:nvPr/>
        </p:nvSpPr>
        <p:spPr bwMode="auto">
          <a:xfrm>
            <a:off x="57072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3" name="椭圆 72"/>
          <p:cNvSpPr/>
          <p:nvPr/>
        </p:nvSpPr>
        <p:spPr bwMode="auto">
          <a:xfrm>
            <a:off x="180003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" name="椭圆 73"/>
          <p:cNvSpPr/>
          <p:nvPr/>
        </p:nvSpPr>
        <p:spPr bwMode="auto">
          <a:xfrm>
            <a:off x="2160032" y="668960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5" name="椭圆 74"/>
          <p:cNvSpPr/>
          <p:nvPr/>
        </p:nvSpPr>
        <p:spPr bwMode="auto">
          <a:xfrm>
            <a:off x="2304030" y="66502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" name="椭圆 75"/>
          <p:cNvSpPr/>
          <p:nvPr/>
        </p:nvSpPr>
        <p:spPr bwMode="auto">
          <a:xfrm>
            <a:off x="2448028" y="668960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" name="椭圆 76"/>
          <p:cNvSpPr/>
          <p:nvPr/>
        </p:nvSpPr>
        <p:spPr bwMode="auto">
          <a:xfrm>
            <a:off x="7019966" y="664798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8" name="椭圆 77"/>
          <p:cNvSpPr/>
          <p:nvPr/>
        </p:nvSpPr>
        <p:spPr bwMode="auto">
          <a:xfrm>
            <a:off x="537209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9" name="椭圆 78"/>
          <p:cNvSpPr/>
          <p:nvPr/>
        </p:nvSpPr>
        <p:spPr bwMode="auto">
          <a:xfrm>
            <a:off x="551609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0" name="椭圆 79"/>
          <p:cNvSpPr/>
          <p:nvPr/>
        </p:nvSpPr>
        <p:spPr bwMode="auto">
          <a:xfrm>
            <a:off x="566008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1" name="椭圆 80"/>
          <p:cNvSpPr/>
          <p:nvPr/>
        </p:nvSpPr>
        <p:spPr bwMode="auto">
          <a:xfrm>
            <a:off x="580408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2" name="椭圆 81"/>
          <p:cNvSpPr/>
          <p:nvPr/>
        </p:nvSpPr>
        <p:spPr bwMode="auto">
          <a:xfrm>
            <a:off x="5948085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3" name="椭圆 82"/>
          <p:cNvSpPr/>
          <p:nvPr/>
        </p:nvSpPr>
        <p:spPr bwMode="auto">
          <a:xfrm>
            <a:off x="609208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4" name="椭圆 83"/>
          <p:cNvSpPr/>
          <p:nvPr/>
        </p:nvSpPr>
        <p:spPr bwMode="auto">
          <a:xfrm>
            <a:off x="623608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5" name="椭圆 84"/>
          <p:cNvSpPr/>
          <p:nvPr/>
        </p:nvSpPr>
        <p:spPr bwMode="auto">
          <a:xfrm>
            <a:off x="638007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6" name="椭圆 85"/>
          <p:cNvSpPr/>
          <p:nvPr/>
        </p:nvSpPr>
        <p:spPr bwMode="auto">
          <a:xfrm>
            <a:off x="652407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-3038" y="5930845"/>
            <a:ext cx="9144001" cy="95410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H.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Gomaa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M. Hussein, Dynamic software reconfiguration in software product families, in: Software Product-Family Engineering, in: LNCS, vol. 3014, Springer, 2004, pp. 435–444.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J.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Floch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S.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Hallsteinsen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E.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Stav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F.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Eliassen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K. Lund, E.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Gjorven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Using architecture models for runtime adaptability, IEEE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Softw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. 23 (2) (2006) 62–70.</a:t>
            </a:r>
          </a:p>
        </p:txBody>
      </p:sp>
      <p:sp>
        <p:nvSpPr>
          <p:cNvPr id="88" name="矩形 87"/>
          <p:cNvSpPr/>
          <p:nvPr/>
        </p:nvSpPr>
        <p:spPr>
          <a:xfrm>
            <a:off x="1" y="5908721"/>
            <a:ext cx="9144001" cy="95410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B. Morin, O.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Barais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G. Nain, J.-M.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Jézéquel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Taming dynamically adaptive systems using models and aspects, in: Proc. ICSE, IEEE, 2009, pp. 122–132.</a:t>
            </a:r>
          </a:p>
          <a:p>
            <a:endParaRPr lang="en-US" altLang="zh-CN" sz="1400" dirty="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endParaRPr lang="en-US" altLang="zh-CN" sz="1400" dirty="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" y="5896541"/>
            <a:ext cx="9144001" cy="95410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T. Vogel, A. Seibel, H. Giese, The role of models and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megamodels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at runtime, in: Models in Software Engineering, in: LNCS, vol. 6627, Springer, 2011, pp. 224–238.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G. Lehmann, M.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Blumendorf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F.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Trollmann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S.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Albayrak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Meta-modeling runtime models, in: Models in Software Engineering, in: LNCS, vol. 6627, Springer, 2011, pp. 209–223.</a:t>
            </a:r>
            <a:endParaRPr lang="zh-CN" altLang="en-US" sz="1400" dirty="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462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0" y="833440"/>
            <a:ext cx="9144000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zh-CN" altLang="en-US" sz="3200" b="1" dirty="0">
                <a:solidFill>
                  <a:srgbClr val="6CA62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体系结构方法 </a:t>
            </a:r>
            <a:r>
              <a:rPr lang="en-US" altLang="zh-CN" sz="3200" b="1" dirty="0">
                <a:solidFill>
                  <a:srgbClr val="6CA62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灯片编号占位符 1"/>
          <p:cNvSpPr txBox="1">
            <a:spLocks noGrp="1"/>
          </p:cNvSpPr>
          <p:nvPr/>
        </p:nvSpPr>
        <p:spPr bwMode="auto">
          <a:xfrm>
            <a:off x="7235963" y="6596956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r">
              <a:defRPr kumimoji="1" sz="1400" b="1">
                <a:solidFill>
                  <a:schemeClr val="bg1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defRPr>
            </a:lvl1pPr>
          </a:lstStyle>
          <a:p>
            <a:fld id="{0D7D0512-7820-47F3-A392-C9562B311ADF}" type="slidenum">
              <a:rPr lang="zh-CN" altLang="en-US"/>
              <a:pPr/>
              <a:t>23</a:t>
            </a:fld>
            <a:endParaRPr lang="en-US" altLang="zh-CN" dirty="0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" y="6092963"/>
            <a:ext cx="9144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P. Clements, F. Bachmann, L. Bass, D.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Garlan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J.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Ivers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R. Little, P.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Merson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R. Nord, J. Stafford, Documenting Software Architectures: Views and Beyond, second ed., Addison-Wesley, 2010.</a:t>
            </a:r>
            <a:endParaRPr lang="zh-CN" altLang="en-US" sz="1400" dirty="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52063" y="1470643"/>
            <a:ext cx="4206011" cy="4622320"/>
          </a:xfrm>
          <a:prstGeom prst="roundRect">
            <a:avLst>
              <a:gd name="adj" fmla="val 4118"/>
            </a:avLst>
          </a:prstGeom>
          <a:solidFill>
            <a:sysClr val="window" lastClr="FFFFFF"/>
          </a:solidFill>
          <a:ln w="2540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kern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41" name="直接连接符 40"/>
          <p:cNvCxnSpPr/>
          <p:nvPr/>
        </p:nvCxnSpPr>
        <p:spPr>
          <a:xfrm flipV="1">
            <a:off x="248275" y="2358352"/>
            <a:ext cx="4209799" cy="19402"/>
          </a:xfrm>
          <a:prstGeom prst="line">
            <a:avLst/>
          </a:prstGeom>
          <a:noFill/>
          <a:ln w="28575" cap="flat" cmpd="sng" algn="ctr">
            <a:solidFill>
              <a:srgbClr val="6CA62C"/>
            </a:solidFill>
            <a:prstDash val="solid"/>
          </a:ln>
          <a:effectLst/>
        </p:spPr>
      </p:cxnSp>
      <p:sp>
        <p:nvSpPr>
          <p:cNvPr id="42" name="矩形 41"/>
          <p:cNvSpPr/>
          <p:nvPr/>
        </p:nvSpPr>
        <p:spPr>
          <a:xfrm>
            <a:off x="238009" y="1989023"/>
            <a:ext cx="158051" cy="369329"/>
          </a:xfrm>
          <a:prstGeom prst="rect">
            <a:avLst/>
          </a:prstGeom>
          <a:solidFill>
            <a:srgbClr val="6CA62C"/>
          </a:solidFill>
          <a:ln w="9525" cap="rnd">
            <a:solidFill>
              <a:srgbClr val="6CA62C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b="1" kern="0" dirty="0">
              <a:solidFill>
                <a:sysClr val="window" lastClr="FFFFFF">
                  <a:lumMod val="95000"/>
                </a:sys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TextBox 11"/>
          <p:cNvSpPr txBox="1"/>
          <p:nvPr/>
        </p:nvSpPr>
        <p:spPr>
          <a:xfrm>
            <a:off x="396060" y="1989020"/>
            <a:ext cx="4077207" cy="369332"/>
          </a:xfrm>
          <a:prstGeom prst="rect">
            <a:avLst/>
          </a:prstGeom>
          <a:noFill/>
          <a:ln>
            <a:solidFill>
              <a:srgbClr val="6CA62C"/>
            </a:solidFill>
          </a:ln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6CA62C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软件体系结构 </a:t>
            </a:r>
            <a:r>
              <a:rPr lang="en-US" altLang="zh-CN" b="1" dirty="0">
                <a:solidFill>
                  <a:srgbClr val="6CA62C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Software Architecture</a:t>
            </a:r>
            <a:endParaRPr lang="zh-CN" altLang="en-US" b="1" dirty="0">
              <a:solidFill>
                <a:srgbClr val="6CA62C"/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284004" y="1470643"/>
            <a:ext cx="4607939" cy="4622320"/>
            <a:chOff x="4284004" y="1470643"/>
            <a:chExt cx="4607939" cy="4622320"/>
          </a:xfrm>
        </p:grpSpPr>
        <p:sp>
          <p:nvSpPr>
            <p:cNvPr id="8" name="圆角矩形 7"/>
            <p:cNvSpPr/>
            <p:nvPr/>
          </p:nvSpPr>
          <p:spPr>
            <a:xfrm>
              <a:off x="4659157" y="1470643"/>
              <a:ext cx="4232786" cy="4622320"/>
            </a:xfrm>
            <a:prstGeom prst="roundRect">
              <a:avLst>
                <a:gd name="adj" fmla="val 4118"/>
              </a:avLst>
            </a:prstGeom>
            <a:solidFill>
              <a:sysClr val="window" lastClr="FFFFFF"/>
            </a:solidFill>
            <a:ln w="2540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4297821" y="1832119"/>
              <a:ext cx="433995" cy="112970"/>
              <a:chOff x="4345371" y="2115042"/>
              <a:chExt cx="433995" cy="112970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4683477" y="2115042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4345371" y="2120376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4376444" y="2132856"/>
                <a:ext cx="360040" cy="72008"/>
              </a:xfrm>
              <a:prstGeom prst="rect">
                <a:avLst/>
              </a:prstGeom>
              <a:gradFill flip="none" rotWithShape="1">
                <a:gsLst>
                  <a:gs pos="57000">
                    <a:sysClr val="window" lastClr="FFFFFF">
                      <a:lumMod val="85000"/>
                    </a:sysClr>
                  </a:gs>
                  <a:gs pos="9000">
                    <a:sysClr val="window" lastClr="FFFFFF">
                      <a:lumMod val="50000"/>
                    </a:sysClr>
                  </a:gs>
                  <a:gs pos="98000">
                    <a:sysClr val="window" lastClr="FFFFFF">
                      <a:lumMod val="65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4297821" y="2492185"/>
              <a:ext cx="433995" cy="112970"/>
              <a:chOff x="4345371" y="2115042"/>
              <a:chExt cx="433995" cy="112970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4683477" y="2115042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4345371" y="2120376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376444" y="2132856"/>
                <a:ext cx="360040" cy="72008"/>
              </a:xfrm>
              <a:prstGeom prst="rect">
                <a:avLst/>
              </a:prstGeom>
              <a:gradFill flip="none" rotWithShape="1">
                <a:gsLst>
                  <a:gs pos="57000">
                    <a:sysClr val="window" lastClr="FFFFFF">
                      <a:lumMod val="85000"/>
                    </a:sysClr>
                  </a:gs>
                  <a:gs pos="9000">
                    <a:sysClr val="window" lastClr="FFFFFF">
                      <a:lumMod val="50000"/>
                    </a:sysClr>
                  </a:gs>
                  <a:gs pos="98000">
                    <a:sysClr val="window" lastClr="FFFFFF">
                      <a:lumMod val="65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4307073" y="3140176"/>
              <a:ext cx="433995" cy="112970"/>
              <a:chOff x="4345371" y="2115042"/>
              <a:chExt cx="433995" cy="112970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4683477" y="2115042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4345371" y="2120376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4376444" y="2132856"/>
                <a:ext cx="360040" cy="72008"/>
              </a:xfrm>
              <a:prstGeom prst="rect">
                <a:avLst/>
              </a:prstGeom>
              <a:gradFill flip="none" rotWithShape="1">
                <a:gsLst>
                  <a:gs pos="57000">
                    <a:sysClr val="window" lastClr="FFFFFF">
                      <a:lumMod val="85000"/>
                    </a:sysClr>
                  </a:gs>
                  <a:gs pos="9000">
                    <a:sysClr val="window" lastClr="FFFFFF">
                      <a:lumMod val="50000"/>
                    </a:sysClr>
                  </a:gs>
                  <a:gs pos="98000">
                    <a:sysClr val="window" lastClr="FFFFFF">
                      <a:lumMod val="65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4313076" y="3788167"/>
              <a:ext cx="433995" cy="112970"/>
              <a:chOff x="4345371" y="2115042"/>
              <a:chExt cx="433995" cy="112970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4683477" y="2115042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4345371" y="2120376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4376444" y="2132856"/>
                <a:ext cx="360040" cy="72008"/>
              </a:xfrm>
              <a:prstGeom prst="rect">
                <a:avLst/>
              </a:prstGeom>
              <a:gradFill flip="none" rotWithShape="1">
                <a:gsLst>
                  <a:gs pos="57000">
                    <a:sysClr val="window" lastClr="FFFFFF">
                      <a:lumMod val="85000"/>
                    </a:sysClr>
                  </a:gs>
                  <a:gs pos="9000">
                    <a:sysClr val="window" lastClr="FFFFFF">
                      <a:lumMod val="50000"/>
                    </a:sysClr>
                  </a:gs>
                  <a:gs pos="98000">
                    <a:sysClr val="window" lastClr="FFFFFF">
                      <a:lumMod val="65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4305858" y="4364159"/>
              <a:ext cx="433995" cy="112970"/>
              <a:chOff x="4345371" y="2115042"/>
              <a:chExt cx="433995" cy="112970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4683477" y="2115042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4345371" y="2120376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4376444" y="2132856"/>
                <a:ext cx="360040" cy="72008"/>
              </a:xfrm>
              <a:prstGeom prst="rect">
                <a:avLst/>
              </a:prstGeom>
              <a:gradFill flip="none" rotWithShape="1">
                <a:gsLst>
                  <a:gs pos="57000">
                    <a:sysClr val="window" lastClr="FFFFFF">
                      <a:lumMod val="85000"/>
                    </a:sysClr>
                  </a:gs>
                  <a:gs pos="9000">
                    <a:sysClr val="window" lastClr="FFFFFF">
                      <a:lumMod val="50000"/>
                    </a:sysClr>
                  </a:gs>
                  <a:gs pos="98000">
                    <a:sysClr val="window" lastClr="FFFFFF">
                      <a:lumMod val="65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4294687" y="5012150"/>
              <a:ext cx="433995" cy="112970"/>
              <a:chOff x="4345371" y="2115042"/>
              <a:chExt cx="433995" cy="112970"/>
            </a:xfrm>
          </p:grpSpPr>
          <p:sp>
            <p:nvSpPr>
              <p:cNvPr id="32" name="椭圆 31"/>
              <p:cNvSpPr/>
              <p:nvPr/>
            </p:nvSpPr>
            <p:spPr>
              <a:xfrm>
                <a:off x="4683477" y="2115042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4345371" y="2120376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4376444" y="2132856"/>
                <a:ext cx="360040" cy="72008"/>
              </a:xfrm>
              <a:prstGeom prst="rect">
                <a:avLst/>
              </a:prstGeom>
              <a:gradFill flip="none" rotWithShape="1">
                <a:gsLst>
                  <a:gs pos="57000">
                    <a:sysClr val="window" lastClr="FFFFFF">
                      <a:lumMod val="85000"/>
                    </a:sysClr>
                  </a:gs>
                  <a:gs pos="9000">
                    <a:sysClr val="window" lastClr="FFFFFF">
                      <a:lumMod val="50000"/>
                    </a:sysClr>
                  </a:gs>
                  <a:gs pos="98000">
                    <a:sysClr val="window" lastClr="FFFFFF">
                      <a:lumMod val="65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4284004" y="5701112"/>
              <a:ext cx="433995" cy="112970"/>
              <a:chOff x="4345371" y="2115042"/>
              <a:chExt cx="433995" cy="112970"/>
            </a:xfrm>
          </p:grpSpPr>
          <p:sp>
            <p:nvSpPr>
              <p:cNvPr id="36" name="椭圆 35"/>
              <p:cNvSpPr/>
              <p:nvPr/>
            </p:nvSpPr>
            <p:spPr>
              <a:xfrm>
                <a:off x="4683477" y="2115042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4345371" y="2120376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4376444" y="2132856"/>
                <a:ext cx="360040" cy="72008"/>
              </a:xfrm>
              <a:prstGeom prst="rect">
                <a:avLst/>
              </a:prstGeom>
              <a:gradFill flip="none" rotWithShape="1">
                <a:gsLst>
                  <a:gs pos="57000">
                    <a:sysClr val="window" lastClr="FFFFFF">
                      <a:lumMod val="85000"/>
                    </a:sysClr>
                  </a:gs>
                  <a:gs pos="9000">
                    <a:sysClr val="window" lastClr="FFFFFF">
                      <a:lumMod val="50000"/>
                    </a:sysClr>
                  </a:gs>
                  <a:gs pos="98000">
                    <a:sysClr val="window" lastClr="FFFFFF">
                      <a:lumMod val="65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5" name="矩形 44"/>
            <p:cNvSpPr/>
            <p:nvPr/>
          </p:nvSpPr>
          <p:spPr bwMode="auto">
            <a:xfrm>
              <a:off x="4659157" y="1989020"/>
              <a:ext cx="4232783" cy="404872"/>
            </a:xfrm>
            <a:prstGeom prst="rect">
              <a:avLst/>
            </a:prstGeom>
            <a:solidFill>
              <a:srgbClr val="6CA62C"/>
            </a:solidFill>
            <a:ln w="9525" cap="flat" cmpd="sng" algn="ctr">
              <a:solidFill>
                <a:srgbClr val="6CA62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lang="zh-CN" altLang="en-US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在自适应过程中的作用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5928273" y="3135312"/>
              <a:ext cx="1800000" cy="1800000"/>
              <a:chOff x="4482740" y="2514654"/>
              <a:chExt cx="3125428" cy="3125428"/>
            </a:xfrm>
            <a:solidFill>
              <a:srgbClr val="F1FFEF"/>
            </a:solidFill>
          </p:grpSpPr>
          <p:sp>
            <p:nvSpPr>
              <p:cNvPr id="58" name="弧形2"/>
              <p:cNvSpPr/>
              <p:nvPr/>
            </p:nvSpPr>
            <p:spPr>
              <a:xfrm>
                <a:off x="4482740" y="2514654"/>
                <a:ext cx="3125428" cy="3125428"/>
              </a:xfrm>
              <a:prstGeom prst="blockArc">
                <a:avLst>
                  <a:gd name="adj1" fmla="val 5400000"/>
                  <a:gd name="adj2" fmla="val 16200000"/>
                  <a:gd name="adj3" fmla="val 4642"/>
                </a:avLst>
              </a:prstGeom>
              <a:grpFill/>
              <a:ln w="9525">
                <a:solidFill>
                  <a:srgbClr val="DDDDDD"/>
                </a:solidFill>
                <a:round/>
                <a:headEnd/>
                <a:tailEnd/>
              </a:ln>
              <a:effectLst>
                <a:outerShdw blurRad="63500" sx="101000" sy="101000" algn="ctr" rotWithShape="0">
                  <a:prstClr val="black">
                    <a:alpha val="8000"/>
                  </a:prstClr>
                </a:outerShdw>
              </a:effectLst>
            </p:spPr>
          </p:sp>
          <p:sp>
            <p:nvSpPr>
              <p:cNvPr id="59" name="弧形1"/>
              <p:cNvSpPr/>
              <p:nvPr/>
            </p:nvSpPr>
            <p:spPr>
              <a:xfrm>
                <a:off x="4482740" y="2514654"/>
                <a:ext cx="3125428" cy="3125428"/>
              </a:xfrm>
              <a:prstGeom prst="blockArc">
                <a:avLst>
                  <a:gd name="adj1" fmla="val 16200000"/>
                  <a:gd name="adj2" fmla="val 5400000"/>
                  <a:gd name="adj3" fmla="val 4642"/>
                </a:avLst>
              </a:prstGeom>
              <a:grpFill/>
              <a:ln w="9525">
                <a:solidFill>
                  <a:srgbClr val="DDDDDD"/>
                </a:solidFill>
                <a:round/>
                <a:headEnd/>
                <a:tailEnd/>
              </a:ln>
              <a:effectLst>
                <a:outerShdw blurRad="63500" sx="101000" sy="101000" algn="ctr" rotWithShape="0">
                  <a:prstClr val="black">
                    <a:alpha val="8000"/>
                  </a:prstClr>
                </a:outerShdw>
              </a:effectLst>
            </p:spPr>
          </p:sp>
        </p:grpSp>
        <p:sp>
          <p:nvSpPr>
            <p:cNvPr id="64" name="椭圆 63"/>
            <p:cNvSpPr/>
            <p:nvPr/>
          </p:nvSpPr>
          <p:spPr>
            <a:xfrm>
              <a:off x="6439080" y="4723628"/>
              <a:ext cx="720000" cy="720000"/>
            </a:xfrm>
            <a:prstGeom prst="ellipse">
              <a:avLst/>
            </a:prstGeom>
            <a:gradFill flip="none" rotWithShape="1">
              <a:gsLst>
                <a:gs pos="0">
                  <a:srgbClr val="6CA62C">
                    <a:tint val="66000"/>
                    <a:satMod val="160000"/>
                  </a:srgbClr>
                </a:gs>
                <a:gs pos="50000">
                  <a:srgbClr val="6CA62C">
                    <a:tint val="44500"/>
                    <a:satMod val="160000"/>
                  </a:srgbClr>
                </a:gs>
                <a:gs pos="100000">
                  <a:srgbClr val="6CA62C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2311400" eaLnBrk="1" fontAlgn="auto" hangingPunct="1">
                <a:lnSpc>
                  <a:spcPct val="90000"/>
                </a:lnSpc>
                <a:spcAft>
                  <a:spcPct val="35000"/>
                </a:spcAft>
              </a:pPr>
              <a:endParaRPr lang="zh-CN" altLang="en-US" sz="2000" b="1" kern="0" dirty="0">
                <a:solidFill>
                  <a:srgbClr val="F9F9F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椭圆 10"/>
            <p:cNvSpPr/>
            <p:nvPr/>
          </p:nvSpPr>
          <p:spPr>
            <a:xfrm>
              <a:off x="6487943" y="4619328"/>
              <a:ext cx="712351" cy="71235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27940" tIns="27940" rIns="27940" bIns="27940" numCol="1" spcCol="1270" anchor="ctr" anchorCtr="0">
              <a:noAutofit/>
            </a:bodyPr>
            <a:lstStyle/>
            <a:p>
              <a:pPr algn="ctr" defTabSz="97790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220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68" name="椭圆 67"/>
            <p:cNvSpPr/>
            <p:nvPr/>
          </p:nvSpPr>
          <p:spPr>
            <a:xfrm>
              <a:off x="6480872" y="2637314"/>
              <a:ext cx="720000" cy="720000"/>
            </a:xfrm>
            <a:prstGeom prst="ellipse">
              <a:avLst/>
            </a:prstGeom>
            <a:gradFill flip="none" rotWithShape="1">
              <a:gsLst>
                <a:gs pos="0">
                  <a:srgbClr val="6CA62C">
                    <a:tint val="66000"/>
                    <a:satMod val="160000"/>
                  </a:srgbClr>
                </a:gs>
                <a:gs pos="50000">
                  <a:srgbClr val="6CA62C">
                    <a:tint val="44500"/>
                    <a:satMod val="160000"/>
                  </a:srgbClr>
                </a:gs>
                <a:gs pos="100000">
                  <a:srgbClr val="6CA62C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231140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2000" b="1" kern="0" dirty="0">
                <a:solidFill>
                  <a:srgbClr val="F9F9F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3" name="TextBox 11"/>
            <p:cNvSpPr txBox="1">
              <a:spLocks noChangeArrowheads="1"/>
            </p:cNvSpPr>
            <p:nvPr/>
          </p:nvSpPr>
          <p:spPr bwMode="auto">
            <a:xfrm flipH="1">
              <a:off x="4843391" y="4796981"/>
              <a:ext cx="1456585" cy="646331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b="1" kern="0" dirty="0">
                  <a:solidFill>
                    <a:srgbClr val="6CA62C"/>
                  </a:solidFill>
                  <a:latin typeface="微软雅黑" pitchFamily="34" charset="-122"/>
                  <a:ea typeface="微软雅黑" pitchFamily="34" charset="-122"/>
                </a:rPr>
                <a:t>推理</a:t>
              </a:r>
              <a:endParaRPr lang="en-US" altLang="zh-CN" b="1" kern="0" dirty="0">
                <a:solidFill>
                  <a:srgbClr val="6CA62C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hangingPunct="1">
                <a:defRPr/>
              </a:pPr>
              <a:r>
                <a:rPr lang="zh-CN" altLang="en-US" b="1" kern="0" dirty="0">
                  <a:solidFill>
                    <a:srgbClr val="6CA62C"/>
                  </a:solidFill>
                  <a:latin typeface="微软雅黑" pitchFamily="34" charset="-122"/>
                  <a:ea typeface="微软雅黑" pitchFamily="34" charset="-122"/>
                </a:rPr>
                <a:t>调整层次</a:t>
              </a:r>
              <a:endParaRPr lang="en-US" altLang="zh-CN" b="1" kern="0" dirty="0">
                <a:solidFill>
                  <a:srgbClr val="6CA62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74" name="直接连接符 73"/>
            <p:cNvCxnSpPr/>
            <p:nvPr/>
          </p:nvCxnSpPr>
          <p:spPr>
            <a:xfrm flipH="1">
              <a:off x="4859996" y="5479212"/>
              <a:ext cx="1984123" cy="0"/>
            </a:xfrm>
            <a:prstGeom prst="line">
              <a:avLst/>
            </a:prstGeom>
            <a:ln w="12700">
              <a:solidFill>
                <a:srgbClr val="6CA62C"/>
              </a:solidFill>
              <a:prstDash val="sysDot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11"/>
            <p:cNvSpPr txBox="1">
              <a:spLocks noChangeArrowheads="1"/>
            </p:cNvSpPr>
            <p:nvPr/>
          </p:nvSpPr>
          <p:spPr bwMode="auto">
            <a:xfrm flipH="1">
              <a:off x="7608666" y="2687447"/>
              <a:ext cx="1139275" cy="646331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b="1" kern="0" dirty="0">
                  <a:solidFill>
                    <a:srgbClr val="6CA62C"/>
                  </a:solidFill>
                  <a:latin typeface="微软雅黑" pitchFamily="34" charset="-122"/>
                  <a:ea typeface="微软雅黑" pitchFamily="34" charset="-122"/>
                </a:rPr>
                <a:t>表示</a:t>
              </a:r>
              <a:endParaRPr lang="en-US" altLang="zh-CN" b="1" kern="0" dirty="0">
                <a:solidFill>
                  <a:srgbClr val="6CA62C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hangingPunct="1">
                <a:defRPr/>
              </a:pPr>
              <a:r>
                <a:rPr lang="zh-CN" altLang="en-US" b="1" kern="0" dirty="0">
                  <a:solidFill>
                    <a:srgbClr val="6CA62C"/>
                  </a:solidFill>
                  <a:latin typeface="微软雅黑" pitchFamily="34" charset="-122"/>
                  <a:ea typeface="微软雅黑" pitchFamily="34" charset="-122"/>
                </a:rPr>
                <a:t>软件结构</a:t>
              </a:r>
              <a:endParaRPr lang="en-US" altLang="zh-CN" b="1" kern="0" dirty="0">
                <a:solidFill>
                  <a:srgbClr val="6CA62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78" name="直接连接符 77"/>
            <p:cNvCxnSpPr/>
            <p:nvPr/>
          </p:nvCxnSpPr>
          <p:spPr>
            <a:xfrm flipH="1">
              <a:off x="6803958" y="2645578"/>
              <a:ext cx="1943984" cy="0"/>
            </a:xfrm>
            <a:prstGeom prst="line">
              <a:avLst/>
            </a:prstGeom>
            <a:ln w="12700">
              <a:solidFill>
                <a:srgbClr val="6CA62C"/>
              </a:solidFill>
              <a:prstDash val="sysDot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矩形 4"/>
            <p:cNvSpPr/>
            <p:nvPr/>
          </p:nvSpPr>
          <p:spPr>
            <a:xfrm>
              <a:off x="6250973" y="3598763"/>
              <a:ext cx="110799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0" cap="none" spc="0" dirty="0">
                  <a:ln w="0"/>
                  <a:solidFill>
                    <a:srgbClr val="6CA62C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SA</a:t>
              </a:r>
              <a:endParaRPr lang="zh-CN" altLang="en-US" sz="5400" b="0" cap="none" spc="0" dirty="0">
                <a:ln w="0"/>
                <a:solidFill>
                  <a:srgbClr val="6CA62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40" name="矩形 39"/>
          <p:cNvSpPr/>
          <p:nvPr/>
        </p:nvSpPr>
        <p:spPr bwMode="auto">
          <a:xfrm>
            <a:off x="1416848" y="2562691"/>
            <a:ext cx="1729044" cy="928795"/>
          </a:xfrm>
          <a:prstGeom prst="rect">
            <a:avLst/>
          </a:prstGeom>
          <a:solidFill>
            <a:srgbClr val="E7FDE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软件体系结构</a:t>
            </a:r>
          </a:p>
        </p:txBody>
      </p:sp>
      <p:sp>
        <p:nvSpPr>
          <p:cNvPr id="62" name="矩形 61"/>
          <p:cNvSpPr/>
          <p:nvPr/>
        </p:nvSpPr>
        <p:spPr bwMode="auto">
          <a:xfrm>
            <a:off x="396060" y="3904403"/>
            <a:ext cx="1057998" cy="670955"/>
          </a:xfrm>
          <a:prstGeom prst="rect">
            <a:avLst/>
          </a:prstGeom>
          <a:solidFill>
            <a:srgbClr val="E7FDE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</a:p>
        </p:txBody>
      </p:sp>
      <p:sp>
        <p:nvSpPr>
          <p:cNvPr id="63" name="矩形 62"/>
          <p:cNvSpPr/>
          <p:nvPr/>
        </p:nvSpPr>
        <p:spPr bwMode="auto">
          <a:xfrm>
            <a:off x="3150696" y="3901241"/>
            <a:ext cx="1057998" cy="670955"/>
          </a:xfrm>
          <a:prstGeom prst="rect">
            <a:avLst/>
          </a:prstGeom>
          <a:solidFill>
            <a:srgbClr val="E7FDE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连接件</a:t>
            </a:r>
          </a:p>
        </p:txBody>
      </p:sp>
      <p:sp>
        <p:nvSpPr>
          <p:cNvPr id="66" name="矩形 65"/>
          <p:cNvSpPr/>
          <p:nvPr/>
        </p:nvSpPr>
        <p:spPr bwMode="auto">
          <a:xfrm>
            <a:off x="1750585" y="4381973"/>
            <a:ext cx="1057998" cy="670955"/>
          </a:xfrm>
          <a:prstGeom prst="rect">
            <a:avLst/>
          </a:prstGeom>
          <a:solidFill>
            <a:srgbClr val="E7FDE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构件</a:t>
            </a:r>
          </a:p>
        </p:txBody>
      </p:sp>
      <p:sp>
        <p:nvSpPr>
          <p:cNvPr id="67" name="矩形 66"/>
          <p:cNvSpPr/>
          <p:nvPr/>
        </p:nvSpPr>
        <p:spPr bwMode="auto">
          <a:xfrm>
            <a:off x="544324" y="5308881"/>
            <a:ext cx="1057998" cy="670955"/>
          </a:xfrm>
          <a:prstGeom prst="rect">
            <a:avLst/>
          </a:prstGeom>
          <a:solidFill>
            <a:srgbClr val="E7FDE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端口</a:t>
            </a:r>
          </a:p>
        </p:txBody>
      </p:sp>
      <p:sp>
        <p:nvSpPr>
          <p:cNvPr id="69" name="矩形 68"/>
          <p:cNvSpPr/>
          <p:nvPr/>
        </p:nvSpPr>
        <p:spPr bwMode="auto">
          <a:xfrm>
            <a:off x="3149330" y="5313402"/>
            <a:ext cx="1057998" cy="670955"/>
          </a:xfrm>
          <a:prstGeom prst="rect">
            <a:avLst/>
          </a:prstGeom>
          <a:solidFill>
            <a:srgbClr val="E7FDE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角色</a:t>
            </a:r>
          </a:p>
        </p:txBody>
      </p:sp>
      <p:cxnSp>
        <p:nvCxnSpPr>
          <p:cNvPr id="46" name="直接箭头连接符 45"/>
          <p:cNvCxnSpPr>
            <a:stCxn id="66" idx="0"/>
            <a:endCxn id="40" idx="2"/>
          </p:cNvCxnSpPr>
          <p:nvPr/>
        </p:nvCxnSpPr>
        <p:spPr bwMode="auto">
          <a:xfrm flipV="1">
            <a:off x="2279584" y="3491486"/>
            <a:ext cx="1786" cy="8904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直接连接符 78"/>
          <p:cNvCxnSpPr>
            <a:stCxn id="63" idx="2"/>
            <a:endCxn id="69" idx="0"/>
          </p:cNvCxnSpPr>
          <p:nvPr/>
        </p:nvCxnSpPr>
        <p:spPr bwMode="auto">
          <a:xfrm flipH="1">
            <a:off x="3678329" y="4572196"/>
            <a:ext cx="1366" cy="74120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肘形连接符 54"/>
          <p:cNvCxnSpPr>
            <a:endCxn id="66" idx="2"/>
          </p:cNvCxnSpPr>
          <p:nvPr/>
        </p:nvCxnSpPr>
        <p:spPr bwMode="auto">
          <a:xfrm flipV="1">
            <a:off x="1602322" y="5052928"/>
            <a:ext cx="677262" cy="46251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肘形连接符 83"/>
          <p:cNvCxnSpPr>
            <a:stCxn id="62" idx="0"/>
          </p:cNvCxnSpPr>
          <p:nvPr/>
        </p:nvCxnSpPr>
        <p:spPr bwMode="auto">
          <a:xfrm rot="5400000" flipH="1" flipV="1">
            <a:off x="1505629" y="3130449"/>
            <a:ext cx="193385" cy="1354525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" name="肘形连接符 86"/>
          <p:cNvCxnSpPr>
            <a:stCxn id="63" idx="0"/>
          </p:cNvCxnSpPr>
          <p:nvPr/>
        </p:nvCxnSpPr>
        <p:spPr bwMode="auto">
          <a:xfrm rot="16200000" flipV="1">
            <a:off x="2872059" y="3093605"/>
            <a:ext cx="190222" cy="142505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9" name="文本框 88"/>
          <p:cNvSpPr txBox="1"/>
          <p:nvPr/>
        </p:nvSpPr>
        <p:spPr>
          <a:xfrm>
            <a:off x="2248582" y="3414366"/>
            <a:ext cx="840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2254645" y="5140658"/>
            <a:ext cx="840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3643683" y="4590233"/>
            <a:ext cx="840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Rectangle 2"/>
          <p:cNvSpPr>
            <a:spLocks noChangeArrowheads="1"/>
          </p:cNvSpPr>
          <p:nvPr/>
        </p:nvSpPr>
        <p:spPr bwMode="auto">
          <a:xfrm>
            <a:off x="3492017" y="45049"/>
            <a:ext cx="5651985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二、自适应</a:t>
            </a:r>
            <a:r>
              <a: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-05</a:t>
            </a:r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方法</a:t>
            </a:r>
            <a:r>
              <a: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(3/21)</a:t>
            </a:r>
            <a:endParaRPr lang="zh-CN" alt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1" name="椭圆 70"/>
          <p:cNvSpPr/>
          <p:nvPr/>
        </p:nvSpPr>
        <p:spPr bwMode="auto">
          <a:xfrm>
            <a:off x="144060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" name="椭圆 71"/>
          <p:cNvSpPr/>
          <p:nvPr/>
        </p:nvSpPr>
        <p:spPr bwMode="auto">
          <a:xfrm>
            <a:off x="288058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5" name="椭圆 74"/>
          <p:cNvSpPr/>
          <p:nvPr/>
        </p:nvSpPr>
        <p:spPr bwMode="auto">
          <a:xfrm>
            <a:off x="121513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" name="椭圆 75"/>
          <p:cNvSpPr/>
          <p:nvPr/>
        </p:nvSpPr>
        <p:spPr bwMode="auto">
          <a:xfrm>
            <a:off x="1359131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0" name="椭圆 79"/>
          <p:cNvSpPr/>
          <p:nvPr/>
        </p:nvSpPr>
        <p:spPr bwMode="auto">
          <a:xfrm>
            <a:off x="280802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1" name="椭圆 80"/>
          <p:cNvSpPr/>
          <p:nvPr/>
        </p:nvSpPr>
        <p:spPr bwMode="auto">
          <a:xfrm>
            <a:off x="2952021" y="660802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2" name="椭圆 81"/>
          <p:cNvSpPr/>
          <p:nvPr/>
        </p:nvSpPr>
        <p:spPr bwMode="auto">
          <a:xfrm>
            <a:off x="309601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3" name="椭圆 82"/>
          <p:cNvSpPr/>
          <p:nvPr/>
        </p:nvSpPr>
        <p:spPr bwMode="auto">
          <a:xfrm>
            <a:off x="324001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5" name="椭圆 84"/>
          <p:cNvSpPr/>
          <p:nvPr/>
        </p:nvSpPr>
        <p:spPr bwMode="auto">
          <a:xfrm>
            <a:off x="363601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6" name="椭圆 85"/>
          <p:cNvSpPr/>
          <p:nvPr/>
        </p:nvSpPr>
        <p:spPr bwMode="auto">
          <a:xfrm>
            <a:off x="378001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8" name="椭圆 87"/>
          <p:cNvSpPr/>
          <p:nvPr/>
        </p:nvSpPr>
        <p:spPr bwMode="auto">
          <a:xfrm>
            <a:off x="3924009" y="664733"/>
            <a:ext cx="108000" cy="1080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" name="椭圆 89"/>
          <p:cNvSpPr/>
          <p:nvPr/>
        </p:nvSpPr>
        <p:spPr bwMode="auto">
          <a:xfrm>
            <a:off x="406800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" name="椭圆 92"/>
          <p:cNvSpPr/>
          <p:nvPr/>
        </p:nvSpPr>
        <p:spPr bwMode="auto">
          <a:xfrm>
            <a:off x="4212005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" name="椭圆 93"/>
          <p:cNvSpPr/>
          <p:nvPr/>
        </p:nvSpPr>
        <p:spPr bwMode="auto">
          <a:xfrm>
            <a:off x="435600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5" name="椭圆 94"/>
          <p:cNvSpPr/>
          <p:nvPr/>
        </p:nvSpPr>
        <p:spPr bwMode="auto">
          <a:xfrm>
            <a:off x="450000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6" name="椭圆 95"/>
          <p:cNvSpPr/>
          <p:nvPr/>
        </p:nvSpPr>
        <p:spPr bwMode="auto">
          <a:xfrm>
            <a:off x="464399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" name="椭圆 96"/>
          <p:cNvSpPr/>
          <p:nvPr/>
        </p:nvSpPr>
        <p:spPr bwMode="auto">
          <a:xfrm>
            <a:off x="478799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" name="椭圆 97"/>
          <p:cNvSpPr/>
          <p:nvPr/>
        </p:nvSpPr>
        <p:spPr bwMode="auto">
          <a:xfrm>
            <a:off x="4931995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" name="椭圆 98"/>
          <p:cNvSpPr/>
          <p:nvPr/>
        </p:nvSpPr>
        <p:spPr bwMode="auto">
          <a:xfrm>
            <a:off x="5216403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" name="椭圆 99"/>
          <p:cNvSpPr/>
          <p:nvPr/>
        </p:nvSpPr>
        <p:spPr bwMode="auto">
          <a:xfrm>
            <a:off x="5072405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" name="椭圆 100"/>
          <p:cNvSpPr/>
          <p:nvPr/>
        </p:nvSpPr>
        <p:spPr bwMode="auto">
          <a:xfrm>
            <a:off x="1514714" y="664778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" name="椭圆 101"/>
          <p:cNvSpPr/>
          <p:nvPr/>
        </p:nvSpPr>
        <p:spPr bwMode="auto">
          <a:xfrm>
            <a:off x="1658712" y="664778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" name="椭圆 102"/>
          <p:cNvSpPr/>
          <p:nvPr/>
        </p:nvSpPr>
        <p:spPr bwMode="auto">
          <a:xfrm>
            <a:off x="923431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" name="椭圆 103"/>
          <p:cNvSpPr/>
          <p:nvPr/>
        </p:nvSpPr>
        <p:spPr bwMode="auto">
          <a:xfrm>
            <a:off x="106742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" name="椭圆 104"/>
          <p:cNvSpPr/>
          <p:nvPr/>
        </p:nvSpPr>
        <p:spPr bwMode="auto">
          <a:xfrm>
            <a:off x="7178795" y="662782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6" name="椭圆 105"/>
          <p:cNvSpPr/>
          <p:nvPr/>
        </p:nvSpPr>
        <p:spPr bwMode="auto">
          <a:xfrm>
            <a:off x="7321688" y="660802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8" name="椭圆 107"/>
          <p:cNvSpPr/>
          <p:nvPr/>
        </p:nvSpPr>
        <p:spPr bwMode="auto">
          <a:xfrm>
            <a:off x="42672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9" name="椭圆 108"/>
          <p:cNvSpPr/>
          <p:nvPr/>
        </p:nvSpPr>
        <p:spPr bwMode="auto">
          <a:xfrm>
            <a:off x="57072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0" name="椭圆 109"/>
          <p:cNvSpPr/>
          <p:nvPr/>
        </p:nvSpPr>
        <p:spPr bwMode="auto">
          <a:xfrm>
            <a:off x="180003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1" name="椭圆 110"/>
          <p:cNvSpPr/>
          <p:nvPr/>
        </p:nvSpPr>
        <p:spPr bwMode="auto">
          <a:xfrm>
            <a:off x="2160032" y="668960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" name="椭圆 111"/>
          <p:cNvSpPr/>
          <p:nvPr/>
        </p:nvSpPr>
        <p:spPr bwMode="auto">
          <a:xfrm>
            <a:off x="2304030" y="66502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3" name="椭圆 112"/>
          <p:cNvSpPr/>
          <p:nvPr/>
        </p:nvSpPr>
        <p:spPr bwMode="auto">
          <a:xfrm>
            <a:off x="2448028" y="668960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" name="椭圆 113"/>
          <p:cNvSpPr/>
          <p:nvPr/>
        </p:nvSpPr>
        <p:spPr bwMode="auto">
          <a:xfrm>
            <a:off x="7019966" y="664798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5" name="椭圆 114"/>
          <p:cNvSpPr/>
          <p:nvPr/>
        </p:nvSpPr>
        <p:spPr bwMode="auto">
          <a:xfrm>
            <a:off x="537209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6" name="椭圆 115"/>
          <p:cNvSpPr/>
          <p:nvPr/>
        </p:nvSpPr>
        <p:spPr bwMode="auto">
          <a:xfrm>
            <a:off x="551609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7" name="椭圆 116"/>
          <p:cNvSpPr/>
          <p:nvPr/>
        </p:nvSpPr>
        <p:spPr bwMode="auto">
          <a:xfrm>
            <a:off x="566008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8" name="椭圆 117"/>
          <p:cNvSpPr/>
          <p:nvPr/>
        </p:nvSpPr>
        <p:spPr bwMode="auto">
          <a:xfrm>
            <a:off x="580408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9" name="椭圆 118"/>
          <p:cNvSpPr/>
          <p:nvPr/>
        </p:nvSpPr>
        <p:spPr bwMode="auto">
          <a:xfrm>
            <a:off x="5948085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0" name="椭圆 119"/>
          <p:cNvSpPr/>
          <p:nvPr/>
        </p:nvSpPr>
        <p:spPr bwMode="auto">
          <a:xfrm>
            <a:off x="609208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1" name="椭圆 120"/>
          <p:cNvSpPr/>
          <p:nvPr/>
        </p:nvSpPr>
        <p:spPr bwMode="auto">
          <a:xfrm>
            <a:off x="623608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2" name="椭圆 121"/>
          <p:cNvSpPr/>
          <p:nvPr/>
        </p:nvSpPr>
        <p:spPr bwMode="auto">
          <a:xfrm>
            <a:off x="638007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3" name="椭圆 122"/>
          <p:cNvSpPr/>
          <p:nvPr/>
        </p:nvSpPr>
        <p:spPr bwMode="auto">
          <a:xfrm>
            <a:off x="652407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93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0" y="833440"/>
            <a:ext cx="9144000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zh-CN" altLang="en-US" sz="3200" b="1" dirty="0">
                <a:solidFill>
                  <a:srgbClr val="6CA62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体系结构方法 </a:t>
            </a:r>
            <a:r>
              <a:rPr lang="en-US" altLang="zh-CN" sz="3200" b="1" dirty="0">
                <a:solidFill>
                  <a:srgbClr val="6CA62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灯片编号占位符 1"/>
          <p:cNvSpPr txBox="1">
            <a:spLocks noGrp="1"/>
          </p:cNvSpPr>
          <p:nvPr/>
        </p:nvSpPr>
        <p:spPr bwMode="auto">
          <a:xfrm>
            <a:off x="7235963" y="6596956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r">
              <a:defRPr kumimoji="1" sz="1400" b="1">
                <a:solidFill>
                  <a:schemeClr val="bg1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defRPr>
            </a:lvl1pPr>
          </a:lstStyle>
          <a:p>
            <a:fld id="{0D7D0512-7820-47F3-A392-C9562B311ADF}" type="slidenum">
              <a:rPr lang="zh-CN" altLang="en-US"/>
              <a:pPr/>
              <a:t>24</a:t>
            </a:fld>
            <a:endParaRPr lang="en-US" altLang="zh-CN" dirty="0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" y="6002844"/>
            <a:ext cx="9144001" cy="95410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D.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Garlan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S.-W. Cheng, A.-C. Huang, B.R.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Schmerl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P.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Steenkiste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Rainbow: architecture-based self-adaptation with reusable infrastructure, IEEE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Comput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. 37 (10) (2004) 46–54.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S. White, J. Hanson, I.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Whalley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D. Chess, J.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Kephart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An architectural approach to autonomic computing, in: Proc. ICAC, IEEE, 2004, pp. 2–9.</a:t>
            </a:r>
            <a:endParaRPr lang="zh-CN" altLang="en-US" sz="1400" dirty="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" name="椭圆 38"/>
          <p:cNvSpPr>
            <a:spLocks noChangeAspect="1"/>
          </p:cNvSpPr>
          <p:nvPr/>
        </p:nvSpPr>
        <p:spPr>
          <a:xfrm>
            <a:off x="5018786" y="2050210"/>
            <a:ext cx="3493564" cy="3493564"/>
          </a:xfrm>
          <a:prstGeom prst="ellipse">
            <a:avLst/>
          </a:prstGeom>
          <a:noFill/>
          <a:ln w="76200" cap="flat" cmpd="sng" algn="ctr">
            <a:solidFill>
              <a:srgbClr val="6DAA2D"/>
            </a:solidFill>
            <a:prstDash val="solid"/>
          </a:ln>
          <a:effectLst/>
        </p:spPr>
        <p:txBody>
          <a:bodyPr rtlCol="0" anchor="ctr"/>
          <a:lstStyle/>
          <a:p>
            <a:pPr algn="ctr" defTabSz="91449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椭圆 39"/>
          <p:cNvSpPr>
            <a:spLocks noChangeAspect="1"/>
          </p:cNvSpPr>
          <p:nvPr/>
        </p:nvSpPr>
        <p:spPr>
          <a:xfrm>
            <a:off x="661735" y="2050210"/>
            <a:ext cx="3493564" cy="3493564"/>
          </a:xfrm>
          <a:prstGeom prst="ellipse">
            <a:avLst/>
          </a:prstGeom>
          <a:noFill/>
          <a:ln w="76200" cap="flat" cmpd="sng" algn="ctr">
            <a:solidFill>
              <a:srgbClr val="6DAA2D"/>
            </a:solidFill>
            <a:prstDash val="solid"/>
          </a:ln>
          <a:effectLst/>
        </p:spPr>
        <p:txBody>
          <a:bodyPr rtlCol="0" anchor="ctr"/>
          <a:lstStyle/>
          <a:p>
            <a:pPr algn="ctr" defTabSz="91449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Oval 76"/>
          <p:cNvSpPr>
            <a:spLocks noChangeAspect="1" noChangeArrowheads="1"/>
          </p:cNvSpPr>
          <p:nvPr/>
        </p:nvSpPr>
        <p:spPr bwMode="gray">
          <a:xfrm>
            <a:off x="234730" y="3921177"/>
            <a:ext cx="1199693" cy="1180968"/>
          </a:xfrm>
          <a:prstGeom prst="ellipse">
            <a:avLst/>
          </a:prstGeom>
          <a:gradFill>
            <a:gsLst>
              <a:gs pos="0">
                <a:srgbClr val="6DAA2D">
                  <a:lumMod val="60000"/>
                  <a:lumOff val="40000"/>
                </a:srgbClr>
              </a:gs>
              <a:gs pos="100000">
                <a:srgbClr val="6DAA2D"/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结构调整</a:t>
            </a:r>
            <a:endParaRPr lang="en-US" altLang="zh-CN" sz="2000" b="1" dirty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参数调整</a:t>
            </a:r>
            <a:endParaRPr lang="en-US" sz="2000" b="1" dirty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AutoShape 60"/>
          <p:cNvSpPr>
            <a:spLocks noChangeArrowheads="1"/>
          </p:cNvSpPr>
          <p:nvPr/>
        </p:nvSpPr>
        <p:spPr bwMode="gray">
          <a:xfrm>
            <a:off x="2273666" y="2731659"/>
            <a:ext cx="2160281" cy="2160281"/>
          </a:xfrm>
          <a:prstGeom prst="ellipse">
            <a:avLst/>
          </a:prstGeom>
          <a:solidFill>
            <a:srgbClr val="FFC000"/>
          </a:solidFill>
          <a:ln w="3175" cap="flat" cmpd="sng" algn="ctr">
            <a:solidFill>
              <a:srgbClr val="EAEAEA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1" hangingPunct="1">
              <a:lnSpc>
                <a:spcPct val="120000"/>
              </a:lnSpc>
              <a:defRPr/>
            </a:pPr>
            <a:r>
              <a:rPr lang="en-US" altLang="zh-CN" sz="2400" b="1" kern="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Rainbow</a:t>
            </a:r>
          </a:p>
          <a:p>
            <a:pPr algn="ctr" eaLnBrk="1" hangingPunct="1">
              <a:lnSpc>
                <a:spcPct val="120000"/>
              </a:lnSpc>
              <a:defRPr/>
            </a:pPr>
            <a:r>
              <a:rPr lang="zh-CN" altLang="en-US" sz="2400" b="1" kern="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框架</a:t>
            </a:r>
            <a:endParaRPr lang="en-US" sz="2400" b="1" kern="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43" name="Oval 76"/>
          <p:cNvSpPr>
            <a:spLocks noChangeAspect="1" noChangeArrowheads="1"/>
          </p:cNvSpPr>
          <p:nvPr/>
        </p:nvSpPr>
        <p:spPr bwMode="gray">
          <a:xfrm>
            <a:off x="1808669" y="1443897"/>
            <a:ext cx="1199693" cy="1180968"/>
          </a:xfrm>
          <a:prstGeom prst="ellipse">
            <a:avLst/>
          </a:prstGeom>
          <a:gradFill>
            <a:gsLst>
              <a:gs pos="0">
                <a:srgbClr val="6DAA2D">
                  <a:lumMod val="60000"/>
                  <a:lumOff val="40000"/>
                </a:srgbClr>
              </a:gs>
              <a:gs pos="100000">
                <a:srgbClr val="6DAA2D"/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外部控制</a:t>
            </a:r>
            <a:endParaRPr lang="en-US" sz="2000" b="1" dirty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Oval 76"/>
          <p:cNvSpPr>
            <a:spLocks noChangeAspect="1" noChangeArrowheads="1"/>
          </p:cNvSpPr>
          <p:nvPr/>
        </p:nvSpPr>
        <p:spPr bwMode="gray">
          <a:xfrm>
            <a:off x="234730" y="2264778"/>
            <a:ext cx="1199693" cy="1180968"/>
          </a:xfrm>
          <a:prstGeom prst="ellipse">
            <a:avLst/>
          </a:prstGeom>
          <a:gradFill>
            <a:gsLst>
              <a:gs pos="0">
                <a:srgbClr val="6DAA2D">
                  <a:lumMod val="60000"/>
                  <a:lumOff val="40000"/>
                </a:srgbClr>
              </a:gs>
              <a:gs pos="100000">
                <a:srgbClr val="6DAA2D"/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体系层</a:t>
            </a:r>
            <a:endParaRPr lang="en-US" altLang="zh-CN" sz="2000" b="1" dirty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系统层</a:t>
            </a:r>
            <a:endParaRPr lang="en-US" sz="2000" b="1" dirty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Oval 76"/>
          <p:cNvSpPr>
            <a:spLocks noChangeAspect="1" noChangeArrowheads="1"/>
          </p:cNvSpPr>
          <p:nvPr/>
        </p:nvSpPr>
        <p:spPr bwMode="gray">
          <a:xfrm>
            <a:off x="1808669" y="4863251"/>
            <a:ext cx="1199693" cy="1180968"/>
          </a:xfrm>
          <a:prstGeom prst="ellipse">
            <a:avLst/>
          </a:prstGeom>
          <a:gradFill>
            <a:gsLst>
              <a:gs pos="0">
                <a:srgbClr val="6DAA2D">
                  <a:lumMod val="60000"/>
                  <a:lumOff val="40000"/>
                </a:srgbClr>
              </a:gs>
              <a:gs pos="100000">
                <a:srgbClr val="6DAA2D"/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推理变化</a:t>
            </a:r>
            <a:endParaRPr lang="en-US" sz="2000" b="1" dirty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Oval 76"/>
          <p:cNvSpPr>
            <a:spLocks noChangeAspect="1" noChangeArrowheads="1"/>
          </p:cNvSpPr>
          <p:nvPr/>
        </p:nvSpPr>
        <p:spPr bwMode="gray">
          <a:xfrm>
            <a:off x="7700829" y="3949867"/>
            <a:ext cx="1199693" cy="1180968"/>
          </a:xfrm>
          <a:prstGeom prst="ellipse">
            <a:avLst/>
          </a:prstGeom>
          <a:gradFill>
            <a:gsLst>
              <a:gs pos="0">
                <a:srgbClr val="6DAA2D">
                  <a:lumMod val="60000"/>
                  <a:lumOff val="40000"/>
                </a:srgbClr>
              </a:gs>
              <a:gs pos="100000">
                <a:srgbClr val="6DAA2D"/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Manager</a:t>
            </a:r>
          </a:p>
        </p:txBody>
      </p:sp>
      <p:sp>
        <p:nvSpPr>
          <p:cNvPr id="47" name="Oval 76"/>
          <p:cNvSpPr>
            <a:spLocks noChangeAspect="1" noChangeArrowheads="1"/>
          </p:cNvSpPr>
          <p:nvPr/>
        </p:nvSpPr>
        <p:spPr bwMode="gray">
          <a:xfrm>
            <a:off x="6188464" y="1472586"/>
            <a:ext cx="1199693" cy="1180968"/>
          </a:xfrm>
          <a:prstGeom prst="ellipse">
            <a:avLst/>
          </a:prstGeom>
          <a:gradFill>
            <a:gsLst>
              <a:gs pos="0">
                <a:srgbClr val="6DAA2D">
                  <a:lumMod val="60000"/>
                  <a:lumOff val="40000"/>
                </a:srgbClr>
              </a:gs>
              <a:gs pos="100000">
                <a:srgbClr val="6DAA2D"/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控制调整</a:t>
            </a:r>
            <a:endParaRPr lang="en-US" sz="2000" b="1" dirty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Oval 76"/>
          <p:cNvSpPr>
            <a:spLocks noChangeAspect="1" noChangeArrowheads="1"/>
          </p:cNvSpPr>
          <p:nvPr/>
        </p:nvSpPr>
        <p:spPr bwMode="gray">
          <a:xfrm>
            <a:off x="7700829" y="2293467"/>
            <a:ext cx="1199693" cy="1180968"/>
          </a:xfrm>
          <a:prstGeom prst="ellipse">
            <a:avLst/>
          </a:prstGeom>
          <a:gradFill>
            <a:gsLst>
              <a:gs pos="0">
                <a:srgbClr val="6DAA2D">
                  <a:lumMod val="60000"/>
                  <a:lumOff val="40000"/>
                </a:srgbClr>
              </a:gs>
              <a:gs pos="100000">
                <a:srgbClr val="6DAA2D"/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Rainbow</a:t>
            </a:r>
            <a:endParaRPr lang="en-US" sz="20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49" name="Oval 76"/>
          <p:cNvSpPr>
            <a:spLocks noChangeAspect="1" noChangeArrowheads="1"/>
          </p:cNvSpPr>
          <p:nvPr/>
        </p:nvSpPr>
        <p:spPr bwMode="gray">
          <a:xfrm>
            <a:off x="6188464" y="4891941"/>
            <a:ext cx="1199693" cy="1180968"/>
          </a:xfrm>
          <a:prstGeom prst="ellipse">
            <a:avLst/>
          </a:prstGeom>
          <a:gradFill>
            <a:gsLst>
              <a:gs pos="0">
                <a:srgbClr val="6DAA2D">
                  <a:lumMod val="60000"/>
                  <a:lumOff val="40000"/>
                </a:srgbClr>
              </a:gs>
              <a:gs pos="100000">
                <a:srgbClr val="6DAA2D"/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Arch-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studio</a:t>
            </a:r>
            <a:endParaRPr lang="en-US" sz="20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50" name="AutoShape 60"/>
          <p:cNvSpPr>
            <a:spLocks noChangeArrowheads="1"/>
          </p:cNvSpPr>
          <p:nvPr/>
        </p:nvSpPr>
        <p:spPr bwMode="gray">
          <a:xfrm>
            <a:off x="4720151" y="2731660"/>
            <a:ext cx="2160281" cy="2160281"/>
          </a:xfrm>
          <a:prstGeom prst="ellipse">
            <a:avLst/>
          </a:prstGeom>
          <a:solidFill>
            <a:srgbClr val="FFC000"/>
          </a:solidFill>
          <a:ln w="3175" cap="flat" cmpd="sng" algn="ctr">
            <a:solidFill>
              <a:srgbClr val="EAEAEA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1" hangingPunct="1">
              <a:lnSpc>
                <a:spcPct val="120000"/>
              </a:lnSpc>
              <a:defRPr/>
            </a:pPr>
            <a:r>
              <a:rPr lang="en-US" altLang="zh-CN" sz="2400" b="1" kern="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Agent</a:t>
            </a:r>
          </a:p>
          <a:p>
            <a:pPr algn="ctr" eaLnBrk="1" hangingPunct="1">
              <a:lnSpc>
                <a:spcPct val="120000"/>
              </a:lnSpc>
              <a:defRPr/>
            </a:pPr>
            <a:r>
              <a:rPr lang="zh-CN" altLang="en-US" sz="2400" b="1" kern="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技术</a:t>
            </a:r>
            <a:endParaRPr lang="en-US" sz="2400" b="1" kern="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3492017" y="45049"/>
            <a:ext cx="5651985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二、自适应</a:t>
            </a:r>
            <a:r>
              <a: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-05</a:t>
            </a:r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方法</a:t>
            </a:r>
            <a:r>
              <a: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(4/21)</a:t>
            </a:r>
            <a:endParaRPr lang="zh-CN" alt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椭圆 21"/>
          <p:cNvSpPr/>
          <p:nvPr/>
        </p:nvSpPr>
        <p:spPr bwMode="auto">
          <a:xfrm>
            <a:off x="144060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椭圆 22"/>
          <p:cNvSpPr/>
          <p:nvPr/>
        </p:nvSpPr>
        <p:spPr bwMode="auto">
          <a:xfrm>
            <a:off x="288058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椭圆 23"/>
          <p:cNvSpPr/>
          <p:nvPr/>
        </p:nvSpPr>
        <p:spPr bwMode="auto">
          <a:xfrm>
            <a:off x="121513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椭圆 24"/>
          <p:cNvSpPr/>
          <p:nvPr/>
        </p:nvSpPr>
        <p:spPr bwMode="auto">
          <a:xfrm>
            <a:off x="1359131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椭圆 25"/>
          <p:cNvSpPr/>
          <p:nvPr/>
        </p:nvSpPr>
        <p:spPr bwMode="auto">
          <a:xfrm>
            <a:off x="280802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椭圆 26"/>
          <p:cNvSpPr/>
          <p:nvPr/>
        </p:nvSpPr>
        <p:spPr bwMode="auto">
          <a:xfrm>
            <a:off x="2952021" y="660802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椭圆 27"/>
          <p:cNvSpPr/>
          <p:nvPr/>
        </p:nvSpPr>
        <p:spPr bwMode="auto">
          <a:xfrm>
            <a:off x="309601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椭圆 28"/>
          <p:cNvSpPr/>
          <p:nvPr/>
        </p:nvSpPr>
        <p:spPr bwMode="auto">
          <a:xfrm>
            <a:off x="324001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椭圆 29"/>
          <p:cNvSpPr/>
          <p:nvPr/>
        </p:nvSpPr>
        <p:spPr bwMode="auto">
          <a:xfrm>
            <a:off x="363601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椭圆 30"/>
          <p:cNvSpPr/>
          <p:nvPr/>
        </p:nvSpPr>
        <p:spPr bwMode="auto">
          <a:xfrm>
            <a:off x="378001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椭圆 31"/>
          <p:cNvSpPr/>
          <p:nvPr/>
        </p:nvSpPr>
        <p:spPr bwMode="auto">
          <a:xfrm>
            <a:off x="392400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椭圆 32"/>
          <p:cNvSpPr/>
          <p:nvPr/>
        </p:nvSpPr>
        <p:spPr bwMode="auto">
          <a:xfrm>
            <a:off x="4068007" y="664733"/>
            <a:ext cx="108000" cy="1080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椭圆 33"/>
          <p:cNvSpPr/>
          <p:nvPr/>
        </p:nvSpPr>
        <p:spPr bwMode="auto">
          <a:xfrm>
            <a:off x="4212005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椭圆 34"/>
          <p:cNvSpPr/>
          <p:nvPr/>
        </p:nvSpPr>
        <p:spPr bwMode="auto">
          <a:xfrm>
            <a:off x="435600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椭圆 35"/>
          <p:cNvSpPr/>
          <p:nvPr/>
        </p:nvSpPr>
        <p:spPr bwMode="auto">
          <a:xfrm>
            <a:off x="450000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椭圆 36"/>
          <p:cNvSpPr/>
          <p:nvPr/>
        </p:nvSpPr>
        <p:spPr bwMode="auto">
          <a:xfrm>
            <a:off x="464399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椭圆 37"/>
          <p:cNvSpPr/>
          <p:nvPr/>
        </p:nvSpPr>
        <p:spPr bwMode="auto">
          <a:xfrm>
            <a:off x="478799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椭圆 50"/>
          <p:cNvSpPr/>
          <p:nvPr/>
        </p:nvSpPr>
        <p:spPr bwMode="auto">
          <a:xfrm>
            <a:off x="4931995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" name="椭圆 51"/>
          <p:cNvSpPr/>
          <p:nvPr/>
        </p:nvSpPr>
        <p:spPr bwMode="auto">
          <a:xfrm>
            <a:off x="5216403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" name="椭圆 52"/>
          <p:cNvSpPr/>
          <p:nvPr/>
        </p:nvSpPr>
        <p:spPr bwMode="auto">
          <a:xfrm>
            <a:off x="5072405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" name="椭圆 53"/>
          <p:cNvSpPr/>
          <p:nvPr/>
        </p:nvSpPr>
        <p:spPr bwMode="auto">
          <a:xfrm>
            <a:off x="1514714" y="664778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" name="椭圆 54"/>
          <p:cNvSpPr/>
          <p:nvPr/>
        </p:nvSpPr>
        <p:spPr bwMode="auto">
          <a:xfrm>
            <a:off x="1658712" y="664778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" name="椭圆 55"/>
          <p:cNvSpPr/>
          <p:nvPr/>
        </p:nvSpPr>
        <p:spPr bwMode="auto">
          <a:xfrm>
            <a:off x="923431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" name="椭圆 56"/>
          <p:cNvSpPr/>
          <p:nvPr/>
        </p:nvSpPr>
        <p:spPr bwMode="auto">
          <a:xfrm>
            <a:off x="106742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" name="椭圆 57"/>
          <p:cNvSpPr/>
          <p:nvPr/>
        </p:nvSpPr>
        <p:spPr bwMode="auto">
          <a:xfrm>
            <a:off x="7178795" y="662782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" name="椭圆 58"/>
          <p:cNvSpPr/>
          <p:nvPr/>
        </p:nvSpPr>
        <p:spPr bwMode="auto">
          <a:xfrm>
            <a:off x="7321688" y="660802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" name="椭圆 60"/>
          <p:cNvSpPr/>
          <p:nvPr/>
        </p:nvSpPr>
        <p:spPr bwMode="auto">
          <a:xfrm>
            <a:off x="42672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" name="椭圆 61"/>
          <p:cNvSpPr/>
          <p:nvPr/>
        </p:nvSpPr>
        <p:spPr bwMode="auto">
          <a:xfrm>
            <a:off x="57072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" name="椭圆 62"/>
          <p:cNvSpPr/>
          <p:nvPr/>
        </p:nvSpPr>
        <p:spPr bwMode="auto">
          <a:xfrm>
            <a:off x="180003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椭圆 63"/>
          <p:cNvSpPr/>
          <p:nvPr/>
        </p:nvSpPr>
        <p:spPr bwMode="auto">
          <a:xfrm>
            <a:off x="2160032" y="668960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" name="椭圆 64"/>
          <p:cNvSpPr/>
          <p:nvPr/>
        </p:nvSpPr>
        <p:spPr bwMode="auto">
          <a:xfrm>
            <a:off x="2304030" y="66502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" name="椭圆 65"/>
          <p:cNvSpPr/>
          <p:nvPr/>
        </p:nvSpPr>
        <p:spPr bwMode="auto">
          <a:xfrm>
            <a:off x="2448028" y="668960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" name="椭圆 66"/>
          <p:cNvSpPr/>
          <p:nvPr/>
        </p:nvSpPr>
        <p:spPr bwMode="auto">
          <a:xfrm>
            <a:off x="7019966" y="664798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" name="椭圆 67"/>
          <p:cNvSpPr/>
          <p:nvPr/>
        </p:nvSpPr>
        <p:spPr bwMode="auto">
          <a:xfrm>
            <a:off x="537209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" name="椭圆 68"/>
          <p:cNvSpPr/>
          <p:nvPr/>
        </p:nvSpPr>
        <p:spPr bwMode="auto">
          <a:xfrm>
            <a:off x="551609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" name="椭圆 69"/>
          <p:cNvSpPr/>
          <p:nvPr/>
        </p:nvSpPr>
        <p:spPr bwMode="auto">
          <a:xfrm>
            <a:off x="566008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" name="椭圆 70"/>
          <p:cNvSpPr/>
          <p:nvPr/>
        </p:nvSpPr>
        <p:spPr bwMode="auto">
          <a:xfrm>
            <a:off x="580408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" name="椭圆 71"/>
          <p:cNvSpPr/>
          <p:nvPr/>
        </p:nvSpPr>
        <p:spPr bwMode="auto">
          <a:xfrm>
            <a:off x="5948085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3" name="椭圆 72"/>
          <p:cNvSpPr/>
          <p:nvPr/>
        </p:nvSpPr>
        <p:spPr bwMode="auto">
          <a:xfrm>
            <a:off x="609208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" name="椭圆 73"/>
          <p:cNvSpPr/>
          <p:nvPr/>
        </p:nvSpPr>
        <p:spPr bwMode="auto">
          <a:xfrm>
            <a:off x="623608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5" name="椭圆 74"/>
          <p:cNvSpPr/>
          <p:nvPr/>
        </p:nvSpPr>
        <p:spPr bwMode="auto">
          <a:xfrm>
            <a:off x="638007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" name="椭圆 75"/>
          <p:cNvSpPr/>
          <p:nvPr/>
        </p:nvSpPr>
        <p:spPr bwMode="auto">
          <a:xfrm>
            <a:off x="652407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0813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0" y="833440"/>
            <a:ext cx="9144000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zh-CN" altLang="en-US" sz="3200" b="1" dirty="0">
                <a:solidFill>
                  <a:srgbClr val="6CA62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反射方法 </a:t>
            </a:r>
            <a:r>
              <a:rPr lang="en-US" altLang="zh-CN" sz="3200" b="1" dirty="0">
                <a:solidFill>
                  <a:srgbClr val="6CA62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灯片编号占位符 1"/>
          <p:cNvSpPr txBox="1">
            <a:spLocks noGrp="1"/>
          </p:cNvSpPr>
          <p:nvPr/>
        </p:nvSpPr>
        <p:spPr bwMode="auto">
          <a:xfrm>
            <a:off x="7235963" y="6596956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r">
              <a:defRPr kumimoji="1" sz="1400" b="1">
                <a:solidFill>
                  <a:schemeClr val="bg1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defRPr>
            </a:lvl1pPr>
          </a:lstStyle>
          <a:p>
            <a:fld id="{0D7D0512-7820-47F3-A392-C9562B311ADF}" type="slidenum">
              <a:rPr lang="zh-CN" altLang="en-US"/>
              <a:pPr/>
              <a:t>25</a:t>
            </a:fld>
            <a:endParaRPr lang="en-US" altLang="zh-CN" dirty="0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" y="6092963"/>
            <a:ext cx="9144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D.G.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Bobrow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R.P. Gabriel, J.L. White, CLOS in context: the shape of the design space, in: Object-Oriented Programming, MIT Press, 1993, pp. 29–61.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252063" y="1470643"/>
            <a:ext cx="4206011" cy="4622320"/>
          </a:xfrm>
          <a:prstGeom prst="roundRect">
            <a:avLst>
              <a:gd name="adj" fmla="val 4118"/>
            </a:avLst>
          </a:prstGeom>
          <a:solidFill>
            <a:sysClr val="window" lastClr="FFFFFF"/>
          </a:solidFill>
          <a:ln w="2540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kern="0">
              <a:solidFill>
                <a:srgbClr val="6CA62C"/>
              </a:solidFill>
              <a:latin typeface="Calibri"/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468058" y="1766812"/>
            <a:ext cx="3659128" cy="1093926"/>
          </a:xfrm>
          <a:prstGeom prst="roundRect">
            <a:avLst>
              <a:gd name="adj" fmla="val 435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3200" b="1" kern="0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内省</a:t>
            </a:r>
            <a:endParaRPr lang="en-US" altLang="zh-CN" sz="3200" b="1" kern="0" dirty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20000"/>
              </a:lnSpc>
              <a:defRPr/>
            </a:pPr>
            <a:r>
              <a:rPr lang="en-US" altLang="zh-CN" sz="2400" b="1" kern="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introspection</a:t>
            </a:r>
            <a:endParaRPr lang="zh-CN" altLang="en-US" sz="2400" b="1" kern="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66" name="矩形 65"/>
          <p:cNvSpPr/>
          <p:nvPr/>
        </p:nvSpPr>
        <p:spPr>
          <a:xfrm rot="5400000">
            <a:off x="2348315" y="3718404"/>
            <a:ext cx="2001365" cy="28603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7" name="直角三角形 66"/>
          <p:cNvSpPr/>
          <p:nvPr/>
        </p:nvSpPr>
        <p:spPr>
          <a:xfrm rot="5400000" flipH="1" flipV="1">
            <a:off x="2778840" y="2961291"/>
            <a:ext cx="573315" cy="324000"/>
          </a:xfrm>
          <a:prstGeom prst="rt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0" name="文本框 6"/>
          <p:cNvSpPr txBox="1"/>
          <p:nvPr/>
        </p:nvSpPr>
        <p:spPr>
          <a:xfrm>
            <a:off x="1681795" y="4143794"/>
            <a:ext cx="1581580" cy="32321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18000" tIns="3600" rIns="10800" bIns="36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zh-CN" altLang="en-US" b="1" kern="100" dirty="0">
                <a:solidFill>
                  <a:srgbClr val="00B0F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宋体" panose="02010600030101010101" pitchFamily="2" charset="-122"/>
              </a:rPr>
              <a:t>对自我行为</a:t>
            </a:r>
            <a:endParaRPr lang="en-US" altLang="zh-CN" b="1" kern="100" dirty="0">
              <a:solidFill>
                <a:srgbClr val="00B0F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algn="just"/>
            <a:r>
              <a:rPr lang="zh-CN" altLang="en-US" b="1" kern="100" dirty="0">
                <a:solidFill>
                  <a:srgbClr val="00B0F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宋体" panose="02010600030101010101" pitchFamily="2" charset="-122"/>
              </a:rPr>
              <a:t>的感知</a:t>
            </a:r>
            <a:endParaRPr lang="zh-CN" altLang="en-US" sz="1200" kern="100" dirty="0">
              <a:solidFill>
                <a:srgbClr val="00B0F0"/>
              </a:solidFill>
              <a:latin typeface="Times New Roman" panose="02020603050405020304" pitchFamily="18" charset="0"/>
              <a:cs typeface="宋体" panose="02010600030101010101" pitchFamily="2" charset="-122"/>
            </a:endParaRPr>
          </a:p>
        </p:txBody>
      </p:sp>
      <p:sp>
        <p:nvSpPr>
          <p:cNvPr id="74" name="文本框 20"/>
          <p:cNvSpPr txBox="1"/>
          <p:nvPr/>
        </p:nvSpPr>
        <p:spPr>
          <a:xfrm>
            <a:off x="1751739" y="2979228"/>
            <a:ext cx="4608512" cy="422271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18000" tIns="3600" rIns="10800" bIns="36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just">
              <a:defRPr b="1" kern="100">
                <a:solidFill>
                  <a:srgbClr val="E36C0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altLang="en-US" dirty="0">
                <a:solidFill>
                  <a:srgbClr val="6CA62C"/>
                </a:solidFill>
              </a:rPr>
              <a:t>对内省结果</a:t>
            </a:r>
            <a:endParaRPr lang="en-US" altLang="zh-CN" dirty="0">
              <a:solidFill>
                <a:srgbClr val="6CA62C"/>
              </a:solidFill>
            </a:endParaRPr>
          </a:p>
          <a:p>
            <a:r>
              <a:rPr lang="zh-CN" altLang="en-US" dirty="0">
                <a:solidFill>
                  <a:srgbClr val="6CA62C"/>
                </a:solidFill>
              </a:rPr>
              <a:t>的反应</a:t>
            </a:r>
          </a:p>
        </p:txBody>
      </p:sp>
      <p:sp>
        <p:nvSpPr>
          <p:cNvPr id="77" name="矩形 76"/>
          <p:cNvSpPr/>
          <p:nvPr/>
        </p:nvSpPr>
        <p:spPr>
          <a:xfrm rot="5400000">
            <a:off x="139124" y="3703260"/>
            <a:ext cx="2001365" cy="2860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8" name="直角三角形 77"/>
          <p:cNvSpPr/>
          <p:nvPr/>
        </p:nvSpPr>
        <p:spPr>
          <a:xfrm rot="16200000" flipH="1" flipV="1">
            <a:off x="1127206" y="4383607"/>
            <a:ext cx="573315" cy="324000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497745" y="4770724"/>
            <a:ext cx="3621007" cy="1051912"/>
          </a:xfrm>
          <a:prstGeom prst="roundRect">
            <a:avLst>
              <a:gd name="adj" fmla="val 435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zh-CN" altLang="en-US" sz="3200" b="1" kern="0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调解</a:t>
            </a:r>
            <a:endParaRPr lang="en-US" altLang="zh-CN" sz="3200" b="1" kern="0" dirty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2400" b="1" kern="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intercession</a:t>
            </a:r>
            <a:endParaRPr lang="zh-CN" altLang="en-US" sz="2400" b="1" kern="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284004" y="1470643"/>
            <a:ext cx="5831919" cy="4622320"/>
            <a:chOff x="4284004" y="1470643"/>
            <a:chExt cx="5831919" cy="4622320"/>
          </a:xfrm>
        </p:grpSpPr>
        <p:sp>
          <p:nvSpPr>
            <p:cNvPr id="8" name="圆角矩形 7"/>
            <p:cNvSpPr/>
            <p:nvPr/>
          </p:nvSpPr>
          <p:spPr>
            <a:xfrm>
              <a:off x="4659157" y="1470643"/>
              <a:ext cx="4232786" cy="4622320"/>
            </a:xfrm>
            <a:prstGeom prst="roundRect">
              <a:avLst>
                <a:gd name="adj" fmla="val 4118"/>
              </a:avLst>
            </a:prstGeom>
            <a:solidFill>
              <a:sysClr val="window" lastClr="FFFFFF"/>
            </a:solidFill>
            <a:ln w="2540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4297821" y="1832119"/>
              <a:ext cx="433995" cy="112970"/>
              <a:chOff x="4345371" y="2115042"/>
              <a:chExt cx="433995" cy="112970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4683477" y="2115042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4345371" y="2120376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4376444" y="2132856"/>
                <a:ext cx="360040" cy="72008"/>
              </a:xfrm>
              <a:prstGeom prst="rect">
                <a:avLst/>
              </a:prstGeom>
              <a:gradFill flip="none" rotWithShape="1">
                <a:gsLst>
                  <a:gs pos="57000">
                    <a:sysClr val="window" lastClr="FFFFFF">
                      <a:lumMod val="85000"/>
                    </a:sysClr>
                  </a:gs>
                  <a:gs pos="9000">
                    <a:sysClr val="window" lastClr="FFFFFF">
                      <a:lumMod val="50000"/>
                    </a:sysClr>
                  </a:gs>
                  <a:gs pos="98000">
                    <a:sysClr val="window" lastClr="FFFFFF">
                      <a:lumMod val="65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4297821" y="2492185"/>
              <a:ext cx="433995" cy="112970"/>
              <a:chOff x="4345371" y="2115042"/>
              <a:chExt cx="433995" cy="112970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4683477" y="2115042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4345371" y="2120376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376444" y="2132856"/>
                <a:ext cx="360040" cy="72008"/>
              </a:xfrm>
              <a:prstGeom prst="rect">
                <a:avLst/>
              </a:prstGeom>
              <a:gradFill flip="none" rotWithShape="1">
                <a:gsLst>
                  <a:gs pos="57000">
                    <a:sysClr val="window" lastClr="FFFFFF">
                      <a:lumMod val="85000"/>
                    </a:sysClr>
                  </a:gs>
                  <a:gs pos="9000">
                    <a:sysClr val="window" lastClr="FFFFFF">
                      <a:lumMod val="50000"/>
                    </a:sysClr>
                  </a:gs>
                  <a:gs pos="98000">
                    <a:sysClr val="window" lastClr="FFFFFF">
                      <a:lumMod val="65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4307073" y="3140176"/>
              <a:ext cx="433995" cy="112970"/>
              <a:chOff x="4345371" y="2115042"/>
              <a:chExt cx="433995" cy="112970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4683477" y="2115042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4345371" y="2120376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4376444" y="2132856"/>
                <a:ext cx="360040" cy="72008"/>
              </a:xfrm>
              <a:prstGeom prst="rect">
                <a:avLst/>
              </a:prstGeom>
              <a:gradFill flip="none" rotWithShape="1">
                <a:gsLst>
                  <a:gs pos="57000">
                    <a:sysClr val="window" lastClr="FFFFFF">
                      <a:lumMod val="85000"/>
                    </a:sysClr>
                  </a:gs>
                  <a:gs pos="9000">
                    <a:sysClr val="window" lastClr="FFFFFF">
                      <a:lumMod val="50000"/>
                    </a:sysClr>
                  </a:gs>
                  <a:gs pos="98000">
                    <a:sysClr val="window" lastClr="FFFFFF">
                      <a:lumMod val="65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4313076" y="3788167"/>
              <a:ext cx="433995" cy="112970"/>
              <a:chOff x="4345371" y="2115042"/>
              <a:chExt cx="433995" cy="112970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4683477" y="2115042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4345371" y="2120376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4376444" y="2132856"/>
                <a:ext cx="360040" cy="72008"/>
              </a:xfrm>
              <a:prstGeom prst="rect">
                <a:avLst/>
              </a:prstGeom>
              <a:gradFill flip="none" rotWithShape="1">
                <a:gsLst>
                  <a:gs pos="57000">
                    <a:sysClr val="window" lastClr="FFFFFF">
                      <a:lumMod val="85000"/>
                    </a:sysClr>
                  </a:gs>
                  <a:gs pos="9000">
                    <a:sysClr val="window" lastClr="FFFFFF">
                      <a:lumMod val="50000"/>
                    </a:sysClr>
                  </a:gs>
                  <a:gs pos="98000">
                    <a:sysClr val="window" lastClr="FFFFFF">
                      <a:lumMod val="65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4305858" y="4364159"/>
              <a:ext cx="433995" cy="112970"/>
              <a:chOff x="4345371" y="2115042"/>
              <a:chExt cx="433995" cy="112970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4683477" y="2115042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4345371" y="2120376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4376444" y="2132856"/>
                <a:ext cx="360040" cy="72008"/>
              </a:xfrm>
              <a:prstGeom prst="rect">
                <a:avLst/>
              </a:prstGeom>
              <a:gradFill flip="none" rotWithShape="1">
                <a:gsLst>
                  <a:gs pos="57000">
                    <a:sysClr val="window" lastClr="FFFFFF">
                      <a:lumMod val="85000"/>
                    </a:sysClr>
                  </a:gs>
                  <a:gs pos="9000">
                    <a:sysClr val="window" lastClr="FFFFFF">
                      <a:lumMod val="50000"/>
                    </a:sysClr>
                  </a:gs>
                  <a:gs pos="98000">
                    <a:sysClr val="window" lastClr="FFFFFF">
                      <a:lumMod val="65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4294687" y="5012150"/>
              <a:ext cx="433995" cy="112970"/>
              <a:chOff x="4345371" y="2115042"/>
              <a:chExt cx="433995" cy="112970"/>
            </a:xfrm>
          </p:grpSpPr>
          <p:sp>
            <p:nvSpPr>
              <p:cNvPr id="32" name="椭圆 31"/>
              <p:cNvSpPr/>
              <p:nvPr/>
            </p:nvSpPr>
            <p:spPr>
              <a:xfrm>
                <a:off x="4683477" y="2115042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4345371" y="2120376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4376444" y="2132856"/>
                <a:ext cx="360040" cy="72008"/>
              </a:xfrm>
              <a:prstGeom prst="rect">
                <a:avLst/>
              </a:prstGeom>
              <a:gradFill flip="none" rotWithShape="1">
                <a:gsLst>
                  <a:gs pos="57000">
                    <a:sysClr val="window" lastClr="FFFFFF">
                      <a:lumMod val="85000"/>
                    </a:sysClr>
                  </a:gs>
                  <a:gs pos="9000">
                    <a:sysClr val="window" lastClr="FFFFFF">
                      <a:lumMod val="50000"/>
                    </a:sysClr>
                  </a:gs>
                  <a:gs pos="98000">
                    <a:sysClr val="window" lastClr="FFFFFF">
                      <a:lumMod val="65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4284004" y="5701112"/>
              <a:ext cx="433995" cy="112970"/>
              <a:chOff x="4345371" y="2115042"/>
              <a:chExt cx="433995" cy="112970"/>
            </a:xfrm>
          </p:grpSpPr>
          <p:sp>
            <p:nvSpPr>
              <p:cNvPr id="36" name="椭圆 35"/>
              <p:cNvSpPr/>
              <p:nvPr/>
            </p:nvSpPr>
            <p:spPr>
              <a:xfrm>
                <a:off x="4683477" y="2115042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4345371" y="2120376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4376444" y="2132856"/>
                <a:ext cx="360040" cy="72008"/>
              </a:xfrm>
              <a:prstGeom prst="rect">
                <a:avLst/>
              </a:prstGeom>
              <a:gradFill flip="none" rotWithShape="1">
                <a:gsLst>
                  <a:gs pos="57000">
                    <a:sysClr val="window" lastClr="FFFFFF">
                      <a:lumMod val="85000"/>
                    </a:sysClr>
                  </a:gs>
                  <a:gs pos="9000">
                    <a:sysClr val="window" lastClr="FFFFFF">
                      <a:lumMod val="50000"/>
                    </a:sysClr>
                  </a:gs>
                  <a:gs pos="98000">
                    <a:sysClr val="window" lastClr="FFFFFF">
                      <a:lumMod val="65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9" name="AutoShape 2"/>
            <p:cNvSpPr>
              <a:spLocks noChangeArrowheads="1"/>
            </p:cNvSpPr>
            <p:nvPr/>
          </p:nvSpPr>
          <p:spPr bwMode="auto">
            <a:xfrm flipH="1" flipV="1">
              <a:off x="4643999" y="5084813"/>
              <a:ext cx="2868758" cy="381000"/>
            </a:xfrm>
            <a:prstGeom prst="parallelogram">
              <a:avLst>
                <a:gd name="adj" fmla="val 206225"/>
              </a:avLst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2" name="AutoShape 5"/>
            <p:cNvSpPr>
              <a:spLocks noChangeArrowheads="1"/>
            </p:cNvSpPr>
            <p:nvPr/>
          </p:nvSpPr>
          <p:spPr bwMode="auto">
            <a:xfrm flipH="1" flipV="1">
              <a:off x="5393736" y="4076459"/>
              <a:ext cx="2773758" cy="381000"/>
            </a:xfrm>
            <a:prstGeom prst="parallelogram">
              <a:avLst>
                <a:gd name="adj" fmla="val 178309"/>
              </a:avLst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4" name="Rectangle 7"/>
            <p:cNvSpPr>
              <a:spLocks noChangeArrowheads="1"/>
            </p:cNvSpPr>
            <p:nvPr/>
          </p:nvSpPr>
          <p:spPr bwMode="auto">
            <a:xfrm>
              <a:off x="5393740" y="4474985"/>
              <a:ext cx="2119017" cy="600075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1"/>
              <a:r>
                <a:rPr lang="zh-CN" altLang="en-US" sz="20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体系结构层</a:t>
              </a:r>
              <a:endParaRPr lang="en-US" altLang="ko-KR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Rectangle 9"/>
            <p:cNvSpPr>
              <a:spLocks noChangeArrowheads="1"/>
            </p:cNvSpPr>
            <p:nvPr/>
          </p:nvSpPr>
          <p:spPr bwMode="auto">
            <a:xfrm>
              <a:off x="6082283" y="3476916"/>
              <a:ext cx="2085212" cy="600075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1"/>
              <a:r>
                <a:rPr lang="zh-CN" altLang="en-US" sz="20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行为层</a:t>
              </a:r>
              <a:endParaRPr lang="en-US" altLang="ko-KR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Text Box 18"/>
            <p:cNvSpPr txBox="1">
              <a:spLocks noChangeArrowheads="1"/>
            </p:cNvSpPr>
            <p:nvPr/>
          </p:nvSpPr>
          <p:spPr bwMode="auto">
            <a:xfrm>
              <a:off x="4931995" y="5125410"/>
              <a:ext cx="2261286" cy="3416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marL="114300" indent="-114300" eaLnBrk="0" hangingPunct="0">
                <a:lnSpc>
                  <a:spcPct val="90000"/>
                </a:lnSpc>
                <a:buFontTx/>
                <a:buChar char="•"/>
              </a:pPr>
              <a:r>
                <a:rPr lang="zh-CN" altLang="en-US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对体系结构的调整</a:t>
              </a:r>
              <a:endParaRPr lang="en-US" altLang="ko-KR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Text Box 19"/>
            <p:cNvSpPr txBox="1">
              <a:spLocks noChangeArrowheads="1"/>
            </p:cNvSpPr>
            <p:nvPr/>
          </p:nvSpPr>
          <p:spPr bwMode="auto">
            <a:xfrm>
              <a:off x="5507987" y="4138245"/>
              <a:ext cx="3046427" cy="3416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114300" indent="-114300">
                <a:lnSpc>
                  <a:spcPct val="90000"/>
                </a:lnSpc>
                <a:buFontTx/>
                <a:buChar char="•"/>
                <a:defRPr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对软件行为的调整</a:t>
              </a:r>
              <a:endParaRPr lang="en-US" altLang="ko-KR" dirty="0"/>
            </a:p>
          </p:txBody>
        </p:sp>
        <p:sp>
          <p:nvSpPr>
            <p:cNvPr id="79" name="矩形 78"/>
            <p:cNvSpPr/>
            <p:nvPr/>
          </p:nvSpPr>
          <p:spPr bwMode="auto">
            <a:xfrm>
              <a:off x="4659157" y="1989020"/>
              <a:ext cx="4232783" cy="404872"/>
            </a:xfrm>
            <a:prstGeom prst="rect">
              <a:avLst/>
            </a:prstGeom>
            <a:solidFill>
              <a:srgbClr val="6CA62C"/>
            </a:solidFill>
            <a:ln w="9525" cap="flat" cmpd="sng" algn="ctr">
              <a:solidFill>
                <a:srgbClr val="6CA62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lang="zh-CN" altLang="en-US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不同的应用层次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0" name="AutoShape 5"/>
            <p:cNvSpPr>
              <a:spLocks noChangeArrowheads="1"/>
            </p:cNvSpPr>
            <p:nvPr/>
          </p:nvSpPr>
          <p:spPr bwMode="auto">
            <a:xfrm flipH="1" flipV="1">
              <a:off x="6078743" y="3069005"/>
              <a:ext cx="2773758" cy="381000"/>
            </a:xfrm>
            <a:prstGeom prst="parallelogram">
              <a:avLst>
                <a:gd name="adj" fmla="val 178309"/>
              </a:avLst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1" name="Text Box 19"/>
            <p:cNvSpPr txBox="1">
              <a:spLocks noChangeArrowheads="1"/>
            </p:cNvSpPr>
            <p:nvPr/>
          </p:nvSpPr>
          <p:spPr bwMode="auto">
            <a:xfrm>
              <a:off x="6461498" y="3130791"/>
              <a:ext cx="3654425" cy="3416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114300" indent="-114300">
                <a:lnSpc>
                  <a:spcPct val="90000"/>
                </a:lnSpc>
                <a:buFontTx/>
                <a:buChar char="•"/>
                <a:defRPr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对构件的调整</a:t>
              </a:r>
              <a:endParaRPr lang="en-US" altLang="ko-KR" dirty="0"/>
            </a:p>
          </p:txBody>
        </p:sp>
        <p:sp>
          <p:nvSpPr>
            <p:cNvPr id="82" name="Rectangle 9"/>
            <p:cNvSpPr>
              <a:spLocks noChangeArrowheads="1"/>
            </p:cNvSpPr>
            <p:nvPr/>
          </p:nvSpPr>
          <p:spPr bwMode="auto">
            <a:xfrm>
              <a:off x="6767290" y="2445123"/>
              <a:ext cx="2085212" cy="600075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1"/>
              <a:r>
                <a:rPr lang="zh-CN" altLang="en-US" sz="20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反射中间件层</a:t>
              </a:r>
              <a:endParaRPr lang="en-US" altLang="ko-KR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7" name="Rectangle 2"/>
          <p:cNvSpPr>
            <a:spLocks noChangeArrowheads="1"/>
          </p:cNvSpPr>
          <p:nvPr/>
        </p:nvSpPr>
        <p:spPr bwMode="auto">
          <a:xfrm>
            <a:off x="3492017" y="45049"/>
            <a:ext cx="5651985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二、自适应</a:t>
            </a:r>
            <a:r>
              <a: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-05</a:t>
            </a:r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方法</a:t>
            </a:r>
            <a:r>
              <a: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(5/21)</a:t>
            </a:r>
            <a:endParaRPr lang="zh-CN" alt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8" name="椭圆 57"/>
          <p:cNvSpPr/>
          <p:nvPr/>
        </p:nvSpPr>
        <p:spPr bwMode="auto">
          <a:xfrm>
            <a:off x="144060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" name="椭圆 58"/>
          <p:cNvSpPr/>
          <p:nvPr/>
        </p:nvSpPr>
        <p:spPr bwMode="auto">
          <a:xfrm>
            <a:off x="288058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" name="椭圆 59"/>
          <p:cNvSpPr/>
          <p:nvPr/>
        </p:nvSpPr>
        <p:spPr bwMode="auto">
          <a:xfrm>
            <a:off x="121513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" name="椭圆 60"/>
          <p:cNvSpPr/>
          <p:nvPr/>
        </p:nvSpPr>
        <p:spPr bwMode="auto">
          <a:xfrm>
            <a:off x="1359131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椭圆 63"/>
          <p:cNvSpPr/>
          <p:nvPr/>
        </p:nvSpPr>
        <p:spPr bwMode="auto">
          <a:xfrm>
            <a:off x="280802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" name="椭圆 64"/>
          <p:cNvSpPr/>
          <p:nvPr/>
        </p:nvSpPr>
        <p:spPr bwMode="auto">
          <a:xfrm>
            <a:off x="2952021" y="660802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" name="椭圆 67"/>
          <p:cNvSpPr/>
          <p:nvPr/>
        </p:nvSpPr>
        <p:spPr bwMode="auto">
          <a:xfrm>
            <a:off x="309601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" name="椭圆 68"/>
          <p:cNvSpPr/>
          <p:nvPr/>
        </p:nvSpPr>
        <p:spPr bwMode="auto">
          <a:xfrm>
            <a:off x="324001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" name="椭圆 70"/>
          <p:cNvSpPr/>
          <p:nvPr/>
        </p:nvSpPr>
        <p:spPr bwMode="auto">
          <a:xfrm>
            <a:off x="363601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" name="椭圆 71"/>
          <p:cNvSpPr/>
          <p:nvPr/>
        </p:nvSpPr>
        <p:spPr bwMode="auto">
          <a:xfrm>
            <a:off x="378001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3" name="椭圆 72"/>
          <p:cNvSpPr/>
          <p:nvPr/>
        </p:nvSpPr>
        <p:spPr bwMode="auto">
          <a:xfrm>
            <a:off x="392400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5" name="椭圆 74"/>
          <p:cNvSpPr/>
          <p:nvPr/>
        </p:nvSpPr>
        <p:spPr bwMode="auto">
          <a:xfrm>
            <a:off x="406800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" name="椭圆 75"/>
          <p:cNvSpPr/>
          <p:nvPr/>
        </p:nvSpPr>
        <p:spPr bwMode="auto">
          <a:xfrm>
            <a:off x="4212005" y="664733"/>
            <a:ext cx="108000" cy="1080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3" name="椭圆 82"/>
          <p:cNvSpPr/>
          <p:nvPr/>
        </p:nvSpPr>
        <p:spPr bwMode="auto">
          <a:xfrm>
            <a:off x="435600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4" name="椭圆 83"/>
          <p:cNvSpPr/>
          <p:nvPr/>
        </p:nvSpPr>
        <p:spPr bwMode="auto">
          <a:xfrm>
            <a:off x="450000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5" name="椭圆 84"/>
          <p:cNvSpPr/>
          <p:nvPr/>
        </p:nvSpPr>
        <p:spPr bwMode="auto">
          <a:xfrm>
            <a:off x="464399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6" name="椭圆 85"/>
          <p:cNvSpPr/>
          <p:nvPr/>
        </p:nvSpPr>
        <p:spPr bwMode="auto">
          <a:xfrm>
            <a:off x="478799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7" name="椭圆 86"/>
          <p:cNvSpPr/>
          <p:nvPr/>
        </p:nvSpPr>
        <p:spPr bwMode="auto">
          <a:xfrm>
            <a:off x="4931995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8" name="椭圆 87"/>
          <p:cNvSpPr/>
          <p:nvPr/>
        </p:nvSpPr>
        <p:spPr bwMode="auto">
          <a:xfrm>
            <a:off x="5216403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9" name="椭圆 88"/>
          <p:cNvSpPr/>
          <p:nvPr/>
        </p:nvSpPr>
        <p:spPr bwMode="auto">
          <a:xfrm>
            <a:off x="5072405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" name="椭圆 89"/>
          <p:cNvSpPr/>
          <p:nvPr/>
        </p:nvSpPr>
        <p:spPr bwMode="auto">
          <a:xfrm>
            <a:off x="1514714" y="664778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" name="椭圆 90"/>
          <p:cNvSpPr/>
          <p:nvPr/>
        </p:nvSpPr>
        <p:spPr bwMode="auto">
          <a:xfrm>
            <a:off x="1658712" y="664778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" name="椭圆 91"/>
          <p:cNvSpPr/>
          <p:nvPr/>
        </p:nvSpPr>
        <p:spPr bwMode="auto">
          <a:xfrm>
            <a:off x="923431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" name="椭圆 92"/>
          <p:cNvSpPr/>
          <p:nvPr/>
        </p:nvSpPr>
        <p:spPr bwMode="auto">
          <a:xfrm>
            <a:off x="106742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" name="椭圆 93"/>
          <p:cNvSpPr/>
          <p:nvPr/>
        </p:nvSpPr>
        <p:spPr bwMode="auto">
          <a:xfrm>
            <a:off x="7178795" y="662782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5" name="椭圆 94"/>
          <p:cNvSpPr/>
          <p:nvPr/>
        </p:nvSpPr>
        <p:spPr bwMode="auto">
          <a:xfrm>
            <a:off x="7321688" y="660802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" name="椭圆 96"/>
          <p:cNvSpPr/>
          <p:nvPr/>
        </p:nvSpPr>
        <p:spPr bwMode="auto">
          <a:xfrm>
            <a:off x="42672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" name="椭圆 97"/>
          <p:cNvSpPr/>
          <p:nvPr/>
        </p:nvSpPr>
        <p:spPr bwMode="auto">
          <a:xfrm>
            <a:off x="57072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" name="椭圆 98"/>
          <p:cNvSpPr/>
          <p:nvPr/>
        </p:nvSpPr>
        <p:spPr bwMode="auto">
          <a:xfrm>
            <a:off x="180003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" name="椭圆 99"/>
          <p:cNvSpPr/>
          <p:nvPr/>
        </p:nvSpPr>
        <p:spPr bwMode="auto">
          <a:xfrm>
            <a:off x="2160032" y="668960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" name="椭圆 100"/>
          <p:cNvSpPr/>
          <p:nvPr/>
        </p:nvSpPr>
        <p:spPr bwMode="auto">
          <a:xfrm>
            <a:off x="2304030" y="66502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" name="椭圆 101"/>
          <p:cNvSpPr/>
          <p:nvPr/>
        </p:nvSpPr>
        <p:spPr bwMode="auto">
          <a:xfrm>
            <a:off x="2448028" y="668960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" name="椭圆 102"/>
          <p:cNvSpPr/>
          <p:nvPr/>
        </p:nvSpPr>
        <p:spPr bwMode="auto">
          <a:xfrm>
            <a:off x="7019966" y="664798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" name="椭圆 103"/>
          <p:cNvSpPr/>
          <p:nvPr/>
        </p:nvSpPr>
        <p:spPr bwMode="auto">
          <a:xfrm>
            <a:off x="537209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" name="椭圆 104"/>
          <p:cNvSpPr/>
          <p:nvPr/>
        </p:nvSpPr>
        <p:spPr bwMode="auto">
          <a:xfrm>
            <a:off x="551609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6" name="椭圆 105"/>
          <p:cNvSpPr/>
          <p:nvPr/>
        </p:nvSpPr>
        <p:spPr bwMode="auto">
          <a:xfrm>
            <a:off x="566008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7" name="椭圆 106"/>
          <p:cNvSpPr/>
          <p:nvPr/>
        </p:nvSpPr>
        <p:spPr bwMode="auto">
          <a:xfrm>
            <a:off x="580408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8" name="椭圆 107"/>
          <p:cNvSpPr/>
          <p:nvPr/>
        </p:nvSpPr>
        <p:spPr bwMode="auto">
          <a:xfrm>
            <a:off x="5948085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9" name="椭圆 108"/>
          <p:cNvSpPr/>
          <p:nvPr/>
        </p:nvSpPr>
        <p:spPr bwMode="auto">
          <a:xfrm>
            <a:off x="609208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0" name="椭圆 109"/>
          <p:cNvSpPr/>
          <p:nvPr/>
        </p:nvSpPr>
        <p:spPr bwMode="auto">
          <a:xfrm>
            <a:off x="623608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1" name="椭圆 110"/>
          <p:cNvSpPr/>
          <p:nvPr/>
        </p:nvSpPr>
        <p:spPr bwMode="auto">
          <a:xfrm>
            <a:off x="638007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" name="椭圆 111"/>
          <p:cNvSpPr/>
          <p:nvPr/>
        </p:nvSpPr>
        <p:spPr bwMode="auto">
          <a:xfrm>
            <a:off x="652407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95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0" y="833440"/>
            <a:ext cx="9144000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zh-CN" altLang="en-US" sz="3200" b="1" dirty="0">
                <a:solidFill>
                  <a:srgbClr val="6CA62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编程范式</a:t>
            </a:r>
            <a:endParaRPr lang="en-US" altLang="zh-CN" sz="3200" b="1" dirty="0">
              <a:solidFill>
                <a:srgbClr val="6CA62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中宋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1"/>
          <p:cNvSpPr txBox="1">
            <a:spLocks noGrp="1"/>
          </p:cNvSpPr>
          <p:nvPr/>
        </p:nvSpPr>
        <p:spPr bwMode="auto">
          <a:xfrm>
            <a:off x="7235963" y="6596956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r">
              <a:defRPr kumimoji="1" sz="1400" b="1">
                <a:solidFill>
                  <a:schemeClr val="bg1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defRPr>
            </a:lvl1pPr>
          </a:lstStyle>
          <a:p>
            <a:fld id="{0D7D0512-7820-47F3-A392-C9562B311ADF}" type="slidenum">
              <a:rPr lang="zh-CN" altLang="en-US"/>
              <a:pPr/>
              <a:t>26</a:t>
            </a:fld>
            <a:endParaRPr lang="en-US" altLang="zh-CN" dirty="0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568" y="6039234"/>
            <a:ext cx="9144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J. Dowling, V. Cahill, The K-component architecture meta-model for self-adaptive software, in: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Metalevel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Architectures and Separation of Crosscutting Concerns, in: LNCS, vol. 4192, Springer, 2010, pp. 81–88.</a:t>
            </a:r>
          </a:p>
        </p:txBody>
      </p:sp>
      <p:sp>
        <p:nvSpPr>
          <p:cNvPr id="40" name="AutoShape 3"/>
          <p:cNvSpPr>
            <a:spLocks noChangeArrowheads="1"/>
          </p:cNvSpPr>
          <p:nvPr/>
        </p:nvSpPr>
        <p:spPr bwMode="auto">
          <a:xfrm>
            <a:off x="257048" y="5082523"/>
            <a:ext cx="1828800" cy="754283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92D050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延迟绑定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 eaLnBrk="0" hangingPunct="0"/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动态集成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2651906" y="4136339"/>
            <a:ext cx="3892731" cy="2144590"/>
            <a:chOff x="4508285" y="4675778"/>
            <a:chExt cx="3892731" cy="2144590"/>
          </a:xfrm>
        </p:grpSpPr>
        <p:sp>
          <p:nvSpPr>
            <p:cNvPr id="78" name="Oval 5"/>
            <p:cNvSpPr>
              <a:spLocks noChangeArrowheads="1"/>
            </p:cNvSpPr>
            <p:nvPr/>
          </p:nvSpPr>
          <p:spPr bwMode="auto">
            <a:xfrm>
              <a:off x="4508285" y="5538661"/>
              <a:ext cx="3892731" cy="1281707"/>
            </a:xfrm>
            <a:prstGeom prst="ellipse">
              <a:avLst/>
            </a:prstGeom>
            <a:gradFill rotWithShape="1">
              <a:gsLst>
                <a:gs pos="0">
                  <a:sysClr val="windowText" lastClr="000000"/>
                </a:gs>
                <a:gs pos="100000">
                  <a:sysClr val="window" lastClr="FFFFFF">
                    <a:alpha val="0"/>
                  </a:sys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79" name="组合 20"/>
            <p:cNvGrpSpPr/>
            <p:nvPr/>
          </p:nvGrpSpPr>
          <p:grpSpPr>
            <a:xfrm>
              <a:off x="5099024" y="4675778"/>
              <a:ext cx="2725134" cy="1714653"/>
              <a:chOff x="2823691" y="2992831"/>
              <a:chExt cx="3116263" cy="1960752"/>
            </a:xfrm>
          </p:grpSpPr>
          <p:grpSp>
            <p:nvGrpSpPr>
              <p:cNvPr id="80" name="Group 10"/>
              <p:cNvGrpSpPr>
                <a:grpSpLocks/>
              </p:cNvGrpSpPr>
              <p:nvPr/>
            </p:nvGrpSpPr>
            <p:grpSpPr bwMode="auto">
              <a:xfrm>
                <a:off x="2823691" y="3005532"/>
                <a:ext cx="3116263" cy="1948051"/>
                <a:chOff x="1610" y="2838"/>
                <a:chExt cx="1089" cy="681"/>
              </a:xfrm>
            </p:grpSpPr>
            <p:sp>
              <p:nvSpPr>
                <p:cNvPr id="83" name="Freeform 11"/>
                <p:cNvSpPr>
                  <a:spLocks/>
                </p:cNvSpPr>
                <p:nvPr/>
              </p:nvSpPr>
              <p:spPr bwMode="auto">
                <a:xfrm>
                  <a:off x="1610" y="2838"/>
                  <a:ext cx="1089" cy="681"/>
                </a:xfrm>
                <a:custGeom>
                  <a:avLst/>
                  <a:gdLst>
                    <a:gd name="T0" fmla="*/ 637 w 1862"/>
                    <a:gd name="T1" fmla="*/ 318 h 1164"/>
                    <a:gd name="T2" fmla="*/ 635 w 1862"/>
                    <a:gd name="T3" fmla="*/ 326 h 1164"/>
                    <a:gd name="T4" fmla="*/ 630 w 1862"/>
                    <a:gd name="T5" fmla="*/ 335 h 1164"/>
                    <a:gd name="T6" fmla="*/ 622 w 1862"/>
                    <a:gd name="T7" fmla="*/ 342 h 1164"/>
                    <a:gd name="T8" fmla="*/ 612 w 1862"/>
                    <a:gd name="T9" fmla="*/ 349 h 1164"/>
                    <a:gd name="T10" fmla="*/ 582 w 1862"/>
                    <a:gd name="T11" fmla="*/ 363 h 1164"/>
                    <a:gd name="T12" fmla="*/ 543 w 1862"/>
                    <a:gd name="T13" fmla="*/ 374 h 1164"/>
                    <a:gd name="T14" fmla="*/ 497 w 1862"/>
                    <a:gd name="T15" fmla="*/ 385 h 1164"/>
                    <a:gd name="T16" fmla="*/ 443 w 1862"/>
                    <a:gd name="T17" fmla="*/ 391 h 1164"/>
                    <a:gd name="T18" fmla="*/ 382 w 1862"/>
                    <a:gd name="T19" fmla="*/ 396 h 1164"/>
                    <a:gd name="T20" fmla="*/ 318 w 1862"/>
                    <a:gd name="T21" fmla="*/ 398 h 1164"/>
                    <a:gd name="T22" fmla="*/ 286 w 1862"/>
                    <a:gd name="T23" fmla="*/ 398 h 1164"/>
                    <a:gd name="T24" fmla="*/ 223 w 1862"/>
                    <a:gd name="T25" fmla="*/ 394 h 1164"/>
                    <a:gd name="T26" fmla="*/ 167 w 1862"/>
                    <a:gd name="T27" fmla="*/ 388 h 1164"/>
                    <a:gd name="T28" fmla="*/ 116 w 1862"/>
                    <a:gd name="T29" fmla="*/ 380 h 1164"/>
                    <a:gd name="T30" fmla="*/ 73 w 1862"/>
                    <a:gd name="T31" fmla="*/ 369 h 1164"/>
                    <a:gd name="T32" fmla="*/ 39 w 1862"/>
                    <a:gd name="T33" fmla="*/ 357 h 1164"/>
                    <a:gd name="T34" fmla="*/ 19 w 1862"/>
                    <a:gd name="T35" fmla="*/ 346 h 1164"/>
                    <a:gd name="T36" fmla="*/ 11 w 1862"/>
                    <a:gd name="T37" fmla="*/ 338 h 1164"/>
                    <a:gd name="T38" fmla="*/ 4 w 1862"/>
                    <a:gd name="T39" fmla="*/ 331 h 1164"/>
                    <a:gd name="T40" fmla="*/ 1 w 1862"/>
                    <a:gd name="T41" fmla="*/ 322 h 1164"/>
                    <a:gd name="T42" fmla="*/ 0 w 1862"/>
                    <a:gd name="T43" fmla="*/ 318 h 1164"/>
                    <a:gd name="T44" fmla="*/ 1 w 1862"/>
                    <a:gd name="T45" fmla="*/ 286 h 1164"/>
                    <a:gd name="T46" fmla="*/ 6 w 1862"/>
                    <a:gd name="T47" fmla="*/ 254 h 1164"/>
                    <a:gd name="T48" fmla="*/ 15 w 1862"/>
                    <a:gd name="T49" fmla="*/ 224 h 1164"/>
                    <a:gd name="T50" fmla="*/ 25 w 1862"/>
                    <a:gd name="T51" fmla="*/ 194 h 1164"/>
                    <a:gd name="T52" fmla="*/ 39 w 1862"/>
                    <a:gd name="T53" fmla="*/ 166 h 1164"/>
                    <a:gd name="T54" fmla="*/ 54 w 1862"/>
                    <a:gd name="T55" fmla="*/ 140 h 1164"/>
                    <a:gd name="T56" fmla="*/ 73 w 1862"/>
                    <a:gd name="T57" fmla="*/ 116 h 1164"/>
                    <a:gd name="T58" fmla="*/ 93 w 1862"/>
                    <a:gd name="T59" fmla="*/ 93 h 1164"/>
                    <a:gd name="T60" fmla="*/ 116 w 1862"/>
                    <a:gd name="T61" fmla="*/ 73 h 1164"/>
                    <a:gd name="T62" fmla="*/ 140 w 1862"/>
                    <a:gd name="T63" fmla="*/ 54 h 1164"/>
                    <a:gd name="T64" fmla="*/ 167 w 1862"/>
                    <a:gd name="T65" fmla="*/ 39 h 1164"/>
                    <a:gd name="T66" fmla="*/ 194 w 1862"/>
                    <a:gd name="T67" fmla="*/ 25 h 1164"/>
                    <a:gd name="T68" fmla="*/ 223 w 1862"/>
                    <a:gd name="T69" fmla="*/ 15 h 1164"/>
                    <a:gd name="T70" fmla="*/ 254 w 1862"/>
                    <a:gd name="T71" fmla="*/ 6 h 1164"/>
                    <a:gd name="T72" fmla="*/ 286 w 1862"/>
                    <a:gd name="T73" fmla="*/ 1 h 1164"/>
                    <a:gd name="T74" fmla="*/ 318 w 1862"/>
                    <a:gd name="T75" fmla="*/ 0 h 1164"/>
                    <a:gd name="T76" fmla="*/ 335 w 1862"/>
                    <a:gd name="T77" fmla="*/ 0 h 1164"/>
                    <a:gd name="T78" fmla="*/ 367 w 1862"/>
                    <a:gd name="T79" fmla="*/ 4 h 1164"/>
                    <a:gd name="T80" fmla="*/ 398 w 1862"/>
                    <a:gd name="T81" fmla="*/ 9 h 1164"/>
                    <a:gd name="T82" fmla="*/ 428 w 1862"/>
                    <a:gd name="T83" fmla="*/ 19 h 1164"/>
                    <a:gd name="T84" fmla="*/ 456 w 1862"/>
                    <a:gd name="T85" fmla="*/ 32 h 1164"/>
                    <a:gd name="T86" fmla="*/ 484 w 1862"/>
                    <a:gd name="T87" fmla="*/ 46 h 1164"/>
                    <a:gd name="T88" fmla="*/ 509 w 1862"/>
                    <a:gd name="T89" fmla="*/ 63 h 1164"/>
                    <a:gd name="T90" fmla="*/ 532 w 1862"/>
                    <a:gd name="T91" fmla="*/ 83 h 1164"/>
                    <a:gd name="T92" fmla="*/ 554 w 1862"/>
                    <a:gd name="T93" fmla="*/ 104 h 1164"/>
                    <a:gd name="T94" fmla="*/ 573 w 1862"/>
                    <a:gd name="T95" fmla="*/ 128 h 1164"/>
                    <a:gd name="T96" fmla="*/ 590 w 1862"/>
                    <a:gd name="T97" fmla="*/ 153 h 1164"/>
                    <a:gd name="T98" fmla="*/ 605 w 1862"/>
                    <a:gd name="T99" fmla="*/ 180 h 1164"/>
                    <a:gd name="T100" fmla="*/ 618 w 1862"/>
                    <a:gd name="T101" fmla="*/ 209 h 1164"/>
                    <a:gd name="T102" fmla="*/ 626 w 1862"/>
                    <a:gd name="T103" fmla="*/ 239 h 1164"/>
                    <a:gd name="T104" fmla="*/ 633 w 1862"/>
                    <a:gd name="T105" fmla="*/ 270 h 1164"/>
                    <a:gd name="T106" fmla="*/ 636 w 1862"/>
                    <a:gd name="T107" fmla="*/ 302 h 1164"/>
                    <a:gd name="T108" fmla="*/ 637 w 1862"/>
                    <a:gd name="T109" fmla="*/ 318 h 1164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w 1862"/>
                    <a:gd name="T166" fmla="*/ 0 h 1164"/>
                    <a:gd name="T167" fmla="*/ 1862 w 1862"/>
                    <a:gd name="T168" fmla="*/ 1164 h 1164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T165" t="T166" r="T167" b="T168"/>
                  <a:pathLst>
                    <a:path w="1862" h="1164">
                      <a:moveTo>
                        <a:pt x="1862" y="930"/>
                      </a:moveTo>
                      <a:lnTo>
                        <a:pt x="1862" y="930"/>
                      </a:lnTo>
                      <a:lnTo>
                        <a:pt x="1860" y="942"/>
                      </a:lnTo>
                      <a:lnTo>
                        <a:pt x="1856" y="954"/>
                      </a:lnTo>
                      <a:lnTo>
                        <a:pt x="1850" y="966"/>
                      </a:lnTo>
                      <a:lnTo>
                        <a:pt x="1842" y="978"/>
                      </a:lnTo>
                      <a:lnTo>
                        <a:pt x="1832" y="988"/>
                      </a:lnTo>
                      <a:lnTo>
                        <a:pt x="1820" y="1000"/>
                      </a:lnTo>
                      <a:lnTo>
                        <a:pt x="1806" y="1010"/>
                      </a:lnTo>
                      <a:lnTo>
                        <a:pt x="1788" y="1020"/>
                      </a:lnTo>
                      <a:lnTo>
                        <a:pt x="1750" y="1042"/>
                      </a:lnTo>
                      <a:lnTo>
                        <a:pt x="1702" y="1060"/>
                      </a:lnTo>
                      <a:lnTo>
                        <a:pt x="1650" y="1078"/>
                      </a:lnTo>
                      <a:lnTo>
                        <a:pt x="1588" y="1094"/>
                      </a:lnTo>
                      <a:lnTo>
                        <a:pt x="1522" y="1110"/>
                      </a:lnTo>
                      <a:lnTo>
                        <a:pt x="1452" y="1124"/>
                      </a:lnTo>
                      <a:lnTo>
                        <a:pt x="1374" y="1134"/>
                      </a:lnTo>
                      <a:lnTo>
                        <a:pt x="1294" y="1144"/>
                      </a:lnTo>
                      <a:lnTo>
                        <a:pt x="1208" y="1152"/>
                      </a:lnTo>
                      <a:lnTo>
                        <a:pt x="1118" y="1158"/>
                      </a:lnTo>
                      <a:lnTo>
                        <a:pt x="1026" y="1162"/>
                      </a:lnTo>
                      <a:lnTo>
                        <a:pt x="930" y="1164"/>
                      </a:lnTo>
                      <a:lnTo>
                        <a:pt x="836" y="1162"/>
                      </a:lnTo>
                      <a:lnTo>
                        <a:pt x="744" y="1158"/>
                      </a:lnTo>
                      <a:lnTo>
                        <a:pt x="654" y="1152"/>
                      </a:lnTo>
                      <a:lnTo>
                        <a:pt x="568" y="1144"/>
                      </a:lnTo>
                      <a:lnTo>
                        <a:pt x="488" y="1134"/>
                      </a:lnTo>
                      <a:lnTo>
                        <a:pt x="410" y="1124"/>
                      </a:lnTo>
                      <a:lnTo>
                        <a:pt x="338" y="1110"/>
                      </a:lnTo>
                      <a:lnTo>
                        <a:pt x="272" y="1094"/>
                      </a:lnTo>
                      <a:lnTo>
                        <a:pt x="212" y="1078"/>
                      </a:lnTo>
                      <a:lnTo>
                        <a:pt x="158" y="1060"/>
                      </a:lnTo>
                      <a:lnTo>
                        <a:pt x="112" y="1042"/>
                      </a:lnTo>
                      <a:lnTo>
                        <a:pt x="74" y="1020"/>
                      </a:lnTo>
                      <a:lnTo>
                        <a:pt x="56" y="1010"/>
                      </a:lnTo>
                      <a:lnTo>
                        <a:pt x="42" y="1000"/>
                      </a:lnTo>
                      <a:lnTo>
                        <a:pt x="30" y="988"/>
                      </a:lnTo>
                      <a:lnTo>
                        <a:pt x="18" y="978"/>
                      </a:lnTo>
                      <a:lnTo>
                        <a:pt x="10" y="966"/>
                      </a:lnTo>
                      <a:lnTo>
                        <a:pt x="4" y="954"/>
                      </a:lnTo>
                      <a:lnTo>
                        <a:pt x="2" y="942"/>
                      </a:lnTo>
                      <a:lnTo>
                        <a:pt x="0" y="930"/>
                      </a:lnTo>
                      <a:lnTo>
                        <a:pt x="2" y="882"/>
                      </a:lnTo>
                      <a:lnTo>
                        <a:pt x="4" y="836"/>
                      </a:lnTo>
                      <a:lnTo>
                        <a:pt x="10" y="788"/>
                      </a:lnTo>
                      <a:lnTo>
                        <a:pt x="18" y="742"/>
                      </a:lnTo>
                      <a:lnTo>
                        <a:pt x="30" y="698"/>
                      </a:lnTo>
                      <a:lnTo>
                        <a:pt x="42" y="654"/>
                      </a:lnTo>
                      <a:lnTo>
                        <a:pt x="56" y="610"/>
                      </a:lnTo>
                      <a:lnTo>
                        <a:pt x="74" y="568"/>
                      </a:lnTo>
                      <a:lnTo>
                        <a:pt x="92" y="526"/>
                      </a:lnTo>
                      <a:lnTo>
                        <a:pt x="112" y="486"/>
                      </a:lnTo>
                      <a:lnTo>
                        <a:pt x="134" y="448"/>
                      </a:lnTo>
                      <a:lnTo>
                        <a:pt x="158" y="410"/>
                      </a:lnTo>
                      <a:lnTo>
                        <a:pt x="184" y="374"/>
                      </a:lnTo>
                      <a:lnTo>
                        <a:pt x="212" y="338"/>
                      </a:lnTo>
                      <a:lnTo>
                        <a:pt x="242" y="304"/>
                      </a:lnTo>
                      <a:lnTo>
                        <a:pt x="272" y="272"/>
                      </a:lnTo>
                      <a:lnTo>
                        <a:pt x="304" y="242"/>
                      </a:lnTo>
                      <a:lnTo>
                        <a:pt x="338" y="212"/>
                      </a:lnTo>
                      <a:lnTo>
                        <a:pt x="374" y="184"/>
                      </a:lnTo>
                      <a:lnTo>
                        <a:pt x="410" y="158"/>
                      </a:lnTo>
                      <a:lnTo>
                        <a:pt x="448" y="134"/>
                      </a:lnTo>
                      <a:lnTo>
                        <a:pt x="488" y="112"/>
                      </a:lnTo>
                      <a:lnTo>
                        <a:pt x="528" y="92"/>
                      </a:lnTo>
                      <a:lnTo>
                        <a:pt x="568" y="72"/>
                      </a:lnTo>
                      <a:lnTo>
                        <a:pt x="610" y="56"/>
                      </a:lnTo>
                      <a:lnTo>
                        <a:pt x="654" y="42"/>
                      </a:lnTo>
                      <a:lnTo>
                        <a:pt x="698" y="28"/>
                      </a:lnTo>
                      <a:lnTo>
                        <a:pt x="744" y="18"/>
                      </a:lnTo>
                      <a:lnTo>
                        <a:pt x="790" y="10"/>
                      </a:lnTo>
                      <a:lnTo>
                        <a:pt x="836" y="4"/>
                      </a:lnTo>
                      <a:lnTo>
                        <a:pt x="882" y="0"/>
                      </a:lnTo>
                      <a:lnTo>
                        <a:pt x="930" y="0"/>
                      </a:lnTo>
                      <a:lnTo>
                        <a:pt x="978" y="0"/>
                      </a:lnTo>
                      <a:lnTo>
                        <a:pt x="1026" y="4"/>
                      </a:lnTo>
                      <a:lnTo>
                        <a:pt x="1072" y="10"/>
                      </a:lnTo>
                      <a:lnTo>
                        <a:pt x="1118" y="18"/>
                      </a:lnTo>
                      <a:lnTo>
                        <a:pt x="1164" y="28"/>
                      </a:lnTo>
                      <a:lnTo>
                        <a:pt x="1208" y="42"/>
                      </a:lnTo>
                      <a:lnTo>
                        <a:pt x="1250" y="56"/>
                      </a:lnTo>
                      <a:lnTo>
                        <a:pt x="1294" y="72"/>
                      </a:lnTo>
                      <a:lnTo>
                        <a:pt x="1334" y="92"/>
                      </a:lnTo>
                      <a:lnTo>
                        <a:pt x="1374" y="112"/>
                      </a:lnTo>
                      <a:lnTo>
                        <a:pt x="1414" y="134"/>
                      </a:lnTo>
                      <a:lnTo>
                        <a:pt x="1452" y="158"/>
                      </a:lnTo>
                      <a:lnTo>
                        <a:pt x="1488" y="184"/>
                      </a:lnTo>
                      <a:lnTo>
                        <a:pt x="1522" y="212"/>
                      </a:lnTo>
                      <a:lnTo>
                        <a:pt x="1556" y="242"/>
                      </a:lnTo>
                      <a:lnTo>
                        <a:pt x="1588" y="272"/>
                      </a:lnTo>
                      <a:lnTo>
                        <a:pt x="1620" y="304"/>
                      </a:lnTo>
                      <a:lnTo>
                        <a:pt x="1650" y="338"/>
                      </a:lnTo>
                      <a:lnTo>
                        <a:pt x="1676" y="374"/>
                      </a:lnTo>
                      <a:lnTo>
                        <a:pt x="1702" y="410"/>
                      </a:lnTo>
                      <a:lnTo>
                        <a:pt x="1726" y="448"/>
                      </a:lnTo>
                      <a:lnTo>
                        <a:pt x="1750" y="486"/>
                      </a:lnTo>
                      <a:lnTo>
                        <a:pt x="1770" y="526"/>
                      </a:lnTo>
                      <a:lnTo>
                        <a:pt x="1788" y="568"/>
                      </a:lnTo>
                      <a:lnTo>
                        <a:pt x="1806" y="610"/>
                      </a:lnTo>
                      <a:lnTo>
                        <a:pt x="1820" y="654"/>
                      </a:lnTo>
                      <a:lnTo>
                        <a:pt x="1832" y="698"/>
                      </a:lnTo>
                      <a:lnTo>
                        <a:pt x="1842" y="742"/>
                      </a:lnTo>
                      <a:lnTo>
                        <a:pt x="1850" y="788"/>
                      </a:lnTo>
                      <a:lnTo>
                        <a:pt x="1856" y="836"/>
                      </a:lnTo>
                      <a:lnTo>
                        <a:pt x="1860" y="882"/>
                      </a:lnTo>
                      <a:lnTo>
                        <a:pt x="1862" y="93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100000">
                      <a:srgbClr val="B2B2B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 dirty="0">
                    <a:solidFill>
                      <a:sysClr val="windowText" lastClr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84" name="Oval 12"/>
                <p:cNvSpPr>
                  <a:spLocks noChangeArrowheads="1"/>
                </p:cNvSpPr>
                <p:nvPr/>
              </p:nvSpPr>
              <p:spPr bwMode="auto">
                <a:xfrm>
                  <a:off x="1835" y="2976"/>
                  <a:ext cx="183" cy="182"/>
                </a:xfrm>
                <a:prstGeom prst="ellipse">
                  <a:avLst/>
                </a:prstGeom>
                <a:gradFill rotWithShape="1">
                  <a:gsLst>
                    <a:gs pos="0">
                      <a:sysClr val="window" lastClr="FFFFFF">
                        <a:alpha val="50000"/>
                      </a:sysClr>
                    </a:gs>
                    <a:gs pos="100000">
                      <a:srgbClr val="67ABF5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 dirty="0">
                    <a:solidFill>
                      <a:sysClr val="windowText" lastClr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81" name="Text Box 13"/>
              <p:cNvSpPr txBox="1">
                <a:spLocks noChangeArrowheads="1"/>
              </p:cNvSpPr>
              <p:nvPr/>
            </p:nvSpPr>
            <p:spPr bwMode="auto">
              <a:xfrm>
                <a:off x="3108817" y="3872713"/>
                <a:ext cx="2552351" cy="696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  <a:ea typeface="微软雅黑" pitchFamily="34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微软雅黑" pitchFamily="34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微软雅黑" pitchFamily="34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微软雅黑" pitchFamily="34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微软雅黑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微软雅黑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微软雅黑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微软雅黑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微软雅黑" pitchFamily="34" charset="-122"/>
                  </a:defRPr>
                </a:lvl9pPr>
              </a:lstStyle>
              <a:p>
                <a:pPr algn="ctr" eaLnBrk="1" fontAlgn="auto" latinLnBrk="1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1" lang="zh-CN" altLang="en-US" sz="2800" kern="0" dirty="0">
                    <a:solidFill>
                      <a:srgbClr val="5F5F5F"/>
                    </a:solidFill>
                    <a:latin typeface="微软雅黑" pitchFamily="34" charset="-122"/>
                  </a:rPr>
                  <a:t>编程范式</a:t>
                </a:r>
              </a:p>
            </p:txBody>
          </p:sp>
          <p:sp>
            <p:nvSpPr>
              <p:cNvPr id="82" name="Freeform 33"/>
              <p:cNvSpPr>
                <a:spLocks/>
              </p:cNvSpPr>
              <p:nvPr/>
            </p:nvSpPr>
            <p:spPr bwMode="auto">
              <a:xfrm>
                <a:off x="2928467" y="2992831"/>
                <a:ext cx="2917825" cy="1054100"/>
              </a:xfrm>
              <a:custGeom>
                <a:avLst/>
                <a:gdLst>
                  <a:gd name="T0" fmla="*/ 0 w 4756"/>
                  <a:gd name="T1" fmla="*/ 705029702 h 1576"/>
                  <a:gd name="T2" fmla="*/ 18819235 w 4756"/>
                  <a:gd name="T3" fmla="*/ 654031595 h 1576"/>
                  <a:gd name="T4" fmla="*/ 40649548 w 4756"/>
                  <a:gd name="T5" fmla="*/ 603927734 h 1576"/>
                  <a:gd name="T6" fmla="*/ 63986013 w 4756"/>
                  <a:gd name="T7" fmla="*/ 555613702 h 1576"/>
                  <a:gd name="T8" fmla="*/ 89580172 w 4756"/>
                  <a:gd name="T9" fmla="*/ 509088832 h 1576"/>
                  <a:gd name="T10" fmla="*/ 116679871 w 4756"/>
                  <a:gd name="T11" fmla="*/ 463458876 h 1576"/>
                  <a:gd name="T12" fmla="*/ 145285722 w 4756"/>
                  <a:gd name="T13" fmla="*/ 420512327 h 1576"/>
                  <a:gd name="T14" fmla="*/ 176149267 w 4756"/>
                  <a:gd name="T15" fmla="*/ 378461362 h 1576"/>
                  <a:gd name="T16" fmla="*/ 207765582 w 4756"/>
                  <a:gd name="T17" fmla="*/ 338199558 h 1576"/>
                  <a:gd name="T18" fmla="*/ 224326509 w 4756"/>
                  <a:gd name="T19" fmla="*/ 318516113 h 1576"/>
                  <a:gd name="T20" fmla="*/ 258954515 w 4756"/>
                  <a:gd name="T21" fmla="*/ 281832630 h 1576"/>
                  <a:gd name="T22" fmla="*/ 295087446 w 4756"/>
                  <a:gd name="T23" fmla="*/ 246044731 h 1576"/>
                  <a:gd name="T24" fmla="*/ 332726530 w 4756"/>
                  <a:gd name="T25" fmla="*/ 212940239 h 1576"/>
                  <a:gd name="T26" fmla="*/ 371117769 w 4756"/>
                  <a:gd name="T27" fmla="*/ 181625577 h 1576"/>
                  <a:gd name="T28" fmla="*/ 411014547 w 4756"/>
                  <a:gd name="T29" fmla="*/ 152994990 h 1576"/>
                  <a:gd name="T30" fmla="*/ 452417478 w 4756"/>
                  <a:gd name="T31" fmla="*/ 126153564 h 1576"/>
                  <a:gd name="T32" fmla="*/ 495325334 w 4756"/>
                  <a:gd name="T33" fmla="*/ 101996883 h 1576"/>
                  <a:gd name="T34" fmla="*/ 517155647 w 4756"/>
                  <a:gd name="T35" fmla="*/ 90365665 h 1576"/>
                  <a:gd name="T36" fmla="*/ 560816885 w 4756"/>
                  <a:gd name="T37" fmla="*/ 69787306 h 1576"/>
                  <a:gd name="T38" fmla="*/ 605983049 w 4756"/>
                  <a:gd name="T39" fmla="*/ 51893022 h 1576"/>
                  <a:gd name="T40" fmla="*/ 651902596 w 4756"/>
                  <a:gd name="T41" fmla="*/ 35788568 h 1576"/>
                  <a:gd name="T42" fmla="*/ 699327069 w 4756"/>
                  <a:gd name="T43" fmla="*/ 23262435 h 1576"/>
                  <a:gd name="T44" fmla="*/ 746752155 w 4756"/>
                  <a:gd name="T45" fmla="*/ 13420378 h 1576"/>
                  <a:gd name="T46" fmla="*/ 795682166 w 4756"/>
                  <a:gd name="T47" fmla="*/ 5368151 h 1576"/>
                  <a:gd name="T48" fmla="*/ 845365560 w 4756"/>
                  <a:gd name="T49" fmla="*/ 894915 h 1576"/>
                  <a:gd name="T50" fmla="*/ 895048954 w 4756"/>
                  <a:gd name="T51" fmla="*/ 0 h 1576"/>
                  <a:gd name="T52" fmla="*/ 919890344 w 4756"/>
                  <a:gd name="T53" fmla="*/ 0 h 1576"/>
                  <a:gd name="T54" fmla="*/ 969573125 w 4756"/>
                  <a:gd name="T55" fmla="*/ 3578991 h 1576"/>
                  <a:gd name="T56" fmla="*/ 1018503749 w 4756"/>
                  <a:gd name="T57" fmla="*/ 8947142 h 1576"/>
                  <a:gd name="T58" fmla="*/ 1066680991 w 4756"/>
                  <a:gd name="T59" fmla="*/ 17894284 h 1576"/>
                  <a:gd name="T60" fmla="*/ 1114858846 w 4756"/>
                  <a:gd name="T61" fmla="*/ 29525502 h 1576"/>
                  <a:gd name="T62" fmla="*/ 1160777780 w 4756"/>
                  <a:gd name="T63" fmla="*/ 43840795 h 1576"/>
                  <a:gd name="T64" fmla="*/ 1206697327 w 4756"/>
                  <a:gd name="T65" fmla="*/ 60840164 h 1576"/>
                  <a:gd name="T66" fmla="*/ 1251110721 w 4756"/>
                  <a:gd name="T67" fmla="*/ 79628694 h 1576"/>
                  <a:gd name="T68" fmla="*/ 1272941648 w 4756"/>
                  <a:gd name="T69" fmla="*/ 90365665 h 1576"/>
                  <a:gd name="T70" fmla="*/ 1316602273 w 4756"/>
                  <a:gd name="T71" fmla="*/ 113628101 h 1576"/>
                  <a:gd name="T72" fmla="*/ 1358004590 w 4756"/>
                  <a:gd name="T73" fmla="*/ 139574612 h 1576"/>
                  <a:gd name="T74" fmla="*/ 1398654751 w 4756"/>
                  <a:gd name="T75" fmla="*/ 167310284 h 1576"/>
                  <a:gd name="T76" fmla="*/ 1438551529 w 4756"/>
                  <a:gd name="T77" fmla="*/ 196835785 h 1576"/>
                  <a:gd name="T78" fmla="*/ 1476190613 w 4756"/>
                  <a:gd name="T79" fmla="*/ 229045362 h 1576"/>
                  <a:gd name="T80" fmla="*/ 1513076314 w 4756"/>
                  <a:gd name="T81" fmla="*/ 263939015 h 1576"/>
                  <a:gd name="T82" fmla="*/ 1548456476 w 4756"/>
                  <a:gd name="T83" fmla="*/ 299726914 h 1576"/>
                  <a:gd name="T84" fmla="*/ 1582331712 w 4756"/>
                  <a:gd name="T85" fmla="*/ 338199558 h 1576"/>
                  <a:gd name="T86" fmla="*/ 1598139870 w 4756"/>
                  <a:gd name="T87" fmla="*/ 357883002 h 1576"/>
                  <a:gd name="T88" fmla="*/ 1629756184 w 4756"/>
                  <a:gd name="T89" fmla="*/ 399039721 h 1576"/>
                  <a:gd name="T90" fmla="*/ 1659867574 w 4756"/>
                  <a:gd name="T91" fmla="*/ 441985601 h 1576"/>
                  <a:gd name="T92" fmla="*/ 1687720042 w 4756"/>
                  <a:gd name="T93" fmla="*/ 485826396 h 1576"/>
                  <a:gd name="T94" fmla="*/ 1713314202 w 4756"/>
                  <a:gd name="T95" fmla="*/ 532351267 h 1576"/>
                  <a:gd name="T96" fmla="*/ 1738155592 w 4756"/>
                  <a:gd name="T97" fmla="*/ 579770383 h 1576"/>
                  <a:gd name="T98" fmla="*/ 1760739287 w 4756"/>
                  <a:gd name="T99" fmla="*/ 628979330 h 1576"/>
                  <a:gd name="T100" fmla="*/ 1781064061 w 4756"/>
                  <a:gd name="T101" fmla="*/ 679083191 h 1576"/>
                  <a:gd name="T102" fmla="*/ 0 w 4756"/>
                  <a:gd name="T103" fmla="*/ 705029702 h 157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4756"/>
                  <a:gd name="T157" fmla="*/ 0 h 1576"/>
                  <a:gd name="T158" fmla="*/ 4756 w 4756"/>
                  <a:gd name="T159" fmla="*/ 1576 h 157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4756" h="1576">
                    <a:moveTo>
                      <a:pt x="0" y="1576"/>
                    </a:moveTo>
                    <a:lnTo>
                      <a:pt x="0" y="1576"/>
                    </a:lnTo>
                    <a:lnTo>
                      <a:pt x="24" y="1518"/>
                    </a:lnTo>
                    <a:lnTo>
                      <a:pt x="50" y="1462"/>
                    </a:lnTo>
                    <a:lnTo>
                      <a:pt x="78" y="1406"/>
                    </a:lnTo>
                    <a:lnTo>
                      <a:pt x="108" y="1350"/>
                    </a:lnTo>
                    <a:lnTo>
                      <a:pt x="138" y="1296"/>
                    </a:lnTo>
                    <a:lnTo>
                      <a:pt x="170" y="1242"/>
                    </a:lnTo>
                    <a:lnTo>
                      <a:pt x="204" y="1190"/>
                    </a:lnTo>
                    <a:lnTo>
                      <a:pt x="238" y="1138"/>
                    </a:lnTo>
                    <a:lnTo>
                      <a:pt x="272" y="1086"/>
                    </a:lnTo>
                    <a:lnTo>
                      <a:pt x="310" y="1036"/>
                    </a:lnTo>
                    <a:lnTo>
                      <a:pt x="348" y="988"/>
                    </a:lnTo>
                    <a:lnTo>
                      <a:pt x="386" y="940"/>
                    </a:lnTo>
                    <a:lnTo>
                      <a:pt x="426" y="892"/>
                    </a:lnTo>
                    <a:lnTo>
                      <a:pt x="468" y="846"/>
                    </a:lnTo>
                    <a:lnTo>
                      <a:pt x="510" y="800"/>
                    </a:lnTo>
                    <a:lnTo>
                      <a:pt x="552" y="756"/>
                    </a:lnTo>
                    <a:lnTo>
                      <a:pt x="596" y="712"/>
                    </a:lnTo>
                    <a:lnTo>
                      <a:pt x="642" y="670"/>
                    </a:lnTo>
                    <a:lnTo>
                      <a:pt x="688" y="630"/>
                    </a:lnTo>
                    <a:lnTo>
                      <a:pt x="736" y="590"/>
                    </a:lnTo>
                    <a:lnTo>
                      <a:pt x="784" y="550"/>
                    </a:lnTo>
                    <a:lnTo>
                      <a:pt x="834" y="512"/>
                    </a:lnTo>
                    <a:lnTo>
                      <a:pt x="884" y="476"/>
                    </a:lnTo>
                    <a:lnTo>
                      <a:pt x="934" y="440"/>
                    </a:lnTo>
                    <a:lnTo>
                      <a:pt x="986" y="406"/>
                    </a:lnTo>
                    <a:lnTo>
                      <a:pt x="1040" y="374"/>
                    </a:lnTo>
                    <a:lnTo>
                      <a:pt x="1092" y="342"/>
                    </a:lnTo>
                    <a:lnTo>
                      <a:pt x="1148" y="312"/>
                    </a:lnTo>
                    <a:lnTo>
                      <a:pt x="1202" y="282"/>
                    </a:lnTo>
                    <a:lnTo>
                      <a:pt x="1258" y="254"/>
                    </a:lnTo>
                    <a:lnTo>
                      <a:pt x="1316" y="228"/>
                    </a:lnTo>
                    <a:lnTo>
                      <a:pt x="1374" y="202"/>
                    </a:lnTo>
                    <a:lnTo>
                      <a:pt x="1432" y="178"/>
                    </a:lnTo>
                    <a:lnTo>
                      <a:pt x="1490" y="156"/>
                    </a:lnTo>
                    <a:lnTo>
                      <a:pt x="1550" y="136"/>
                    </a:lnTo>
                    <a:lnTo>
                      <a:pt x="1610" y="116"/>
                    </a:lnTo>
                    <a:lnTo>
                      <a:pt x="1672" y="98"/>
                    </a:lnTo>
                    <a:lnTo>
                      <a:pt x="1732" y="80"/>
                    </a:lnTo>
                    <a:lnTo>
                      <a:pt x="1794" y="66"/>
                    </a:lnTo>
                    <a:lnTo>
                      <a:pt x="1858" y="52"/>
                    </a:lnTo>
                    <a:lnTo>
                      <a:pt x="1922" y="40"/>
                    </a:lnTo>
                    <a:lnTo>
                      <a:pt x="1984" y="30"/>
                    </a:lnTo>
                    <a:lnTo>
                      <a:pt x="2050" y="20"/>
                    </a:lnTo>
                    <a:lnTo>
                      <a:pt x="2114" y="12"/>
                    </a:lnTo>
                    <a:lnTo>
                      <a:pt x="2180" y="8"/>
                    </a:lnTo>
                    <a:lnTo>
                      <a:pt x="2246" y="2"/>
                    </a:lnTo>
                    <a:lnTo>
                      <a:pt x="2312" y="0"/>
                    </a:lnTo>
                    <a:lnTo>
                      <a:pt x="2378" y="0"/>
                    </a:lnTo>
                    <a:lnTo>
                      <a:pt x="2444" y="0"/>
                    </a:lnTo>
                    <a:lnTo>
                      <a:pt x="2510" y="2"/>
                    </a:lnTo>
                    <a:lnTo>
                      <a:pt x="2576" y="8"/>
                    </a:lnTo>
                    <a:lnTo>
                      <a:pt x="2642" y="12"/>
                    </a:lnTo>
                    <a:lnTo>
                      <a:pt x="2706" y="20"/>
                    </a:lnTo>
                    <a:lnTo>
                      <a:pt x="2772" y="30"/>
                    </a:lnTo>
                    <a:lnTo>
                      <a:pt x="2834" y="40"/>
                    </a:lnTo>
                    <a:lnTo>
                      <a:pt x="2898" y="52"/>
                    </a:lnTo>
                    <a:lnTo>
                      <a:pt x="2962" y="66"/>
                    </a:lnTo>
                    <a:lnTo>
                      <a:pt x="3024" y="80"/>
                    </a:lnTo>
                    <a:lnTo>
                      <a:pt x="3084" y="98"/>
                    </a:lnTo>
                    <a:lnTo>
                      <a:pt x="3146" y="116"/>
                    </a:lnTo>
                    <a:lnTo>
                      <a:pt x="3206" y="136"/>
                    </a:lnTo>
                    <a:lnTo>
                      <a:pt x="3266" y="156"/>
                    </a:lnTo>
                    <a:lnTo>
                      <a:pt x="3324" y="178"/>
                    </a:lnTo>
                    <a:lnTo>
                      <a:pt x="3382" y="202"/>
                    </a:lnTo>
                    <a:lnTo>
                      <a:pt x="3440" y="228"/>
                    </a:lnTo>
                    <a:lnTo>
                      <a:pt x="3498" y="254"/>
                    </a:lnTo>
                    <a:lnTo>
                      <a:pt x="3554" y="282"/>
                    </a:lnTo>
                    <a:lnTo>
                      <a:pt x="3608" y="312"/>
                    </a:lnTo>
                    <a:lnTo>
                      <a:pt x="3664" y="342"/>
                    </a:lnTo>
                    <a:lnTo>
                      <a:pt x="3716" y="374"/>
                    </a:lnTo>
                    <a:lnTo>
                      <a:pt x="3770" y="406"/>
                    </a:lnTo>
                    <a:lnTo>
                      <a:pt x="3822" y="440"/>
                    </a:lnTo>
                    <a:lnTo>
                      <a:pt x="3872" y="476"/>
                    </a:lnTo>
                    <a:lnTo>
                      <a:pt x="3922" y="512"/>
                    </a:lnTo>
                    <a:lnTo>
                      <a:pt x="3972" y="550"/>
                    </a:lnTo>
                    <a:lnTo>
                      <a:pt x="4020" y="590"/>
                    </a:lnTo>
                    <a:lnTo>
                      <a:pt x="4068" y="630"/>
                    </a:lnTo>
                    <a:lnTo>
                      <a:pt x="4114" y="670"/>
                    </a:lnTo>
                    <a:lnTo>
                      <a:pt x="4160" y="712"/>
                    </a:lnTo>
                    <a:lnTo>
                      <a:pt x="4204" y="756"/>
                    </a:lnTo>
                    <a:lnTo>
                      <a:pt x="4246" y="800"/>
                    </a:lnTo>
                    <a:lnTo>
                      <a:pt x="4288" y="846"/>
                    </a:lnTo>
                    <a:lnTo>
                      <a:pt x="4330" y="892"/>
                    </a:lnTo>
                    <a:lnTo>
                      <a:pt x="4370" y="940"/>
                    </a:lnTo>
                    <a:lnTo>
                      <a:pt x="4410" y="988"/>
                    </a:lnTo>
                    <a:lnTo>
                      <a:pt x="4446" y="1036"/>
                    </a:lnTo>
                    <a:lnTo>
                      <a:pt x="4484" y="1086"/>
                    </a:lnTo>
                    <a:lnTo>
                      <a:pt x="4518" y="1138"/>
                    </a:lnTo>
                    <a:lnTo>
                      <a:pt x="4552" y="1190"/>
                    </a:lnTo>
                    <a:lnTo>
                      <a:pt x="4586" y="1242"/>
                    </a:lnTo>
                    <a:lnTo>
                      <a:pt x="4618" y="1296"/>
                    </a:lnTo>
                    <a:lnTo>
                      <a:pt x="4648" y="1350"/>
                    </a:lnTo>
                    <a:lnTo>
                      <a:pt x="4678" y="1406"/>
                    </a:lnTo>
                    <a:lnTo>
                      <a:pt x="4706" y="1462"/>
                    </a:lnTo>
                    <a:lnTo>
                      <a:pt x="4732" y="1518"/>
                    </a:lnTo>
                    <a:lnTo>
                      <a:pt x="4756" y="1576"/>
                    </a:lnTo>
                    <a:lnTo>
                      <a:pt x="0" y="157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767676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85" name="组合 84"/>
          <p:cNvGrpSpPr/>
          <p:nvPr/>
        </p:nvGrpSpPr>
        <p:grpSpPr>
          <a:xfrm>
            <a:off x="5955147" y="3642745"/>
            <a:ext cx="1742445" cy="1367161"/>
            <a:chOff x="7811526" y="4182183"/>
            <a:chExt cx="1742445" cy="1367161"/>
          </a:xfrm>
        </p:grpSpPr>
        <p:sp>
          <p:nvSpPr>
            <p:cNvPr id="86" name="AutoShape 15"/>
            <p:cNvSpPr>
              <a:spLocks noChangeArrowheads="1"/>
            </p:cNvSpPr>
            <p:nvPr/>
          </p:nvSpPr>
          <p:spPr bwMode="auto">
            <a:xfrm rot="3600000">
              <a:off x="7776473" y="5116937"/>
              <a:ext cx="399816" cy="329709"/>
            </a:xfrm>
            <a:prstGeom prst="upArrow">
              <a:avLst>
                <a:gd name="adj1" fmla="val 52833"/>
                <a:gd name="adj2" fmla="val 45940"/>
              </a:avLst>
            </a:prstGeom>
            <a:gradFill>
              <a:gsLst>
                <a:gs pos="33000">
                  <a:srgbClr val="6DAA2D">
                    <a:lumMod val="20000"/>
                    <a:lumOff val="80000"/>
                  </a:srgbClr>
                </a:gs>
                <a:gs pos="100000">
                  <a:srgbClr val="6DAA2D">
                    <a:lumMod val="60000"/>
                    <a:lumOff val="40000"/>
                  </a:srgbClr>
                </a:gs>
              </a:gsLst>
              <a:lin ang="5400000" scaled="0"/>
            </a:gradFill>
            <a:ln w="3175" cap="flat" cmpd="sng" algn="ctr">
              <a:solidFill>
                <a:srgbClr val="D7D7D7"/>
              </a:solidFill>
              <a:prstDash val="solid"/>
            </a:ln>
            <a:effectLst/>
            <a:ex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7" name="Oval 7"/>
            <p:cNvSpPr>
              <a:spLocks noChangeArrowheads="1"/>
            </p:cNvSpPr>
            <p:nvPr/>
          </p:nvSpPr>
          <p:spPr bwMode="gray">
            <a:xfrm>
              <a:off x="8146806" y="4182183"/>
              <a:ext cx="1407165" cy="1367161"/>
            </a:xfrm>
            <a:prstGeom prst="ellipse">
              <a:avLst/>
            </a:prstGeom>
            <a:gradFill>
              <a:gsLst>
                <a:gs pos="0">
                  <a:srgbClr val="6DAA2D">
                    <a:lumMod val="60000"/>
                    <a:lumOff val="40000"/>
                  </a:srgbClr>
                </a:gs>
                <a:gs pos="100000">
                  <a:srgbClr val="6DAA2D"/>
                </a:gs>
              </a:gsLst>
              <a:lin ang="5400000" scaled="0"/>
            </a:gradFill>
            <a:ln w="9525" cap="rnd">
              <a:solidFill>
                <a:srgbClr val="6DAA2D">
                  <a:lumMod val="40000"/>
                  <a:lumOff val="60000"/>
                </a:srgbClr>
              </a:solidFill>
              <a:prstDash val="solid"/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8" name="TextBox 19"/>
            <p:cNvSpPr txBox="1"/>
            <p:nvPr/>
          </p:nvSpPr>
          <p:spPr>
            <a:xfrm>
              <a:off x="8295596" y="4687591"/>
              <a:ext cx="1127965" cy="356346"/>
            </a:xfrm>
            <a:prstGeom prst="rect">
              <a:avLst/>
            </a:prstGeom>
            <a:noFill/>
            <a:ln w="9525" cap="rnd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>
                <a:defRPr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COP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5264570" y="2484292"/>
            <a:ext cx="1467112" cy="1743074"/>
            <a:chOff x="7120950" y="3023731"/>
            <a:chExt cx="1467112" cy="1743074"/>
          </a:xfrm>
        </p:grpSpPr>
        <p:sp>
          <p:nvSpPr>
            <p:cNvPr id="90" name="AutoShape 15"/>
            <p:cNvSpPr>
              <a:spLocks noChangeArrowheads="1"/>
            </p:cNvSpPr>
            <p:nvPr/>
          </p:nvSpPr>
          <p:spPr bwMode="auto">
            <a:xfrm rot="1800000">
              <a:off x="7120950" y="4437096"/>
              <a:ext cx="399816" cy="329709"/>
            </a:xfrm>
            <a:prstGeom prst="upArrow">
              <a:avLst>
                <a:gd name="adj1" fmla="val 52833"/>
                <a:gd name="adj2" fmla="val 45940"/>
              </a:avLst>
            </a:prstGeom>
            <a:gradFill>
              <a:gsLst>
                <a:gs pos="33000">
                  <a:srgbClr val="6DAA2D">
                    <a:lumMod val="20000"/>
                    <a:lumOff val="80000"/>
                  </a:srgbClr>
                </a:gs>
                <a:gs pos="100000">
                  <a:srgbClr val="6DAA2D">
                    <a:lumMod val="60000"/>
                    <a:lumOff val="40000"/>
                  </a:srgbClr>
                </a:gs>
              </a:gsLst>
              <a:lin ang="5400000" scaled="0"/>
            </a:gradFill>
            <a:ln w="3175" cap="flat" cmpd="sng" algn="ctr">
              <a:solidFill>
                <a:srgbClr val="D7D7D7"/>
              </a:solidFill>
              <a:prstDash val="solid"/>
            </a:ln>
            <a:effectLst/>
            <a:ex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1" name="Oval 7"/>
            <p:cNvSpPr>
              <a:spLocks noChangeArrowheads="1"/>
            </p:cNvSpPr>
            <p:nvPr/>
          </p:nvSpPr>
          <p:spPr bwMode="gray">
            <a:xfrm>
              <a:off x="7180897" y="3023731"/>
              <a:ext cx="1407165" cy="1367161"/>
            </a:xfrm>
            <a:prstGeom prst="ellipse">
              <a:avLst/>
            </a:prstGeom>
            <a:gradFill>
              <a:gsLst>
                <a:gs pos="0">
                  <a:srgbClr val="6DAA2D">
                    <a:lumMod val="60000"/>
                    <a:lumOff val="40000"/>
                  </a:srgbClr>
                </a:gs>
                <a:gs pos="100000">
                  <a:srgbClr val="6DAA2D"/>
                </a:gs>
              </a:gsLst>
              <a:lin ang="5400000" scaled="0"/>
            </a:gradFill>
            <a:ln w="9525" cap="rnd">
              <a:solidFill>
                <a:srgbClr val="6DAA2D">
                  <a:lumMod val="40000"/>
                  <a:lumOff val="60000"/>
                </a:srgbClr>
              </a:solidFill>
              <a:prstDash val="solid"/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2" name="TextBox 22"/>
            <p:cNvSpPr txBox="1"/>
            <p:nvPr/>
          </p:nvSpPr>
          <p:spPr>
            <a:xfrm>
              <a:off x="7329687" y="3529139"/>
              <a:ext cx="1127965" cy="356346"/>
            </a:xfrm>
            <a:prstGeom prst="rect">
              <a:avLst/>
            </a:prstGeom>
            <a:noFill/>
            <a:ln w="9525" cap="rnd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>
                <a:defRPr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AP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3882987" y="2012824"/>
            <a:ext cx="1407165" cy="1866478"/>
            <a:chOff x="5739366" y="2552263"/>
            <a:chExt cx="1407165" cy="1866478"/>
          </a:xfrm>
        </p:grpSpPr>
        <p:sp>
          <p:nvSpPr>
            <p:cNvPr id="94" name="AutoShape 15"/>
            <p:cNvSpPr>
              <a:spLocks noChangeArrowheads="1"/>
            </p:cNvSpPr>
            <p:nvPr/>
          </p:nvSpPr>
          <p:spPr bwMode="auto">
            <a:xfrm>
              <a:off x="6278094" y="4089032"/>
              <a:ext cx="399816" cy="329709"/>
            </a:xfrm>
            <a:prstGeom prst="upArrow">
              <a:avLst>
                <a:gd name="adj1" fmla="val 52833"/>
                <a:gd name="adj2" fmla="val 45940"/>
              </a:avLst>
            </a:prstGeom>
            <a:gradFill>
              <a:gsLst>
                <a:gs pos="33000">
                  <a:srgbClr val="6DAA2D">
                    <a:lumMod val="20000"/>
                    <a:lumOff val="80000"/>
                  </a:srgbClr>
                </a:gs>
                <a:gs pos="100000">
                  <a:srgbClr val="6DAA2D">
                    <a:lumMod val="60000"/>
                    <a:lumOff val="40000"/>
                  </a:srgbClr>
                </a:gs>
              </a:gsLst>
              <a:lin ang="5400000" scaled="0"/>
            </a:gradFill>
            <a:ln w="3175" cap="flat" cmpd="sng" algn="ctr">
              <a:solidFill>
                <a:srgbClr val="D7D7D7"/>
              </a:solidFill>
              <a:prstDash val="solid"/>
            </a:ln>
            <a:effectLst/>
            <a:ex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5" name="Oval 7"/>
            <p:cNvSpPr>
              <a:spLocks noChangeArrowheads="1"/>
            </p:cNvSpPr>
            <p:nvPr/>
          </p:nvSpPr>
          <p:spPr bwMode="gray">
            <a:xfrm>
              <a:off x="5739366" y="2552263"/>
              <a:ext cx="1407165" cy="1367161"/>
            </a:xfrm>
            <a:prstGeom prst="ellipse">
              <a:avLst/>
            </a:prstGeom>
            <a:gradFill>
              <a:gsLst>
                <a:gs pos="0">
                  <a:srgbClr val="6DAA2D">
                    <a:lumMod val="60000"/>
                    <a:lumOff val="40000"/>
                  </a:srgbClr>
                </a:gs>
                <a:gs pos="100000">
                  <a:srgbClr val="6DAA2D"/>
                </a:gs>
              </a:gsLst>
              <a:lin ang="5400000" scaled="0"/>
            </a:gradFill>
            <a:ln w="9525" cap="rnd">
              <a:solidFill>
                <a:srgbClr val="6DAA2D">
                  <a:lumMod val="40000"/>
                  <a:lumOff val="60000"/>
                </a:srgbClr>
              </a:solidFill>
              <a:prstDash val="solid"/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6" name="TextBox 25"/>
            <p:cNvSpPr txBox="1"/>
            <p:nvPr/>
          </p:nvSpPr>
          <p:spPr>
            <a:xfrm>
              <a:off x="5888156" y="3057671"/>
              <a:ext cx="1127965" cy="356346"/>
            </a:xfrm>
            <a:prstGeom prst="rect">
              <a:avLst/>
            </a:prstGeom>
            <a:noFill/>
            <a:ln w="9525" cap="rnd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>
                <a:defRPr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GP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2441456" y="2484292"/>
            <a:ext cx="1467112" cy="1743074"/>
            <a:chOff x="4297836" y="3023731"/>
            <a:chExt cx="1467112" cy="1743074"/>
          </a:xfrm>
        </p:grpSpPr>
        <p:sp>
          <p:nvSpPr>
            <p:cNvPr id="98" name="AutoShape 15"/>
            <p:cNvSpPr>
              <a:spLocks noChangeArrowheads="1"/>
            </p:cNvSpPr>
            <p:nvPr/>
          </p:nvSpPr>
          <p:spPr bwMode="auto">
            <a:xfrm rot="19800000">
              <a:off x="5365132" y="4437096"/>
              <a:ext cx="399816" cy="329709"/>
            </a:xfrm>
            <a:prstGeom prst="upArrow">
              <a:avLst>
                <a:gd name="adj1" fmla="val 52833"/>
                <a:gd name="adj2" fmla="val 45940"/>
              </a:avLst>
            </a:prstGeom>
            <a:gradFill>
              <a:gsLst>
                <a:gs pos="33000">
                  <a:srgbClr val="6DAA2D">
                    <a:lumMod val="20000"/>
                    <a:lumOff val="80000"/>
                  </a:srgbClr>
                </a:gs>
                <a:gs pos="100000">
                  <a:srgbClr val="6DAA2D">
                    <a:lumMod val="60000"/>
                    <a:lumOff val="40000"/>
                  </a:srgbClr>
                </a:gs>
              </a:gsLst>
              <a:lin ang="5400000" scaled="0"/>
            </a:gradFill>
            <a:ln w="3175" cap="flat" cmpd="sng" algn="ctr">
              <a:solidFill>
                <a:srgbClr val="D7D7D7"/>
              </a:solidFill>
              <a:prstDash val="solid"/>
            </a:ln>
            <a:effectLst/>
            <a:ex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99" name="组合 98"/>
            <p:cNvGrpSpPr/>
            <p:nvPr/>
          </p:nvGrpSpPr>
          <p:grpSpPr>
            <a:xfrm>
              <a:off x="4297836" y="3023731"/>
              <a:ext cx="1407165" cy="1367161"/>
              <a:chOff x="4297836" y="3023731"/>
              <a:chExt cx="1407165" cy="1367161"/>
            </a:xfrm>
          </p:grpSpPr>
          <p:sp>
            <p:nvSpPr>
              <p:cNvPr id="100" name="Oval 7"/>
              <p:cNvSpPr>
                <a:spLocks noChangeArrowheads="1"/>
              </p:cNvSpPr>
              <p:nvPr/>
            </p:nvSpPr>
            <p:spPr bwMode="gray">
              <a:xfrm>
                <a:off x="4297836" y="3023731"/>
                <a:ext cx="1407165" cy="1367161"/>
              </a:xfrm>
              <a:prstGeom prst="ellipse">
                <a:avLst/>
              </a:prstGeom>
              <a:gradFill>
                <a:gsLst>
                  <a:gs pos="0">
                    <a:srgbClr val="6DAA2D">
                      <a:lumMod val="60000"/>
                      <a:lumOff val="40000"/>
                    </a:srgbClr>
                  </a:gs>
                  <a:gs pos="100000">
                    <a:srgbClr val="6DAA2D"/>
                  </a:gs>
                </a:gsLst>
                <a:lin ang="5400000" scaled="0"/>
              </a:gradFill>
              <a:ln w="9525" cap="rnd">
                <a:solidFill>
                  <a:srgbClr val="6DAA2D">
                    <a:lumMod val="40000"/>
                    <a:lumOff val="60000"/>
                  </a:srgb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TextBox 28"/>
              <p:cNvSpPr txBox="1"/>
              <p:nvPr/>
            </p:nvSpPr>
            <p:spPr>
              <a:xfrm>
                <a:off x="4446626" y="3478536"/>
                <a:ext cx="1127965" cy="457549"/>
              </a:xfrm>
              <a:prstGeom prst="rect">
                <a:avLst/>
              </a:prstGeom>
              <a:noFill/>
              <a:ln w="9525" cap="rnd">
                <a:noFill/>
                <a:prstDash val="solid"/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>
                  <a:defRPr kern="0">
                    <a:solidFill>
                      <a:sysClr val="windowText" lastClr="000000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</a:lstStyle>
              <a:p>
                <a:pPr marL="0" marR="0" lvl="0" indent="0" algn="ctr" defTabSz="91440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AOP</a:t>
                </a:r>
                <a:endPara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2" name="组合 101"/>
          <p:cNvGrpSpPr/>
          <p:nvPr/>
        </p:nvGrpSpPr>
        <p:grpSpPr>
          <a:xfrm>
            <a:off x="1476043" y="3642745"/>
            <a:ext cx="1741948" cy="1367161"/>
            <a:chOff x="3332423" y="4182183"/>
            <a:chExt cx="1741948" cy="1367161"/>
          </a:xfrm>
        </p:grpSpPr>
        <p:sp>
          <p:nvSpPr>
            <p:cNvPr id="103" name="AutoShape 15"/>
            <p:cNvSpPr>
              <a:spLocks noChangeArrowheads="1"/>
            </p:cNvSpPr>
            <p:nvPr/>
          </p:nvSpPr>
          <p:spPr bwMode="auto">
            <a:xfrm rot="18000000">
              <a:off x="4709609" y="5116937"/>
              <a:ext cx="399816" cy="329709"/>
            </a:xfrm>
            <a:prstGeom prst="upArrow">
              <a:avLst>
                <a:gd name="adj1" fmla="val 52833"/>
                <a:gd name="adj2" fmla="val 45940"/>
              </a:avLst>
            </a:prstGeom>
            <a:gradFill>
              <a:gsLst>
                <a:gs pos="33000">
                  <a:srgbClr val="6DAA2D">
                    <a:lumMod val="20000"/>
                    <a:lumOff val="80000"/>
                  </a:srgbClr>
                </a:gs>
                <a:gs pos="100000">
                  <a:srgbClr val="6DAA2D">
                    <a:lumMod val="60000"/>
                    <a:lumOff val="40000"/>
                  </a:srgbClr>
                </a:gs>
              </a:gsLst>
              <a:lin ang="5400000" scaled="0"/>
            </a:gradFill>
            <a:ln w="3175" cap="flat" cmpd="sng" algn="ctr">
              <a:solidFill>
                <a:srgbClr val="D7D7D7"/>
              </a:solidFill>
              <a:prstDash val="solid"/>
            </a:ln>
            <a:effectLst/>
            <a:ex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04" name="组合 103"/>
            <p:cNvGrpSpPr/>
            <p:nvPr/>
          </p:nvGrpSpPr>
          <p:grpSpPr>
            <a:xfrm>
              <a:off x="3332423" y="4182183"/>
              <a:ext cx="1407165" cy="1367161"/>
              <a:chOff x="3332423" y="4182183"/>
              <a:chExt cx="1407165" cy="1367161"/>
            </a:xfrm>
          </p:grpSpPr>
          <p:sp>
            <p:nvSpPr>
              <p:cNvPr id="105" name="Oval 7"/>
              <p:cNvSpPr>
                <a:spLocks noChangeArrowheads="1"/>
              </p:cNvSpPr>
              <p:nvPr/>
            </p:nvSpPr>
            <p:spPr bwMode="gray">
              <a:xfrm>
                <a:off x="3332423" y="4182183"/>
                <a:ext cx="1407165" cy="1367161"/>
              </a:xfrm>
              <a:prstGeom prst="ellipse">
                <a:avLst/>
              </a:prstGeom>
              <a:gradFill>
                <a:gsLst>
                  <a:gs pos="0">
                    <a:srgbClr val="6DAA2D">
                      <a:lumMod val="60000"/>
                      <a:lumOff val="40000"/>
                    </a:srgbClr>
                  </a:gs>
                  <a:gs pos="100000">
                    <a:srgbClr val="6DAA2D"/>
                  </a:gs>
                </a:gsLst>
                <a:lin ang="5400000" scaled="0"/>
              </a:gradFill>
              <a:ln w="9525" cap="rnd">
                <a:solidFill>
                  <a:srgbClr val="6DAA2D">
                    <a:lumMod val="40000"/>
                    <a:lumOff val="60000"/>
                  </a:srgb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TextBox 31"/>
              <p:cNvSpPr txBox="1"/>
              <p:nvPr/>
            </p:nvSpPr>
            <p:spPr>
              <a:xfrm>
                <a:off x="3481213" y="4704275"/>
                <a:ext cx="1127965" cy="322976"/>
              </a:xfrm>
              <a:prstGeom prst="rect">
                <a:avLst/>
              </a:prstGeom>
              <a:noFill/>
              <a:ln w="9525" cap="rnd">
                <a:noFill/>
                <a:prstDash val="solid"/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>
                  <a:defRPr kern="0">
                    <a:solidFill>
                      <a:sysClr val="windowText" lastClr="000000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</a:lstStyle>
              <a:p>
                <a:pPr marL="0" marR="0" lvl="0" indent="0" algn="ctr" defTabSz="91440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CBD</a:t>
                </a:r>
                <a:endPara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07" name="AutoShape 3"/>
          <p:cNvSpPr>
            <a:spLocks noChangeArrowheads="1"/>
          </p:cNvSpPr>
          <p:nvPr/>
        </p:nvSpPr>
        <p:spPr bwMode="auto">
          <a:xfrm>
            <a:off x="401839" y="2743510"/>
            <a:ext cx="1828800" cy="754283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92D050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程序切片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 eaLnBrk="0" hangingPunct="0"/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结构调整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8" name="AutoShape 3"/>
          <p:cNvSpPr>
            <a:spLocks noChangeArrowheads="1"/>
          </p:cNvSpPr>
          <p:nvPr/>
        </p:nvSpPr>
        <p:spPr bwMode="auto">
          <a:xfrm>
            <a:off x="3176221" y="1485027"/>
            <a:ext cx="2835759" cy="436173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92D050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高层抽象，进化为主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9" name="AutoShape 3"/>
          <p:cNvSpPr>
            <a:spLocks noChangeArrowheads="1"/>
          </p:cNvSpPr>
          <p:nvPr/>
        </p:nvSpPr>
        <p:spPr bwMode="auto">
          <a:xfrm>
            <a:off x="6919142" y="2743510"/>
            <a:ext cx="1828800" cy="754283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92D050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强化学习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 eaLnBrk="0" hangingPunct="0"/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动态调整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0" name="AutoShape 3"/>
          <p:cNvSpPr>
            <a:spLocks noChangeArrowheads="1"/>
          </p:cNvSpPr>
          <p:nvPr/>
        </p:nvSpPr>
        <p:spPr bwMode="auto">
          <a:xfrm>
            <a:off x="7053179" y="5092872"/>
            <a:ext cx="1828800" cy="754283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92D050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环境为先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 eaLnBrk="0" hangingPunct="0"/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容易感知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2" name="Rectangle 2"/>
          <p:cNvSpPr>
            <a:spLocks noChangeArrowheads="1"/>
          </p:cNvSpPr>
          <p:nvPr/>
        </p:nvSpPr>
        <p:spPr bwMode="auto">
          <a:xfrm>
            <a:off x="3492017" y="45049"/>
            <a:ext cx="5651985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二、自适应</a:t>
            </a:r>
            <a:r>
              <a: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-05</a:t>
            </a:r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方法</a:t>
            </a:r>
            <a:r>
              <a: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(6/21)</a:t>
            </a:r>
            <a:endParaRPr lang="zh-CN" alt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3" name="椭圆 42"/>
          <p:cNvSpPr/>
          <p:nvPr/>
        </p:nvSpPr>
        <p:spPr bwMode="auto">
          <a:xfrm>
            <a:off x="144060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椭圆 43"/>
          <p:cNvSpPr/>
          <p:nvPr/>
        </p:nvSpPr>
        <p:spPr bwMode="auto">
          <a:xfrm>
            <a:off x="288058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椭圆 44"/>
          <p:cNvSpPr/>
          <p:nvPr/>
        </p:nvSpPr>
        <p:spPr bwMode="auto">
          <a:xfrm>
            <a:off x="121513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椭圆 45"/>
          <p:cNvSpPr/>
          <p:nvPr/>
        </p:nvSpPr>
        <p:spPr bwMode="auto">
          <a:xfrm>
            <a:off x="1359131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" name="椭圆 46"/>
          <p:cNvSpPr/>
          <p:nvPr/>
        </p:nvSpPr>
        <p:spPr bwMode="auto">
          <a:xfrm>
            <a:off x="280802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椭圆 47"/>
          <p:cNvSpPr/>
          <p:nvPr/>
        </p:nvSpPr>
        <p:spPr bwMode="auto">
          <a:xfrm>
            <a:off x="2952021" y="660802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" name="椭圆 48"/>
          <p:cNvSpPr/>
          <p:nvPr/>
        </p:nvSpPr>
        <p:spPr bwMode="auto">
          <a:xfrm>
            <a:off x="309601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椭圆 49"/>
          <p:cNvSpPr/>
          <p:nvPr/>
        </p:nvSpPr>
        <p:spPr bwMode="auto">
          <a:xfrm>
            <a:off x="324001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椭圆 50"/>
          <p:cNvSpPr/>
          <p:nvPr/>
        </p:nvSpPr>
        <p:spPr bwMode="auto">
          <a:xfrm>
            <a:off x="363601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" name="椭圆 51"/>
          <p:cNvSpPr/>
          <p:nvPr/>
        </p:nvSpPr>
        <p:spPr bwMode="auto">
          <a:xfrm>
            <a:off x="378001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" name="椭圆 52"/>
          <p:cNvSpPr/>
          <p:nvPr/>
        </p:nvSpPr>
        <p:spPr bwMode="auto">
          <a:xfrm>
            <a:off x="392400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" name="椭圆 53"/>
          <p:cNvSpPr/>
          <p:nvPr/>
        </p:nvSpPr>
        <p:spPr bwMode="auto">
          <a:xfrm>
            <a:off x="406800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" name="椭圆 54"/>
          <p:cNvSpPr/>
          <p:nvPr/>
        </p:nvSpPr>
        <p:spPr bwMode="auto">
          <a:xfrm>
            <a:off x="4212005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" name="椭圆 55"/>
          <p:cNvSpPr/>
          <p:nvPr/>
        </p:nvSpPr>
        <p:spPr bwMode="auto">
          <a:xfrm>
            <a:off x="4356003" y="664733"/>
            <a:ext cx="108000" cy="1080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" name="椭圆 56"/>
          <p:cNvSpPr/>
          <p:nvPr/>
        </p:nvSpPr>
        <p:spPr bwMode="auto">
          <a:xfrm>
            <a:off x="450000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" name="椭圆 57"/>
          <p:cNvSpPr/>
          <p:nvPr/>
        </p:nvSpPr>
        <p:spPr bwMode="auto">
          <a:xfrm>
            <a:off x="464399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" name="椭圆 58"/>
          <p:cNvSpPr/>
          <p:nvPr/>
        </p:nvSpPr>
        <p:spPr bwMode="auto">
          <a:xfrm>
            <a:off x="478799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" name="椭圆 59"/>
          <p:cNvSpPr/>
          <p:nvPr/>
        </p:nvSpPr>
        <p:spPr bwMode="auto">
          <a:xfrm>
            <a:off x="4931995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" name="椭圆 60"/>
          <p:cNvSpPr/>
          <p:nvPr/>
        </p:nvSpPr>
        <p:spPr bwMode="auto">
          <a:xfrm>
            <a:off x="5216403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" name="椭圆 61"/>
          <p:cNvSpPr/>
          <p:nvPr/>
        </p:nvSpPr>
        <p:spPr bwMode="auto">
          <a:xfrm>
            <a:off x="5072405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" name="椭圆 62"/>
          <p:cNvSpPr/>
          <p:nvPr/>
        </p:nvSpPr>
        <p:spPr bwMode="auto">
          <a:xfrm>
            <a:off x="1514714" y="664778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椭圆 63"/>
          <p:cNvSpPr/>
          <p:nvPr/>
        </p:nvSpPr>
        <p:spPr bwMode="auto">
          <a:xfrm>
            <a:off x="1658712" y="664778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" name="椭圆 64"/>
          <p:cNvSpPr/>
          <p:nvPr/>
        </p:nvSpPr>
        <p:spPr bwMode="auto">
          <a:xfrm>
            <a:off x="923431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" name="椭圆 65"/>
          <p:cNvSpPr/>
          <p:nvPr/>
        </p:nvSpPr>
        <p:spPr bwMode="auto">
          <a:xfrm>
            <a:off x="106742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" name="椭圆 66"/>
          <p:cNvSpPr/>
          <p:nvPr/>
        </p:nvSpPr>
        <p:spPr bwMode="auto">
          <a:xfrm>
            <a:off x="7178795" y="662782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" name="椭圆 67"/>
          <p:cNvSpPr/>
          <p:nvPr/>
        </p:nvSpPr>
        <p:spPr bwMode="auto">
          <a:xfrm>
            <a:off x="7321688" y="660802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" name="椭圆 69"/>
          <p:cNvSpPr/>
          <p:nvPr/>
        </p:nvSpPr>
        <p:spPr bwMode="auto">
          <a:xfrm>
            <a:off x="42672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" name="椭圆 70"/>
          <p:cNvSpPr/>
          <p:nvPr/>
        </p:nvSpPr>
        <p:spPr bwMode="auto">
          <a:xfrm>
            <a:off x="57072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" name="椭圆 71"/>
          <p:cNvSpPr/>
          <p:nvPr/>
        </p:nvSpPr>
        <p:spPr bwMode="auto">
          <a:xfrm>
            <a:off x="180003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3" name="椭圆 72"/>
          <p:cNvSpPr/>
          <p:nvPr/>
        </p:nvSpPr>
        <p:spPr bwMode="auto">
          <a:xfrm>
            <a:off x="2160032" y="668960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" name="椭圆 73"/>
          <p:cNvSpPr/>
          <p:nvPr/>
        </p:nvSpPr>
        <p:spPr bwMode="auto">
          <a:xfrm>
            <a:off x="2304030" y="66502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5" name="椭圆 74"/>
          <p:cNvSpPr/>
          <p:nvPr/>
        </p:nvSpPr>
        <p:spPr bwMode="auto">
          <a:xfrm>
            <a:off x="2448028" y="668960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" name="椭圆 75"/>
          <p:cNvSpPr/>
          <p:nvPr/>
        </p:nvSpPr>
        <p:spPr bwMode="auto">
          <a:xfrm>
            <a:off x="7019966" y="664798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1" name="椭圆 110"/>
          <p:cNvSpPr/>
          <p:nvPr/>
        </p:nvSpPr>
        <p:spPr bwMode="auto">
          <a:xfrm>
            <a:off x="537209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" name="椭圆 111"/>
          <p:cNvSpPr/>
          <p:nvPr/>
        </p:nvSpPr>
        <p:spPr bwMode="auto">
          <a:xfrm>
            <a:off x="551609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3" name="椭圆 112"/>
          <p:cNvSpPr/>
          <p:nvPr/>
        </p:nvSpPr>
        <p:spPr bwMode="auto">
          <a:xfrm>
            <a:off x="566008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" name="椭圆 113"/>
          <p:cNvSpPr/>
          <p:nvPr/>
        </p:nvSpPr>
        <p:spPr bwMode="auto">
          <a:xfrm>
            <a:off x="580408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5" name="椭圆 114"/>
          <p:cNvSpPr/>
          <p:nvPr/>
        </p:nvSpPr>
        <p:spPr bwMode="auto">
          <a:xfrm>
            <a:off x="5948085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6" name="椭圆 115"/>
          <p:cNvSpPr/>
          <p:nvPr/>
        </p:nvSpPr>
        <p:spPr bwMode="auto">
          <a:xfrm>
            <a:off x="609208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7" name="椭圆 116"/>
          <p:cNvSpPr/>
          <p:nvPr/>
        </p:nvSpPr>
        <p:spPr bwMode="auto">
          <a:xfrm>
            <a:off x="623608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8" name="椭圆 117"/>
          <p:cNvSpPr/>
          <p:nvPr/>
        </p:nvSpPr>
        <p:spPr bwMode="auto">
          <a:xfrm>
            <a:off x="638007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9" name="椭圆 118"/>
          <p:cNvSpPr/>
          <p:nvPr/>
        </p:nvSpPr>
        <p:spPr bwMode="auto">
          <a:xfrm>
            <a:off x="652407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4920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0" y="833440"/>
            <a:ext cx="9144000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zh-CN" altLang="en-US" sz="3200" b="1" dirty="0">
                <a:solidFill>
                  <a:srgbClr val="6CA62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控制论 </a:t>
            </a:r>
            <a:r>
              <a:rPr lang="en-US" altLang="zh-CN" sz="3200" b="1" dirty="0">
                <a:solidFill>
                  <a:srgbClr val="6CA62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灯片编号占位符 1"/>
          <p:cNvSpPr txBox="1">
            <a:spLocks noGrp="1"/>
          </p:cNvSpPr>
          <p:nvPr/>
        </p:nvSpPr>
        <p:spPr bwMode="auto">
          <a:xfrm>
            <a:off x="7235963" y="6596956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r">
              <a:defRPr kumimoji="1" sz="1400" b="1">
                <a:solidFill>
                  <a:schemeClr val="bg1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defRPr>
            </a:lvl1pPr>
          </a:lstStyle>
          <a:p>
            <a:fld id="{0D7D0512-7820-47F3-A392-C9562B311ADF}" type="slidenum">
              <a:rPr lang="zh-CN" altLang="en-US"/>
              <a:pPr/>
              <a:t>27</a:t>
            </a:fld>
            <a:endParaRPr lang="en-US" altLang="zh-CN" dirty="0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1875542" y="2853008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" y="6092963"/>
            <a:ext cx="9144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Y.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Brun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G. Di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Marzo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Serugendo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C.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Gacek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H. Giese, Engineering self-adaptive systems through feedback loops, in: Software Engineering for Self-Adaptive Systems, in: LNCS, vol. 5525, Springer, 2009, pp. 48–70.</a:t>
            </a:r>
            <a:endParaRPr lang="zh-CN" altLang="en-US" sz="1400" dirty="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52063" y="1470643"/>
            <a:ext cx="4206011" cy="4622320"/>
          </a:xfrm>
          <a:prstGeom prst="roundRect">
            <a:avLst>
              <a:gd name="adj" fmla="val 4118"/>
            </a:avLst>
          </a:prstGeom>
          <a:solidFill>
            <a:sysClr val="window" lastClr="FFFFFF"/>
          </a:solidFill>
          <a:ln w="2540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828052" y="3869881"/>
            <a:ext cx="927100" cy="927100"/>
          </a:xfrm>
          <a:prstGeom prst="ellipse">
            <a:avLst/>
          </a:prstGeom>
          <a:solidFill>
            <a:srgbClr val="92CE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000" b="1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组成</a:t>
            </a:r>
          </a:p>
        </p:txBody>
      </p:sp>
      <p:sp>
        <p:nvSpPr>
          <p:cNvPr id="65" name="椭圆 64"/>
          <p:cNvSpPr/>
          <p:nvPr/>
        </p:nvSpPr>
        <p:spPr>
          <a:xfrm>
            <a:off x="1885433" y="3869881"/>
            <a:ext cx="927100" cy="927100"/>
          </a:xfrm>
          <a:prstGeom prst="ellipse">
            <a:avLst/>
          </a:prstGeom>
          <a:solidFill>
            <a:srgbClr val="92CE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000" b="1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结构</a:t>
            </a:r>
          </a:p>
        </p:txBody>
      </p:sp>
      <p:sp>
        <p:nvSpPr>
          <p:cNvPr id="66" name="椭圆 65"/>
          <p:cNvSpPr/>
          <p:nvPr/>
        </p:nvSpPr>
        <p:spPr>
          <a:xfrm>
            <a:off x="2988022" y="3869881"/>
            <a:ext cx="927100" cy="927100"/>
          </a:xfrm>
          <a:prstGeom prst="ellipse">
            <a:avLst/>
          </a:prstGeom>
          <a:solidFill>
            <a:srgbClr val="92CE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000" b="1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检验</a:t>
            </a:r>
          </a:p>
        </p:txBody>
      </p:sp>
      <p:sp>
        <p:nvSpPr>
          <p:cNvPr id="67" name="椭圆 66"/>
          <p:cNvSpPr/>
          <p:nvPr/>
        </p:nvSpPr>
        <p:spPr>
          <a:xfrm>
            <a:off x="3428903" y="4949866"/>
            <a:ext cx="927100" cy="927100"/>
          </a:xfrm>
          <a:prstGeom prst="ellipse">
            <a:avLst/>
          </a:prstGeom>
          <a:solidFill>
            <a:srgbClr val="92CE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000" b="1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中间件</a:t>
            </a:r>
          </a:p>
        </p:txBody>
      </p:sp>
      <p:sp>
        <p:nvSpPr>
          <p:cNvPr id="69" name="椭圆 68"/>
          <p:cNvSpPr/>
          <p:nvPr/>
        </p:nvSpPr>
        <p:spPr>
          <a:xfrm>
            <a:off x="324059" y="4929625"/>
            <a:ext cx="927100" cy="927100"/>
          </a:xfrm>
          <a:prstGeom prst="ellipse">
            <a:avLst/>
          </a:prstGeom>
          <a:solidFill>
            <a:srgbClr val="92CE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000" b="1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验证</a:t>
            </a:r>
          </a:p>
        </p:txBody>
      </p:sp>
      <p:sp>
        <p:nvSpPr>
          <p:cNvPr id="70" name="椭圆 69"/>
          <p:cNvSpPr/>
          <p:nvPr/>
        </p:nvSpPr>
        <p:spPr>
          <a:xfrm>
            <a:off x="1381440" y="4929625"/>
            <a:ext cx="927100" cy="927100"/>
          </a:xfrm>
          <a:prstGeom prst="ellipse">
            <a:avLst/>
          </a:prstGeom>
          <a:solidFill>
            <a:srgbClr val="92CE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000" b="1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评估</a:t>
            </a:r>
          </a:p>
        </p:txBody>
      </p:sp>
      <p:sp>
        <p:nvSpPr>
          <p:cNvPr id="72" name="椭圆 71"/>
          <p:cNvSpPr/>
          <p:nvPr/>
        </p:nvSpPr>
        <p:spPr>
          <a:xfrm>
            <a:off x="2438821" y="4929625"/>
            <a:ext cx="927100" cy="927100"/>
          </a:xfrm>
          <a:prstGeom prst="ellipse">
            <a:avLst/>
          </a:prstGeom>
          <a:solidFill>
            <a:srgbClr val="92CE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000" b="1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</a:t>
            </a:r>
          </a:p>
        </p:txBody>
      </p:sp>
      <p:cxnSp>
        <p:nvCxnSpPr>
          <p:cNvPr id="123" name="直接连接符 122"/>
          <p:cNvCxnSpPr/>
          <p:nvPr/>
        </p:nvCxnSpPr>
        <p:spPr>
          <a:xfrm flipV="1">
            <a:off x="248275" y="2358352"/>
            <a:ext cx="4209799" cy="19402"/>
          </a:xfrm>
          <a:prstGeom prst="line">
            <a:avLst/>
          </a:prstGeom>
          <a:noFill/>
          <a:ln w="28575" cap="flat" cmpd="sng" algn="ctr">
            <a:solidFill>
              <a:srgbClr val="6CA62C"/>
            </a:solidFill>
            <a:prstDash val="solid"/>
          </a:ln>
          <a:effectLst/>
        </p:spPr>
      </p:cxnSp>
      <p:sp>
        <p:nvSpPr>
          <p:cNvPr id="124" name="矩形 123"/>
          <p:cNvSpPr/>
          <p:nvPr/>
        </p:nvSpPr>
        <p:spPr>
          <a:xfrm>
            <a:off x="238009" y="1989023"/>
            <a:ext cx="158051" cy="369329"/>
          </a:xfrm>
          <a:prstGeom prst="rect">
            <a:avLst/>
          </a:prstGeom>
          <a:solidFill>
            <a:srgbClr val="6CA62C"/>
          </a:solidFill>
          <a:ln w="9525" cap="rnd">
            <a:solidFill>
              <a:srgbClr val="6CA62C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b="1" kern="0" dirty="0">
              <a:solidFill>
                <a:sysClr val="window" lastClr="FFFFFF">
                  <a:lumMod val="95000"/>
                </a:sys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5" name="TextBox 11"/>
          <p:cNvSpPr txBox="1"/>
          <p:nvPr/>
        </p:nvSpPr>
        <p:spPr>
          <a:xfrm>
            <a:off x="396060" y="1989020"/>
            <a:ext cx="4077207" cy="369332"/>
          </a:xfrm>
          <a:prstGeom prst="rect">
            <a:avLst/>
          </a:prstGeom>
          <a:noFill/>
          <a:ln>
            <a:solidFill>
              <a:srgbClr val="6CA62C"/>
            </a:solidFill>
          </a:ln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6CA62C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控制论 </a:t>
            </a:r>
            <a:r>
              <a:rPr lang="en-US" altLang="zh-CN" b="1" dirty="0">
                <a:solidFill>
                  <a:srgbClr val="6CA62C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Control Theory</a:t>
            </a:r>
            <a:endParaRPr lang="zh-CN" altLang="en-US" b="1" dirty="0">
              <a:solidFill>
                <a:srgbClr val="6CA62C"/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右大括号 4"/>
          <p:cNvSpPr/>
          <p:nvPr/>
        </p:nvSpPr>
        <p:spPr bwMode="auto">
          <a:xfrm rot="16200000">
            <a:off x="2241248" y="2224394"/>
            <a:ext cx="354353" cy="3155165"/>
          </a:xfrm>
          <a:prstGeom prst="rightBrace">
            <a:avLst/>
          </a:prstGeom>
          <a:noFill/>
          <a:ln w="28575" cap="flat" cmpd="sng" algn="ctr">
            <a:solidFill>
              <a:srgbClr val="6CA62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" name="椭圆 1"/>
          <p:cNvSpPr/>
          <p:nvPr/>
        </p:nvSpPr>
        <p:spPr bwMode="auto">
          <a:xfrm>
            <a:off x="1017001" y="2492185"/>
            <a:ext cx="2663963" cy="1192155"/>
          </a:xfrm>
          <a:prstGeom prst="ellipse">
            <a:avLst/>
          </a:prstGeom>
          <a:solidFill>
            <a:srgbClr val="92CE0C"/>
          </a:solidFill>
          <a:ln w="9525" cap="flat" cmpd="sng" algn="ctr">
            <a:solidFill>
              <a:srgbClr val="92CE0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9" name="椭圆 58"/>
          <p:cNvSpPr/>
          <p:nvPr/>
        </p:nvSpPr>
        <p:spPr bwMode="auto">
          <a:xfrm>
            <a:off x="1192924" y="2599821"/>
            <a:ext cx="2278896" cy="98749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92CE0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32045" y="2761264"/>
            <a:ext cx="203132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cap="none" spc="0" dirty="0">
                <a:ln w="0"/>
                <a:solidFill>
                  <a:srgbClr val="6CA62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控制循环</a:t>
            </a:r>
          </a:p>
        </p:txBody>
      </p:sp>
      <p:sp>
        <p:nvSpPr>
          <p:cNvPr id="41" name="Rectangle 2"/>
          <p:cNvSpPr>
            <a:spLocks noChangeArrowheads="1"/>
          </p:cNvSpPr>
          <p:nvPr/>
        </p:nvSpPr>
        <p:spPr bwMode="auto">
          <a:xfrm>
            <a:off x="3492017" y="45049"/>
            <a:ext cx="5651985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二、自适应</a:t>
            </a:r>
            <a:r>
              <a: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-05</a:t>
            </a:r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方法</a:t>
            </a:r>
            <a:r>
              <a: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(7/21)</a:t>
            </a:r>
            <a:endParaRPr lang="zh-CN" alt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2" name="椭圆 41"/>
          <p:cNvSpPr/>
          <p:nvPr/>
        </p:nvSpPr>
        <p:spPr bwMode="auto">
          <a:xfrm>
            <a:off x="144060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椭圆 42"/>
          <p:cNvSpPr/>
          <p:nvPr/>
        </p:nvSpPr>
        <p:spPr bwMode="auto">
          <a:xfrm>
            <a:off x="288058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椭圆 43"/>
          <p:cNvSpPr/>
          <p:nvPr/>
        </p:nvSpPr>
        <p:spPr bwMode="auto">
          <a:xfrm>
            <a:off x="121513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椭圆 44"/>
          <p:cNvSpPr/>
          <p:nvPr/>
        </p:nvSpPr>
        <p:spPr bwMode="auto">
          <a:xfrm>
            <a:off x="1359131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椭圆 45"/>
          <p:cNvSpPr/>
          <p:nvPr/>
        </p:nvSpPr>
        <p:spPr bwMode="auto">
          <a:xfrm>
            <a:off x="280802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" name="椭圆 46"/>
          <p:cNvSpPr/>
          <p:nvPr/>
        </p:nvSpPr>
        <p:spPr bwMode="auto">
          <a:xfrm>
            <a:off x="2952021" y="660802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椭圆 47"/>
          <p:cNvSpPr/>
          <p:nvPr/>
        </p:nvSpPr>
        <p:spPr bwMode="auto">
          <a:xfrm>
            <a:off x="309601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" name="椭圆 48"/>
          <p:cNvSpPr/>
          <p:nvPr/>
        </p:nvSpPr>
        <p:spPr bwMode="auto">
          <a:xfrm>
            <a:off x="324001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椭圆 49"/>
          <p:cNvSpPr/>
          <p:nvPr/>
        </p:nvSpPr>
        <p:spPr bwMode="auto">
          <a:xfrm>
            <a:off x="363601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椭圆 50"/>
          <p:cNvSpPr/>
          <p:nvPr/>
        </p:nvSpPr>
        <p:spPr bwMode="auto">
          <a:xfrm>
            <a:off x="378001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" name="椭圆 51"/>
          <p:cNvSpPr/>
          <p:nvPr/>
        </p:nvSpPr>
        <p:spPr bwMode="auto">
          <a:xfrm>
            <a:off x="392400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" name="椭圆 52"/>
          <p:cNvSpPr/>
          <p:nvPr/>
        </p:nvSpPr>
        <p:spPr bwMode="auto">
          <a:xfrm>
            <a:off x="406800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" name="椭圆 53"/>
          <p:cNvSpPr/>
          <p:nvPr/>
        </p:nvSpPr>
        <p:spPr bwMode="auto">
          <a:xfrm>
            <a:off x="4212005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" name="椭圆 54"/>
          <p:cNvSpPr/>
          <p:nvPr/>
        </p:nvSpPr>
        <p:spPr bwMode="auto">
          <a:xfrm>
            <a:off x="435600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" name="椭圆 55"/>
          <p:cNvSpPr/>
          <p:nvPr/>
        </p:nvSpPr>
        <p:spPr bwMode="auto">
          <a:xfrm>
            <a:off x="4500001" y="667669"/>
            <a:ext cx="108000" cy="1080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" name="椭圆 56"/>
          <p:cNvSpPr/>
          <p:nvPr/>
        </p:nvSpPr>
        <p:spPr bwMode="auto">
          <a:xfrm>
            <a:off x="464399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" name="椭圆 57"/>
          <p:cNvSpPr/>
          <p:nvPr/>
        </p:nvSpPr>
        <p:spPr bwMode="auto">
          <a:xfrm>
            <a:off x="478799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" name="椭圆 59"/>
          <p:cNvSpPr/>
          <p:nvPr/>
        </p:nvSpPr>
        <p:spPr bwMode="auto">
          <a:xfrm>
            <a:off x="4931995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" name="椭圆 60"/>
          <p:cNvSpPr/>
          <p:nvPr/>
        </p:nvSpPr>
        <p:spPr bwMode="auto">
          <a:xfrm>
            <a:off x="5216403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" name="椭圆 61"/>
          <p:cNvSpPr/>
          <p:nvPr/>
        </p:nvSpPr>
        <p:spPr bwMode="auto">
          <a:xfrm>
            <a:off x="5072405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" name="椭圆 62"/>
          <p:cNvSpPr/>
          <p:nvPr/>
        </p:nvSpPr>
        <p:spPr bwMode="auto">
          <a:xfrm>
            <a:off x="1514714" y="664778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" name="椭圆 70"/>
          <p:cNvSpPr/>
          <p:nvPr/>
        </p:nvSpPr>
        <p:spPr bwMode="auto">
          <a:xfrm>
            <a:off x="1658712" y="664778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3" name="椭圆 72"/>
          <p:cNvSpPr/>
          <p:nvPr/>
        </p:nvSpPr>
        <p:spPr bwMode="auto">
          <a:xfrm>
            <a:off x="923431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" name="椭圆 73"/>
          <p:cNvSpPr/>
          <p:nvPr/>
        </p:nvSpPr>
        <p:spPr bwMode="auto">
          <a:xfrm>
            <a:off x="106742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5" name="椭圆 74"/>
          <p:cNvSpPr/>
          <p:nvPr/>
        </p:nvSpPr>
        <p:spPr bwMode="auto">
          <a:xfrm>
            <a:off x="7178795" y="662782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" name="椭圆 76"/>
          <p:cNvSpPr/>
          <p:nvPr/>
        </p:nvSpPr>
        <p:spPr bwMode="auto">
          <a:xfrm>
            <a:off x="7321688" y="660802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0" name="椭圆 79"/>
          <p:cNvSpPr/>
          <p:nvPr/>
        </p:nvSpPr>
        <p:spPr bwMode="auto">
          <a:xfrm>
            <a:off x="42672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1" name="椭圆 80"/>
          <p:cNvSpPr/>
          <p:nvPr/>
        </p:nvSpPr>
        <p:spPr bwMode="auto">
          <a:xfrm>
            <a:off x="57072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2" name="椭圆 81"/>
          <p:cNvSpPr/>
          <p:nvPr/>
        </p:nvSpPr>
        <p:spPr bwMode="auto">
          <a:xfrm>
            <a:off x="180003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3" name="椭圆 82"/>
          <p:cNvSpPr/>
          <p:nvPr/>
        </p:nvSpPr>
        <p:spPr bwMode="auto">
          <a:xfrm>
            <a:off x="2160032" y="668960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4" name="椭圆 83"/>
          <p:cNvSpPr/>
          <p:nvPr/>
        </p:nvSpPr>
        <p:spPr bwMode="auto">
          <a:xfrm>
            <a:off x="2304030" y="66502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5" name="椭圆 84"/>
          <p:cNvSpPr/>
          <p:nvPr/>
        </p:nvSpPr>
        <p:spPr bwMode="auto">
          <a:xfrm>
            <a:off x="2448028" y="668960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7" name="椭圆 86"/>
          <p:cNvSpPr/>
          <p:nvPr/>
        </p:nvSpPr>
        <p:spPr bwMode="auto">
          <a:xfrm>
            <a:off x="7019966" y="664798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8" name="椭圆 87"/>
          <p:cNvSpPr/>
          <p:nvPr/>
        </p:nvSpPr>
        <p:spPr bwMode="auto">
          <a:xfrm>
            <a:off x="537209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9" name="椭圆 88"/>
          <p:cNvSpPr/>
          <p:nvPr/>
        </p:nvSpPr>
        <p:spPr bwMode="auto">
          <a:xfrm>
            <a:off x="551609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" name="椭圆 89"/>
          <p:cNvSpPr/>
          <p:nvPr/>
        </p:nvSpPr>
        <p:spPr bwMode="auto">
          <a:xfrm>
            <a:off x="566008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" name="椭圆 90"/>
          <p:cNvSpPr/>
          <p:nvPr/>
        </p:nvSpPr>
        <p:spPr bwMode="auto">
          <a:xfrm>
            <a:off x="580408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" name="椭圆 91"/>
          <p:cNvSpPr/>
          <p:nvPr/>
        </p:nvSpPr>
        <p:spPr bwMode="auto">
          <a:xfrm>
            <a:off x="5948085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" name="椭圆 92"/>
          <p:cNvSpPr/>
          <p:nvPr/>
        </p:nvSpPr>
        <p:spPr bwMode="auto">
          <a:xfrm>
            <a:off x="609208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" name="椭圆 93"/>
          <p:cNvSpPr/>
          <p:nvPr/>
        </p:nvSpPr>
        <p:spPr bwMode="auto">
          <a:xfrm>
            <a:off x="623608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5" name="椭圆 94"/>
          <p:cNvSpPr/>
          <p:nvPr/>
        </p:nvSpPr>
        <p:spPr bwMode="auto">
          <a:xfrm>
            <a:off x="638007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6" name="椭圆 95"/>
          <p:cNvSpPr/>
          <p:nvPr/>
        </p:nvSpPr>
        <p:spPr bwMode="auto">
          <a:xfrm>
            <a:off x="652407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4284004" y="1470643"/>
            <a:ext cx="4607936" cy="4622320"/>
            <a:chOff x="4284004" y="1470643"/>
            <a:chExt cx="4607936" cy="4622320"/>
          </a:xfrm>
        </p:grpSpPr>
        <p:sp>
          <p:nvSpPr>
            <p:cNvPr id="8" name="圆角矩形 7"/>
            <p:cNvSpPr/>
            <p:nvPr/>
          </p:nvSpPr>
          <p:spPr>
            <a:xfrm>
              <a:off x="4659154" y="1470643"/>
              <a:ext cx="4232786" cy="4622320"/>
            </a:xfrm>
            <a:prstGeom prst="roundRect">
              <a:avLst>
                <a:gd name="adj" fmla="val 4118"/>
              </a:avLst>
            </a:prstGeom>
            <a:solidFill>
              <a:sysClr val="window" lastClr="FFFFFF"/>
            </a:solidFill>
            <a:ln w="2540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4284004" y="1832119"/>
              <a:ext cx="4607933" cy="3981963"/>
              <a:chOff x="4284004" y="1832119"/>
              <a:chExt cx="4607933" cy="3981963"/>
            </a:xfrm>
          </p:grpSpPr>
          <p:sp>
            <p:nvSpPr>
              <p:cNvPr id="126" name="矩形 125"/>
              <p:cNvSpPr/>
              <p:nvPr/>
            </p:nvSpPr>
            <p:spPr bwMode="auto">
              <a:xfrm>
                <a:off x="4659154" y="1989020"/>
                <a:ext cx="4232783" cy="404872"/>
              </a:xfrm>
              <a:prstGeom prst="rect">
                <a:avLst/>
              </a:prstGeom>
              <a:solidFill>
                <a:srgbClr val="6CA62C"/>
              </a:solidFill>
              <a:ln w="9525" cap="flat" cmpd="sng" algn="ctr">
                <a:solidFill>
                  <a:srgbClr val="6CA62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r>
                  <a:rPr lang="zh-CN" altLang="en-US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开环与闭环系统</a:t>
                </a:r>
                <a:endParaRPr kumimoji="0" lang="zh-CN" altLang="en-US" sz="18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椭圆 67"/>
              <p:cNvSpPr/>
              <p:nvPr/>
            </p:nvSpPr>
            <p:spPr bwMode="auto">
              <a:xfrm>
                <a:off x="5781065" y="2832468"/>
                <a:ext cx="1008000" cy="1008000"/>
              </a:xfrm>
              <a:prstGeom prst="ellipse">
                <a:avLst/>
              </a:prstGeom>
              <a:gradFill rotWithShape="1">
                <a:gsLst>
                  <a:gs pos="0">
                    <a:srgbClr val="9BBB59">
                      <a:shade val="51000"/>
                      <a:satMod val="130000"/>
                    </a:srgbClr>
                  </a:gs>
                  <a:gs pos="80000">
                    <a:srgbClr val="9BBB59">
                      <a:shade val="93000"/>
                      <a:satMod val="130000"/>
                    </a:srgbClr>
                  </a:gs>
                  <a:gs pos="100000">
                    <a:srgbClr val="9BBB59">
                      <a:shade val="94000"/>
                      <a:satMod val="13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9BBB59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r>
                  <a:rPr lang="zh-CN" altLang="en-US" b="1" dirty="0">
                    <a:solidFill>
                      <a:schemeClr val="bg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开环系统</a:t>
                </a:r>
              </a:p>
            </p:txBody>
          </p:sp>
          <p:sp>
            <p:nvSpPr>
              <p:cNvPr id="76" name="椭圆 75"/>
              <p:cNvSpPr/>
              <p:nvPr/>
            </p:nvSpPr>
            <p:spPr bwMode="auto">
              <a:xfrm>
                <a:off x="7463467" y="3219445"/>
                <a:ext cx="1008000" cy="1007999"/>
              </a:xfrm>
              <a:prstGeom prst="ellipse">
                <a:avLst/>
              </a:prstGeom>
              <a:gradFill rotWithShape="1">
                <a:gsLst>
                  <a:gs pos="0">
                    <a:srgbClr val="F79646">
                      <a:shade val="51000"/>
                      <a:satMod val="130000"/>
                    </a:srgbClr>
                  </a:gs>
                  <a:gs pos="80000">
                    <a:srgbClr val="F79646">
                      <a:shade val="93000"/>
                      <a:satMod val="130000"/>
                    </a:srgbClr>
                  </a:gs>
                  <a:gs pos="100000">
                    <a:srgbClr val="F79646">
                      <a:shade val="94000"/>
                      <a:satMod val="13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F79646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r>
                  <a:rPr lang="zh-CN" altLang="en-US" b="1" dirty="0">
                    <a:solidFill>
                      <a:schemeClr val="bg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前向反馈</a:t>
                </a:r>
              </a:p>
            </p:txBody>
          </p:sp>
          <p:sp>
            <p:nvSpPr>
              <p:cNvPr id="79" name="椭圆 78"/>
              <p:cNvSpPr/>
              <p:nvPr/>
            </p:nvSpPr>
            <p:spPr bwMode="auto">
              <a:xfrm>
                <a:off x="5781065" y="4463759"/>
                <a:ext cx="1008000" cy="1008000"/>
              </a:xfrm>
              <a:prstGeom prst="ellipse">
                <a:avLst/>
              </a:prstGeom>
              <a:gradFill rotWithShape="1">
                <a:gsLst>
                  <a:gs pos="0">
                    <a:srgbClr val="4BACC6">
                      <a:shade val="51000"/>
                      <a:satMod val="130000"/>
                    </a:srgbClr>
                  </a:gs>
                  <a:gs pos="80000">
                    <a:srgbClr val="4BACC6">
                      <a:shade val="93000"/>
                      <a:satMod val="130000"/>
                    </a:srgbClr>
                  </a:gs>
                  <a:gs pos="100000">
                    <a:srgbClr val="4BACC6">
                      <a:shade val="94000"/>
                      <a:satMod val="13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r>
                  <a:rPr lang="zh-CN" altLang="en-US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闭环系统</a:t>
                </a:r>
              </a:p>
            </p:txBody>
          </p:sp>
          <p:sp>
            <p:nvSpPr>
              <p:cNvPr id="86" name="椭圆 85"/>
              <p:cNvSpPr/>
              <p:nvPr/>
            </p:nvSpPr>
            <p:spPr bwMode="auto">
              <a:xfrm>
                <a:off x="7514290" y="4738702"/>
                <a:ext cx="1008000" cy="1007999"/>
              </a:xfrm>
              <a:prstGeom prst="ellipse">
                <a:avLst/>
              </a:prstGeom>
              <a:gradFill rotWithShape="1">
                <a:gsLst>
                  <a:gs pos="0">
                    <a:srgbClr val="8064A2">
                      <a:shade val="51000"/>
                      <a:satMod val="130000"/>
                    </a:srgbClr>
                  </a:gs>
                  <a:gs pos="80000">
                    <a:srgbClr val="8064A2">
                      <a:shade val="93000"/>
                      <a:satMod val="130000"/>
                    </a:srgbClr>
                  </a:gs>
                  <a:gs pos="100000">
                    <a:srgbClr val="8064A2">
                      <a:shade val="94000"/>
                      <a:satMod val="13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8064A2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r>
                  <a:rPr lang="zh-CN" altLang="en-US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后向反馈</a:t>
                </a:r>
              </a:p>
            </p:txBody>
          </p:sp>
          <p:cxnSp>
            <p:nvCxnSpPr>
              <p:cNvPr id="99" name="直接连接符 98"/>
              <p:cNvCxnSpPr/>
              <p:nvPr/>
            </p:nvCxnSpPr>
            <p:spPr>
              <a:xfrm>
                <a:off x="5579982" y="4419529"/>
                <a:ext cx="348702" cy="191848"/>
              </a:xfrm>
              <a:prstGeom prst="line">
                <a:avLst/>
              </a:prstGeom>
              <a:noFill/>
              <a:ln w="25400" cap="flat" cmpd="sng" algn="ctr">
                <a:solidFill>
                  <a:srgbClr val="4BACC6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00" name="直接连接符 99"/>
              <p:cNvCxnSpPr>
                <a:endCxn id="68" idx="3"/>
              </p:cNvCxnSpPr>
              <p:nvPr/>
            </p:nvCxnSpPr>
            <p:spPr>
              <a:xfrm flipV="1">
                <a:off x="5579982" y="3692850"/>
                <a:ext cx="348701" cy="191848"/>
              </a:xfrm>
              <a:prstGeom prst="line">
                <a:avLst/>
              </a:prstGeom>
              <a:noFill/>
              <a:ln w="25400" cap="flat" cmpd="sng" algn="ctr">
                <a:solidFill>
                  <a:srgbClr val="9BBB59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01" name="直接连接符 100"/>
              <p:cNvCxnSpPr>
                <a:stCxn id="76" idx="3"/>
                <a:endCxn id="79" idx="7"/>
              </p:cNvCxnSpPr>
              <p:nvPr/>
            </p:nvCxnSpPr>
            <p:spPr>
              <a:xfrm flipH="1">
                <a:off x="6641447" y="4079826"/>
                <a:ext cx="969638" cy="531551"/>
              </a:xfrm>
              <a:prstGeom prst="line">
                <a:avLst/>
              </a:prstGeom>
              <a:noFill/>
              <a:ln w="25400" cap="flat" cmpd="sng" algn="ctr">
                <a:solidFill>
                  <a:srgbClr val="F79646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02" name="直接连接符 101"/>
              <p:cNvCxnSpPr>
                <a:stCxn id="86" idx="2"/>
                <a:endCxn id="79" idx="6"/>
              </p:cNvCxnSpPr>
              <p:nvPr/>
            </p:nvCxnSpPr>
            <p:spPr>
              <a:xfrm flipH="1" flipV="1">
                <a:off x="6789065" y="4967759"/>
                <a:ext cx="725225" cy="274943"/>
              </a:xfrm>
              <a:prstGeom prst="line">
                <a:avLst/>
              </a:prstGeom>
              <a:noFill/>
              <a:ln w="25400" cap="flat" cmpd="sng" algn="ctr">
                <a:solidFill>
                  <a:srgbClr val="8064A2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pic>
            <p:nvPicPr>
              <p:cNvPr id="1026" name="Picture 2" descr="http://pic3.16pic.com/00/15/10/16pic_1510193_b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786" t="-58" r="7559" b="8723"/>
              <a:stretch/>
            </p:blipFill>
            <p:spPr bwMode="auto">
              <a:xfrm>
                <a:off x="4760127" y="3801976"/>
                <a:ext cx="768878" cy="7646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10" name="组合 109"/>
              <p:cNvGrpSpPr/>
              <p:nvPr/>
            </p:nvGrpSpPr>
            <p:grpSpPr>
              <a:xfrm>
                <a:off x="4297821" y="1832119"/>
                <a:ext cx="433995" cy="112970"/>
                <a:chOff x="4345371" y="2115042"/>
                <a:chExt cx="433995" cy="112970"/>
              </a:xfrm>
            </p:grpSpPr>
            <p:sp>
              <p:nvSpPr>
                <p:cNvPr id="149" name="椭圆 148"/>
                <p:cNvSpPr/>
                <p:nvPr/>
              </p:nvSpPr>
              <p:spPr>
                <a:xfrm>
                  <a:off x="4683477" y="2115042"/>
                  <a:ext cx="95889" cy="107636"/>
                </a:xfrm>
                <a:prstGeom prst="ellipse">
                  <a:avLst/>
                </a:prstGeom>
                <a:gradFill flip="none" rotWithShape="1">
                  <a:gsLst>
                    <a:gs pos="51000">
                      <a:sysClr val="windowText" lastClr="000000">
                        <a:lumMod val="65000"/>
                        <a:lumOff val="35000"/>
                      </a:sysClr>
                    </a:gs>
                    <a:gs pos="20000">
                      <a:sysClr val="window" lastClr="FFFFFF">
                        <a:lumMod val="50000"/>
                      </a:sysClr>
                    </a:gs>
                    <a:gs pos="86000">
                      <a:sysClr val="window" lastClr="FFFFFF">
                        <a:lumMod val="65000"/>
                      </a:sys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12700" cap="flat" cmpd="sng" algn="ctr">
                  <a:solidFill>
                    <a:sysClr val="window" lastClr="FFFFFF">
                      <a:lumMod val="6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50" name="椭圆 149"/>
                <p:cNvSpPr/>
                <p:nvPr/>
              </p:nvSpPr>
              <p:spPr>
                <a:xfrm>
                  <a:off x="4345371" y="2120376"/>
                  <a:ext cx="95889" cy="107636"/>
                </a:xfrm>
                <a:prstGeom prst="ellipse">
                  <a:avLst/>
                </a:prstGeom>
                <a:gradFill flip="none" rotWithShape="1">
                  <a:gsLst>
                    <a:gs pos="51000">
                      <a:sysClr val="windowText" lastClr="000000">
                        <a:lumMod val="65000"/>
                        <a:lumOff val="35000"/>
                      </a:sysClr>
                    </a:gs>
                    <a:gs pos="20000">
                      <a:sysClr val="window" lastClr="FFFFFF">
                        <a:lumMod val="50000"/>
                      </a:sysClr>
                    </a:gs>
                    <a:gs pos="86000">
                      <a:sysClr val="window" lastClr="FFFFFF">
                        <a:lumMod val="65000"/>
                      </a:sys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12700" cap="flat" cmpd="sng" algn="ctr">
                  <a:solidFill>
                    <a:sysClr val="window" lastClr="FFFFFF">
                      <a:lumMod val="6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51" name="矩形 150"/>
                <p:cNvSpPr/>
                <p:nvPr/>
              </p:nvSpPr>
              <p:spPr>
                <a:xfrm>
                  <a:off x="4376444" y="2132856"/>
                  <a:ext cx="360040" cy="72008"/>
                </a:xfrm>
                <a:prstGeom prst="rect">
                  <a:avLst/>
                </a:prstGeom>
                <a:gradFill flip="none" rotWithShape="1">
                  <a:gsLst>
                    <a:gs pos="57000">
                      <a:sysClr val="window" lastClr="FFFFFF">
                        <a:lumMod val="85000"/>
                      </a:sysClr>
                    </a:gs>
                    <a:gs pos="9000">
                      <a:sysClr val="window" lastClr="FFFFFF">
                        <a:lumMod val="50000"/>
                      </a:sysClr>
                    </a:gs>
                    <a:gs pos="98000">
                      <a:sysClr val="window" lastClr="FFFFFF">
                        <a:lumMod val="65000"/>
                      </a:sysClr>
                    </a:gs>
                  </a:gsLst>
                  <a:lin ang="5400000" scaled="1"/>
                  <a:tileRect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11" name="组合 110"/>
              <p:cNvGrpSpPr/>
              <p:nvPr/>
            </p:nvGrpSpPr>
            <p:grpSpPr>
              <a:xfrm>
                <a:off x="4297821" y="2492185"/>
                <a:ext cx="433995" cy="112970"/>
                <a:chOff x="4345371" y="2115042"/>
                <a:chExt cx="433995" cy="112970"/>
              </a:xfrm>
            </p:grpSpPr>
            <p:sp>
              <p:nvSpPr>
                <p:cNvPr id="146" name="椭圆 145"/>
                <p:cNvSpPr/>
                <p:nvPr/>
              </p:nvSpPr>
              <p:spPr>
                <a:xfrm>
                  <a:off x="4683477" y="2115042"/>
                  <a:ext cx="95889" cy="107636"/>
                </a:xfrm>
                <a:prstGeom prst="ellipse">
                  <a:avLst/>
                </a:prstGeom>
                <a:gradFill flip="none" rotWithShape="1">
                  <a:gsLst>
                    <a:gs pos="51000">
                      <a:sysClr val="windowText" lastClr="000000">
                        <a:lumMod val="65000"/>
                        <a:lumOff val="35000"/>
                      </a:sysClr>
                    </a:gs>
                    <a:gs pos="20000">
                      <a:sysClr val="window" lastClr="FFFFFF">
                        <a:lumMod val="50000"/>
                      </a:sysClr>
                    </a:gs>
                    <a:gs pos="86000">
                      <a:sysClr val="window" lastClr="FFFFFF">
                        <a:lumMod val="65000"/>
                      </a:sys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12700" cap="flat" cmpd="sng" algn="ctr">
                  <a:solidFill>
                    <a:sysClr val="window" lastClr="FFFFFF">
                      <a:lumMod val="6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7" name="椭圆 146"/>
                <p:cNvSpPr/>
                <p:nvPr/>
              </p:nvSpPr>
              <p:spPr>
                <a:xfrm>
                  <a:off x="4345371" y="2120376"/>
                  <a:ext cx="95889" cy="107636"/>
                </a:xfrm>
                <a:prstGeom prst="ellipse">
                  <a:avLst/>
                </a:prstGeom>
                <a:gradFill flip="none" rotWithShape="1">
                  <a:gsLst>
                    <a:gs pos="51000">
                      <a:sysClr val="windowText" lastClr="000000">
                        <a:lumMod val="65000"/>
                        <a:lumOff val="35000"/>
                      </a:sysClr>
                    </a:gs>
                    <a:gs pos="20000">
                      <a:sysClr val="window" lastClr="FFFFFF">
                        <a:lumMod val="50000"/>
                      </a:sysClr>
                    </a:gs>
                    <a:gs pos="86000">
                      <a:sysClr val="window" lastClr="FFFFFF">
                        <a:lumMod val="65000"/>
                      </a:sys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12700" cap="flat" cmpd="sng" algn="ctr">
                  <a:solidFill>
                    <a:sysClr val="window" lastClr="FFFFFF">
                      <a:lumMod val="6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8" name="矩形 147"/>
                <p:cNvSpPr/>
                <p:nvPr/>
              </p:nvSpPr>
              <p:spPr>
                <a:xfrm>
                  <a:off x="4376444" y="2132856"/>
                  <a:ext cx="360040" cy="72008"/>
                </a:xfrm>
                <a:prstGeom prst="rect">
                  <a:avLst/>
                </a:prstGeom>
                <a:gradFill flip="none" rotWithShape="1">
                  <a:gsLst>
                    <a:gs pos="57000">
                      <a:sysClr val="window" lastClr="FFFFFF">
                        <a:lumMod val="85000"/>
                      </a:sysClr>
                    </a:gs>
                    <a:gs pos="9000">
                      <a:sysClr val="window" lastClr="FFFFFF">
                        <a:lumMod val="50000"/>
                      </a:sysClr>
                    </a:gs>
                    <a:gs pos="98000">
                      <a:sysClr val="window" lastClr="FFFFFF">
                        <a:lumMod val="65000"/>
                      </a:sysClr>
                    </a:gs>
                  </a:gsLst>
                  <a:lin ang="5400000" scaled="1"/>
                  <a:tileRect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12" name="组合 111"/>
              <p:cNvGrpSpPr/>
              <p:nvPr/>
            </p:nvGrpSpPr>
            <p:grpSpPr>
              <a:xfrm>
                <a:off x="4307073" y="3140176"/>
                <a:ext cx="433995" cy="112970"/>
                <a:chOff x="4345371" y="2115042"/>
                <a:chExt cx="433995" cy="112970"/>
              </a:xfrm>
            </p:grpSpPr>
            <p:sp>
              <p:nvSpPr>
                <p:cNvPr id="143" name="椭圆 142"/>
                <p:cNvSpPr/>
                <p:nvPr/>
              </p:nvSpPr>
              <p:spPr>
                <a:xfrm>
                  <a:off x="4683477" y="2115042"/>
                  <a:ext cx="95889" cy="107636"/>
                </a:xfrm>
                <a:prstGeom prst="ellipse">
                  <a:avLst/>
                </a:prstGeom>
                <a:gradFill flip="none" rotWithShape="1">
                  <a:gsLst>
                    <a:gs pos="51000">
                      <a:sysClr val="windowText" lastClr="000000">
                        <a:lumMod val="65000"/>
                        <a:lumOff val="35000"/>
                      </a:sysClr>
                    </a:gs>
                    <a:gs pos="20000">
                      <a:sysClr val="window" lastClr="FFFFFF">
                        <a:lumMod val="50000"/>
                      </a:sysClr>
                    </a:gs>
                    <a:gs pos="86000">
                      <a:sysClr val="window" lastClr="FFFFFF">
                        <a:lumMod val="65000"/>
                      </a:sys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12700" cap="flat" cmpd="sng" algn="ctr">
                  <a:solidFill>
                    <a:sysClr val="window" lastClr="FFFFFF">
                      <a:lumMod val="6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4" name="椭圆 143"/>
                <p:cNvSpPr/>
                <p:nvPr/>
              </p:nvSpPr>
              <p:spPr>
                <a:xfrm>
                  <a:off x="4345371" y="2120376"/>
                  <a:ext cx="95889" cy="107636"/>
                </a:xfrm>
                <a:prstGeom prst="ellipse">
                  <a:avLst/>
                </a:prstGeom>
                <a:gradFill flip="none" rotWithShape="1">
                  <a:gsLst>
                    <a:gs pos="51000">
                      <a:sysClr val="windowText" lastClr="000000">
                        <a:lumMod val="65000"/>
                        <a:lumOff val="35000"/>
                      </a:sysClr>
                    </a:gs>
                    <a:gs pos="20000">
                      <a:sysClr val="window" lastClr="FFFFFF">
                        <a:lumMod val="50000"/>
                      </a:sysClr>
                    </a:gs>
                    <a:gs pos="86000">
                      <a:sysClr val="window" lastClr="FFFFFF">
                        <a:lumMod val="65000"/>
                      </a:sys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12700" cap="flat" cmpd="sng" algn="ctr">
                  <a:solidFill>
                    <a:sysClr val="window" lastClr="FFFFFF">
                      <a:lumMod val="6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5" name="矩形 144"/>
                <p:cNvSpPr/>
                <p:nvPr/>
              </p:nvSpPr>
              <p:spPr>
                <a:xfrm>
                  <a:off x="4376444" y="2132856"/>
                  <a:ext cx="360040" cy="72008"/>
                </a:xfrm>
                <a:prstGeom prst="rect">
                  <a:avLst/>
                </a:prstGeom>
                <a:gradFill flip="none" rotWithShape="1">
                  <a:gsLst>
                    <a:gs pos="57000">
                      <a:sysClr val="window" lastClr="FFFFFF">
                        <a:lumMod val="85000"/>
                      </a:sysClr>
                    </a:gs>
                    <a:gs pos="9000">
                      <a:sysClr val="window" lastClr="FFFFFF">
                        <a:lumMod val="50000"/>
                      </a:sysClr>
                    </a:gs>
                    <a:gs pos="98000">
                      <a:sysClr val="window" lastClr="FFFFFF">
                        <a:lumMod val="65000"/>
                      </a:sysClr>
                    </a:gs>
                  </a:gsLst>
                  <a:lin ang="5400000" scaled="1"/>
                  <a:tileRect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13" name="组合 112"/>
              <p:cNvGrpSpPr/>
              <p:nvPr/>
            </p:nvGrpSpPr>
            <p:grpSpPr>
              <a:xfrm>
                <a:off x="4313076" y="3788167"/>
                <a:ext cx="433995" cy="112970"/>
                <a:chOff x="4345371" y="2115042"/>
                <a:chExt cx="433995" cy="112970"/>
              </a:xfrm>
            </p:grpSpPr>
            <p:sp>
              <p:nvSpPr>
                <p:cNvPr id="140" name="椭圆 139"/>
                <p:cNvSpPr/>
                <p:nvPr/>
              </p:nvSpPr>
              <p:spPr>
                <a:xfrm>
                  <a:off x="4683477" y="2115042"/>
                  <a:ext cx="95889" cy="107636"/>
                </a:xfrm>
                <a:prstGeom prst="ellipse">
                  <a:avLst/>
                </a:prstGeom>
                <a:gradFill flip="none" rotWithShape="1">
                  <a:gsLst>
                    <a:gs pos="51000">
                      <a:sysClr val="windowText" lastClr="000000">
                        <a:lumMod val="65000"/>
                        <a:lumOff val="35000"/>
                      </a:sysClr>
                    </a:gs>
                    <a:gs pos="20000">
                      <a:sysClr val="window" lastClr="FFFFFF">
                        <a:lumMod val="50000"/>
                      </a:sysClr>
                    </a:gs>
                    <a:gs pos="86000">
                      <a:sysClr val="window" lastClr="FFFFFF">
                        <a:lumMod val="65000"/>
                      </a:sys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12700" cap="flat" cmpd="sng" algn="ctr">
                  <a:solidFill>
                    <a:sysClr val="window" lastClr="FFFFFF">
                      <a:lumMod val="6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1" name="椭圆 140"/>
                <p:cNvSpPr/>
                <p:nvPr/>
              </p:nvSpPr>
              <p:spPr>
                <a:xfrm>
                  <a:off x="4345371" y="2120376"/>
                  <a:ext cx="95889" cy="107636"/>
                </a:xfrm>
                <a:prstGeom prst="ellipse">
                  <a:avLst/>
                </a:prstGeom>
                <a:gradFill flip="none" rotWithShape="1">
                  <a:gsLst>
                    <a:gs pos="51000">
                      <a:sysClr val="windowText" lastClr="000000">
                        <a:lumMod val="65000"/>
                        <a:lumOff val="35000"/>
                      </a:sysClr>
                    </a:gs>
                    <a:gs pos="20000">
                      <a:sysClr val="window" lastClr="FFFFFF">
                        <a:lumMod val="50000"/>
                      </a:sysClr>
                    </a:gs>
                    <a:gs pos="86000">
                      <a:sysClr val="window" lastClr="FFFFFF">
                        <a:lumMod val="65000"/>
                      </a:sys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12700" cap="flat" cmpd="sng" algn="ctr">
                  <a:solidFill>
                    <a:sysClr val="window" lastClr="FFFFFF">
                      <a:lumMod val="6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2" name="矩形 141"/>
                <p:cNvSpPr/>
                <p:nvPr/>
              </p:nvSpPr>
              <p:spPr>
                <a:xfrm>
                  <a:off x="4376444" y="2132856"/>
                  <a:ext cx="360040" cy="72008"/>
                </a:xfrm>
                <a:prstGeom prst="rect">
                  <a:avLst/>
                </a:prstGeom>
                <a:gradFill flip="none" rotWithShape="1">
                  <a:gsLst>
                    <a:gs pos="57000">
                      <a:sysClr val="window" lastClr="FFFFFF">
                        <a:lumMod val="85000"/>
                      </a:sysClr>
                    </a:gs>
                    <a:gs pos="9000">
                      <a:sysClr val="window" lastClr="FFFFFF">
                        <a:lumMod val="50000"/>
                      </a:sysClr>
                    </a:gs>
                    <a:gs pos="98000">
                      <a:sysClr val="window" lastClr="FFFFFF">
                        <a:lumMod val="65000"/>
                      </a:sysClr>
                    </a:gs>
                  </a:gsLst>
                  <a:lin ang="5400000" scaled="1"/>
                  <a:tileRect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14" name="组合 113"/>
              <p:cNvGrpSpPr/>
              <p:nvPr/>
            </p:nvGrpSpPr>
            <p:grpSpPr>
              <a:xfrm>
                <a:off x="4305858" y="4364159"/>
                <a:ext cx="433995" cy="112970"/>
                <a:chOff x="4345371" y="2115042"/>
                <a:chExt cx="433995" cy="112970"/>
              </a:xfrm>
            </p:grpSpPr>
            <p:sp>
              <p:nvSpPr>
                <p:cNvPr id="137" name="椭圆 136"/>
                <p:cNvSpPr/>
                <p:nvPr/>
              </p:nvSpPr>
              <p:spPr>
                <a:xfrm>
                  <a:off x="4683477" y="2115042"/>
                  <a:ext cx="95889" cy="107636"/>
                </a:xfrm>
                <a:prstGeom prst="ellipse">
                  <a:avLst/>
                </a:prstGeom>
                <a:gradFill flip="none" rotWithShape="1">
                  <a:gsLst>
                    <a:gs pos="51000">
                      <a:sysClr val="windowText" lastClr="000000">
                        <a:lumMod val="65000"/>
                        <a:lumOff val="35000"/>
                      </a:sysClr>
                    </a:gs>
                    <a:gs pos="20000">
                      <a:sysClr val="window" lastClr="FFFFFF">
                        <a:lumMod val="50000"/>
                      </a:sysClr>
                    </a:gs>
                    <a:gs pos="86000">
                      <a:sysClr val="window" lastClr="FFFFFF">
                        <a:lumMod val="65000"/>
                      </a:sys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12700" cap="flat" cmpd="sng" algn="ctr">
                  <a:solidFill>
                    <a:sysClr val="window" lastClr="FFFFFF">
                      <a:lumMod val="6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8" name="椭圆 137"/>
                <p:cNvSpPr/>
                <p:nvPr/>
              </p:nvSpPr>
              <p:spPr>
                <a:xfrm>
                  <a:off x="4345371" y="2120376"/>
                  <a:ext cx="95889" cy="107636"/>
                </a:xfrm>
                <a:prstGeom prst="ellipse">
                  <a:avLst/>
                </a:prstGeom>
                <a:gradFill flip="none" rotWithShape="1">
                  <a:gsLst>
                    <a:gs pos="51000">
                      <a:sysClr val="windowText" lastClr="000000">
                        <a:lumMod val="65000"/>
                        <a:lumOff val="35000"/>
                      </a:sysClr>
                    </a:gs>
                    <a:gs pos="20000">
                      <a:sysClr val="window" lastClr="FFFFFF">
                        <a:lumMod val="50000"/>
                      </a:sysClr>
                    </a:gs>
                    <a:gs pos="86000">
                      <a:sysClr val="window" lastClr="FFFFFF">
                        <a:lumMod val="65000"/>
                      </a:sys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12700" cap="flat" cmpd="sng" algn="ctr">
                  <a:solidFill>
                    <a:sysClr val="window" lastClr="FFFFFF">
                      <a:lumMod val="6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9" name="矩形 138"/>
                <p:cNvSpPr/>
                <p:nvPr/>
              </p:nvSpPr>
              <p:spPr>
                <a:xfrm>
                  <a:off x="4376444" y="2132856"/>
                  <a:ext cx="360040" cy="72008"/>
                </a:xfrm>
                <a:prstGeom prst="rect">
                  <a:avLst/>
                </a:prstGeom>
                <a:gradFill flip="none" rotWithShape="1">
                  <a:gsLst>
                    <a:gs pos="57000">
                      <a:sysClr val="window" lastClr="FFFFFF">
                        <a:lumMod val="85000"/>
                      </a:sysClr>
                    </a:gs>
                    <a:gs pos="9000">
                      <a:sysClr val="window" lastClr="FFFFFF">
                        <a:lumMod val="50000"/>
                      </a:sysClr>
                    </a:gs>
                    <a:gs pos="98000">
                      <a:sysClr val="window" lastClr="FFFFFF">
                        <a:lumMod val="65000"/>
                      </a:sysClr>
                    </a:gs>
                  </a:gsLst>
                  <a:lin ang="5400000" scaled="1"/>
                  <a:tileRect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15" name="组合 114"/>
              <p:cNvGrpSpPr/>
              <p:nvPr/>
            </p:nvGrpSpPr>
            <p:grpSpPr>
              <a:xfrm>
                <a:off x="4294687" y="5012150"/>
                <a:ext cx="433995" cy="112970"/>
                <a:chOff x="4345371" y="2115042"/>
                <a:chExt cx="433995" cy="112970"/>
              </a:xfrm>
            </p:grpSpPr>
            <p:sp>
              <p:nvSpPr>
                <p:cNvPr id="134" name="椭圆 133"/>
                <p:cNvSpPr/>
                <p:nvPr/>
              </p:nvSpPr>
              <p:spPr>
                <a:xfrm>
                  <a:off x="4683477" y="2115042"/>
                  <a:ext cx="95889" cy="107636"/>
                </a:xfrm>
                <a:prstGeom prst="ellipse">
                  <a:avLst/>
                </a:prstGeom>
                <a:gradFill flip="none" rotWithShape="1">
                  <a:gsLst>
                    <a:gs pos="51000">
                      <a:sysClr val="windowText" lastClr="000000">
                        <a:lumMod val="65000"/>
                        <a:lumOff val="35000"/>
                      </a:sysClr>
                    </a:gs>
                    <a:gs pos="20000">
                      <a:sysClr val="window" lastClr="FFFFFF">
                        <a:lumMod val="50000"/>
                      </a:sysClr>
                    </a:gs>
                    <a:gs pos="86000">
                      <a:sysClr val="window" lastClr="FFFFFF">
                        <a:lumMod val="65000"/>
                      </a:sys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12700" cap="flat" cmpd="sng" algn="ctr">
                  <a:solidFill>
                    <a:sysClr val="window" lastClr="FFFFFF">
                      <a:lumMod val="6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5" name="椭圆 134"/>
                <p:cNvSpPr/>
                <p:nvPr/>
              </p:nvSpPr>
              <p:spPr>
                <a:xfrm>
                  <a:off x="4345371" y="2120376"/>
                  <a:ext cx="95889" cy="107636"/>
                </a:xfrm>
                <a:prstGeom prst="ellipse">
                  <a:avLst/>
                </a:prstGeom>
                <a:gradFill flip="none" rotWithShape="1">
                  <a:gsLst>
                    <a:gs pos="51000">
                      <a:sysClr val="windowText" lastClr="000000">
                        <a:lumMod val="65000"/>
                        <a:lumOff val="35000"/>
                      </a:sysClr>
                    </a:gs>
                    <a:gs pos="20000">
                      <a:sysClr val="window" lastClr="FFFFFF">
                        <a:lumMod val="50000"/>
                      </a:sysClr>
                    </a:gs>
                    <a:gs pos="86000">
                      <a:sysClr val="window" lastClr="FFFFFF">
                        <a:lumMod val="65000"/>
                      </a:sys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12700" cap="flat" cmpd="sng" algn="ctr">
                  <a:solidFill>
                    <a:sysClr val="window" lastClr="FFFFFF">
                      <a:lumMod val="6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6" name="矩形 135"/>
                <p:cNvSpPr/>
                <p:nvPr/>
              </p:nvSpPr>
              <p:spPr>
                <a:xfrm>
                  <a:off x="4376444" y="2132856"/>
                  <a:ext cx="360040" cy="72008"/>
                </a:xfrm>
                <a:prstGeom prst="rect">
                  <a:avLst/>
                </a:prstGeom>
                <a:gradFill flip="none" rotWithShape="1">
                  <a:gsLst>
                    <a:gs pos="57000">
                      <a:sysClr val="window" lastClr="FFFFFF">
                        <a:lumMod val="85000"/>
                      </a:sysClr>
                    </a:gs>
                    <a:gs pos="9000">
                      <a:sysClr val="window" lastClr="FFFFFF">
                        <a:lumMod val="50000"/>
                      </a:sysClr>
                    </a:gs>
                    <a:gs pos="98000">
                      <a:sysClr val="window" lastClr="FFFFFF">
                        <a:lumMod val="65000"/>
                      </a:sysClr>
                    </a:gs>
                  </a:gsLst>
                  <a:lin ang="5400000" scaled="1"/>
                  <a:tileRect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16" name="组合 115"/>
              <p:cNvGrpSpPr/>
              <p:nvPr/>
            </p:nvGrpSpPr>
            <p:grpSpPr>
              <a:xfrm>
                <a:off x="4284004" y="5701112"/>
                <a:ext cx="433995" cy="112970"/>
                <a:chOff x="4345371" y="2115042"/>
                <a:chExt cx="433995" cy="112970"/>
              </a:xfrm>
            </p:grpSpPr>
            <p:sp>
              <p:nvSpPr>
                <p:cNvPr id="131" name="椭圆 130"/>
                <p:cNvSpPr/>
                <p:nvPr/>
              </p:nvSpPr>
              <p:spPr>
                <a:xfrm>
                  <a:off x="4683477" y="2115042"/>
                  <a:ext cx="95889" cy="107636"/>
                </a:xfrm>
                <a:prstGeom prst="ellipse">
                  <a:avLst/>
                </a:prstGeom>
                <a:gradFill flip="none" rotWithShape="1">
                  <a:gsLst>
                    <a:gs pos="51000">
                      <a:sysClr val="windowText" lastClr="000000">
                        <a:lumMod val="65000"/>
                        <a:lumOff val="35000"/>
                      </a:sysClr>
                    </a:gs>
                    <a:gs pos="20000">
                      <a:sysClr val="window" lastClr="FFFFFF">
                        <a:lumMod val="50000"/>
                      </a:sysClr>
                    </a:gs>
                    <a:gs pos="86000">
                      <a:sysClr val="window" lastClr="FFFFFF">
                        <a:lumMod val="65000"/>
                      </a:sys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12700" cap="flat" cmpd="sng" algn="ctr">
                  <a:solidFill>
                    <a:sysClr val="window" lastClr="FFFFFF">
                      <a:lumMod val="6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2" name="椭圆 131"/>
                <p:cNvSpPr/>
                <p:nvPr/>
              </p:nvSpPr>
              <p:spPr>
                <a:xfrm>
                  <a:off x="4345371" y="2120376"/>
                  <a:ext cx="95889" cy="107636"/>
                </a:xfrm>
                <a:prstGeom prst="ellipse">
                  <a:avLst/>
                </a:prstGeom>
                <a:gradFill flip="none" rotWithShape="1">
                  <a:gsLst>
                    <a:gs pos="51000">
                      <a:sysClr val="windowText" lastClr="000000">
                        <a:lumMod val="65000"/>
                        <a:lumOff val="35000"/>
                      </a:sysClr>
                    </a:gs>
                    <a:gs pos="20000">
                      <a:sysClr val="window" lastClr="FFFFFF">
                        <a:lumMod val="50000"/>
                      </a:sysClr>
                    </a:gs>
                    <a:gs pos="86000">
                      <a:sysClr val="window" lastClr="FFFFFF">
                        <a:lumMod val="65000"/>
                      </a:sys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12700" cap="flat" cmpd="sng" algn="ctr">
                  <a:solidFill>
                    <a:sysClr val="window" lastClr="FFFFFF">
                      <a:lumMod val="6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3" name="矩形 132"/>
                <p:cNvSpPr/>
                <p:nvPr/>
              </p:nvSpPr>
              <p:spPr>
                <a:xfrm>
                  <a:off x="4376444" y="2132856"/>
                  <a:ext cx="360040" cy="72008"/>
                </a:xfrm>
                <a:prstGeom prst="rect">
                  <a:avLst/>
                </a:prstGeom>
                <a:gradFill flip="none" rotWithShape="1">
                  <a:gsLst>
                    <a:gs pos="57000">
                      <a:sysClr val="window" lastClr="FFFFFF">
                        <a:lumMod val="85000"/>
                      </a:sysClr>
                    </a:gs>
                    <a:gs pos="9000">
                      <a:sysClr val="window" lastClr="FFFFFF">
                        <a:lumMod val="50000"/>
                      </a:sysClr>
                    </a:gs>
                    <a:gs pos="98000">
                      <a:sysClr val="window" lastClr="FFFFFF">
                        <a:lumMod val="65000"/>
                      </a:sysClr>
                    </a:gs>
                  </a:gsLst>
                  <a:lin ang="5400000" scaled="1"/>
                  <a:tileRect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10177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0" y="833440"/>
            <a:ext cx="9144000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zh-CN" altLang="en-US" sz="3200" b="1" dirty="0">
                <a:solidFill>
                  <a:srgbClr val="6CA62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控制论 </a:t>
            </a:r>
            <a:r>
              <a:rPr lang="en-US" altLang="zh-CN" sz="3200" b="1" dirty="0">
                <a:solidFill>
                  <a:srgbClr val="6CA62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灯片编号占位符 1"/>
          <p:cNvSpPr txBox="1">
            <a:spLocks noGrp="1"/>
          </p:cNvSpPr>
          <p:nvPr/>
        </p:nvSpPr>
        <p:spPr bwMode="auto">
          <a:xfrm>
            <a:off x="7235963" y="6596956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r">
              <a:defRPr kumimoji="1" sz="1400" b="1">
                <a:solidFill>
                  <a:schemeClr val="bg1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defRPr>
            </a:lvl1pPr>
          </a:lstStyle>
          <a:p>
            <a:fld id="{0D7D0512-7820-47F3-A392-C9562B311ADF}" type="slidenum">
              <a:rPr lang="zh-CN" altLang="en-US"/>
              <a:pPr/>
              <a:t>28</a:t>
            </a:fld>
            <a:endParaRPr lang="en-US" altLang="zh-CN" dirty="0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" y="5876966"/>
            <a:ext cx="9144001" cy="95410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T.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Abdelzaher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Y.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Diao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J.L.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Hellerstein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C. Lu, X. Zhu, Introduction to Control Theory and Its Application to Computing Systems, in: Performance Modeling and Engineering, Springer, 2008, pp. 185–215.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S. Dobson, F.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Zambonelli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S.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Denazis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A.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Fernández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D.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Gaïti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E.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Gelenbe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F.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Massacci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P. Nixon, F.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Saffre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N. Schmidt, A survey of autonomic communications, ACM Trans.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Auton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. Adapt. Syst. 1 (2) (2006) 223–259</a:t>
            </a:r>
            <a:endParaRPr lang="zh-CN" altLang="en-US" sz="1400" dirty="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4253072" y="1930054"/>
            <a:ext cx="433995" cy="112970"/>
            <a:chOff x="4345371" y="2115042"/>
            <a:chExt cx="433995" cy="112970"/>
          </a:xfrm>
        </p:grpSpPr>
        <p:sp>
          <p:nvSpPr>
            <p:cNvPr id="40" name="椭圆 39"/>
            <p:cNvSpPr/>
            <p:nvPr/>
          </p:nvSpPr>
          <p:spPr>
            <a:xfrm>
              <a:off x="4683477" y="2115042"/>
              <a:ext cx="95889" cy="107636"/>
            </a:xfrm>
            <a:prstGeom prst="ellipse">
              <a:avLst/>
            </a:prstGeom>
            <a:gradFill flip="none" rotWithShape="1">
              <a:gsLst>
                <a:gs pos="51000">
                  <a:sysClr val="windowText" lastClr="000000">
                    <a:lumMod val="65000"/>
                    <a:lumOff val="35000"/>
                  </a:sysClr>
                </a:gs>
                <a:gs pos="20000">
                  <a:sysClr val="window" lastClr="FFFFFF">
                    <a:lumMod val="50000"/>
                  </a:sysClr>
                </a:gs>
                <a:gs pos="86000">
                  <a:sysClr val="window" lastClr="FFFFFF">
                    <a:lumMod val="65000"/>
                  </a:sys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4345371" y="2120376"/>
              <a:ext cx="95889" cy="107636"/>
            </a:xfrm>
            <a:prstGeom prst="ellipse">
              <a:avLst/>
            </a:prstGeom>
            <a:gradFill flip="none" rotWithShape="1">
              <a:gsLst>
                <a:gs pos="51000">
                  <a:sysClr val="windowText" lastClr="000000">
                    <a:lumMod val="65000"/>
                    <a:lumOff val="35000"/>
                  </a:sysClr>
                </a:gs>
                <a:gs pos="20000">
                  <a:sysClr val="window" lastClr="FFFFFF">
                    <a:lumMod val="50000"/>
                  </a:sysClr>
                </a:gs>
                <a:gs pos="86000">
                  <a:sysClr val="window" lastClr="FFFFFF">
                    <a:lumMod val="65000"/>
                  </a:sys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4376444" y="2132856"/>
              <a:ext cx="360040" cy="72008"/>
            </a:xfrm>
            <a:prstGeom prst="rect">
              <a:avLst/>
            </a:prstGeom>
            <a:gradFill flip="none" rotWithShape="1">
              <a:gsLst>
                <a:gs pos="57000">
                  <a:sysClr val="window" lastClr="FFFFFF">
                    <a:lumMod val="85000"/>
                  </a:sysClr>
                </a:gs>
                <a:gs pos="9000">
                  <a:sysClr val="window" lastClr="FFFFFF">
                    <a:lumMod val="50000"/>
                  </a:sysClr>
                </a:gs>
                <a:gs pos="98000">
                  <a:sysClr val="window" lastClr="FFFFFF">
                    <a:lumMod val="65000"/>
                  </a:sysClr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4259075" y="2578045"/>
            <a:ext cx="433995" cy="112970"/>
            <a:chOff x="4345371" y="2115042"/>
            <a:chExt cx="433995" cy="112970"/>
          </a:xfrm>
        </p:grpSpPr>
        <p:sp>
          <p:nvSpPr>
            <p:cNvPr id="44" name="椭圆 43"/>
            <p:cNvSpPr/>
            <p:nvPr/>
          </p:nvSpPr>
          <p:spPr>
            <a:xfrm>
              <a:off x="4683477" y="2115042"/>
              <a:ext cx="95889" cy="107636"/>
            </a:xfrm>
            <a:prstGeom prst="ellipse">
              <a:avLst/>
            </a:prstGeom>
            <a:gradFill flip="none" rotWithShape="1">
              <a:gsLst>
                <a:gs pos="51000">
                  <a:sysClr val="windowText" lastClr="000000">
                    <a:lumMod val="65000"/>
                    <a:lumOff val="35000"/>
                  </a:sysClr>
                </a:gs>
                <a:gs pos="20000">
                  <a:sysClr val="window" lastClr="FFFFFF">
                    <a:lumMod val="50000"/>
                  </a:sysClr>
                </a:gs>
                <a:gs pos="86000">
                  <a:sysClr val="window" lastClr="FFFFFF">
                    <a:lumMod val="65000"/>
                  </a:sys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4345371" y="2120376"/>
              <a:ext cx="95889" cy="107636"/>
            </a:xfrm>
            <a:prstGeom prst="ellipse">
              <a:avLst/>
            </a:prstGeom>
            <a:gradFill flip="none" rotWithShape="1">
              <a:gsLst>
                <a:gs pos="51000">
                  <a:sysClr val="windowText" lastClr="000000">
                    <a:lumMod val="65000"/>
                    <a:lumOff val="35000"/>
                  </a:sysClr>
                </a:gs>
                <a:gs pos="20000">
                  <a:sysClr val="window" lastClr="FFFFFF">
                    <a:lumMod val="50000"/>
                  </a:sysClr>
                </a:gs>
                <a:gs pos="86000">
                  <a:sysClr val="window" lastClr="FFFFFF">
                    <a:lumMod val="65000"/>
                  </a:sys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4376444" y="2132856"/>
              <a:ext cx="360040" cy="72008"/>
            </a:xfrm>
            <a:prstGeom prst="rect">
              <a:avLst/>
            </a:prstGeom>
            <a:gradFill flip="none" rotWithShape="1">
              <a:gsLst>
                <a:gs pos="57000">
                  <a:sysClr val="window" lastClr="FFFFFF">
                    <a:lumMod val="85000"/>
                  </a:sysClr>
                </a:gs>
                <a:gs pos="9000">
                  <a:sysClr val="window" lastClr="FFFFFF">
                    <a:lumMod val="50000"/>
                  </a:sysClr>
                </a:gs>
                <a:gs pos="98000">
                  <a:sysClr val="window" lastClr="FFFFFF">
                    <a:lumMod val="65000"/>
                  </a:sysClr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4251857" y="3154037"/>
            <a:ext cx="433995" cy="112970"/>
            <a:chOff x="4345371" y="2115042"/>
            <a:chExt cx="433995" cy="112970"/>
          </a:xfrm>
        </p:grpSpPr>
        <p:sp>
          <p:nvSpPr>
            <p:cNvPr id="48" name="椭圆 47"/>
            <p:cNvSpPr/>
            <p:nvPr/>
          </p:nvSpPr>
          <p:spPr>
            <a:xfrm>
              <a:off x="4683477" y="2115042"/>
              <a:ext cx="95889" cy="107636"/>
            </a:xfrm>
            <a:prstGeom prst="ellipse">
              <a:avLst/>
            </a:prstGeom>
            <a:gradFill flip="none" rotWithShape="1">
              <a:gsLst>
                <a:gs pos="51000">
                  <a:sysClr val="windowText" lastClr="000000">
                    <a:lumMod val="65000"/>
                    <a:lumOff val="35000"/>
                  </a:sysClr>
                </a:gs>
                <a:gs pos="20000">
                  <a:sysClr val="window" lastClr="FFFFFF">
                    <a:lumMod val="50000"/>
                  </a:sysClr>
                </a:gs>
                <a:gs pos="86000">
                  <a:sysClr val="window" lastClr="FFFFFF">
                    <a:lumMod val="65000"/>
                  </a:sys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4345371" y="2120376"/>
              <a:ext cx="95889" cy="107636"/>
            </a:xfrm>
            <a:prstGeom prst="ellipse">
              <a:avLst/>
            </a:prstGeom>
            <a:gradFill flip="none" rotWithShape="1">
              <a:gsLst>
                <a:gs pos="51000">
                  <a:sysClr val="windowText" lastClr="000000">
                    <a:lumMod val="65000"/>
                    <a:lumOff val="35000"/>
                  </a:sysClr>
                </a:gs>
                <a:gs pos="20000">
                  <a:sysClr val="window" lastClr="FFFFFF">
                    <a:lumMod val="50000"/>
                  </a:sysClr>
                </a:gs>
                <a:gs pos="86000">
                  <a:sysClr val="window" lastClr="FFFFFF">
                    <a:lumMod val="65000"/>
                  </a:sys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4376444" y="2132856"/>
              <a:ext cx="360040" cy="72008"/>
            </a:xfrm>
            <a:prstGeom prst="rect">
              <a:avLst/>
            </a:prstGeom>
            <a:gradFill flip="none" rotWithShape="1">
              <a:gsLst>
                <a:gs pos="57000">
                  <a:sysClr val="window" lastClr="FFFFFF">
                    <a:lumMod val="85000"/>
                  </a:sysClr>
                </a:gs>
                <a:gs pos="9000">
                  <a:sysClr val="window" lastClr="FFFFFF">
                    <a:lumMod val="50000"/>
                  </a:sysClr>
                </a:gs>
                <a:gs pos="98000">
                  <a:sysClr val="window" lastClr="FFFFFF">
                    <a:lumMod val="65000"/>
                  </a:sysClr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4240686" y="3802028"/>
            <a:ext cx="433995" cy="112970"/>
            <a:chOff x="4345371" y="2115042"/>
            <a:chExt cx="433995" cy="112970"/>
          </a:xfrm>
        </p:grpSpPr>
        <p:sp>
          <p:nvSpPr>
            <p:cNvPr id="52" name="椭圆 51"/>
            <p:cNvSpPr/>
            <p:nvPr/>
          </p:nvSpPr>
          <p:spPr>
            <a:xfrm>
              <a:off x="4683477" y="2115042"/>
              <a:ext cx="95889" cy="107636"/>
            </a:xfrm>
            <a:prstGeom prst="ellipse">
              <a:avLst/>
            </a:prstGeom>
            <a:gradFill flip="none" rotWithShape="1">
              <a:gsLst>
                <a:gs pos="51000">
                  <a:sysClr val="windowText" lastClr="000000">
                    <a:lumMod val="65000"/>
                    <a:lumOff val="35000"/>
                  </a:sysClr>
                </a:gs>
                <a:gs pos="20000">
                  <a:sysClr val="window" lastClr="FFFFFF">
                    <a:lumMod val="50000"/>
                  </a:sysClr>
                </a:gs>
                <a:gs pos="86000">
                  <a:sysClr val="window" lastClr="FFFFFF">
                    <a:lumMod val="65000"/>
                  </a:sys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4345371" y="2120376"/>
              <a:ext cx="95889" cy="107636"/>
            </a:xfrm>
            <a:prstGeom prst="ellipse">
              <a:avLst/>
            </a:prstGeom>
            <a:gradFill flip="none" rotWithShape="1">
              <a:gsLst>
                <a:gs pos="51000">
                  <a:sysClr val="windowText" lastClr="000000">
                    <a:lumMod val="65000"/>
                    <a:lumOff val="35000"/>
                  </a:sysClr>
                </a:gs>
                <a:gs pos="20000">
                  <a:sysClr val="window" lastClr="FFFFFF">
                    <a:lumMod val="50000"/>
                  </a:sysClr>
                </a:gs>
                <a:gs pos="86000">
                  <a:sysClr val="window" lastClr="FFFFFF">
                    <a:lumMod val="65000"/>
                  </a:sys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4376444" y="2132856"/>
              <a:ext cx="360040" cy="72008"/>
            </a:xfrm>
            <a:prstGeom prst="rect">
              <a:avLst/>
            </a:prstGeom>
            <a:gradFill flip="none" rotWithShape="1">
              <a:gsLst>
                <a:gs pos="57000">
                  <a:sysClr val="window" lastClr="FFFFFF">
                    <a:lumMod val="85000"/>
                  </a:sysClr>
                </a:gs>
                <a:gs pos="9000">
                  <a:sysClr val="window" lastClr="FFFFFF">
                    <a:lumMod val="50000"/>
                  </a:sysClr>
                </a:gs>
                <a:gs pos="98000">
                  <a:sysClr val="window" lastClr="FFFFFF">
                    <a:lumMod val="65000"/>
                  </a:sysClr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4230003" y="4490990"/>
            <a:ext cx="433995" cy="112970"/>
            <a:chOff x="4345371" y="2115042"/>
            <a:chExt cx="433995" cy="112970"/>
          </a:xfrm>
        </p:grpSpPr>
        <p:sp>
          <p:nvSpPr>
            <p:cNvPr id="56" name="椭圆 55"/>
            <p:cNvSpPr/>
            <p:nvPr/>
          </p:nvSpPr>
          <p:spPr>
            <a:xfrm>
              <a:off x="4683477" y="2115042"/>
              <a:ext cx="95889" cy="107636"/>
            </a:xfrm>
            <a:prstGeom prst="ellipse">
              <a:avLst/>
            </a:prstGeom>
            <a:gradFill flip="none" rotWithShape="1">
              <a:gsLst>
                <a:gs pos="51000">
                  <a:sysClr val="windowText" lastClr="000000">
                    <a:lumMod val="65000"/>
                    <a:lumOff val="35000"/>
                  </a:sysClr>
                </a:gs>
                <a:gs pos="20000">
                  <a:sysClr val="window" lastClr="FFFFFF">
                    <a:lumMod val="50000"/>
                  </a:sysClr>
                </a:gs>
                <a:gs pos="86000">
                  <a:sysClr val="window" lastClr="FFFFFF">
                    <a:lumMod val="65000"/>
                  </a:sys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4345371" y="2120376"/>
              <a:ext cx="95889" cy="107636"/>
            </a:xfrm>
            <a:prstGeom prst="ellipse">
              <a:avLst/>
            </a:prstGeom>
            <a:gradFill flip="none" rotWithShape="1">
              <a:gsLst>
                <a:gs pos="51000">
                  <a:sysClr val="windowText" lastClr="000000">
                    <a:lumMod val="65000"/>
                    <a:lumOff val="35000"/>
                  </a:sysClr>
                </a:gs>
                <a:gs pos="20000">
                  <a:sysClr val="window" lastClr="FFFFFF">
                    <a:lumMod val="50000"/>
                  </a:sysClr>
                </a:gs>
                <a:gs pos="86000">
                  <a:sysClr val="window" lastClr="FFFFFF">
                    <a:lumMod val="65000"/>
                  </a:sys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4376444" y="2132856"/>
              <a:ext cx="360040" cy="72008"/>
            </a:xfrm>
            <a:prstGeom prst="rect">
              <a:avLst/>
            </a:prstGeom>
            <a:gradFill flip="none" rotWithShape="1">
              <a:gsLst>
                <a:gs pos="57000">
                  <a:sysClr val="window" lastClr="FFFFFF">
                    <a:lumMod val="85000"/>
                  </a:sysClr>
                </a:gs>
                <a:gs pos="9000">
                  <a:sysClr val="window" lastClr="FFFFFF">
                    <a:lumMod val="50000"/>
                  </a:sysClr>
                </a:gs>
                <a:gs pos="98000">
                  <a:sysClr val="window" lastClr="FFFFFF">
                    <a:lumMod val="65000"/>
                  </a:sysClr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9" name="AutoShape 3"/>
          <p:cNvSpPr>
            <a:spLocks noChangeArrowheads="1"/>
          </p:cNvSpPr>
          <p:nvPr/>
        </p:nvSpPr>
        <p:spPr bwMode="gray">
          <a:xfrm>
            <a:off x="723900" y="1668580"/>
            <a:ext cx="7696200" cy="3200400"/>
          </a:xfrm>
          <a:prstGeom prst="roundRect">
            <a:avLst>
              <a:gd name="adj" fmla="val 50000"/>
            </a:avLst>
          </a:prstGeom>
          <a:solidFill>
            <a:srgbClr val="92CE0C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Line 4"/>
          <p:cNvSpPr>
            <a:spLocks noChangeShapeType="1"/>
          </p:cNvSpPr>
          <p:nvPr/>
        </p:nvSpPr>
        <p:spPr bwMode="gray">
          <a:xfrm flipH="1">
            <a:off x="2686050" y="4010145"/>
            <a:ext cx="4075113" cy="9525"/>
          </a:xfrm>
          <a:prstGeom prst="line">
            <a:avLst/>
          </a:prstGeom>
          <a:noFill/>
          <a:ln w="76200">
            <a:solidFill>
              <a:srgbClr val="FFFF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Line 5"/>
          <p:cNvSpPr>
            <a:spLocks noChangeShapeType="1"/>
          </p:cNvSpPr>
          <p:nvPr/>
        </p:nvSpPr>
        <p:spPr bwMode="gray">
          <a:xfrm>
            <a:off x="2225675" y="2570282"/>
            <a:ext cx="4075113" cy="9525"/>
          </a:xfrm>
          <a:prstGeom prst="line">
            <a:avLst/>
          </a:prstGeom>
          <a:noFill/>
          <a:ln w="76200">
            <a:solidFill>
              <a:srgbClr val="FFFF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Oval 6"/>
          <p:cNvSpPr>
            <a:spLocks noChangeArrowheads="1"/>
          </p:cNvSpPr>
          <p:nvPr/>
        </p:nvSpPr>
        <p:spPr bwMode="gray">
          <a:xfrm>
            <a:off x="6070600" y="2579805"/>
            <a:ext cx="1423988" cy="1423988"/>
          </a:xfrm>
          <a:prstGeom prst="ellipse">
            <a:avLst/>
          </a:prstGeom>
          <a:gradFill rotWithShape="1">
            <a:gsLst>
              <a:gs pos="0">
                <a:srgbClr val="93C052">
                  <a:gamma/>
                  <a:tint val="48627"/>
                  <a:invGamma/>
                </a:srgbClr>
              </a:gs>
              <a:gs pos="100000">
                <a:srgbClr val="93C052"/>
              </a:gs>
            </a:gsLst>
            <a:path path="shape">
              <a:fillToRect l="50000" t="50000" r="50000" b="50000"/>
            </a:path>
          </a:gradFill>
          <a:ln w="95250" algn="ctr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Oval 7"/>
          <p:cNvSpPr>
            <a:spLocks noChangeArrowheads="1"/>
          </p:cNvSpPr>
          <p:nvPr/>
        </p:nvSpPr>
        <p:spPr bwMode="gray">
          <a:xfrm>
            <a:off x="1574800" y="2579805"/>
            <a:ext cx="1423988" cy="1423988"/>
          </a:xfrm>
          <a:prstGeom prst="ellipse">
            <a:avLst/>
          </a:prstGeom>
          <a:gradFill rotWithShape="1">
            <a:gsLst>
              <a:gs pos="0">
                <a:srgbClr val="DBE9F5"/>
              </a:gs>
              <a:gs pos="100000">
                <a:srgbClr val="92BCE2"/>
              </a:gs>
            </a:gsLst>
            <a:path path="shape">
              <a:fillToRect l="50000" t="50000" r="50000" b="50000"/>
            </a:path>
          </a:gradFill>
          <a:ln w="95250" algn="ctr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AutoShape 8"/>
          <p:cNvSpPr>
            <a:spLocks noChangeArrowheads="1"/>
          </p:cNvSpPr>
          <p:nvPr/>
        </p:nvSpPr>
        <p:spPr bwMode="gray">
          <a:xfrm>
            <a:off x="2652713" y="1889243"/>
            <a:ext cx="1958975" cy="468312"/>
          </a:xfrm>
          <a:prstGeom prst="chevron">
            <a:avLst>
              <a:gd name="adj" fmla="val 43225"/>
            </a:avLst>
          </a:prstGeom>
          <a:solidFill>
            <a:srgbClr val="FFFFFF">
              <a:alpha val="50195"/>
            </a:srgb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 ker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AutoShape 9"/>
          <p:cNvSpPr>
            <a:spLocks noChangeArrowheads="1"/>
          </p:cNvSpPr>
          <p:nvPr/>
        </p:nvSpPr>
        <p:spPr bwMode="gray">
          <a:xfrm>
            <a:off x="4611688" y="1889243"/>
            <a:ext cx="1958975" cy="468312"/>
          </a:xfrm>
          <a:prstGeom prst="chevron">
            <a:avLst>
              <a:gd name="adj" fmla="val 43225"/>
            </a:avLst>
          </a:prstGeom>
          <a:solidFill>
            <a:srgbClr val="FFFFFF">
              <a:alpha val="50195"/>
            </a:srgb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 ker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6" name="Group 10"/>
          <p:cNvGrpSpPr>
            <a:grpSpLocks/>
          </p:cNvGrpSpPr>
          <p:nvPr/>
        </p:nvGrpSpPr>
        <p:grpSpPr bwMode="auto">
          <a:xfrm>
            <a:off x="5726113" y="1889245"/>
            <a:ext cx="2459037" cy="2765425"/>
            <a:chOff x="3340" y="1301"/>
            <a:chExt cx="1549" cy="1742"/>
          </a:xfrm>
        </p:grpSpPr>
        <p:sp>
          <p:nvSpPr>
            <p:cNvPr id="67" name="AutoShape 11"/>
            <p:cNvSpPr>
              <a:spLocks noChangeArrowheads="1"/>
            </p:cNvSpPr>
            <p:nvPr/>
          </p:nvSpPr>
          <p:spPr bwMode="gray">
            <a:xfrm rot="5400000">
              <a:off x="3244" y="1397"/>
              <a:ext cx="1742" cy="154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847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3695" y="11280"/>
                  </a:moveTo>
                  <a:cubicBezTo>
                    <a:pt x="3684" y="11120"/>
                    <a:pt x="3679" y="10960"/>
                    <a:pt x="3679" y="10800"/>
                  </a:cubicBezTo>
                  <a:cubicBezTo>
                    <a:pt x="3679" y="6867"/>
                    <a:pt x="6867" y="3679"/>
                    <a:pt x="10800" y="3679"/>
                  </a:cubicBezTo>
                  <a:cubicBezTo>
                    <a:pt x="14732" y="3679"/>
                    <a:pt x="17921" y="6867"/>
                    <a:pt x="17921" y="10800"/>
                  </a:cubicBezTo>
                  <a:cubicBezTo>
                    <a:pt x="17921" y="10960"/>
                    <a:pt x="17915" y="11120"/>
                    <a:pt x="17904" y="11280"/>
                  </a:cubicBezTo>
                  <a:lnTo>
                    <a:pt x="21575" y="11529"/>
                  </a:lnTo>
                  <a:cubicBezTo>
                    <a:pt x="21591" y="11286"/>
                    <a:pt x="21600" y="11043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1043"/>
                    <a:pt x="8" y="11286"/>
                    <a:pt x="24" y="11529"/>
                  </a:cubicBezTo>
                  <a:close/>
                </a:path>
              </a:pathLst>
            </a:cu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AutoShape 12"/>
            <p:cNvSpPr>
              <a:spLocks noChangeArrowheads="1"/>
            </p:cNvSpPr>
            <p:nvPr/>
          </p:nvSpPr>
          <p:spPr bwMode="gray">
            <a:xfrm>
              <a:off x="3872" y="1303"/>
              <a:ext cx="411" cy="295"/>
            </a:xfrm>
            <a:prstGeom prst="chevron">
              <a:avLst>
                <a:gd name="adj" fmla="val 44744"/>
              </a:avLst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AutoShape 13"/>
            <p:cNvSpPr>
              <a:spLocks noChangeArrowheads="1"/>
            </p:cNvSpPr>
            <p:nvPr/>
          </p:nvSpPr>
          <p:spPr bwMode="gray">
            <a:xfrm rot="10800000">
              <a:off x="3891" y="2745"/>
              <a:ext cx="314" cy="295"/>
            </a:xfrm>
            <a:prstGeom prst="chevron">
              <a:avLst>
                <a:gd name="adj" fmla="val 44069"/>
              </a:avLst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0" name="AutoShape 14"/>
          <p:cNvSpPr>
            <a:spLocks noChangeArrowheads="1"/>
          </p:cNvSpPr>
          <p:nvPr/>
        </p:nvSpPr>
        <p:spPr bwMode="gray">
          <a:xfrm flipH="1">
            <a:off x="4674680" y="4184768"/>
            <a:ext cx="1969007" cy="468312"/>
          </a:xfrm>
          <a:prstGeom prst="chevron">
            <a:avLst>
              <a:gd name="adj" fmla="val 47562"/>
            </a:avLst>
          </a:prstGeom>
          <a:solidFill>
            <a:srgbClr val="E8BD50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 ker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1" name="Group 15"/>
          <p:cNvGrpSpPr>
            <a:grpSpLocks/>
          </p:cNvGrpSpPr>
          <p:nvPr/>
        </p:nvGrpSpPr>
        <p:grpSpPr bwMode="auto">
          <a:xfrm>
            <a:off x="885825" y="1892418"/>
            <a:ext cx="2459038" cy="2767012"/>
            <a:chOff x="533" y="1485"/>
            <a:chExt cx="1549" cy="1743"/>
          </a:xfrm>
        </p:grpSpPr>
        <p:sp>
          <p:nvSpPr>
            <p:cNvPr id="72" name="AutoShape 16"/>
            <p:cNvSpPr>
              <a:spLocks noChangeArrowheads="1"/>
            </p:cNvSpPr>
            <p:nvPr/>
          </p:nvSpPr>
          <p:spPr bwMode="gray">
            <a:xfrm rot="16200000" flipH="1">
              <a:off x="437" y="1581"/>
              <a:ext cx="1742" cy="154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912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3695" y="11670"/>
                  </a:moveTo>
                  <a:cubicBezTo>
                    <a:pt x="3659" y="11382"/>
                    <a:pt x="3642" y="11091"/>
                    <a:pt x="3642" y="10800"/>
                  </a:cubicBezTo>
                  <a:cubicBezTo>
                    <a:pt x="3642" y="6846"/>
                    <a:pt x="6846" y="3642"/>
                    <a:pt x="10800" y="3642"/>
                  </a:cubicBezTo>
                  <a:cubicBezTo>
                    <a:pt x="14753" y="3642"/>
                    <a:pt x="17958" y="6846"/>
                    <a:pt x="17958" y="10800"/>
                  </a:cubicBezTo>
                  <a:cubicBezTo>
                    <a:pt x="17958" y="11091"/>
                    <a:pt x="17940" y="11382"/>
                    <a:pt x="17904" y="11670"/>
                  </a:cubicBezTo>
                  <a:lnTo>
                    <a:pt x="21519" y="12114"/>
                  </a:lnTo>
                  <a:cubicBezTo>
                    <a:pt x="21573" y="11678"/>
                    <a:pt x="21600" y="1123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1239"/>
                    <a:pt x="26" y="11678"/>
                    <a:pt x="80" y="12114"/>
                  </a:cubicBezTo>
                  <a:close/>
                </a:path>
              </a:pathLst>
            </a:cu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AutoShape 17"/>
            <p:cNvSpPr>
              <a:spLocks noChangeArrowheads="1"/>
            </p:cNvSpPr>
            <p:nvPr/>
          </p:nvSpPr>
          <p:spPr bwMode="gray">
            <a:xfrm>
              <a:off x="1235" y="1487"/>
              <a:ext cx="411" cy="295"/>
            </a:xfrm>
            <a:prstGeom prst="chevron">
              <a:avLst>
                <a:gd name="adj" fmla="val 44744"/>
              </a:avLst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AutoShape 18"/>
            <p:cNvSpPr>
              <a:spLocks noChangeArrowheads="1"/>
            </p:cNvSpPr>
            <p:nvPr/>
          </p:nvSpPr>
          <p:spPr bwMode="gray">
            <a:xfrm rot="10800000">
              <a:off x="1223" y="2933"/>
              <a:ext cx="499" cy="295"/>
            </a:xfrm>
            <a:prstGeom prst="chevron">
              <a:avLst>
                <a:gd name="adj" fmla="val 46783"/>
              </a:avLst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5" name="Rectangle 19"/>
          <p:cNvSpPr>
            <a:spLocks noChangeArrowheads="1"/>
          </p:cNvSpPr>
          <p:nvPr/>
        </p:nvSpPr>
        <p:spPr bwMode="gray">
          <a:xfrm>
            <a:off x="5018326" y="4272876"/>
            <a:ext cx="127317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kern="0" dirty="0">
                <a:solidFill>
                  <a:srgbClr val="1C1C1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决策</a:t>
            </a:r>
            <a:endParaRPr lang="en-US" altLang="zh-CN" sz="1600" b="1" kern="0" dirty="0">
              <a:solidFill>
                <a:srgbClr val="1C1C1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Rectangle 20"/>
          <p:cNvSpPr>
            <a:spLocks noChangeArrowheads="1"/>
          </p:cNvSpPr>
          <p:nvPr/>
        </p:nvSpPr>
        <p:spPr bwMode="gray">
          <a:xfrm>
            <a:off x="2998788" y="1935280"/>
            <a:ext cx="127317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kern="0" dirty="0">
                <a:solidFill>
                  <a:srgbClr val="1C1C1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感知</a:t>
            </a:r>
            <a:endParaRPr lang="en-US" altLang="zh-CN" sz="1600" b="1" kern="0" dirty="0">
              <a:solidFill>
                <a:srgbClr val="1C1C1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Rectangle 21"/>
          <p:cNvSpPr>
            <a:spLocks noChangeArrowheads="1"/>
          </p:cNvSpPr>
          <p:nvPr/>
        </p:nvSpPr>
        <p:spPr bwMode="gray">
          <a:xfrm>
            <a:off x="4960938" y="1935280"/>
            <a:ext cx="127317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kern="0" dirty="0">
                <a:solidFill>
                  <a:srgbClr val="1C1C1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en-US" altLang="zh-CN" sz="1600" b="1" kern="0" dirty="0">
              <a:solidFill>
                <a:srgbClr val="1C1C1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Rectangle 22"/>
          <p:cNvSpPr>
            <a:spLocks noChangeArrowheads="1"/>
          </p:cNvSpPr>
          <p:nvPr/>
        </p:nvSpPr>
        <p:spPr bwMode="gray">
          <a:xfrm>
            <a:off x="1574800" y="2845331"/>
            <a:ext cx="1423988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</a:t>
            </a:r>
            <a:endParaRPr lang="en-US" altLang="zh-CN" sz="2000" b="1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上下文</a:t>
            </a:r>
            <a:endParaRPr lang="en-US" altLang="zh-CN" sz="2000" b="1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endParaRPr lang="en-US" altLang="zh-CN" sz="2000" b="1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Rectangle 23"/>
          <p:cNvSpPr>
            <a:spLocks noChangeArrowheads="1"/>
          </p:cNvSpPr>
          <p:nvPr/>
        </p:nvSpPr>
        <p:spPr bwMode="gray">
          <a:xfrm>
            <a:off x="6067425" y="3105270"/>
            <a:ext cx="14239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</a:t>
            </a:r>
            <a:endParaRPr lang="en-US" altLang="zh-CN" sz="2000" b="1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Text Box 24"/>
          <p:cNvSpPr txBox="1">
            <a:spLocks noChangeArrowheads="1"/>
          </p:cNvSpPr>
          <p:nvPr/>
        </p:nvSpPr>
        <p:spPr bwMode="gray">
          <a:xfrm>
            <a:off x="3125788" y="2633720"/>
            <a:ext cx="2819400" cy="13388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Kephart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Chess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提出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广泛应用于表示</a:t>
            </a:r>
            <a:r>
              <a:rPr lang="en-US" altLang="zh-CN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SAS</a:t>
            </a:r>
          </a:p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外部式、预测式方法</a:t>
            </a:r>
            <a:endParaRPr lang="en-US" altLang="zh-CN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1" name="AutoShape 14"/>
          <p:cNvSpPr>
            <a:spLocks noChangeArrowheads="1"/>
          </p:cNvSpPr>
          <p:nvPr/>
        </p:nvSpPr>
        <p:spPr bwMode="gray">
          <a:xfrm flipH="1">
            <a:off x="2716845" y="4206995"/>
            <a:ext cx="1969007" cy="468312"/>
          </a:xfrm>
          <a:prstGeom prst="chevron">
            <a:avLst>
              <a:gd name="adj" fmla="val 47562"/>
            </a:avLst>
          </a:prstGeom>
          <a:solidFill>
            <a:srgbClr val="E8BD50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 ker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Rectangle 19"/>
          <p:cNvSpPr>
            <a:spLocks noChangeArrowheads="1"/>
          </p:cNvSpPr>
          <p:nvPr/>
        </p:nvSpPr>
        <p:spPr bwMode="gray">
          <a:xfrm>
            <a:off x="3015580" y="4272876"/>
            <a:ext cx="127317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kern="0" dirty="0">
                <a:solidFill>
                  <a:srgbClr val="1C1C1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endParaRPr lang="en-US" altLang="zh-CN" sz="1600" b="1" kern="0" dirty="0">
              <a:solidFill>
                <a:srgbClr val="1C1C1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000841" y="5084977"/>
            <a:ext cx="71711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Dobson</a:t>
            </a:r>
            <a:r>
              <a:rPr lang="zh-CN" altLang="en-US" kern="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提出了一种</a:t>
            </a:r>
            <a:r>
              <a:rPr lang="en-US" altLang="zh-CN" kern="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autonomic control loop</a:t>
            </a:r>
            <a:r>
              <a:rPr lang="zh-CN" altLang="en-US" kern="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，分为</a:t>
            </a:r>
            <a:r>
              <a:rPr lang="en-US" altLang="zh-CN" kern="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collect</a:t>
            </a:r>
            <a:r>
              <a:rPr lang="zh-CN" altLang="en-US" kern="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kern="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analyze</a:t>
            </a:r>
            <a:r>
              <a:rPr lang="zh-CN" altLang="en-US" kern="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kern="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decide</a:t>
            </a:r>
            <a:r>
              <a:rPr lang="zh-CN" altLang="en-US" kern="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，和</a:t>
            </a:r>
            <a:r>
              <a:rPr lang="en-US" altLang="zh-CN" kern="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act</a:t>
            </a:r>
            <a:endParaRPr lang="zh-CN" altLang="en-US" kern="0" dirty="0">
              <a:solidFill>
                <a:prstClr val="black">
                  <a:lumMod val="65000"/>
                  <a:lumOff val="35000"/>
                </a:prstClr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84" name="直接连接符 83"/>
          <p:cNvCxnSpPr/>
          <p:nvPr/>
        </p:nvCxnSpPr>
        <p:spPr>
          <a:xfrm flipH="1">
            <a:off x="1000841" y="5802438"/>
            <a:ext cx="7171109" cy="2529"/>
          </a:xfrm>
          <a:prstGeom prst="line">
            <a:avLst/>
          </a:prstGeom>
          <a:ln w="12700">
            <a:solidFill>
              <a:srgbClr val="92D050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2"/>
          <p:cNvSpPr>
            <a:spLocks noChangeArrowheads="1"/>
          </p:cNvSpPr>
          <p:nvPr/>
        </p:nvSpPr>
        <p:spPr bwMode="auto">
          <a:xfrm>
            <a:off x="3492017" y="45049"/>
            <a:ext cx="5651985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二、自适应</a:t>
            </a:r>
            <a:r>
              <a: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-05</a:t>
            </a:r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方法</a:t>
            </a:r>
            <a:r>
              <a: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(8/21)</a:t>
            </a:r>
            <a:endParaRPr lang="zh-CN" alt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6" name="椭圆 85"/>
          <p:cNvSpPr/>
          <p:nvPr/>
        </p:nvSpPr>
        <p:spPr bwMode="auto">
          <a:xfrm>
            <a:off x="144060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7" name="椭圆 86"/>
          <p:cNvSpPr/>
          <p:nvPr/>
        </p:nvSpPr>
        <p:spPr bwMode="auto">
          <a:xfrm>
            <a:off x="288058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8" name="椭圆 87"/>
          <p:cNvSpPr/>
          <p:nvPr/>
        </p:nvSpPr>
        <p:spPr bwMode="auto">
          <a:xfrm>
            <a:off x="121513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9" name="椭圆 88"/>
          <p:cNvSpPr/>
          <p:nvPr/>
        </p:nvSpPr>
        <p:spPr bwMode="auto">
          <a:xfrm>
            <a:off x="1359131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" name="椭圆 89"/>
          <p:cNvSpPr/>
          <p:nvPr/>
        </p:nvSpPr>
        <p:spPr bwMode="auto">
          <a:xfrm>
            <a:off x="280802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" name="椭圆 90"/>
          <p:cNvSpPr/>
          <p:nvPr/>
        </p:nvSpPr>
        <p:spPr bwMode="auto">
          <a:xfrm>
            <a:off x="2952021" y="660802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" name="椭圆 91"/>
          <p:cNvSpPr/>
          <p:nvPr/>
        </p:nvSpPr>
        <p:spPr bwMode="auto">
          <a:xfrm>
            <a:off x="309601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" name="椭圆 92"/>
          <p:cNvSpPr/>
          <p:nvPr/>
        </p:nvSpPr>
        <p:spPr bwMode="auto">
          <a:xfrm>
            <a:off x="324001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" name="椭圆 93"/>
          <p:cNvSpPr/>
          <p:nvPr/>
        </p:nvSpPr>
        <p:spPr bwMode="auto">
          <a:xfrm>
            <a:off x="363601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5" name="椭圆 94"/>
          <p:cNvSpPr/>
          <p:nvPr/>
        </p:nvSpPr>
        <p:spPr bwMode="auto">
          <a:xfrm>
            <a:off x="378001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6" name="椭圆 95"/>
          <p:cNvSpPr/>
          <p:nvPr/>
        </p:nvSpPr>
        <p:spPr bwMode="auto">
          <a:xfrm>
            <a:off x="392400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" name="椭圆 96"/>
          <p:cNvSpPr/>
          <p:nvPr/>
        </p:nvSpPr>
        <p:spPr bwMode="auto">
          <a:xfrm>
            <a:off x="406800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" name="椭圆 97"/>
          <p:cNvSpPr/>
          <p:nvPr/>
        </p:nvSpPr>
        <p:spPr bwMode="auto">
          <a:xfrm>
            <a:off x="4212005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" name="椭圆 98"/>
          <p:cNvSpPr/>
          <p:nvPr/>
        </p:nvSpPr>
        <p:spPr bwMode="auto">
          <a:xfrm>
            <a:off x="435600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" name="椭圆 99"/>
          <p:cNvSpPr/>
          <p:nvPr/>
        </p:nvSpPr>
        <p:spPr bwMode="auto">
          <a:xfrm>
            <a:off x="450000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" name="椭圆 100"/>
          <p:cNvSpPr/>
          <p:nvPr/>
        </p:nvSpPr>
        <p:spPr bwMode="auto">
          <a:xfrm>
            <a:off x="4643999" y="664733"/>
            <a:ext cx="108000" cy="1080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" name="椭圆 101"/>
          <p:cNvSpPr/>
          <p:nvPr/>
        </p:nvSpPr>
        <p:spPr bwMode="auto">
          <a:xfrm>
            <a:off x="478799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" name="椭圆 102"/>
          <p:cNvSpPr/>
          <p:nvPr/>
        </p:nvSpPr>
        <p:spPr bwMode="auto">
          <a:xfrm>
            <a:off x="4931995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" name="椭圆 103"/>
          <p:cNvSpPr/>
          <p:nvPr/>
        </p:nvSpPr>
        <p:spPr bwMode="auto">
          <a:xfrm>
            <a:off x="5216403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" name="椭圆 104"/>
          <p:cNvSpPr/>
          <p:nvPr/>
        </p:nvSpPr>
        <p:spPr bwMode="auto">
          <a:xfrm>
            <a:off x="5072405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6" name="椭圆 105"/>
          <p:cNvSpPr/>
          <p:nvPr/>
        </p:nvSpPr>
        <p:spPr bwMode="auto">
          <a:xfrm>
            <a:off x="1514714" y="664778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7" name="椭圆 106"/>
          <p:cNvSpPr/>
          <p:nvPr/>
        </p:nvSpPr>
        <p:spPr bwMode="auto">
          <a:xfrm>
            <a:off x="1658712" y="664778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8" name="椭圆 107"/>
          <p:cNvSpPr/>
          <p:nvPr/>
        </p:nvSpPr>
        <p:spPr bwMode="auto">
          <a:xfrm>
            <a:off x="923431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9" name="椭圆 108"/>
          <p:cNvSpPr/>
          <p:nvPr/>
        </p:nvSpPr>
        <p:spPr bwMode="auto">
          <a:xfrm>
            <a:off x="106742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0" name="椭圆 109"/>
          <p:cNvSpPr/>
          <p:nvPr/>
        </p:nvSpPr>
        <p:spPr bwMode="auto">
          <a:xfrm>
            <a:off x="7178795" y="662782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1" name="椭圆 110"/>
          <p:cNvSpPr/>
          <p:nvPr/>
        </p:nvSpPr>
        <p:spPr bwMode="auto">
          <a:xfrm>
            <a:off x="7321688" y="660802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3" name="椭圆 112"/>
          <p:cNvSpPr/>
          <p:nvPr/>
        </p:nvSpPr>
        <p:spPr bwMode="auto">
          <a:xfrm>
            <a:off x="42672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" name="椭圆 113"/>
          <p:cNvSpPr/>
          <p:nvPr/>
        </p:nvSpPr>
        <p:spPr bwMode="auto">
          <a:xfrm>
            <a:off x="57072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5" name="椭圆 114"/>
          <p:cNvSpPr/>
          <p:nvPr/>
        </p:nvSpPr>
        <p:spPr bwMode="auto">
          <a:xfrm>
            <a:off x="180003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6" name="椭圆 115"/>
          <p:cNvSpPr/>
          <p:nvPr/>
        </p:nvSpPr>
        <p:spPr bwMode="auto">
          <a:xfrm>
            <a:off x="2160032" y="668960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7" name="椭圆 116"/>
          <p:cNvSpPr/>
          <p:nvPr/>
        </p:nvSpPr>
        <p:spPr bwMode="auto">
          <a:xfrm>
            <a:off x="2304030" y="66502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8" name="椭圆 117"/>
          <p:cNvSpPr/>
          <p:nvPr/>
        </p:nvSpPr>
        <p:spPr bwMode="auto">
          <a:xfrm>
            <a:off x="2448028" y="668960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9" name="椭圆 118"/>
          <p:cNvSpPr/>
          <p:nvPr/>
        </p:nvSpPr>
        <p:spPr bwMode="auto">
          <a:xfrm>
            <a:off x="7019966" y="664798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0" name="椭圆 119"/>
          <p:cNvSpPr/>
          <p:nvPr/>
        </p:nvSpPr>
        <p:spPr bwMode="auto">
          <a:xfrm>
            <a:off x="537209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1" name="椭圆 120"/>
          <p:cNvSpPr/>
          <p:nvPr/>
        </p:nvSpPr>
        <p:spPr bwMode="auto">
          <a:xfrm>
            <a:off x="551609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2" name="椭圆 121"/>
          <p:cNvSpPr/>
          <p:nvPr/>
        </p:nvSpPr>
        <p:spPr bwMode="auto">
          <a:xfrm>
            <a:off x="566008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3" name="椭圆 122"/>
          <p:cNvSpPr/>
          <p:nvPr/>
        </p:nvSpPr>
        <p:spPr bwMode="auto">
          <a:xfrm>
            <a:off x="580408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" name="椭圆 123"/>
          <p:cNvSpPr/>
          <p:nvPr/>
        </p:nvSpPr>
        <p:spPr bwMode="auto">
          <a:xfrm>
            <a:off x="5948085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5" name="椭圆 124"/>
          <p:cNvSpPr/>
          <p:nvPr/>
        </p:nvSpPr>
        <p:spPr bwMode="auto">
          <a:xfrm>
            <a:off x="609208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6" name="椭圆 125"/>
          <p:cNvSpPr/>
          <p:nvPr/>
        </p:nvSpPr>
        <p:spPr bwMode="auto">
          <a:xfrm>
            <a:off x="623608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7" name="椭圆 126"/>
          <p:cNvSpPr/>
          <p:nvPr/>
        </p:nvSpPr>
        <p:spPr bwMode="auto">
          <a:xfrm>
            <a:off x="638007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8" name="椭圆 127"/>
          <p:cNvSpPr/>
          <p:nvPr/>
        </p:nvSpPr>
        <p:spPr bwMode="auto">
          <a:xfrm>
            <a:off x="652407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8576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0" y="833440"/>
            <a:ext cx="9144000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zh-CN" altLang="en-US" sz="3200" b="1" dirty="0">
                <a:solidFill>
                  <a:srgbClr val="6CA62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面向服务的方法 </a:t>
            </a:r>
            <a:r>
              <a:rPr lang="en-US" altLang="zh-CN" sz="3200" b="1" dirty="0">
                <a:solidFill>
                  <a:srgbClr val="6CA62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灯片编号占位符 1"/>
          <p:cNvSpPr txBox="1">
            <a:spLocks noGrp="1"/>
          </p:cNvSpPr>
          <p:nvPr/>
        </p:nvSpPr>
        <p:spPr bwMode="auto">
          <a:xfrm>
            <a:off x="7235963" y="6596956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r">
              <a:defRPr kumimoji="1" sz="1400" b="1">
                <a:solidFill>
                  <a:schemeClr val="bg1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defRPr>
            </a:lvl1pPr>
          </a:lstStyle>
          <a:p>
            <a:fld id="{0D7D0512-7820-47F3-A392-C9562B311ADF}" type="slidenum">
              <a:rPr lang="zh-CN" altLang="en-US"/>
              <a:pPr/>
              <a:t>29</a:t>
            </a:fld>
            <a:endParaRPr lang="en-US" altLang="zh-CN" dirty="0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" y="6092963"/>
            <a:ext cx="9144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M.P.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Papazoglou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P.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Traverso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S.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Dustdar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F.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Leymann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Service-oriented computing: state of the art and research challenges, IEEE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Comput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. 40 (11) (2007) 38–45.</a:t>
            </a:r>
            <a:endParaRPr lang="zh-CN" altLang="en-US" sz="1400" dirty="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52063" y="1470643"/>
            <a:ext cx="4206011" cy="4622320"/>
          </a:xfrm>
          <a:prstGeom prst="roundRect">
            <a:avLst>
              <a:gd name="adj" fmla="val 4118"/>
            </a:avLst>
          </a:prstGeom>
          <a:solidFill>
            <a:sysClr val="window" lastClr="FFFFFF"/>
          </a:solidFill>
          <a:ln w="2540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kern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379850" y="2704654"/>
            <a:ext cx="3836656" cy="3241744"/>
            <a:chOff x="1769902" y="2419504"/>
            <a:chExt cx="5372650" cy="3241744"/>
          </a:xfrm>
        </p:grpSpPr>
        <p:sp>
          <p:nvSpPr>
            <p:cNvPr id="40" name="椭圆 6"/>
            <p:cNvSpPr/>
            <p:nvPr/>
          </p:nvSpPr>
          <p:spPr>
            <a:xfrm>
              <a:off x="1769902" y="4050784"/>
              <a:ext cx="5372650" cy="1610464"/>
            </a:xfrm>
            <a:custGeom>
              <a:avLst/>
              <a:gdLst/>
              <a:ahLst/>
              <a:cxnLst/>
              <a:rect l="l" t="t" r="r" b="b"/>
              <a:pathLst>
                <a:path w="5372650" h="1610464">
                  <a:moveTo>
                    <a:pt x="2686326" y="64479"/>
                  </a:moveTo>
                  <a:cubicBezTo>
                    <a:pt x="1357596" y="64479"/>
                    <a:pt x="280448" y="329962"/>
                    <a:pt x="280448" y="657452"/>
                  </a:cubicBezTo>
                  <a:cubicBezTo>
                    <a:pt x="280448" y="984942"/>
                    <a:pt x="1357596" y="1250425"/>
                    <a:pt x="2686326" y="1250425"/>
                  </a:cubicBezTo>
                  <a:cubicBezTo>
                    <a:pt x="4015056" y="1250425"/>
                    <a:pt x="5092204" y="984942"/>
                    <a:pt x="5092204" y="657452"/>
                  </a:cubicBezTo>
                  <a:cubicBezTo>
                    <a:pt x="5092204" y="329962"/>
                    <a:pt x="4015056" y="64479"/>
                    <a:pt x="2686326" y="64479"/>
                  </a:cubicBezTo>
                  <a:close/>
                  <a:moveTo>
                    <a:pt x="2686325" y="0"/>
                  </a:moveTo>
                  <a:cubicBezTo>
                    <a:pt x="4169941" y="0"/>
                    <a:pt x="5372650" y="360515"/>
                    <a:pt x="5372650" y="805232"/>
                  </a:cubicBezTo>
                  <a:cubicBezTo>
                    <a:pt x="5372650" y="1249949"/>
                    <a:pt x="4169941" y="1610464"/>
                    <a:pt x="2686325" y="1610464"/>
                  </a:cubicBezTo>
                  <a:cubicBezTo>
                    <a:pt x="1202709" y="1610464"/>
                    <a:pt x="0" y="1249949"/>
                    <a:pt x="0" y="805232"/>
                  </a:cubicBezTo>
                  <a:cubicBezTo>
                    <a:pt x="0" y="360515"/>
                    <a:pt x="1202709" y="0"/>
                    <a:pt x="2686325" y="0"/>
                  </a:cubicBezTo>
                  <a:close/>
                </a:path>
              </a:pathLst>
            </a:custGeom>
            <a:solidFill>
              <a:srgbClr val="92D050"/>
            </a:solidFill>
            <a:ln w="3175" cap="flat" cmpd="sng" algn="ctr">
              <a:solidFill>
                <a:srgbClr val="D7D7D7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 kern="0">
                <a:solidFill>
                  <a:srgbClr val="9FCC3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41" name="直接连接符 40"/>
            <p:cNvCxnSpPr>
              <a:stCxn id="52" idx="2"/>
            </p:cNvCxnSpPr>
            <p:nvPr/>
          </p:nvCxnSpPr>
          <p:spPr>
            <a:xfrm flipH="1">
              <a:off x="4849614" y="2977644"/>
              <a:ext cx="558461" cy="1966114"/>
            </a:xfrm>
            <a:prstGeom prst="line">
              <a:avLst/>
            </a:prstGeom>
            <a:noFill/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</p:cxnSp>
        <p:cxnSp>
          <p:nvCxnSpPr>
            <p:cNvPr id="42" name="直接连接符 41"/>
            <p:cNvCxnSpPr>
              <a:stCxn id="51" idx="2"/>
            </p:cNvCxnSpPr>
            <p:nvPr/>
          </p:nvCxnSpPr>
          <p:spPr>
            <a:xfrm flipH="1">
              <a:off x="5304952" y="3171434"/>
              <a:ext cx="1095860" cy="1697762"/>
            </a:xfrm>
            <a:prstGeom prst="line">
              <a:avLst/>
            </a:prstGeom>
            <a:noFill/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</p:cxnSp>
        <p:cxnSp>
          <p:nvCxnSpPr>
            <p:cNvPr id="43" name="直接连接符 42"/>
            <p:cNvCxnSpPr>
              <a:stCxn id="46" idx="2"/>
            </p:cNvCxnSpPr>
            <p:nvPr/>
          </p:nvCxnSpPr>
          <p:spPr>
            <a:xfrm>
              <a:off x="2623101" y="3185687"/>
              <a:ext cx="1148590" cy="1851186"/>
            </a:xfrm>
            <a:prstGeom prst="line">
              <a:avLst/>
            </a:prstGeom>
            <a:noFill/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</p:cxnSp>
        <p:sp>
          <p:nvSpPr>
            <p:cNvPr id="44" name="矩形 43"/>
            <p:cNvSpPr/>
            <p:nvPr/>
          </p:nvSpPr>
          <p:spPr>
            <a:xfrm>
              <a:off x="4029810" y="2419504"/>
              <a:ext cx="914400" cy="419173"/>
            </a:xfrm>
            <a:prstGeom prst="rect">
              <a:avLst/>
            </a:prstGeom>
            <a:gradFill>
              <a:gsLst>
                <a:gs pos="33000">
                  <a:srgbClr val="F9F9F9"/>
                </a:gs>
                <a:gs pos="100000">
                  <a:srgbClr val="D7D7D7"/>
                </a:gs>
              </a:gsLst>
              <a:lin ang="5400000" scaled="0"/>
            </a:gradFill>
            <a:ln w="3175" cap="flat" cmpd="sng" algn="ctr">
              <a:solidFill>
                <a:srgbClr val="D7D7D7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>
                  <a:solidFill>
                    <a:srgbClr val="4D4D4D"/>
                  </a:solidFill>
                  <a:latin typeface="微软雅黑" pitchFamily="34" charset="-122"/>
                  <a:ea typeface="微软雅黑" pitchFamily="34" charset="-122"/>
                </a:rPr>
                <a:t>服务</a:t>
              </a:r>
            </a:p>
          </p:txBody>
        </p:sp>
        <p:sp>
          <p:nvSpPr>
            <p:cNvPr id="45" name="矩形 44"/>
            <p:cNvSpPr/>
            <p:nvPr/>
          </p:nvSpPr>
          <p:spPr>
            <a:xfrm rot="21156414">
              <a:off x="2951771" y="2502979"/>
              <a:ext cx="914400" cy="420067"/>
            </a:xfrm>
            <a:prstGeom prst="rect">
              <a:avLst/>
            </a:prstGeom>
            <a:gradFill>
              <a:gsLst>
                <a:gs pos="33000">
                  <a:srgbClr val="F9F9F9"/>
                </a:gs>
                <a:gs pos="100000">
                  <a:srgbClr val="D7D7D7"/>
                </a:gs>
              </a:gsLst>
              <a:lin ang="5400000" scaled="0"/>
            </a:gradFill>
            <a:ln w="3175" cap="flat" cmpd="sng" algn="ctr">
              <a:solidFill>
                <a:srgbClr val="D7D7D7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>
                  <a:solidFill>
                    <a:srgbClr val="4D4D4D"/>
                  </a:solidFill>
                  <a:latin typeface="微软雅黑" pitchFamily="34" charset="-122"/>
                  <a:ea typeface="微软雅黑" pitchFamily="34" charset="-122"/>
                </a:rPr>
                <a:t>服务</a:t>
              </a:r>
            </a:p>
          </p:txBody>
        </p:sp>
        <p:sp>
          <p:nvSpPr>
            <p:cNvPr id="46" name="矩形 45"/>
            <p:cNvSpPr/>
            <p:nvPr/>
          </p:nvSpPr>
          <p:spPr>
            <a:xfrm rot="20389821">
              <a:off x="2064487" y="2778500"/>
              <a:ext cx="914400" cy="420067"/>
            </a:xfrm>
            <a:prstGeom prst="rect">
              <a:avLst/>
            </a:prstGeom>
            <a:gradFill>
              <a:gsLst>
                <a:gs pos="33000">
                  <a:srgbClr val="F9F9F9"/>
                </a:gs>
                <a:gs pos="100000">
                  <a:srgbClr val="D7D7D7"/>
                </a:gs>
              </a:gsLst>
              <a:lin ang="5400000" scaled="0"/>
            </a:gradFill>
            <a:ln w="3175" cap="flat" cmpd="sng" algn="ctr">
              <a:solidFill>
                <a:srgbClr val="D7D7D7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>
                  <a:solidFill>
                    <a:srgbClr val="4D4D4D"/>
                  </a:solidFill>
                  <a:latin typeface="微软雅黑" pitchFamily="34" charset="-122"/>
                  <a:ea typeface="微软雅黑" pitchFamily="34" charset="-122"/>
                </a:rPr>
                <a:t>服务</a:t>
              </a:r>
            </a:p>
          </p:txBody>
        </p:sp>
        <p:sp>
          <p:nvSpPr>
            <p:cNvPr id="47" name="矩形 46"/>
            <p:cNvSpPr/>
            <p:nvPr/>
          </p:nvSpPr>
          <p:spPr>
            <a:xfrm rot="21303428">
              <a:off x="2538800" y="3536499"/>
              <a:ext cx="914400" cy="419173"/>
            </a:xfrm>
            <a:prstGeom prst="rect">
              <a:avLst/>
            </a:prstGeom>
            <a:gradFill>
              <a:gsLst>
                <a:gs pos="33000">
                  <a:srgbClr val="F9F9F9"/>
                </a:gs>
                <a:gs pos="100000">
                  <a:srgbClr val="D7D7D7"/>
                </a:gs>
              </a:gsLst>
              <a:lin ang="5400000" scaled="0"/>
            </a:gradFill>
            <a:ln w="3175" cap="flat" cmpd="sng" algn="ctr">
              <a:solidFill>
                <a:srgbClr val="D7D7D7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>
                  <a:solidFill>
                    <a:srgbClr val="4D4D4D"/>
                  </a:solidFill>
                  <a:latin typeface="微软雅黑" pitchFamily="34" charset="-122"/>
                  <a:ea typeface="微软雅黑" pitchFamily="34" charset="-122"/>
                </a:rPr>
                <a:t>服务</a:t>
              </a:r>
            </a:p>
          </p:txBody>
        </p:sp>
        <p:sp>
          <p:nvSpPr>
            <p:cNvPr id="48" name="矩形 47"/>
            <p:cNvSpPr/>
            <p:nvPr/>
          </p:nvSpPr>
          <p:spPr>
            <a:xfrm>
              <a:off x="3536759" y="3308504"/>
              <a:ext cx="914400" cy="419173"/>
            </a:xfrm>
            <a:prstGeom prst="rect">
              <a:avLst/>
            </a:prstGeom>
            <a:gradFill>
              <a:gsLst>
                <a:gs pos="33000">
                  <a:srgbClr val="F9F9F9"/>
                </a:gs>
                <a:gs pos="100000">
                  <a:srgbClr val="D7D7D7"/>
                </a:gs>
              </a:gsLst>
              <a:lin ang="5400000" scaled="0"/>
            </a:gradFill>
            <a:ln w="3175" cap="flat" cmpd="sng" algn="ctr">
              <a:solidFill>
                <a:srgbClr val="D7D7D7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>
                  <a:solidFill>
                    <a:srgbClr val="4D4D4D"/>
                  </a:solidFill>
                  <a:latin typeface="微软雅黑" pitchFamily="34" charset="-122"/>
                  <a:ea typeface="微软雅黑" pitchFamily="34" charset="-122"/>
                </a:rPr>
                <a:t>服务</a:t>
              </a:r>
            </a:p>
          </p:txBody>
        </p:sp>
        <p:sp>
          <p:nvSpPr>
            <p:cNvPr id="49" name="矩形 48"/>
            <p:cNvSpPr/>
            <p:nvPr/>
          </p:nvSpPr>
          <p:spPr>
            <a:xfrm>
              <a:off x="4516247" y="3427566"/>
              <a:ext cx="914400" cy="419174"/>
            </a:xfrm>
            <a:prstGeom prst="rect">
              <a:avLst/>
            </a:prstGeom>
            <a:gradFill>
              <a:gsLst>
                <a:gs pos="33000">
                  <a:srgbClr val="F9F9F9"/>
                </a:gs>
                <a:gs pos="100000">
                  <a:srgbClr val="D7D7D7"/>
                </a:gs>
              </a:gsLst>
              <a:lin ang="5400000" scaled="0"/>
            </a:gradFill>
            <a:ln w="3175" cap="flat" cmpd="sng" algn="ctr">
              <a:solidFill>
                <a:srgbClr val="D7D7D7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>
                  <a:solidFill>
                    <a:srgbClr val="4D4D4D"/>
                  </a:solidFill>
                  <a:latin typeface="微软雅黑" pitchFamily="34" charset="-122"/>
                  <a:ea typeface="微软雅黑" pitchFamily="34" charset="-122"/>
                </a:rPr>
                <a:t>服务</a:t>
              </a:r>
            </a:p>
          </p:txBody>
        </p:sp>
        <p:sp>
          <p:nvSpPr>
            <p:cNvPr id="50" name="矩形 49"/>
            <p:cNvSpPr/>
            <p:nvPr/>
          </p:nvSpPr>
          <p:spPr>
            <a:xfrm rot="815004">
              <a:off x="5443704" y="3591974"/>
              <a:ext cx="914400" cy="420067"/>
            </a:xfrm>
            <a:prstGeom prst="rect">
              <a:avLst/>
            </a:prstGeom>
            <a:gradFill>
              <a:gsLst>
                <a:gs pos="33000">
                  <a:srgbClr val="F9F9F9"/>
                </a:gs>
                <a:gs pos="100000">
                  <a:srgbClr val="D7D7D7"/>
                </a:gs>
              </a:gsLst>
              <a:lin ang="5400000" scaled="0"/>
            </a:gradFill>
            <a:ln w="3175" cap="flat" cmpd="sng" algn="ctr">
              <a:solidFill>
                <a:srgbClr val="D7D7D7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>
                  <a:solidFill>
                    <a:srgbClr val="4D4D4D"/>
                  </a:solidFill>
                  <a:latin typeface="微软雅黑" pitchFamily="34" charset="-122"/>
                  <a:ea typeface="微软雅黑" pitchFamily="34" charset="-122"/>
                </a:rPr>
                <a:t>服务</a:t>
              </a:r>
            </a:p>
          </p:txBody>
        </p:sp>
        <p:sp>
          <p:nvSpPr>
            <p:cNvPr id="51" name="矩形 50"/>
            <p:cNvSpPr/>
            <p:nvPr/>
          </p:nvSpPr>
          <p:spPr>
            <a:xfrm rot="864364">
              <a:off x="6016786" y="2757971"/>
              <a:ext cx="914400" cy="420067"/>
            </a:xfrm>
            <a:prstGeom prst="rect">
              <a:avLst/>
            </a:prstGeom>
            <a:gradFill>
              <a:gsLst>
                <a:gs pos="33000">
                  <a:srgbClr val="F9F9F9"/>
                </a:gs>
                <a:gs pos="100000">
                  <a:srgbClr val="D7D7D7"/>
                </a:gs>
              </a:gsLst>
              <a:lin ang="5400000" scaled="0"/>
            </a:gradFill>
            <a:ln w="3175" cap="flat" cmpd="sng" algn="ctr">
              <a:solidFill>
                <a:srgbClr val="D7D7D7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>
                  <a:solidFill>
                    <a:srgbClr val="4D4D4D"/>
                  </a:solidFill>
                  <a:latin typeface="微软雅黑" pitchFamily="34" charset="-122"/>
                  <a:ea typeface="微软雅黑" pitchFamily="34" charset="-122"/>
                </a:rPr>
                <a:t>服务</a:t>
              </a:r>
            </a:p>
          </p:txBody>
        </p:sp>
        <p:sp>
          <p:nvSpPr>
            <p:cNvPr id="52" name="矩形 51"/>
            <p:cNvSpPr/>
            <p:nvPr/>
          </p:nvSpPr>
          <p:spPr>
            <a:xfrm rot="591453">
              <a:off x="5001120" y="2561564"/>
              <a:ext cx="914400" cy="419174"/>
            </a:xfrm>
            <a:prstGeom prst="rect">
              <a:avLst/>
            </a:prstGeom>
            <a:gradFill>
              <a:gsLst>
                <a:gs pos="33000">
                  <a:srgbClr val="F9F9F9"/>
                </a:gs>
                <a:gs pos="100000">
                  <a:srgbClr val="D7D7D7"/>
                </a:gs>
              </a:gsLst>
              <a:lin ang="5400000" scaled="0"/>
            </a:gradFill>
            <a:ln w="3175" cap="flat" cmpd="sng" algn="ctr">
              <a:solidFill>
                <a:srgbClr val="D7D7D7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>
                  <a:solidFill>
                    <a:srgbClr val="4D4D4D"/>
                  </a:solidFill>
                  <a:latin typeface="微软雅黑" pitchFamily="34" charset="-122"/>
                  <a:ea typeface="微软雅黑" pitchFamily="34" charset="-122"/>
                </a:rPr>
                <a:t>服务</a:t>
              </a:r>
            </a:p>
          </p:txBody>
        </p:sp>
        <p:cxnSp>
          <p:nvCxnSpPr>
            <p:cNvPr id="53" name="直接连接符 52"/>
            <p:cNvCxnSpPr>
              <a:stCxn id="47" idx="2"/>
            </p:cNvCxnSpPr>
            <p:nvPr/>
          </p:nvCxnSpPr>
          <p:spPr>
            <a:xfrm>
              <a:off x="3021289" y="3954893"/>
              <a:ext cx="172570" cy="1188834"/>
            </a:xfrm>
            <a:prstGeom prst="line">
              <a:avLst/>
            </a:prstGeom>
            <a:noFill/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</p:cxnSp>
        <p:cxnSp>
          <p:nvCxnSpPr>
            <p:cNvPr id="54" name="直接连接符 53"/>
            <p:cNvCxnSpPr>
              <a:stCxn id="45" idx="2"/>
            </p:cNvCxnSpPr>
            <p:nvPr/>
          </p:nvCxnSpPr>
          <p:spPr>
            <a:xfrm>
              <a:off x="3446818" y="2921300"/>
              <a:ext cx="324874" cy="1947896"/>
            </a:xfrm>
            <a:prstGeom prst="line">
              <a:avLst/>
            </a:prstGeom>
            <a:noFill/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</p:cxnSp>
        <p:cxnSp>
          <p:nvCxnSpPr>
            <p:cNvPr id="55" name="直接连接符 54"/>
            <p:cNvCxnSpPr>
              <a:stCxn id="48" idx="2"/>
            </p:cNvCxnSpPr>
            <p:nvPr/>
          </p:nvCxnSpPr>
          <p:spPr>
            <a:xfrm flipH="1">
              <a:off x="3985332" y="3727677"/>
              <a:ext cx="8628" cy="973177"/>
            </a:xfrm>
            <a:prstGeom prst="line">
              <a:avLst/>
            </a:prstGeom>
            <a:noFill/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</p:cxnSp>
        <p:cxnSp>
          <p:nvCxnSpPr>
            <p:cNvPr id="56" name="直接连接符 55"/>
            <p:cNvCxnSpPr>
              <a:stCxn id="44" idx="2"/>
            </p:cNvCxnSpPr>
            <p:nvPr/>
          </p:nvCxnSpPr>
          <p:spPr>
            <a:xfrm flipH="1">
              <a:off x="4346109" y="2838677"/>
              <a:ext cx="140902" cy="1870155"/>
            </a:xfrm>
            <a:prstGeom prst="line">
              <a:avLst/>
            </a:prstGeom>
            <a:noFill/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</p:cxnSp>
        <p:cxnSp>
          <p:nvCxnSpPr>
            <p:cNvPr id="57" name="直接连接符 56"/>
            <p:cNvCxnSpPr/>
            <p:nvPr/>
          </p:nvCxnSpPr>
          <p:spPr>
            <a:xfrm flipH="1">
              <a:off x="4838128" y="3846740"/>
              <a:ext cx="154626" cy="807967"/>
            </a:xfrm>
            <a:prstGeom prst="line">
              <a:avLst/>
            </a:prstGeom>
            <a:noFill/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</p:cxnSp>
        <p:cxnSp>
          <p:nvCxnSpPr>
            <p:cNvPr id="58" name="直接连接符 57"/>
            <p:cNvCxnSpPr>
              <a:stCxn id="50" idx="2"/>
            </p:cNvCxnSpPr>
            <p:nvPr/>
          </p:nvCxnSpPr>
          <p:spPr>
            <a:xfrm flipH="1">
              <a:off x="4778079" y="4006166"/>
              <a:ext cx="1053749" cy="1087353"/>
            </a:xfrm>
            <a:prstGeom prst="line">
              <a:avLst/>
            </a:prstGeom>
            <a:noFill/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</p:cxnSp>
      </p:grpSp>
      <p:cxnSp>
        <p:nvCxnSpPr>
          <p:cNvPr id="76" name="直接连接符 75"/>
          <p:cNvCxnSpPr/>
          <p:nvPr/>
        </p:nvCxnSpPr>
        <p:spPr>
          <a:xfrm flipV="1">
            <a:off x="248275" y="2358352"/>
            <a:ext cx="4209799" cy="19402"/>
          </a:xfrm>
          <a:prstGeom prst="line">
            <a:avLst/>
          </a:prstGeom>
          <a:noFill/>
          <a:ln w="28575" cap="flat" cmpd="sng" algn="ctr">
            <a:solidFill>
              <a:srgbClr val="6CA62C"/>
            </a:solidFill>
            <a:prstDash val="solid"/>
          </a:ln>
          <a:effectLst/>
        </p:spPr>
      </p:cxnSp>
      <p:sp>
        <p:nvSpPr>
          <p:cNvPr id="77" name="矩形 76"/>
          <p:cNvSpPr/>
          <p:nvPr/>
        </p:nvSpPr>
        <p:spPr>
          <a:xfrm>
            <a:off x="238009" y="1989023"/>
            <a:ext cx="158051" cy="369329"/>
          </a:xfrm>
          <a:prstGeom prst="rect">
            <a:avLst/>
          </a:prstGeom>
          <a:solidFill>
            <a:srgbClr val="6CA62C"/>
          </a:solidFill>
          <a:ln w="9525" cap="rnd">
            <a:solidFill>
              <a:srgbClr val="6CA62C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b="1" kern="0" dirty="0">
              <a:solidFill>
                <a:sysClr val="window" lastClr="FFFFFF">
                  <a:lumMod val="95000"/>
                </a:sys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TextBox 11"/>
          <p:cNvSpPr txBox="1"/>
          <p:nvPr/>
        </p:nvSpPr>
        <p:spPr>
          <a:xfrm>
            <a:off x="396060" y="1989020"/>
            <a:ext cx="4077207" cy="369332"/>
          </a:xfrm>
          <a:prstGeom prst="rect">
            <a:avLst/>
          </a:prstGeom>
          <a:noFill/>
          <a:ln>
            <a:solidFill>
              <a:srgbClr val="6CA62C"/>
            </a:solidFill>
          </a:ln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6CA62C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Service-Oriented Computing</a:t>
            </a:r>
            <a:endParaRPr lang="zh-CN" altLang="en-US" b="1" dirty="0">
              <a:solidFill>
                <a:srgbClr val="6CA62C"/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284004" y="1482341"/>
            <a:ext cx="4607936" cy="4622320"/>
            <a:chOff x="4284004" y="1482341"/>
            <a:chExt cx="4607936" cy="4622320"/>
          </a:xfrm>
        </p:grpSpPr>
        <p:sp>
          <p:nvSpPr>
            <p:cNvPr id="8" name="圆角矩形 7"/>
            <p:cNvSpPr/>
            <p:nvPr/>
          </p:nvSpPr>
          <p:spPr>
            <a:xfrm>
              <a:off x="4617037" y="1482341"/>
              <a:ext cx="4232786" cy="4622320"/>
            </a:xfrm>
            <a:prstGeom prst="roundRect">
              <a:avLst>
                <a:gd name="adj" fmla="val 4118"/>
              </a:avLst>
            </a:prstGeom>
            <a:solidFill>
              <a:sysClr val="window" lastClr="FFFFFF"/>
            </a:solidFill>
            <a:ln w="2540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4297821" y="1832119"/>
              <a:ext cx="433995" cy="112970"/>
              <a:chOff x="4345371" y="2115042"/>
              <a:chExt cx="433995" cy="112970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4683477" y="2115042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4345371" y="2120376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4376444" y="2132856"/>
                <a:ext cx="360040" cy="72008"/>
              </a:xfrm>
              <a:prstGeom prst="rect">
                <a:avLst/>
              </a:prstGeom>
              <a:gradFill flip="none" rotWithShape="1">
                <a:gsLst>
                  <a:gs pos="57000">
                    <a:sysClr val="window" lastClr="FFFFFF">
                      <a:lumMod val="85000"/>
                    </a:sysClr>
                  </a:gs>
                  <a:gs pos="9000">
                    <a:sysClr val="window" lastClr="FFFFFF">
                      <a:lumMod val="50000"/>
                    </a:sysClr>
                  </a:gs>
                  <a:gs pos="98000">
                    <a:sysClr val="window" lastClr="FFFFFF">
                      <a:lumMod val="65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4297821" y="2492185"/>
              <a:ext cx="433995" cy="112970"/>
              <a:chOff x="4345371" y="2115042"/>
              <a:chExt cx="433995" cy="112970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4683477" y="2115042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4345371" y="2120376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376444" y="2132856"/>
                <a:ext cx="360040" cy="72008"/>
              </a:xfrm>
              <a:prstGeom prst="rect">
                <a:avLst/>
              </a:prstGeom>
              <a:gradFill flip="none" rotWithShape="1">
                <a:gsLst>
                  <a:gs pos="57000">
                    <a:sysClr val="window" lastClr="FFFFFF">
                      <a:lumMod val="85000"/>
                    </a:sysClr>
                  </a:gs>
                  <a:gs pos="9000">
                    <a:sysClr val="window" lastClr="FFFFFF">
                      <a:lumMod val="50000"/>
                    </a:sysClr>
                  </a:gs>
                  <a:gs pos="98000">
                    <a:sysClr val="window" lastClr="FFFFFF">
                      <a:lumMod val="65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4307073" y="3140176"/>
              <a:ext cx="433995" cy="112970"/>
              <a:chOff x="4345371" y="2115042"/>
              <a:chExt cx="433995" cy="112970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4683477" y="2115042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4345371" y="2120376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4376444" y="2132856"/>
                <a:ext cx="360040" cy="72008"/>
              </a:xfrm>
              <a:prstGeom prst="rect">
                <a:avLst/>
              </a:prstGeom>
              <a:gradFill flip="none" rotWithShape="1">
                <a:gsLst>
                  <a:gs pos="57000">
                    <a:sysClr val="window" lastClr="FFFFFF">
                      <a:lumMod val="85000"/>
                    </a:sysClr>
                  </a:gs>
                  <a:gs pos="9000">
                    <a:sysClr val="window" lastClr="FFFFFF">
                      <a:lumMod val="50000"/>
                    </a:sysClr>
                  </a:gs>
                  <a:gs pos="98000">
                    <a:sysClr val="window" lastClr="FFFFFF">
                      <a:lumMod val="65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4313076" y="3788167"/>
              <a:ext cx="433995" cy="112970"/>
              <a:chOff x="4345371" y="2115042"/>
              <a:chExt cx="433995" cy="112970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4683477" y="2115042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4345371" y="2120376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4376444" y="2132856"/>
                <a:ext cx="360040" cy="72008"/>
              </a:xfrm>
              <a:prstGeom prst="rect">
                <a:avLst/>
              </a:prstGeom>
              <a:gradFill flip="none" rotWithShape="1">
                <a:gsLst>
                  <a:gs pos="57000">
                    <a:sysClr val="window" lastClr="FFFFFF">
                      <a:lumMod val="85000"/>
                    </a:sysClr>
                  </a:gs>
                  <a:gs pos="9000">
                    <a:sysClr val="window" lastClr="FFFFFF">
                      <a:lumMod val="50000"/>
                    </a:sysClr>
                  </a:gs>
                  <a:gs pos="98000">
                    <a:sysClr val="window" lastClr="FFFFFF">
                      <a:lumMod val="65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4305858" y="4364159"/>
              <a:ext cx="433995" cy="112970"/>
              <a:chOff x="4345371" y="2115042"/>
              <a:chExt cx="433995" cy="112970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4683477" y="2115042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4345371" y="2120376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4376444" y="2132856"/>
                <a:ext cx="360040" cy="72008"/>
              </a:xfrm>
              <a:prstGeom prst="rect">
                <a:avLst/>
              </a:prstGeom>
              <a:gradFill flip="none" rotWithShape="1">
                <a:gsLst>
                  <a:gs pos="57000">
                    <a:sysClr val="window" lastClr="FFFFFF">
                      <a:lumMod val="85000"/>
                    </a:sysClr>
                  </a:gs>
                  <a:gs pos="9000">
                    <a:sysClr val="window" lastClr="FFFFFF">
                      <a:lumMod val="50000"/>
                    </a:sysClr>
                  </a:gs>
                  <a:gs pos="98000">
                    <a:sysClr val="window" lastClr="FFFFFF">
                      <a:lumMod val="65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4294687" y="5012150"/>
              <a:ext cx="433995" cy="112970"/>
              <a:chOff x="4345371" y="2115042"/>
              <a:chExt cx="433995" cy="112970"/>
            </a:xfrm>
          </p:grpSpPr>
          <p:sp>
            <p:nvSpPr>
              <p:cNvPr id="32" name="椭圆 31"/>
              <p:cNvSpPr/>
              <p:nvPr/>
            </p:nvSpPr>
            <p:spPr>
              <a:xfrm>
                <a:off x="4683477" y="2115042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4345371" y="2120376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4376444" y="2132856"/>
                <a:ext cx="360040" cy="72008"/>
              </a:xfrm>
              <a:prstGeom prst="rect">
                <a:avLst/>
              </a:prstGeom>
              <a:gradFill flip="none" rotWithShape="1">
                <a:gsLst>
                  <a:gs pos="57000">
                    <a:sysClr val="window" lastClr="FFFFFF">
                      <a:lumMod val="85000"/>
                    </a:sysClr>
                  </a:gs>
                  <a:gs pos="9000">
                    <a:sysClr val="window" lastClr="FFFFFF">
                      <a:lumMod val="50000"/>
                    </a:sysClr>
                  </a:gs>
                  <a:gs pos="98000">
                    <a:sysClr val="window" lastClr="FFFFFF">
                      <a:lumMod val="65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4284004" y="5701112"/>
              <a:ext cx="433995" cy="112970"/>
              <a:chOff x="4345371" y="2115042"/>
              <a:chExt cx="433995" cy="112970"/>
            </a:xfrm>
          </p:grpSpPr>
          <p:sp>
            <p:nvSpPr>
              <p:cNvPr id="36" name="椭圆 35"/>
              <p:cNvSpPr/>
              <p:nvPr/>
            </p:nvSpPr>
            <p:spPr>
              <a:xfrm>
                <a:off x="4683477" y="2115042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4345371" y="2120376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4376444" y="2132856"/>
                <a:ext cx="360040" cy="72008"/>
              </a:xfrm>
              <a:prstGeom prst="rect">
                <a:avLst/>
              </a:prstGeom>
              <a:gradFill flip="none" rotWithShape="1">
                <a:gsLst>
                  <a:gs pos="57000">
                    <a:sysClr val="window" lastClr="FFFFFF">
                      <a:lumMod val="85000"/>
                    </a:sysClr>
                  </a:gs>
                  <a:gs pos="9000">
                    <a:sysClr val="window" lastClr="FFFFFF">
                      <a:lumMod val="50000"/>
                    </a:sysClr>
                  </a:gs>
                  <a:gs pos="98000">
                    <a:sysClr val="window" lastClr="FFFFFF">
                      <a:lumMod val="65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2" name="组合 92"/>
            <p:cNvGrpSpPr/>
            <p:nvPr/>
          </p:nvGrpSpPr>
          <p:grpSpPr>
            <a:xfrm>
              <a:off x="4995461" y="2630899"/>
              <a:ext cx="1260000" cy="1260000"/>
              <a:chOff x="1071538" y="2857496"/>
              <a:chExt cx="1429011" cy="1428760"/>
            </a:xfrm>
          </p:grpSpPr>
          <p:grpSp>
            <p:nvGrpSpPr>
              <p:cNvPr id="63" name="组合 46"/>
              <p:cNvGrpSpPr/>
              <p:nvPr/>
            </p:nvGrpSpPr>
            <p:grpSpPr bwMode="auto">
              <a:xfrm>
                <a:off x="1071538" y="2857496"/>
                <a:ext cx="1429011" cy="1428760"/>
                <a:chOff x="4005498" y="2794379"/>
                <a:chExt cx="1269242" cy="1269242"/>
              </a:xfrm>
              <a:solidFill>
                <a:srgbClr val="58AD96"/>
              </a:solidFill>
            </p:grpSpPr>
            <p:sp>
              <p:nvSpPr>
                <p:cNvPr id="65" name="椭圆 64"/>
                <p:cNvSpPr/>
                <p:nvPr/>
              </p:nvSpPr>
              <p:spPr>
                <a:xfrm>
                  <a:off x="4005498" y="2794379"/>
                  <a:ext cx="1269242" cy="1269242"/>
                </a:xfrm>
                <a:prstGeom prst="ellipse">
                  <a:avLst/>
                </a:prstGeom>
                <a:solidFill>
                  <a:srgbClr val="2B9BD3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" name="椭圆 4"/>
                <p:cNvSpPr/>
                <p:nvPr/>
              </p:nvSpPr>
              <p:spPr>
                <a:xfrm>
                  <a:off x="4137655" y="2926538"/>
                  <a:ext cx="1004922" cy="1004923"/>
                </a:xfrm>
                <a:prstGeom prst="ellipse">
                  <a:avLst/>
                </a:prstGeom>
                <a:solidFill>
                  <a:srgbClr val="2B9BD3"/>
                </a:solidFill>
                <a:ln w="57150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64" name="Text Box 6"/>
              <p:cNvSpPr txBox="1">
                <a:spLocks noChangeArrowheads="1"/>
              </p:cNvSpPr>
              <p:nvPr/>
            </p:nvSpPr>
            <p:spPr bwMode="auto">
              <a:xfrm>
                <a:off x="1435036" y="2910469"/>
                <a:ext cx="497391" cy="10730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0" algn="l"/>
                    <a:tab pos="914400" algn="l"/>
                  </a:tabLst>
                  <a:defRPr/>
                </a:pPr>
                <a:r>
                  <a:rPr kumimoji="0" lang="en-US" altLang="zh-CN" sz="8000" b="1" i="0" u="none" strike="noStrike" kern="0" cap="none" spc="0" normalizeH="0" baseline="0" noProof="0" dirty="0">
                    <a:ln w="10541" cmpd="sng">
                      <a:noFill/>
                      <a:prstDash val="solid"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1</a:t>
                </a:r>
                <a:endParaRPr kumimoji="0" lang="ja-JP" altLang="en-US" sz="8000" b="1" i="0" u="none" strike="noStrike" kern="0" cap="none" spc="0" normalizeH="0" baseline="0" noProof="0" dirty="0">
                  <a:ln w="10541" cmpd="sng">
                    <a:noFill/>
                    <a:prstDash val="solid"/>
                  </a:ln>
                  <a:solidFill>
                    <a:prstClr val="white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</p:grpSp>
        <p:sp>
          <p:nvSpPr>
            <p:cNvPr id="67" name="矩形 66"/>
            <p:cNvSpPr/>
            <p:nvPr/>
          </p:nvSpPr>
          <p:spPr>
            <a:xfrm>
              <a:off x="6388050" y="2645428"/>
              <a:ext cx="2215894" cy="1184940"/>
            </a:xfrm>
            <a:prstGeom prst="rect">
              <a:avLst/>
            </a:prstGeom>
            <a:ln>
              <a:solidFill>
                <a:srgbClr val="2B9BD3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ts val="900"/>
                </a:spcBef>
                <a:defRPr/>
              </a:pPr>
              <a:r>
                <a:rPr lang="zh-CN" altLang="en-US" sz="2000" b="1" dirty="0">
                  <a:solidFill>
                    <a:srgbClr val="00A7E2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服务更新</a:t>
              </a:r>
              <a:endParaRPr lang="en-US" altLang="zh-CN" sz="2000" b="1" dirty="0">
                <a:solidFill>
                  <a:srgbClr val="00A7E2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algn="ctr">
                <a:spcBef>
                  <a:spcPts val="900"/>
                </a:spcBef>
                <a:defRPr/>
              </a:pPr>
              <a:r>
                <a:rPr lang="zh-CN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更新服务</a:t>
              </a:r>
              <a:endPara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>
                <a:spcBef>
                  <a:spcPts val="900"/>
                </a:spcBef>
                <a:defRPr/>
              </a:pPr>
              <a:r>
                <a:rPr lang="zh-CN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加载更优服务</a:t>
              </a:r>
              <a:endPara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6388050" y="4332031"/>
              <a:ext cx="2215894" cy="1184940"/>
            </a:xfrm>
            <a:prstGeom prst="rect">
              <a:avLst/>
            </a:prstGeom>
            <a:ln>
              <a:solidFill>
                <a:srgbClr val="99CC32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ts val="900"/>
                </a:spcBef>
                <a:defRPr/>
              </a:pPr>
              <a:r>
                <a:rPr lang="zh-CN" altLang="en-US" sz="2000" b="1" dirty="0">
                  <a:solidFill>
                    <a:srgbClr val="99CC32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协作更新</a:t>
              </a:r>
              <a:endParaRPr lang="en-US" altLang="zh-CN" sz="2000" b="1" dirty="0">
                <a:solidFill>
                  <a:srgbClr val="99CC32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algn="ctr" eaLnBrk="1" hangingPunct="1">
                <a:spcBef>
                  <a:spcPts val="900"/>
                </a:spcBef>
              </a:pPr>
              <a:r>
                <a:rPr lang="zh-CN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服务组合</a:t>
              </a:r>
              <a:endPara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eaLnBrk="1" hangingPunct="1">
                <a:spcBef>
                  <a:spcPts val="900"/>
                </a:spcBef>
              </a:pPr>
              <a:r>
                <a:rPr lang="zh-CN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组织调整</a:t>
              </a:r>
              <a:endPara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71" name="组合 70"/>
            <p:cNvGrpSpPr/>
            <p:nvPr/>
          </p:nvGrpSpPr>
          <p:grpSpPr>
            <a:xfrm>
              <a:off x="4998367" y="4307961"/>
              <a:ext cx="1260000" cy="1260000"/>
              <a:chOff x="4856532" y="2270602"/>
              <a:chExt cx="1639541" cy="1639253"/>
            </a:xfrm>
          </p:grpSpPr>
          <p:grpSp>
            <p:nvGrpSpPr>
              <p:cNvPr id="72" name="组合 46"/>
              <p:cNvGrpSpPr/>
              <p:nvPr/>
            </p:nvGrpSpPr>
            <p:grpSpPr bwMode="auto">
              <a:xfrm>
                <a:off x="4856532" y="2270602"/>
                <a:ext cx="1639541" cy="1639253"/>
                <a:chOff x="4005498" y="2794379"/>
                <a:chExt cx="1269242" cy="1269242"/>
              </a:xfrm>
              <a:solidFill>
                <a:srgbClr val="58AD96"/>
              </a:solidFill>
            </p:grpSpPr>
            <p:sp>
              <p:nvSpPr>
                <p:cNvPr id="74" name="椭圆 73"/>
                <p:cNvSpPr/>
                <p:nvPr/>
              </p:nvSpPr>
              <p:spPr>
                <a:xfrm>
                  <a:off x="4005498" y="2794379"/>
                  <a:ext cx="1269242" cy="1269242"/>
                </a:xfrm>
                <a:prstGeom prst="ellipse">
                  <a:avLst/>
                </a:prstGeom>
                <a:solidFill>
                  <a:srgbClr val="99CC32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5" name="椭圆 4"/>
                <p:cNvSpPr/>
                <p:nvPr/>
              </p:nvSpPr>
              <p:spPr>
                <a:xfrm>
                  <a:off x="4137655" y="2926538"/>
                  <a:ext cx="1004922" cy="1004923"/>
                </a:xfrm>
                <a:prstGeom prst="ellipse">
                  <a:avLst/>
                </a:prstGeom>
                <a:solidFill>
                  <a:srgbClr val="99CC32"/>
                </a:solidFill>
                <a:ln w="57150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73" name="Text Box 6"/>
              <p:cNvSpPr txBox="1">
                <a:spLocks noChangeArrowheads="1"/>
              </p:cNvSpPr>
              <p:nvPr/>
            </p:nvSpPr>
            <p:spPr bwMode="auto">
              <a:xfrm>
                <a:off x="5293575" y="2323172"/>
                <a:ext cx="570670" cy="12311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0" algn="l"/>
                    <a:tab pos="914400" algn="l"/>
                  </a:tabLst>
                  <a:defRPr/>
                </a:pPr>
                <a:r>
                  <a:rPr kumimoji="0" lang="en-US" altLang="ja-JP" sz="8000" b="1" i="0" u="none" strike="noStrike" kern="0" cap="none" spc="0" normalizeH="0" baseline="0" noProof="0" dirty="0">
                    <a:ln w="10541" cmpd="sng">
                      <a:noFill/>
                      <a:prstDash val="solid"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2</a:t>
                </a:r>
                <a:endParaRPr kumimoji="0" lang="ja-JP" altLang="en-US" sz="8000" b="1" i="0" u="none" strike="noStrike" kern="0" cap="none" spc="0" normalizeH="0" baseline="0" noProof="0" dirty="0">
                  <a:ln w="10541" cmpd="sng">
                    <a:noFill/>
                    <a:prstDash val="solid"/>
                  </a:ln>
                  <a:solidFill>
                    <a:prstClr val="white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</p:grpSp>
        <p:sp>
          <p:nvSpPr>
            <p:cNvPr id="97" name="矩形 96"/>
            <p:cNvSpPr/>
            <p:nvPr/>
          </p:nvSpPr>
          <p:spPr bwMode="auto">
            <a:xfrm>
              <a:off x="4659157" y="1989020"/>
              <a:ext cx="4232783" cy="404872"/>
            </a:xfrm>
            <a:prstGeom prst="rect">
              <a:avLst/>
            </a:prstGeom>
            <a:solidFill>
              <a:srgbClr val="6CA62C"/>
            </a:solidFill>
            <a:ln w="9525" cap="flat" cmpd="sng" algn="ctr">
              <a:solidFill>
                <a:srgbClr val="6CA62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lang="zh-CN" altLang="en-US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开环与闭环系统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9" name="Rectangle 2"/>
          <p:cNvSpPr>
            <a:spLocks noChangeArrowheads="1"/>
          </p:cNvSpPr>
          <p:nvPr/>
        </p:nvSpPr>
        <p:spPr bwMode="auto">
          <a:xfrm>
            <a:off x="3492017" y="45049"/>
            <a:ext cx="5651985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二、自适应</a:t>
            </a:r>
            <a:r>
              <a: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-05</a:t>
            </a:r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方法</a:t>
            </a:r>
            <a:r>
              <a: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(9/21)</a:t>
            </a:r>
            <a:endParaRPr lang="zh-CN" alt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0" name="椭圆 79"/>
          <p:cNvSpPr/>
          <p:nvPr/>
        </p:nvSpPr>
        <p:spPr bwMode="auto">
          <a:xfrm>
            <a:off x="144060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1" name="椭圆 80"/>
          <p:cNvSpPr/>
          <p:nvPr/>
        </p:nvSpPr>
        <p:spPr bwMode="auto">
          <a:xfrm>
            <a:off x="288058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2" name="椭圆 81"/>
          <p:cNvSpPr/>
          <p:nvPr/>
        </p:nvSpPr>
        <p:spPr bwMode="auto">
          <a:xfrm>
            <a:off x="121513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3" name="椭圆 82"/>
          <p:cNvSpPr/>
          <p:nvPr/>
        </p:nvSpPr>
        <p:spPr bwMode="auto">
          <a:xfrm>
            <a:off x="1359131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4" name="椭圆 83"/>
          <p:cNvSpPr/>
          <p:nvPr/>
        </p:nvSpPr>
        <p:spPr bwMode="auto">
          <a:xfrm>
            <a:off x="280802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5" name="椭圆 84"/>
          <p:cNvSpPr/>
          <p:nvPr/>
        </p:nvSpPr>
        <p:spPr bwMode="auto">
          <a:xfrm>
            <a:off x="2952021" y="660802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6" name="椭圆 85"/>
          <p:cNvSpPr/>
          <p:nvPr/>
        </p:nvSpPr>
        <p:spPr bwMode="auto">
          <a:xfrm>
            <a:off x="309601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7" name="椭圆 86"/>
          <p:cNvSpPr/>
          <p:nvPr/>
        </p:nvSpPr>
        <p:spPr bwMode="auto">
          <a:xfrm>
            <a:off x="324001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8" name="椭圆 87"/>
          <p:cNvSpPr/>
          <p:nvPr/>
        </p:nvSpPr>
        <p:spPr bwMode="auto">
          <a:xfrm>
            <a:off x="363601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9" name="椭圆 88"/>
          <p:cNvSpPr/>
          <p:nvPr/>
        </p:nvSpPr>
        <p:spPr bwMode="auto">
          <a:xfrm>
            <a:off x="378001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" name="椭圆 89"/>
          <p:cNvSpPr/>
          <p:nvPr/>
        </p:nvSpPr>
        <p:spPr bwMode="auto">
          <a:xfrm>
            <a:off x="392400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" name="椭圆 90"/>
          <p:cNvSpPr/>
          <p:nvPr/>
        </p:nvSpPr>
        <p:spPr bwMode="auto">
          <a:xfrm>
            <a:off x="406800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" name="椭圆 91"/>
          <p:cNvSpPr/>
          <p:nvPr/>
        </p:nvSpPr>
        <p:spPr bwMode="auto">
          <a:xfrm>
            <a:off x="4212005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" name="椭圆 92"/>
          <p:cNvSpPr/>
          <p:nvPr/>
        </p:nvSpPr>
        <p:spPr bwMode="auto">
          <a:xfrm>
            <a:off x="435600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" name="椭圆 93"/>
          <p:cNvSpPr/>
          <p:nvPr/>
        </p:nvSpPr>
        <p:spPr bwMode="auto">
          <a:xfrm>
            <a:off x="450000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5" name="椭圆 94"/>
          <p:cNvSpPr/>
          <p:nvPr/>
        </p:nvSpPr>
        <p:spPr bwMode="auto">
          <a:xfrm>
            <a:off x="464399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6" name="椭圆 95"/>
          <p:cNvSpPr/>
          <p:nvPr/>
        </p:nvSpPr>
        <p:spPr bwMode="auto">
          <a:xfrm>
            <a:off x="4787997" y="664733"/>
            <a:ext cx="108000" cy="1080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" name="椭圆 97"/>
          <p:cNvSpPr/>
          <p:nvPr/>
        </p:nvSpPr>
        <p:spPr bwMode="auto">
          <a:xfrm>
            <a:off x="4931995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" name="椭圆 98"/>
          <p:cNvSpPr/>
          <p:nvPr/>
        </p:nvSpPr>
        <p:spPr bwMode="auto">
          <a:xfrm>
            <a:off x="5216403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" name="椭圆 99"/>
          <p:cNvSpPr/>
          <p:nvPr/>
        </p:nvSpPr>
        <p:spPr bwMode="auto">
          <a:xfrm>
            <a:off x="5072405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" name="椭圆 100"/>
          <p:cNvSpPr/>
          <p:nvPr/>
        </p:nvSpPr>
        <p:spPr bwMode="auto">
          <a:xfrm>
            <a:off x="1514714" y="664778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" name="椭圆 101"/>
          <p:cNvSpPr/>
          <p:nvPr/>
        </p:nvSpPr>
        <p:spPr bwMode="auto">
          <a:xfrm>
            <a:off x="1658712" y="664778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" name="椭圆 102"/>
          <p:cNvSpPr/>
          <p:nvPr/>
        </p:nvSpPr>
        <p:spPr bwMode="auto">
          <a:xfrm>
            <a:off x="923431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" name="椭圆 103"/>
          <p:cNvSpPr/>
          <p:nvPr/>
        </p:nvSpPr>
        <p:spPr bwMode="auto">
          <a:xfrm>
            <a:off x="106742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" name="椭圆 104"/>
          <p:cNvSpPr/>
          <p:nvPr/>
        </p:nvSpPr>
        <p:spPr bwMode="auto">
          <a:xfrm>
            <a:off x="7178795" y="662782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6" name="椭圆 105"/>
          <p:cNvSpPr/>
          <p:nvPr/>
        </p:nvSpPr>
        <p:spPr bwMode="auto">
          <a:xfrm>
            <a:off x="7321688" y="660802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8" name="椭圆 107"/>
          <p:cNvSpPr/>
          <p:nvPr/>
        </p:nvSpPr>
        <p:spPr bwMode="auto">
          <a:xfrm>
            <a:off x="42672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9" name="椭圆 108"/>
          <p:cNvSpPr/>
          <p:nvPr/>
        </p:nvSpPr>
        <p:spPr bwMode="auto">
          <a:xfrm>
            <a:off x="57072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0" name="椭圆 109"/>
          <p:cNvSpPr/>
          <p:nvPr/>
        </p:nvSpPr>
        <p:spPr bwMode="auto">
          <a:xfrm>
            <a:off x="180003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1" name="椭圆 110"/>
          <p:cNvSpPr/>
          <p:nvPr/>
        </p:nvSpPr>
        <p:spPr bwMode="auto">
          <a:xfrm>
            <a:off x="2160032" y="668960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" name="椭圆 111"/>
          <p:cNvSpPr/>
          <p:nvPr/>
        </p:nvSpPr>
        <p:spPr bwMode="auto">
          <a:xfrm>
            <a:off x="2304030" y="66502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3" name="椭圆 112"/>
          <p:cNvSpPr/>
          <p:nvPr/>
        </p:nvSpPr>
        <p:spPr bwMode="auto">
          <a:xfrm>
            <a:off x="2448028" y="668960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" name="椭圆 113"/>
          <p:cNvSpPr/>
          <p:nvPr/>
        </p:nvSpPr>
        <p:spPr bwMode="auto">
          <a:xfrm>
            <a:off x="7019966" y="664798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5" name="椭圆 114"/>
          <p:cNvSpPr/>
          <p:nvPr/>
        </p:nvSpPr>
        <p:spPr bwMode="auto">
          <a:xfrm>
            <a:off x="537209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6" name="椭圆 115"/>
          <p:cNvSpPr/>
          <p:nvPr/>
        </p:nvSpPr>
        <p:spPr bwMode="auto">
          <a:xfrm>
            <a:off x="551609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7" name="椭圆 116"/>
          <p:cNvSpPr/>
          <p:nvPr/>
        </p:nvSpPr>
        <p:spPr bwMode="auto">
          <a:xfrm>
            <a:off x="566008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8" name="椭圆 117"/>
          <p:cNvSpPr/>
          <p:nvPr/>
        </p:nvSpPr>
        <p:spPr bwMode="auto">
          <a:xfrm>
            <a:off x="580408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9" name="椭圆 118"/>
          <p:cNvSpPr/>
          <p:nvPr/>
        </p:nvSpPr>
        <p:spPr bwMode="auto">
          <a:xfrm>
            <a:off x="5948085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0" name="椭圆 119"/>
          <p:cNvSpPr/>
          <p:nvPr/>
        </p:nvSpPr>
        <p:spPr bwMode="auto">
          <a:xfrm>
            <a:off x="609208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1" name="椭圆 120"/>
          <p:cNvSpPr/>
          <p:nvPr/>
        </p:nvSpPr>
        <p:spPr bwMode="auto">
          <a:xfrm>
            <a:off x="623608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2" name="椭圆 121"/>
          <p:cNvSpPr/>
          <p:nvPr/>
        </p:nvSpPr>
        <p:spPr bwMode="auto">
          <a:xfrm>
            <a:off x="638007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3" name="椭圆 122"/>
          <p:cNvSpPr/>
          <p:nvPr/>
        </p:nvSpPr>
        <p:spPr bwMode="auto">
          <a:xfrm>
            <a:off x="652407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288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圆角矩形 54"/>
          <p:cNvSpPr/>
          <p:nvPr/>
        </p:nvSpPr>
        <p:spPr>
          <a:xfrm>
            <a:off x="252063" y="1470643"/>
            <a:ext cx="4206011" cy="4622320"/>
          </a:xfrm>
          <a:prstGeom prst="roundRect">
            <a:avLst>
              <a:gd name="adj" fmla="val 4118"/>
            </a:avLst>
          </a:prstGeom>
          <a:solidFill>
            <a:sysClr val="window" lastClr="FFFFFF"/>
          </a:solidFill>
          <a:ln w="2540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0" y="833440"/>
            <a:ext cx="9144000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zh-CN" altLang="en-US" sz="3200" b="1" dirty="0">
                <a:solidFill>
                  <a:srgbClr val="6CA62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问题来源 </a:t>
            </a:r>
            <a:r>
              <a:rPr lang="en-US" altLang="zh-CN" sz="3200" b="1" dirty="0">
                <a:solidFill>
                  <a:srgbClr val="6CA62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灯片编号占位符 1"/>
          <p:cNvSpPr txBox="1">
            <a:spLocks noGrp="1"/>
          </p:cNvSpPr>
          <p:nvPr/>
        </p:nvSpPr>
        <p:spPr bwMode="auto">
          <a:xfrm>
            <a:off x="7235963" y="6596956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r">
              <a:defRPr kumimoji="1" sz="1400" b="1">
                <a:solidFill>
                  <a:schemeClr val="bg1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defRPr>
            </a:lvl1pPr>
          </a:lstStyle>
          <a:p>
            <a:fld id="{0D7D0512-7820-47F3-A392-C9562B311ADF}" type="slidenum">
              <a:rPr lang="zh-CN" altLang="en-US">
                <a:solidFill>
                  <a:srgbClr val="FFFFFF"/>
                </a:solidFill>
              </a:rPr>
              <a:pPr/>
              <a:t>3</a:t>
            </a:fld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" y="6092963"/>
            <a:ext cx="9144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P.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Oreizy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M.M.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Gorlick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R.N. Taylor, D.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Heimhigner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G. Johnson, N.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Medvidovic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A.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Quilici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D.S. Rosenblum, A.L. Wolf, An architecture-based approach to self-adaptive software, IEEE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Intell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. Syst. 14 (3) (1999) 54–62.</a:t>
            </a:r>
            <a:endParaRPr lang="zh-CN" altLang="en-US" sz="1400" dirty="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4" name="图示 33"/>
          <p:cNvGraphicFramePr/>
          <p:nvPr>
            <p:extLst/>
          </p:nvPr>
        </p:nvGraphicFramePr>
        <p:xfrm>
          <a:off x="267461" y="1485027"/>
          <a:ext cx="4376538" cy="29982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1" name="椭圆 40"/>
          <p:cNvSpPr/>
          <p:nvPr/>
        </p:nvSpPr>
        <p:spPr bwMode="auto">
          <a:xfrm>
            <a:off x="749820" y="5270410"/>
            <a:ext cx="668322" cy="669600"/>
          </a:xfrm>
          <a:prstGeom prst="ellipse">
            <a:avLst/>
          </a:prstGeom>
          <a:solidFill>
            <a:srgbClr val="99CC32"/>
          </a:solidFill>
          <a:ln w="76200" cap="flat" cmpd="sng" algn="ctr">
            <a:solidFill>
              <a:srgbClr val="D9D9D9">
                <a:alpha val="63922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kern="0" dirty="0">
                <a:solidFill>
                  <a:schemeClr val="bg2">
                    <a:lumMod val="50000"/>
                    <a:alpha val="99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领域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1606984" y="5095859"/>
            <a:ext cx="2317027" cy="853106"/>
            <a:chOff x="5535558" y="1311371"/>
            <a:chExt cx="2317027" cy="853106"/>
          </a:xfrm>
        </p:grpSpPr>
        <p:sp>
          <p:nvSpPr>
            <p:cNvPr id="49" name="TextBox 100"/>
            <p:cNvSpPr txBox="1"/>
            <p:nvPr/>
          </p:nvSpPr>
          <p:spPr>
            <a:xfrm>
              <a:off x="5620337" y="1311371"/>
              <a:ext cx="2232248" cy="841378"/>
            </a:xfrm>
            <a:prstGeom prst="roundRect">
              <a:avLst>
                <a:gd name="adj" fmla="val 8176"/>
              </a:avLst>
            </a:prstGeom>
            <a:noFill/>
            <a:ln w="19050">
              <a:solidFill>
                <a:sysClr val="window" lastClr="FFFFFF">
                  <a:lumMod val="65000"/>
                </a:sysClr>
              </a:solidFill>
            </a:ln>
          </p:spPr>
          <p:txBody>
            <a:bodyPr wrap="none" rtlCol="0" anchor="ctr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kern="0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Self-adaptive 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kern="0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Systems</a:t>
              </a:r>
            </a:p>
          </p:txBody>
        </p:sp>
        <p:cxnSp>
          <p:nvCxnSpPr>
            <p:cNvPr id="50" name="直接连接符 49"/>
            <p:cNvCxnSpPr/>
            <p:nvPr/>
          </p:nvCxnSpPr>
          <p:spPr>
            <a:xfrm>
              <a:off x="5626508" y="1743788"/>
              <a:ext cx="0" cy="420689"/>
            </a:xfrm>
            <a:prstGeom prst="line">
              <a:avLst/>
            </a:prstGeom>
            <a:noFill/>
            <a:ln w="57150" cap="flat" cmpd="sng" algn="ctr">
              <a:solidFill>
                <a:sysClr val="window" lastClr="FFFFFF"/>
              </a:solidFill>
              <a:prstDash val="solid"/>
            </a:ln>
            <a:effectLst/>
          </p:spPr>
        </p:cxnSp>
        <p:sp>
          <p:nvSpPr>
            <p:cNvPr id="51" name="流程图: 联系 50"/>
            <p:cNvSpPr/>
            <p:nvPr/>
          </p:nvSpPr>
          <p:spPr>
            <a:xfrm>
              <a:off x="5535558" y="1724471"/>
              <a:ext cx="169589" cy="169589"/>
            </a:xfrm>
            <a:prstGeom prst="flowChartConnector">
              <a:avLst/>
            </a:prstGeom>
            <a:solidFill>
              <a:srgbClr val="92D050"/>
            </a:solidFill>
            <a:ln w="25400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52" name="直接连接符 51"/>
            <p:cNvCxnSpPr/>
            <p:nvPr/>
          </p:nvCxnSpPr>
          <p:spPr>
            <a:xfrm>
              <a:off x="5632781" y="2148655"/>
              <a:ext cx="321323" cy="0"/>
            </a:xfrm>
            <a:prstGeom prst="line">
              <a:avLst/>
            </a:prstGeom>
            <a:noFill/>
            <a:ln w="38100" cap="flat" cmpd="sng" algn="ctr">
              <a:solidFill>
                <a:sysClr val="window" lastClr="FFFFFF"/>
              </a:solidFill>
              <a:prstDash val="solid"/>
            </a:ln>
            <a:effectLst/>
          </p:spPr>
        </p:cxnSp>
      </p:grpSp>
      <p:pic>
        <p:nvPicPr>
          <p:cNvPr id="53" name="图片 6" descr="未标题-1.png"/>
          <p:cNvPicPr>
            <a:picLocks noChangeAspect="1"/>
          </p:cNvPicPr>
          <p:nvPr/>
        </p:nvPicPr>
        <p:blipFill>
          <a:blip r:embed="rId8" cstate="screen">
            <a:duotone>
              <a:srgbClr val="4F81BD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400000">
            <a:off x="2118723" y="4489731"/>
            <a:ext cx="697911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/>
          <p:cNvGrpSpPr/>
          <p:nvPr/>
        </p:nvGrpSpPr>
        <p:grpSpPr>
          <a:xfrm>
            <a:off x="4284004" y="1470643"/>
            <a:ext cx="4607939" cy="4622320"/>
            <a:chOff x="4284004" y="1470643"/>
            <a:chExt cx="4607939" cy="4622320"/>
          </a:xfrm>
        </p:grpSpPr>
        <p:sp>
          <p:nvSpPr>
            <p:cNvPr id="57" name="圆角矩形 56"/>
            <p:cNvSpPr/>
            <p:nvPr/>
          </p:nvSpPr>
          <p:spPr>
            <a:xfrm>
              <a:off x="4659157" y="1470643"/>
              <a:ext cx="4232786" cy="4622320"/>
            </a:xfrm>
            <a:prstGeom prst="roundRect">
              <a:avLst>
                <a:gd name="adj" fmla="val 4118"/>
              </a:avLst>
            </a:prstGeom>
            <a:solidFill>
              <a:sysClr val="window" lastClr="FFFFFF"/>
            </a:solidFill>
            <a:ln w="2540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  <p:pic>
          <p:nvPicPr>
            <p:cNvPr id="1026" name="Picture 2" descr="http://imgupload.youboy.com/imagestore20151020b453e8ab-e6c6-4a1d-abd9-5fce2457ebc1.jp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5761" y="1557026"/>
              <a:ext cx="1562187" cy="10440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E8FED2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  <a:extLst/>
          </p:spPr>
        </p:pic>
        <p:pic>
          <p:nvPicPr>
            <p:cNvPr id="1028" name="Picture 4" descr="http://img65.gkzhan.com/9/20151201/635845780634406785917.jp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1262" y="2709234"/>
              <a:ext cx="2348999" cy="10440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E8FED2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  <a:extLst/>
          </p:spPr>
        </p:pic>
        <p:pic>
          <p:nvPicPr>
            <p:cNvPr id="1030" name="Picture 6" descr="http://img03.hc360.com/broadcast/201510/201510210915417999.jp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5759" y="3860994"/>
              <a:ext cx="1864766" cy="10224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E8FED2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  <a:extLst/>
          </p:spPr>
        </p:pic>
        <p:pic>
          <p:nvPicPr>
            <p:cNvPr id="1032" name="Picture 8" descr="http://image.tianjimedia.com/uploadImages/2012/038/P4F53FF9431E_20120131104303596_500.jp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1945" y="1571440"/>
              <a:ext cx="1800000" cy="10224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E8FED2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  <a:extLst/>
          </p:spPr>
        </p:pic>
        <p:pic>
          <p:nvPicPr>
            <p:cNvPr id="1034" name="Picture 10" descr="http://thumbs.dreamstime.com/z/%CA%FD%BE%DD%C1%F7-20671412.jp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259" y="2709010"/>
              <a:ext cx="992173" cy="10224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E8FED2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  <a:extLst/>
          </p:spPr>
        </p:pic>
        <p:pic>
          <p:nvPicPr>
            <p:cNvPr id="1036" name="Picture 12" descr="http://img04.hc360.com/ec/201503/201503201025133226.jp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20008" y="3860994"/>
              <a:ext cx="1496422" cy="10224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E8FED2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  <a:extLst/>
          </p:spPr>
        </p:pic>
        <p:pic>
          <p:nvPicPr>
            <p:cNvPr id="1038" name="Picture 14" descr="http://seoimg.91cy.cn/net91cycn/upload/images/14-07-18/201407181556213.jpg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1042" y="4986399"/>
              <a:ext cx="1615389" cy="988916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DEE7F2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  <a:extLst/>
          </p:spPr>
        </p:pic>
        <p:pic>
          <p:nvPicPr>
            <p:cNvPr id="1040" name="Picture 16" descr="http://home.csc86.com/uploadfile/2015/0401/20150401095054262.jpg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1262" y="4998564"/>
              <a:ext cx="1700685" cy="957814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DEE7F2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  <a:extLst/>
          </p:spPr>
        </p:pic>
        <p:grpSp>
          <p:nvGrpSpPr>
            <p:cNvPr id="58" name="组合 57"/>
            <p:cNvGrpSpPr/>
            <p:nvPr/>
          </p:nvGrpSpPr>
          <p:grpSpPr>
            <a:xfrm>
              <a:off x="4297821" y="1832119"/>
              <a:ext cx="433995" cy="112970"/>
              <a:chOff x="4345371" y="2115042"/>
              <a:chExt cx="433995" cy="112970"/>
            </a:xfrm>
          </p:grpSpPr>
          <p:sp>
            <p:nvSpPr>
              <p:cNvPr id="87" name="椭圆 86"/>
              <p:cNvSpPr/>
              <p:nvPr/>
            </p:nvSpPr>
            <p:spPr>
              <a:xfrm>
                <a:off x="4683477" y="2115042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88" name="椭圆 87"/>
              <p:cNvSpPr/>
              <p:nvPr/>
            </p:nvSpPr>
            <p:spPr>
              <a:xfrm>
                <a:off x="4345371" y="2120376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4376444" y="2132856"/>
                <a:ext cx="360040" cy="72008"/>
              </a:xfrm>
              <a:prstGeom prst="rect">
                <a:avLst/>
              </a:prstGeom>
              <a:gradFill flip="none" rotWithShape="1">
                <a:gsLst>
                  <a:gs pos="57000">
                    <a:sysClr val="window" lastClr="FFFFFF">
                      <a:lumMod val="85000"/>
                    </a:sysClr>
                  </a:gs>
                  <a:gs pos="9000">
                    <a:sysClr val="window" lastClr="FFFFFF">
                      <a:lumMod val="50000"/>
                    </a:sysClr>
                  </a:gs>
                  <a:gs pos="98000">
                    <a:sysClr val="window" lastClr="FFFFFF">
                      <a:lumMod val="65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4297821" y="2492185"/>
              <a:ext cx="433995" cy="112970"/>
              <a:chOff x="4345371" y="2115042"/>
              <a:chExt cx="433995" cy="112970"/>
            </a:xfrm>
          </p:grpSpPr>
          <p:sp>
            <p:nvSpPr>
              <p:cNvPr id="84" name="椭圆 83"/>
              <p:cNvSpPr/>
              <p:nvPr/>
            </p:nvSpPr>
            <p:spPr>
              <a:xfrm>
                <a:off x="4683477" y="2115042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85" name="椭圆 84"/>
              <p:cNvSpPr/>
              <p:nvPr/>
            </p:nvSpPr>
            <p:spPr>
              <a:xfrm>
                <a:off x="4345371" y="2120376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4376444" y="2132856"/>
                <a:ext cx="360040" cy="72008"/>
              </a:xfrm>
              <a:prstGeom prst="rect">
                <a:avLst/>
              </a:prstGeom>
              <a:gradFill flip="none" rotWithShape="1">
                <a:gsLst>
                  <a:gs pos="57000">
                    <a:sysClr val="window" lastClr="FFFFFF">
                      <a:lumMod val="85000"/>
                    </a:sysClr>
                  </a:gs>
                  <a:gs pos="9000">
                    <a:sysClr val="window" lastClr="FFFFFF">
                      <a:lumMod val="50000"/>
                    </a:sysClr>
                  </a:gs>
                  <a:gs pos="98000">
                    <a:sysClr val="window" lastClr="FFFFFF">
                      <a:lumMod val="65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4307073" y="3140176"/>
              <a:ext cx="433995" cy="112970"/>
              <a:chOff x="4345371" y="2115042"/>
              <a:chExt cx="433995" cy="112970"/>
            </a:xfrm>
          </p:grpSpPr>
          <p:sp>
            <p:nvSpPr>
              <p:cNvPr id="81" name="椭圆 80"/>
              <p:cNvSpPr/>
              <p:nvPr/>
            </p:nvSpPr>
            <p:spPr>
              <a:xfrm>
                <a:off x="4683477" y="2115042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82" name="椭圆 81"/>
              <p:cNvSpPr/>
              <p:nvPr/>
            </p:nvSpPr>
            <p:spPr>
              <a:xfrm>
                <a:off x="4345371" y="2120376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4376444" y="2132856"/>
                <a:ext cx="360040" cy="72008"/>
              </a:xfrm>
              <a:prstGeom prst="rect">
                <a:avLst/>
              </a:prstGeom>
              <a:gradFill flip="none" rotWithShape="1">
                <a:gsLst>
                  <a:gs pos="57000">
                    <a:sysClr val="window" lastClr="FFFFFF">
                      <a:lumMod val="85000"/>
                    </a:sysClr>
                  </a:gs>
                  <a:gs pos="9000">
                    <a:sysClr val="window" lastClr="FFFFFF">
                      <a:lumMod val="50000"/>
                    </a:sysClr>
                  </a:gs>
                  <a:gs pos="98000">
                    <a:sysClr val="window" lastClr="FFFFFF">
                      <a:lumMod val="65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1" name="组合 60"/>
            <p:cNvGrpSpPr/>
            <p:nvPr/>
          </p:nvGrpSpPr>
          <p:grpSpPr>
            <a:xfrm>
              <a:off x="4313076" y="3788167"/>
              <a:ext cx="433995" cy="112970"/>
              <a:chOff x="4345371" y="2115042"/>
              <a:chExt cx="433995" cy="112970"/>
            </a:xfrm>
          </p:grpSpPr>
          <p:sp>
            <p:nvSpPr>
              <p:cNvPr id="78" name="椭圆 77"/>
              <p:cNvSpPr/>
              <p:nvPr/>
            </p:nvSpPr>
            <p:spPr>
              <a:xfrm>
                <a:off x="4683477" y="2115042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79" name="椭圆 78"/>
              <p:cNvSpPr/>
              <p:nvPr/>
            </p:nvSpPr>
            <p:spPr>
              <a:xfrm>
                <a:off x="4345371" y="2120376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4376444" y="2132856"/>
                <a:ext cx="360040" cy="72008"/>
              </a:xfrm>
              <a:prstGeom prst="rect">
                <a:avLst/>
              </a:prstGeom>
              <a:gradFill flip="none" rotWithShape="1">
                <a:gsLst>
                  <a:gs pos="57000">
                    <a:sysClr val="window" lastClr="FFFFFF">
                      <a:lumMod val="85000"/>
                    </a:sysClr>
                  </a:gs>
                  <a:gs pos="9000">
                    <a:sysClr val="window" lastClr="FFFFFF">
                      <a:lumMod val="50000"/>
                    </a:sysClr>
                  </a:gs>
                  <a:gs pos="98000">
                    <a:sysClr val="window" lastClr="FFFFFF">
                      <a:lumMod val="65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2" name="组合 61"/>
            <p:cNvGrpSpPr/>
            <p:nvPr/>
          </p:nvGrpSpPr>
          <p:grpSpPr>
            <a:xfrm>
              <a:off x="4305858" y="4364159"/>
              <a:ext cx="433995" cy="112970"/>
              <a:chOff x="4345371" y="2115042"/>
              <a:chExt cx="433995" cy="112970"/>
            </a:xfrm>
          </p:grpSpPr>
          <p:sp>
            <p:nvSpPr>
              <p:cNvPr id="75" name="椭圆 74"/>
              <p:cNvSpPr/>
              <p:nvPr/>
            </p:nvSpPr>
            <p:spPr>
              <a:xfrm>
                <a:off x="4683477" y="2115042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76" name="椭圆 75"/>
              <p:cNvSpPr/>
              <p:nvPr/>
            </p:nvSpPr>
            <p:spPr>
              <a:xfrm>
                <a:off x="4345371" y="2120376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4376444" y="2132856"/>
                <a:ext cx="360040" cy="72008"/>
              </a:xfrm>
              <a:prstGeom prst="rect">
                <a:avLst/>
              </a:prstGeom>
              <a:gradFill flip="none" rotWithShape="1">
                <a:gsLst>
                  <a:gs pos="57000">
                    <a:sysClr val="window" lastClr="FFFFFF">
                      <a:lumMod val="85000"/>
                    </a:sysClr>
                  </a:gs>
                  <a:gs pos="9000">
                    <a:sysClr val="window" lastClr="FFFFFF">
                      <a:lumMod val="50000"/>
                    </a:sysClr>
                  </a:gs>
                  <a:gs pos="98000">
                    <a:sysClr val="window" lastClr="FFFFFF">
                      <a:lumMod val="65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4294687" y="5012150"/>
              <a:ext cx="433995" cy="112970"/>
              <a:chOff x="4345371" y="2115042"/>
              <a:chExt cx="433995" cy="112970"/>
            </a:xfrm>
          </p:grpSpPr>
          <p:sp>
            <p:nvSpPr>
              <p:cNvPr id="72" name="椭圆 71"/>
              <p:cNvSpPr/>
              <p:nvPr/>
            </p:nvSpPr>
            <p:spPr>
              <a:xfrm>
                <a:off x="4683477" y="2115042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73" name="椭圆 72"/>
              <p:cNvSpPr/>
              <p:nvPr/>
            </p:nvSpPr>
            <p:spPr>
              <a:xfrm>
                <a:off x="4345371" y="2120376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4376444" y="2132856"/>
                <a:ext cx="360040" cy="72008"/>
              </a:xfrm>
              <a:prstGeom prst="rect">
                <a:avLst/>
              </a:prstGeom>
              <a:gradFill flip="none" rotWithShape="1">
                <a:gsLst>
                  <a:gs pos="57000">
                    <a:sysClr val="window" lastClr="FFFFFF">
                      <a:lumMod val="85000"/>
                    </a:sysClr>
                  </a:gs>
                  <a:gs pos="9000">
                    <a:sysClr val="window" lastClr="FFFFFF">
                      <a:lumMod val="50000"/>
                    </a:sysClr>
                  </a:gs>
                  <a:gs pos="98000">
                    <a:sysClr val="window" lastClr="FFFFFF">
                      <a:lumMod val="65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4" name="组合 63"/>
            <p:cNvGrpSpPr/>
            <p:nvPr/>
          </p:nvGrpSpPr>
          <p:grpSpPr>
            <a:xfrm>
              <a:off x="4284004" y="5701112"/>
              <a:ext cx="433995" cy="112970"/>
              <a:chOff x="4345371" y="2115042"/>
              <a:chExt cx="433995" cy="112970"/>
            </a:xfrm>
          </p:grpSpPr>
          <p:sp>
            <p:nvSpPr>
              <p:cNvPr id="69" name="椭圆 68"/>
              <p:cNvSpPr/>
              <p:nvPr/>
            </p:nvSpPr>
            <p:spPr>
              <a:xfrm>
                <a:off x="4683477" y="2115042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70" name="椭圆 69"/>
              <p:cNvSpPr/>
              <p:nvPr/>
            </p:nvSpPr>
            <p:spPr>
              <a:xfrm>
                <a:off x="4345371" y="2120376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4376444" y="2132856"/>
                <a:ext cx="360040" cy="72008"/>
              </a:xfrm>
              <a:prstGeom prst="rect">
                <a:avLst/>
              </a:prstGeom>
              <a:gradFill flip="none" rotWithShape="1">
                <a:gsLst>
                  <a:gs pos="57000">
                    <a:sysClr val="window" lastClr="FFFFFF">
                      <a:lumMod val="85000"/>
                    </a:sysClr>
                  </a:gs>
                  <a:gs pos="9000">
                    <a:sysClr val="window" lastClr="FFFFFF">
                      <a:lumMod val="50000"/>
                    </a:sysClr>
                  </a:gs>
                  <a:gs pos="98000">
                    <a:sysClr val="window" lastClr="FFFFFF">
                      <a:lumMod val="65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91" name="Rectangle 2"/>
          <p:cNvSpPr>
            <a:spLocks noChangeArrowheads="1"/>
          </p:cNvSpPr>
          <p:nvPr/>
        </p:nvSpPr>
        <p:spPr bwMode="auto">
          <a:xfrm>
            <a:off x="3492017" y="45049"/>
            <a:ext cx="5651985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二、自适应</a:t>
            </a:r>
            <a:r>
              <a: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-01</a:t>
            </a:r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定义</a:t>
            </a:r>
            <a:r>
              <a: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(1/4)</a:t>
            </a:r>
            <a:endParaRPr lang="zh-CN" alt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4" name="椭圆 153"/>
          <p:cNvSpPr/>
          <p:nvPr/>
        </p:nvSpPr>
        <p:spPr bwMode="auto">
          <a:xfrm>
            <a:off x="144060" y="664733"/>
            <a:ext cx="108000" cy="1080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5" name="椭圆 154"/>
          <p:cNvSpPr/>
          <p:nvPr/>
        </p:nvSpPr>
        <p:spPr bwMode="auto">
          <a:xfrm>
            <a:off x="288058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6" name="椭圆 155"/>
          <p:cNvSpPr/>
          <p:nvPr/>
        </p:nvSpPr>
        <p:spPr bwMode="auto">
          <a:xfrm>
            <a:off x="121513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" name="椭圆 156"/>
          <p:cNvSpPr/>
          <p:nvPr/>
        </p:nvSpPr>
        <p:spPr bwMode="auto">
          <a:xfrm>
            <a:off x="1359131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8" name="椭圆 157"/>
          <p:cNvSpPr/>
          <p:nvPr/>
        </p:nvSpPr>
        <p:spPr bwMode="auto">
          <a:xfrm>
            <a:off x="280802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9" name="椭圆 158"/>
          <p:cNvSpPr/>
          <p:nvPr/>
        </p:nvSpPr>
        <p:spPr bwMode="auto">
          <a:xfrm>
            <a:off x="2952021" y="660802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0" name="椭圆 159"/>
          <p:cNvSpPr/>
          <p:nvPr/>
        </p:nvSpPr>
        <p:spPr bwMode="auto">
          <a:xfrm>
            <a:off x="309601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1" name="椭圆 160"/>
          <p:cNvSpPr/>
          <p:nvPr/>
        </p:nvSpPr>
        <p:spPr bwMode="auto">
          <a:xfrm>
            <a:off x="324001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3" name="椭圆 162"/>
          <p:cNvSpPr/>
          <p:nvPr/>
        </p:nvSpPr>
        <p:spPr bwMode="auto">
          <a:xfrm>
            <a:off x="363601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4" name="椭圆 163"/>
          <p:cNvSpPr/>
          <p:nvPr/>
        </p:nvSpPr>
        <p:spPr bwMode="auto">
          <a:xfrm>
            <a:off x="378001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5" name="椭圆 164"/>
          <p:cNvSpPr/>
          <p:nvPr/>
        </p:nvSpPr>
        <p:spPr bwMode="auto">
          <a:xfrm>
            <a:off x="392400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6" name="椭圆 165"/>
          <p:cNvSpPr/>
          <p:nvPr/>
        </p:nvSpPr>
        <p:spPr bwMode="auto">
          <a:xfrm>
            <a:off x="406800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7" name="椭圆 166"/>
          <p:cNvSpPr/>
          <p:nvPr/>
        </p:nvSpPr>
        <p:spPr bwMode="auto">
          <a:xfrm>
            <a:off x="4212005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8" name="椭圆 167"/>
          <p:cNvSpPr/>
          <p:nvPr/>
        </p:nvSpPr>
        <p:spPr bwMode="auto">
          <a:xfrm>
            <a:off x="435600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9" name="椭圆 168"/>
          <p:cNvSpPr/>
          <p:nvPr/>
        </p:nvSpPr>
        <p:spPr bwMode="auto">
          <a:xfrm>
            <a:off x="450000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0" name="椭圆 169"/>
          <p:cNvSpPr/>
          <p:nvPr/>
        </p:nvSpPr>
        <p:spPr bwMode="auto">
          <a:xfrm>
            <a:off x="464399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1" name="椭圆 170"/>
          <p:cNvSpPr/>
          <p:nvPr/>
        </p:nvSpPr>
        <p:spPr bwMode="auto">
          <a:xfrm>
            <a:off x="478799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2" name="椭圆 171"/>
          <p:cNvSpPr/>
          <p:nvPr/>
        </p:nvSpPr>
        <p:spPr bwMode="auto">
          <a:xfrm>
            <a:off x="4931995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3" name="椭圆 172"/>
          <p:cNvSpPr/>
          <p:nvPr/>
        </p:nvSpPr>
        <p:spPr bwMode="auto">
          <a:xfrm>
            <a:off x="5216403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5" name="椭圆 174"/>
          <p:cNvSpPr/>
          <p:nvPr/>
        </p:nvSpPr>
        <p:spPr bwMode="auto">
          <a:xfrm>
            <a:off x="5072405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8" name="椭圆 177"/>
          <p:cNvSpPr/>
          <p:nvPr/>
        </p:nvSpPr>
        <p:spPr bwMode="auto">
          <a:xfrm>
            <a:off x="1514714" y="664778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9" name="椭圆 178"/>
          <p:cNvSpPr/>
          <p:nvPr/>
        </p:nvSpPr>
        <p:spPr bwMode="auto">
          <a:xfrm>
            <a:off x="1658712" y="664778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0" name="椭圆 179"/>
          <p:cNvSpPr/>
          <p:nvPr/>
        </p:nvSpPr>
        <p:spPr bwMode="auto">
          <a:xfrm>
            <a:off x="923431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1" name="椭圆 180"/>
          <p:cNvSpPr/>
          <p:nvPr/>
        </p:nvSpPr>
        <p:spPr bwMode="auto">
          <a:xfrm>
            <a:off x="106742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2" name="椭圆 181"/>
          <p:cNvSpPr/>
          <p:nvPr/>
        </p:nvSpPr>
        <p:spPr bwMode="auto">
          <a:xfrm>
            <a:off x="7178795" y="662782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3" name="椭圆 182"/>
          <p:cNvSpPr/>
          <p:nvPr/>
        </p:nvSpPr>
        <p:spPr bwMode="auto">
          <a:xfrm>
            <a:off x="7321688" y="660802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5" name="椭圆 184"/>
          <p:cNvSpPr/>
          <p:nvPr/>
        </p:nvSpPr>
        <p:spPr bwMode="auto">
          <a:xfrm>
            <a:off x="42672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6" name="椭圆 185"/>
          <p:cNvSpPr/>
          <p:nvPr/>
        </p:nvSpPr>
        <p:spPr bwMode="auto">
          <a:xfrm>
            <a:off x="57072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7" name="椭圆 186"/>
          <p:cNvSpPr/>
          <p:nvPr/>
        </p:nvSpPr>
        <p:spPr bwMode="auto">
          <a:xfrm>
            <a:off x="180003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8" name="椭圆 187"/>
          <p:cNvSpPr/>
          <p:nvPr/>
        </p:nvSpPr>
        <p:spPr bwMode="auto">
          <a:xfrm>
            <a:off x="2160032" y="668960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9" name="椭圆 188"/>
          <p:cNvSpPr/>
          <p:nvPr/>
        </p:nvSpPr>
        <p:spPr bwMode="auto">
          <a:xfrm>
            <a:off x="2304030" y="66502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0" name="椭圆 189"/>
          <p:cNvSpPr/>
          <p:nvPr/>
        </p:nvSpPr>
        <p:spPr bwMode="auto">
          <a:xfrm>
            <a:off x="2448028" y="668960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2" name="椭圆 191"/>
          <p:cNvSpPr/>
          <p:nvPr/>
        </p:nvSpPr>
        <p:spPr bwMode="auto">
          <a:xfrm>
            <a:off x="7019966" y="664798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6" name="椭圆 235"/>
          <p:cNvSpPr/>
          <p:nvPr/>
        </p:nvSpPr>
        <p:spPr bwMode="auto">
          <a:xfrm>
            <a:off x="537209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7" name="椭圆 236"/>
          <p:cNvSpPr/>
          <p:nvPr/>
        </p:nvSpPr>
        <p:spPr bwMode="auto">
          <a:xfrm>
            <a:off x="551609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8" name="椭圆 237"/>
          <p:cNvSpPr/>
          <p:nvPr/>
        </p:nvSpPr>
        <p:spPr bwMode="auto">
          <a:xfrm>
            <a:off x="566008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9" name="椭圆 238"/>
          <p:cNvSpPr/>
          <p:nvPr/>
        </p:nvSpPr>
        <p:spPr bwMode="auto">
          <a:xfrm>
            <a:off x="580408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0" name="椭圆 239"/>
          <p:cNvSpPr/>
          <p:nvPr/>
        </p:nvSpPr>
        <p:spPr bwMode="auto">
          <a:xfrm>
            <a:off x="5948085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1" name="椭圆 240"/>
          <p:cNvSpPr/>
          <p:nvPr/>
        </p:nvSpPr>
        <p:spPr bwMode="auto">
          <a:xfrm>
            <a:off x="609208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2" name="椭圆 241"/>
          <p:cNvSpPr/>
          <p:nvPr/>
        </p:nvSpPr>
        <p:spPr bwMode="auto">
          <a:xfrm>
            <a:off x="623608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3" name="椭圆 242"/>
          <p:cNvSpPr/>
          <p:nvPr/>
        </p:nvSpPr>
        <p:spPr bwMode="auto">
          <a:xfrm>
            <a:off x="638007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4" name="椭圆 243"/>
          <p:cNvSpPr/>
          <p:nvPr/>
        </p:nvSpPr>
        <p:spPr bwMode="auto">
          <a:xfrm>
            <a:off x="652407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29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0" y="833440"/>
            <a:ext cx="9144000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zh-CN" altLang="en-US" sz="3200" b="1" dirty="0">
                <a:solidFill>
                  <a:srgbClr val="6CA62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面向服务的方法 </a:t>
            </a:r>
            <a:r>
              <a:rPr lang="en-US" altLang="zh-CN" sz="3200" b="1" dirty="0">
                <a:solidFill>
                  <a:srgbClr val="6CA62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灯片编号占位符 1"/>
          <p:cNvSpPr txBox="1">
            <a:spLocks noGrp="1"/>
          </p:cNvSpPr>
          <p:nvPr/>
        </p:nvSpPr>
        <p:spPr bwMode="auto">
          <a:xfrm>
            <a:off x="7235963" y="6596956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r">
              <a:defRPr kumimoji="1" sz="1400" b="1">
                <a:solidFill>
                  <a:schemeClr val="bg1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defRPr>
            </a:lvl1pPr>
          </a:lstStyle>
          <a:p>
            <a:fld id="{0D7D0512-7820-47F3-A392-C9562B311ADF}" type="slidenum">
              <a:rPr lang="zh-CN" altLang="en-US"/>
              <a:pPr/>
              <a:t>30</a:t>
            </a:fld>
            <a:endParaRPr lang="en-US" altLang="zh-CN" dirty="0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" y="5876966"/>
            <a:ext cx="9144001" cy="95410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L. Liu, H.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Schmeck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A roadmap towards autonomic service-oriented architectures, Int. Trans. Syst. Sci. Appl. 2 (3) (2006) 245–254.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H.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Gomaa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K. Hashimoto, M. Kim, S.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Malek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D.A.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Menascé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Software adaptation patterns for service-oriented architectures, in: Proc. SAC, ACM, 2010, pp. 462–469.</a:t>
            </a:r>
            <a:endParaRPr lang="zh-CN" altLang="en-US" sz="1400" dirty="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" name="矩形 3"/>
          <p:cNvSpPr/>
          <p:nvPr/>
        </p:nvSpPr>
        <p:spPr bwMode="auto">
          <a:xfrm>
            <a:off x="163543" y="1527151"/>
            <a:ext cx="4347141" cy="2067194"/>
          </a:xfrm>
          <a:custGeom>
            <a:avLst/>
            <a:gdLst/>
            <a:ahLst/>
            <a:cxnLst/>
            <a:rect l="l" t="t" r="r" b="b"/>
            <a:pathLst>
              <a:path w="4345880" h="2066900">
                <a:moveTo>
                  <a:pt x="0" y="0"/>
                </a:moveTo>
                <a:lnTo>
                  <a:pt x="4345880" y="0"/>
                </a:lnTo>
                <a:lnTo>
                  <a:pt x="4345880" y="2066900"/>
                </a:lnTo>
                <a:lnTo>
                  <a:pt x="2731215" y="2066900"/>
                </a:lnTo>
                <a:cubicBezTo>
                  <a:pt x="2701243" y="1779616"/>
                  <a:pt x="2457546" y="1556742"/>
                  <a:pt x="2161795" y="1556742"/>
                </a:cubicBezTo>
                <a:cubicBezTo>
                  <a:pt x="1866044" y="1556742"/>
                  <a:pt x="1622347" y="1779616"/>
                  <a:pt x="1592375" y="2066900"/>
                </a:cubicBezTo>
                <a:lnTo>
                  <a:pt x="0" y="2066900"/>
                </a:lnTo>
                <a:close/>
              </a:path>
            </a:pathLst>
          </a:custGeom>
          <a:gradFill>
            <a:gsLst>
              <a:gs pos="33000">
                <a:srgbClr val="F9F9F9"/>
              </a:gs>
              <a:gs pos="100000">
                <a:srgbClr val="D7D7D7"/>
              </a:gs>
            </a:gsLst>
            <a:lin ang="5400000" scaled="0"/>
          </a:gradFill>
          <a:ln w="3175" cap="flat" cmpd="sng" algn="ctr">
            <a:solidFill>
              <a:srgbClr val="EAEAEA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利用</a:t>
            </a:r>
            <a:r>
              <a:rPr lang="en-US" altLang="zh-CN" kern="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MDE</a:t>
            </a:r>
            <a:r>
              <a:rPr lang="zh-CN" altLang="en-US" kern="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技术</a:t>
            </a:r>
            <a:endParaRPr lang="en-US" altLang="zh-CN" kern="0" dirty="0">
              <a:solidFill>
                <a:prstClr val="black">
                  <a:lumMod val="65000"/>
                  <a:lumOff val="35000"/>
                </a:prstClr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开发了基于服务的</a:t>
            </a:r>
            <a:r>
              <a:rPr lang="en-US" altLang="zh-CN" kern="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SAS</a:t>
            </a:r>
            <a:r>
              <a:rPr lang="zh-CN" altLang="en-US" kern="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框架模型</a:t>
            </a:r>
          </a:p>
        </p:txBody>
      </p:sp>
      <p:sp>
        <p:nvSpPr>
          <p:cNvPr id="40" name="矩形 5"/>
          <p:cNvSpPr/>
          <p:nvPr/>
        </p:nvSpPr>
        <p:spPr bwMode="auto">
          <a:xfrm>
            <a:off x="4612297" y="1527151"/>
            <a:ext cx="4347141" cy="2067194"/>
          </a:xfrm>
          <a:custGeom>
            <a:avLst/>
            <a:gdLst/>
            <a:ahLst/>
            <a:cxnLst/>
            <a:rect l="l" t="t" r="r" b="b"/>
            <a:pathLst>
              <a:path w="4345880" h="2066900">
                <a:moveTo>
                  <a:pt x="0" y="0"/>
                </a:moveTo>
                <a:lnTo>
                  <a:pt x="4345880" y="0"/>
                </a:lnTo>
                <a:lnTo>
                  <a:pt x="4345880" y="2066900"/>
                </a:lnTo>
                <a:lnTo>
                  <a:pt x="2704260" y="2066900"/>
                </a:lnTo>
                <a:cubicBezTo>
                  <a:pt x="2674288" y="1779616"/>
                  <a:pt x="2430591" y="1556742"/>
                  <a:pt x="2134840" y="1556742"/>
                </a:cubicBezTo>
                <a:cubicBezTo>
                  <a:pt x="1839089" y="1556742"/>
                  <a:pt x="1595393" y="1779616"/>
                  <a:pt x="1565420" y="2066900"/>
                </a:cubicBezTo>
                <a:lnTo>
                  <a:pt x="0" y="2066900"/>
                </a:lnTo>
                <a:close/>
              </a:path>
            </a:pathLst>
          </a:custGeom>
          <a:gradFill>
            <a:gsLst>
              <a:gs pos="33000">
                <a:srgbClr val="6DAA2D">
                  <a:lumMod val="20000"/>
                  <a:lumOff val="80000"/>
                </a:srgbClr>
              </a:gs>
              <a:gs pos="100000">
                <a:srgbClr val="6DAA2D">
                  <a:lumMod val="60000"/>
                  <a:lumOff val="40000"/>
                </a:srgb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t"/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100" kern="0" dirty="0">
              <a:solidFill>
                <a:prstClr val="black">
                  <a:lumMod val="65000"/>
                  <a:lumOff val="3500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利用模型驱动技术</a:t>
            </a:r>
            <a:endParaRPr lang="en-US" altLang="zh-CN" kern="0" dirty="0">
              <a:solidFill>
                <a:prstClr val="black">
                  <a:lumMod val="65000"/>
                  <a:lumOff val="3500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建立</a:t>
            </a:r>
            <a:r>
              <a:rPr lang="en-US" altLang="zh-CN" kern="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SAS</a:t>
            </a:r>
            <a:r>
              <a:rPr lang="zh-CN" altLang="en-US" kern="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的基础服务</a:t>
            </a:r>
            <a:endParaRPr lang="en-US" altLang="zh-CN" kern="0" dirty="0">
              <a:solidFill>
                <a:prstClr val="black">
                  <a:lumMod val="65000"/>
                  <a:lumOff val="3500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包括：目录，</a:t>
            </a:r>
            <a:r>
              <a:rPr lang="en-US" altLang="zh-CN" kern="0" dirty="0" err="1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QoS</a:t>
            </a:r>
            <a:r>
              <a:rPr lang="zh-CN" altLang="en-US" kern="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服务，适应服务</a:t>
            </a:r>
          </a:p>
        </p:txBody>
      </p:sp>
      <p:sp>
        <p:nvSpPr>
          <p:cNvPr id="41" name="矩形 6"/>
          <p:cNvSpPr/>
          <p:nvPr/>
        </p:nvSpPr>
        <p:spPr bwMode="auto">
          <a:xfrm>
            <a:off x="163543" y="3737773"/>
            <a:ext cx="8795895" cy="2067194"/>
          </a:xfrm>
          <a:custGeom>
            <a:avLst/>
            <a:gdLst/>
            <a:ahLst/>
            <a:cxnLst/>
            <a:rect l="l" t="t" r="r" b="b"/>
            <a:pathLst>
              <a:path w="8793360" h="2066900">
                <a:moveTo>
                  <a:pt x="0" y="0"/>
                </a:moveTo>
                <a:lnTo>
                  <a:pt x="1592375" y="0"/>
                </a:lnTo>
                <a:cubicBezTo>
                  <a:pt x="1622347" y="287284"/>
                  <a:pt x="1866044" y="510158"/>
                  <a:pt x="2161795" y="510158"/>
                </a:cubicBezTo>
                <a:cubicBezTo>
                  <a:pt x="2457546" y="510158"/>
                  <a:pt x="2701243" y="287284"/>
                  <a:pt x="2731215" y="0"/>
                </a:cubicBezTo>
                <a:lnTo>
                  <a:pt x="6012900" y="0"/>
                </a:lnTo>
                <a:cubicBezTo>
                  <a:pt x="6042873" y="287284"/>
                  <a:pt x="6286569" y="510158"/>
                  <a:pt x="6582320" y="510158"/>
                </a:cubicBezTo>
                <a:cubicBezTo>
                  <a:pt x="6878071" y="510158"/>
                  <a:pt x="7121768" y="287284"/>
                  <a:pt x="7151740" y="0"/>
                </a:cubicBezTo>
                <a:lnTo>
                  <a:pt x="8793360" y="0"/>
                </a:lnTo>
                <a:lnTo>
                  <a:pt x="8793360" y="2066900"/>
                </a:lnTo>
                <a:lnTo>
                  <a:pt x="0" y="2066900"/>
                </a:lnTo>
                <a:close/>
              </a:path>
            </a:pathLst>
          </a:custGeom>
          <a:gradFill>
            <a:gsLst>
              <a:gs pos="33000">
                <a:srgbClr val="F9F9F9"/>
              </a:gs>
              <a:gs pos="100000">
                <a:srgbClr val="D7D7D7"/>
              </a:gs>
            </a:gsLst>
            <a:lin ang="5400000" scaled="0"/>
          </a:gradFill>
          <a:ln w="3175" cap="flat" cmpd="sng" algn="ctr">
            <a:solidFill>
              <a:srgbClr val="EAEAEA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kern="0" dirty="0">
              <a:solidFill>
                <a:prstClr val="black">
                  <a:lumMod val="65000"/>
                  <a:lumOff val="3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椭圆 41"/>
          <p:cNvSpPr/>
          <p:nvPr/>
        </p:nvSpPr>
        <p:spPr bwMode="auto">
          <a:xfrm>
            <a:off x="1822697" y="3170426"/>
            <a:ext cx="1006606" cy="1005019"/>
          </a:xfrm>
          <a:prstGeom prst="ellipse">
            <a:avLst/>
          </a:prstGeom>
          <a:gradFill>
            <a:gsLst>
              <a:gs pos="0">
                <a:srgbClr val="6DAA2D">
                  <a:lumMod val="60000"/>
                  <a:lumOff val="40000"/>
                </a:srgbClr>
              </a:gs>
              <a:gs pos="100000">
                <a:srgbClr val="6DAA2D"/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 defTabSz="914491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kern="0" dirty="0">
                <a:solidFill>
                  <a:sysClr val="window" lastClr="FFFFFF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MUSIC</a:t>
            </a:r>
            <a:endParaRPr lang="zh-CN" altLang="en-US" sz="1600" b="1" kern="0" dirty="0">
              <a:solidFill>
                <a:sysClr val="window" lastClr="FFFFFF"/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43" name="椭圆 42"/>
          <p:cNvSpPr/>
          <p:nvPr/>
        </p:nvSpPr>
        <p:spPr bwMode="auto">
          <a:xfrm>
            <a:off x="6244460" y="3170426"/>
            <a:ext cx="1006606" cy="1005019"/>
          </a:xfrm>
          <a:prstGeom prst="ellipse">
            <a:avLst/>
          </a:prstGeom>
          <a:gradFill>
            <a:gsLst>
              <a:gs pos="0">
                <a:srgbClr val="6DAA2D">
                  <a:lumMod val="60000"/>
                  <a:lumOff val="40000"/>
                </a:srgbClr>
              </a:gs>
              <a:gs pos="100000">
                <a:srgbClr val="6DAA2D"/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 defTabSz="914491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kern="0" dirty="0">
                <a:solidFill>
                  <a:sysClr val="window" lastClr="FFFFFF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SASSY</a:t>
            </a:r>
            <a:endParaRPr lang="zh-CN" altLang="en-US" b="1" kern="0" dirty="0">
              <a:solidFill>
                <a:sysClr val="window" lastClr="FFFFFF"/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7" name="组合 3"/>
          <p:cNvGrpSpPr>
            <a:grpSpLocks/>
          </p:cNvGrpSpPr>
          <p:nvPr/>
        </p:nvGrpSpPr>
        <p:grpSpPr bwMode="auto">
          <a:xfrm flipH="1">
            <a:off x="468031" y="4298666"/>
            <a:ext cx="3730928" cy="1362303"/>
            <a:chOff x="3565149" y="2067715"/>
            <a:chExt cx="2271190" cy="1479107"/>
          </a:xfrm>
        </p:grpSpPr>
        <p:sp>
          <p:nvSpPr>
            <p:cNvPr id="18" name="右箭头 17"/>
            <p:cNvSpPr/>
            <p:nvPr/>
          </p:nvSpPr>
          <p:spPr bwMode="auto">
            <a:xfrm>
              <a:off x="3598348" y="2067715"/>
              <a:ext cx="2237990" cy="539932"/>
            </a:xfrm>
            <a:prstGeom prst="rightArrow">
              <a:avLst>
                <a:gd name="adj1" fmla="val 69403"/>
                <a:gd name="adj2" fmla="val 50000"/>
              </a:avLst>
            </a:prstGeom>
            <a:solidFill>
              <a:srgbClr val="92D050"/>
            </a:solidFill>
            <a:ln w="3175" cap="flat" cmpd="sng" algn="ctr">
              <a:solidFill>
                <a:srgbClr val="00B050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 eaLnBrk="1" fontAlgn="auto" hangingPunct="1">
                <a:lnSpc>
                  <a:spcPct val="12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zh-CN" altLang="en-US" kern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元数据，</a:t>
              </a:r>
              <a:r>
                <a:rPr lang="en-US" altLang="zh-CN" kern="0" dirty="0" err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MetaSelf</a:t>
              </a:r>
              <a:endParaRPr lang="zh-CN" altLang="en-US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右箭头 18"/>
            <p:cNvSpPr/>
            <p:nvPr/>
          </p:nvSpPr>
          <p:spPr bwMode="auto">
            <a:xfrm>
              <a:off x="3565149" y="2537817"/>
              <a:ext cx="2008214" cy="539932"/>
            </a:xfrm>
            <a:prstGeom prst="rightArrow">
              <a:avLst>
                <a:gd name="adj1" fmla="val 69403"/>
                <a:gd name="adj2" fmla="val 50000"/>
              </a:avLst>
            </a:prstGeom>
            <a:solidFill>
              <a:srgbClr val="E7FDE3"/>
            </a:solidFill>
            <a:ln w="3175" cap="flat" cmpd="sng" algn="ctr">
              <a:solidFill>
                <a:srgbClr val="00B050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 eaLnBrk="1" fontAlgn="auto" hangingPunct="1">
                <a:lnSpc>
                  <a:spcPct val="12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altLang="zh-CN" kern="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AOP</a:t>
              </a:r>
              <a:r>
                <a:rPr lang="zh-CN" altLang="en-US" kern="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，</a:t>
              </a:r>
            </a:p>
          </p:txBody>
        </p:sp>
        <p:sp>
          <p:nvSpPr>
            <p:cNvPr id="22" name="右箭头 21"/>
            <p:cNvSpPr/>
            <p:nvPr/>
          </p:nvSpPr>
          <p:spPr bwMode="auto">
            <a:xfrm>
              <a:off x="3598349" y="3006890"/>
              <a:ext cx="2237990" cy="539932"/>
            </a:xfrm>
            <a:prstGeom prst="rightArrow">
              <a:avLst>
                <a:gd name="adj1" fmla="val 69403"/>
                <a:gd name="adj2" fmla="val 50000"/>
              </a:avLst>
            </a:prstGeom>
            <a:solidFill>
              <a:srgbClr val="9FCC3E"/>
            </a:solidFill>
            <a:ln w="3175" cap="flat" cmpd="sng" algn="ctr">
              <a:solidFill>
                <a:srgbClr val="00B050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 eaLnBrk="1" fontAlgn="auto" hangingPunct="1">
                <a:lnSpc>
                  <a:spcPct val="12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altLang="zh-CN" kern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MAS</a:t>
              </a:r>
              <a:endParaRPr lang="zh-CN" altLang="en-US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组合 3"/>
          <p:cNvGrpSpPr>
            <a:grpSpLocks/>
          </p:cNvGrpSpPr>
          <p:nvPr/>
        </p:nvGrpSpPr>
        <p:grpSpPr bwMode="auto">
          <a:xfrm>
            <a:off x="4945015" y="4290434"/>
            <a:ext cx="3730928" cy="1362303"/>
            <a:chOff x="3565149" y="2067715"/>
            <a:chExt cx="2271190" cy="1479107"/>
          </a:xfrm>
        </p:grpSpPr>
        <p:sp>
          <p:nvSpPr>
            <p:cNvPr id="26" name="右箭头 25"/>
            <p:cNvSpPr/>
            <p:nvPr/>
          </p:nvSpPr>
          <p:spPr bwMode="auto">
            <a:xfrm>
              <a:off x="3598348" y="2067715"/>
              <a:ext cx="2237990" cy="539932"/>
            </a:xfrm>
            <a:prstGeom prst="rightArrow">
              <a:avLst>
                <a:gd name="adj1" fmla="val 69403"/>
                <a:gd name="adj2" fmla="val 50000"/>
              </a:avLst>
            </a:prstGeom>
            <a:solidFill>
              <a:srgbClr val="92D050"/>
            </a:solidFill>
            <a:ln w="3175" cap="flat" cmpd="sng" algn="ctr">
              <a:solidFill>
                <a:srgbClr val="00B050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 eaLnBrk="1" fontAlgn="auto" hangingPunct="1">
                <a:lnSpc>
                  <a:spcPct val="12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zh-CN" altLang="en-US" kern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构件模型</a:t>
              </a:r>
            </a:p>
          </p:txBody>
        </p:sp>
        <p:sp>
          <p:nvSpPr>
            <p:cNvPr id="27" name="右箭头 26"/>
            <p:cNvSpPr/>
            <p:nvPr/>
          </p:nvSpPr>
          <p:spPr bwMode="auto">
            <a:xfrm>
              <a:off x="3565149" y="2537817"/>
              <a:ext cx="2008214" cy="539932"/>
            </a:xfrm>
            <a:prstGeom prst="rightArrow">
              <a:avLst>
                <a:gd name="adj1" fmla="val 69403"/>
                <a:gd name="adj2" fmla="val 50000"/>
              </a:avLst>
            </a:prstGeom>
            <a:solidFill>
              <a:srgbClr val="E7FDE3"/>
            </a:solidFill>
            <a:ln w="3175" cap="flat" cmpd="sng" algn="ctr">
              <a:solidFill>
                <a:srgbClr val="00B050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 eaLnBrk="1" fontAlgn="auto" hangingPunct="1">
                <a:lnSpc>
                  <a:spcPct val="12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zh-CN" altLang="en-US" kern="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             需求工程，</a:t>
              </a:r>
              <a:r>
                <a:rPr lang="en-US" altLang="zh-CN" kern="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CARE</a:t>
              </a:r>
              <a:endParaRPr lang="zh-CN" altLang="en-US" kern="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右箭头 27"/>
            <p:cNvSpPr/>
            <p:nvPr/>
          </p:nvSpPr>
          <p:spPr bwMode="auto">
            <a:xfrm>
              <a:off x="3598349" y="3006890"/>
              <a:ext cx="2237990" cy="539932"/>
            </a:xfrm>
            <a:prstGeom prst="rightArrow">
              <a:avLst>
                <a:gd name="adj1" fmla="val 69403"/>
                <a:gd name="adj2" fmla="val 50000"/>
              </a:avLst>
            </a:prstGeom>
            <a:solidFill>
              <a:srgbClr val="9FCC3E"/>
            </a:solidFill>
            <a:ln w="3175" cap="flat" cmpd="sng" algn="ctr">
              <a:solidFill>
                <a:srgbClr val="00B050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 eaLnBrk="1" fontAlgn="auto" hangingPunct="1">
                <a:lnSpc>
                  <a:spcPct val="12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altLang="zh-CN" kern="0" dirty="0" err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QoS</a:t>
              </a:r>
              <a:r>
                <a:rPr lang="zh-CN" altLang="en-US" kern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kern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MOSES</a:t>
              </a:r>
              <a:endParaRPr lang="zh-CN" altLang="en-US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椭圆 23"/>
          <p:cNvSpPr/>
          <p:nvPr/>
        </p:nvSpPr>
        <p:spPr>
          <a:xfrm>
            <a:off x="3743989" y="4112968"/>
            <a:ext cx="1620000" cy="1620000"/>
          </a:xfrm>
          <a:prstGeom prst="ellipse">
            <a:avLst/>
          </a:prstGeom>
          <a:gradFill>
            <a:gsLst>
              <a:gs pos="33000">
                <a:srgbClr val="F9F9F9"/>
              </a:gs>
              <a:gs pos="100000">
                <a:srgbClr val="D7D7D7"/>
              </a:gs>
            </a:gsLst>
            <a:lin ang="5400000" scaled="0"/>
          </a:gradFill>
          <a:ln w="3175" cap="flat" cmpd="sng" algn="ctr">
            <a:solidFill>
              <a:srgbClr val="EAEAEA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>
                <a:solidFill>
                  <a:srgbClr val="9FCC3E"/>
                </a:solidFill>
                <a:latin typeface="微软雅黑" pitchFamily="34" charset="-122"/>
                <a:ea typeface="微软雅黑" pitchFamily="34" charset="-122"/>
              </a:rPr>
              <a:t>结合</a:t>
            </a:r>
            <a:endParaRPr lang="en-US" altLang="zh-CN" sz="2400" b="1" kern="0" dirty="0">
              <a:solidFill>
                <a:srgbClr val="9FCC3E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>
                <a:solidFill>
                  <a:srgbClr val="9FCC3E"/>
                </a:solidFill>
                <a:latin typeface="微软雅黑" pitchFamily="34" charset="-122"/>
                <a:ea typeface="微软雅黑" pitchFamily="34" charset="-122"/>
              </a:rPr>
              <a:t>其他</a:t>
            </a:r>
            <a:endParaRPr lang="en-US" altLang="zh-CN" sz="2400" b="1" kern="0" dirty="0">
              <a:solidFill>
                <a:srgbClr val="9FCC3E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>
                <a:solidFill>
                  <a:srgbClr val="9FCC3E"/>
                </a:solidFill>
                <a:latin typeface="微软雅黑" pitchFamily="34" charset="-122"/>
                <a:ea typeface="微软雅黑" pitchFamily="34" charset="-122"/>
              </a:rPr>
              <a:t>技术</a:t>
            </a:r>
          </a:p>
        </p:txBody>
      </p:sp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3492017" y="45049"/>
            <a:ext cx="5651985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二、自适应</a:t>
            </a:r>
            <a:r>
              <a: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-05</a:t>
            </a:r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方法</a:t>
            </a:r>
            <a:r>
              <a: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(10/21)</a:t>
            </a:r>
            <a:endParaRPr lang="zh-CN" alt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9" name="椭圆 28"/>
          <p:cNvSpPr/>
          <p:nvPr/>
        </p:nvSpPr>
        <p:spPr bwMode="auto">
          <a:xfrm>
            <a:off x="144060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椭圆 29"/>
          <p:cNvSpPr/>
          <p:nvPr/>
        </p:nvSpPr>
        <p:spPr bwMode="auto">
          <a:xfrm>
            <a:off x="288058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椭圆 30"/>
          <p:cNvSpPr/>
          <p:nvPr/>
        </p:nvSpPr>
        <p:spPr bwMode="auto">
          <a:xfrm>
            <a:off x="121513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椭圆 31"/>
          <p:cNvSpPr/>
          <p:nvPr/>
        </p:nvSpPr>
        <p:spPr bwMode="auto">
          <a:xfrm>
            <a:off x="1359131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椭圆 32"/>
          <p:cNvSpPr/>
          <p:nvPr/>
        </p:nvSpPr>
        <p:spPr bwMode="auto">
          <a:xfrm>
            <a:off x="280802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椭圆 33"/>
          <p:cNvSpPr/>
          <p:nvPr/>
        </p:nvSpPr>
        <p:spPr bwMode="auto">
          <a:xfrm>
            <a:off x="2952021" y="660802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椭圆 34"/>
          <p:cNvSpPr/>
          <p:nvPr/>
        </p:nvSpPr>
        <p:spPr bwMode="auto">
          <a:xfrm>
            <a:off x="309601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椭圆 35"/>
          <p:cNvSpPr/>
          <p:nvPr/>
        </p:nvSpPr>
        <p:spPr bwMode="auto">
          <a:xfrm>
            <a:off x="324001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椭圆 36"/>
          <p:cNvSpPr/>
          <p:nvPr/>
        </p:nvSpPr>
        <p:spPr bwMode="auto">
          <a:xfrm>
            <a:off x="363601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椭圆 37"/>
          <p:cNvSpPr/>
          <p:nvPr/>
        </p:nvSpPr>
        <p:spPr bwMode="auto">
          <a:xfrm>
            <a:off x="378001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椭圆 43"/>
          <p:cNvSpPr/>
          <p:nvPr/>
        </p:nvSpPr>
        <p:spPr bwMode="auto">
          <a:xfrm>
            <a:off x="392400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椭圆 44"/>
          <p:cNvSpPr/>
          <p:nvPr/>
        </p:nvSpPr>
        <p:spPr bwMode="auto">
          <a:xfrm>
            <a:off x="406800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椭圆 45"/>
          <p:cNvSpPr/>
          <p:nvPr/>
        </p:nvSpPr>
        <p:spPr bwMode="auto">
          <a:xfrm>
            <a:off x="4212005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" name="椭圆 46"/>
          <p:cNvSpPr/>
          <p:nvPr/>
        </p:nvSpPr>
        <p:spPr bwMode="auto">
          <a:xfrm>
            <a:off x="435600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椭圆 47"/>
          <p:cNvSpPr/>
          <p:nvPr/>
        </p:nvSpPr>
        <p:spPr bwMode="auto">
          <a:xfrm>
            <a:off x="450000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" name="椭圆 48"/>
          <p:cNvSpPr/>
          <p:nvPr/>
        </p:nvSpPr>
        <p:spPr bwMode="auto">
          <a:xfrm>
            <a:off x="464399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椭圆 49"/>
          <p:cNvSpPr/>
          <p:nvPr/>
        </p:nvSpPr>
        <p:spPr bwMode="auto">
          <a:xfrm>
            <a:off x="478799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椭圆 50"/>
          <p:cNvSpPr/>
          <p:nvPr/>
        </p:nvSpPr>
        <p:spPr bwMode="auto">
          <a:xfrm>
            <a:off x="4931995" y="664733"/>
            <a:ext cx="108000" cy="1080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" name="椭圆 51"/>
          <p:cNvSpPr/>
          <p:nvPr/>
        </p:nvSpPr>
        <p:spPr bwMode="auto">
          <a:xfrm>
            <a:off x="5216403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" name="椭圆 52"/>
          <p:cNvSpPr/>
          <p:nvPr/>
        </p:nvSpPr>
        <p:spPr bwMode="auto">
          <a:xfrm>
            <a:off x="5072405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" name="椭圆 53"/>
          <p:cNvSpPr/>
          <p:nvPr/>
        </p:nvSpPr>
        <p:spPr bwMode="auto">
          <a:xfrm>
            <a:off x="1514714" y="664778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" name="椭圆 54"/>
          <p:cNvSpPr/>
          <p:nvPr/>
        </p:nvSpPr>
        <p:spPr bwMode="auto">
          <a:xfrm>
            <a:off x="1658712" y="664778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" name="椭圆 55"/>
          <p:cNvSpPr/>
          <p:nvPr/>
        </p:nvSpPr>
        <p:spPr bwMode="auto">
          <a:xfrm>
            <a:off x="923431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" name="椭圆 56"/>
          <p:cNvSpPr/>
          <p:nvPr/>
        </p:nvSpPr>
        <p:spPr bwMode="auto">
          <a:xfrm>
            <a:off x="106742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" name="椭圆 57"/>
          <p:cNvSpPr/>
          <p:nvPr/>
        </p:nvSpPr>
        <p:spPr bwMode="auto">
          <a:xfrm>
            <a:off x="7178795" y="662782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" name="椭圆 58"/>
          <p:cNvSpPr/>
          <p:nvPr/>
        </p:nvSpPr>
        <p:spPr bwMode="auto">
          <a:xfrm>
            <a:off x="7321688" y="660802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" name="椭圆 60"/>
          <p:cNvSpPr/>
          <p:nvPr/>
        </p:nvSpPr>
        <p:spPr bwMode="auto">
          <a:xfrm>
            <a:off x="42672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" name="椭圆 61"/>
          <p:cNvSpPr/>
          <p:nvPr/>
        </p:nvSpPr>
        <p:spPr bwMode="auto">
          <a:xfrm>
            <a:off x="57072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" name="椭圆 62"/>
          <p:cNvSpPr/>
          <p:nvPr/>
        </p:nvSpPr>
        <p:spPr bwMode="auto">
          <a:xfrm>
            <a:off x="180003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椭圆 63"/>
          <p:cNvSpPr/>
          <p:nvPr/>
        </p:nvSpPr>
        <p:spPr bwMode="auto">
          <a:xfrm>
            <a:off x="2160032" y="668960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" name="椭圆 64"/>
          <p:cNvSpPr/>
          <p:nvPr/>
        </p:nvSpPr>
        <p:spPr bwMode="auto">
          <a:xfrm>
            <a:off x="2304030" y="66502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" name="椭圆 65"/>
          <p:cNvSpPr/>
          <p:nvPr/>
        </p:nvSpPr>
        <p:spPr bwMode="auto">
          <a:xfrm>
            <a:off x="2448028" y="668960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" name="椭圆 66"/>
          <p:cNvSpPr/>
          <p:nvPr/>
        </p:nvSpPr>
        <p:spPr bwMode="auto">
          <a:xfrm>
            <a:off x="7019966" y="664798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" name="椭圆 67"/>
          <p:cNvSpPr/>
          <p:nvPr/>
        </p:nvSpPr>
        <p:spPr bwMode="auto">
          <a:xfrm>
            <a:off x="537209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" name="椭圆 68"/>
          <p:cNvSpPr/>
          <p:nvPr/>
        </p:nvSpPr>
        <p:spPr bwMode="auto">
          <a:xfrm>
            <a:off x="551609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" name="椭圆 69"/>
          <p:cNvSpPr/>
          <p:nvPr/>
        </p:nvSpPr>
        <p:spPr bwMode="auto">
          <a:xfrm>
            <a:off x="566008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" name="椭圆 70"/>
          <p:cNvSpPr/>
          <p:nvPr/>
        </p:nvSpPr>
        <p:spPr bwMode="auto">
          <a:xfrm>
            <a:off x="580408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" name="椭圆 71"/>
          <p:cNvSpPr/>
          <p:nvPr/>
        </p:nvSpPr>
        <p:spPr bwMode="auto">
          <a:xfrm>
            <a:off x="5948085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3" name="椭圆 72"/>
          <p:cNvSpPr/>
          <p:nvPr/>
        </p:nvSpPr>
        <p:spPr bwMode="auto">
          <a:xfrm>
            <a:off x="609208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" name="椭圆 73"/>
          <p:cNvSpPr/>
          <p:nvPr/>
        </p:nvSpPr>
        <p:spPr bwMode="auto">
          <a:xfrm>
            <a:off x="623608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5" name="椭圆 74"/>
          <p:cNvSpPr/>
          <p:nvPr/>
        </p:nvSpPr>
        <p:spPr bwMode="auto">
          <a:xfrm>
            <a:off x="638007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" name="椭圆 75"/>
          <p:cNvSpPr/>
          <p:nvPr/>
        </p:nvSpPr>
        <p:spPr bwMode="auto">
          <a:xfrm>
            <a:off x="652407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3805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0" y="833440"/>
            <a:ext cx="9144000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zh-CN" altLang="en-US" sz="3200" b="1" dirty="0">
                <a:solidFill>
                  <a:srgbClr val="6CA62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多</a:t>
            </a:r>
            <a:r>
              <a:rPr lang="en-US" altLang="zh-CN" sz="3200" b="1" dirty="0">
                <a:solidFill>
                  <a:srgbClr val="6CA62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Agent</a:t>
            </a:r>
            <a:r>
              <a:rPr lang="zh-CN" altLang="en-US" sz="3200" b="1" dirty="0">
                <a:solidFill>
                  <a:srgbClr val="6CA62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方法 </a:t>
            </a:r>
            <a:r>
              <a:rPr lang="en-US" altLang="zh-CN" sz="3200" b="1" dirty="0">
                <a:solidFill>
                  <a:srgbClr val="6CA62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灯片编号占位符 1"/>
          <p:cNvSpPr txBox="1">
            <a:spLocks noGrp="1"/>
          </p:cNvSpPr>
          <p:nvPr/>
        </p:nvSpPr>
        <p:spPr bwMode="auto">
          <a:xfrm>
            <a:off x="7235963" y="6596956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r">
              <a:defRPr kumimoji="1" sz="1400" b="1">
                <a:solidFill>
                  <a:schemeClr val="bg1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defRPr>
            </a:lvl1pPr>
          </a:lstStyle>
          <a:p>
            <a:fld id="{0D7D0512-7820-47F3-A392-C9562B311ADF}" type="slidenum">
              <a:rPr lang="zh-CN" altLang="en-US"/>
              <a:pPr/>
              <a:t>31</a:t>
            </a:fld>
            <a:endParaRPr lang="en-US" altLang="zh-CN" dirty="0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" y="6092963"/>
            <a:ext cx="9144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T. De Wolf, T.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Holvoet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Towards autonomic computing: agent-based modelling, dynamical systems analysis, and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decentralised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control, in: Proc. INDIN, IEEE, 2003, pp. 470–479.</a:t>
            </a:r>
            <a:endParaRPr lang="zh-CN" altLang="en-US" sz="1400" dirty="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52063" y="1470643"/>
            <a:ext cx="4206011" cy="4622320"/>
          </a:xfrm>
          <a:prstGeom prst="roundRect">
            <a:avLst>
              <a:gd name="adj" fmla="val 4118"/>
            </a:avLst>
          </a:prstGeom>
          <a:solidFill>
            <a:sysClr val="window" lastClr="FFFFFF"/>
          </a:solidFill>
          <a:ln w="2540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kern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84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046" y="2493013"/>
            <a:ext cx="2279872" cy="227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5" name="直接连接符 84"/>
          <p:cNvCxnSpPr/>
          <p:nvPr/>
        </p:nvCxnSpPr>
        <p:spPr>
          <a:xfrm flipV="1">
            <a:off x="248275" y="2358352"/>
            <a:ext cx="4209799" cy="19402"/>
          </a:xfrm>
          <a:prstGeom prst="line">
            <a:avLst/>
          </a:prstGeom>
          <a:noFill/>
          <a:ln w="28575" cap="flat" cmpd="sng" algn="ctr">
            <a:solidFill>
              <a:srgbClr val="6CA62C"/>
            </a:solidFill>
            <a:prstDash val="solid"/>
          </a:ln>
          <a:effectLst/>
        </p:spPr>
      </p:cxnSp>
      <p:sp>
        <p:nvSpPr>
          <p:cNvPr id="86" name="矩形 85"/>
          <p:cNvSpPr/>
          <p:nvPr/>
        </p:nvSpPr>
        <p:spPr>
          <a:xfrm>
            <a:off x="238009" y="1989023"/>
            <a:ext cx="158051" cy="369329"/>
          </a:xfrm>
          <a:prstGeom prst="rect">
            <a:avLst/>
          </a:prstGeom>
          <a:solidFill>
            <a:srgbClr val="6CA62C"/>
          </a:solidFill>
          <a:ln w="9525" cap="rnd">
            <a:solidFill>
              <a:srgbClr val="6CA62C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b="1" kern="0" dirty="0">
              <a:solidFill>
                <a:sysClr val="window" lastClr="FFFFFF">
                  <a:lumMod val="95000"/>
                </a:sys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7" name="TextBox 11"/>
          <p:cNvSpPr txBox="1"/>
          <p:nvPr/>
        </p:nvSpPr>
        <p:spPr>
          <a:xfrm>
            <a:off x="396060" y="1989020"/>
            <a:ext cx="4077207" cy="369332"/>
          </a:xfrm>
          <a:prstGeom prst="rect">
            <a:avLst/>
          </a:prstGeom>
          <a:noFill/>
          <a:ln>
            <a:solidFill>
              <a:srgbClr val="6CA62C"/>
            </a:solidFill>
          </a:ln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6CA62C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智能体 </a:t>
            </a:r>
            <a:r>
              <a:rPr lang="en-US" altLang="zh-CN" b="1" dirty="0">
                <a:solidFill>
                  <a:srgbClr val="6CA62C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Agent</a:t>
            </a:r>
            <a:endParaRPr lang="zh-CN" altLang="en-US" b="1" dirty="0">
              <a:solidFill>
                <a:srgbClr val="6CA62C"/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284004" y="1470643"/>
            <a:ext cx="4631102" cy="4622320"/>
            <a:chOff x="4284004" y="1470643"/>
            <a:chExt cx="4631102" cy="4622320"/>
          </a:xfrm>
        </p:grpSpPr>
        <p:sp>
          <p:nvSpPr>
            <p:cNvPr id="8" name="圆角矩形 7"/>
            <p:cNvSpPr/>
            <p:nvPr/>
          </p:nvSpPr>
          <p:spPr>
            <a:xfrm>
              <a:off x="4659157" y="1470643"/>
              <a:ext cx="4232786" cy="4622320"/>
            </a:xfrm>
            <a:prstGeom prst="roundRect">
              <a:avLst>
                <a:gd name="adj" fmla="val 4118"/>
              </a:avLst>
            </a:prstGeom>
            <a:solidFill>
              <a:sysClr val="window" lastClr="FFFFFF"/>
            </a:solidFill>
            <a:ln w="2540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ker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4297821" y="1832119"/>
              <a:ext cx="433995" cy="112970"/>
              <a:chOff x="4345371" y="2115042"/>
              <a:chExt cx="433995" cy="112970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4683477" y="2115042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4345371" y="2120376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4376444" y="2132856"/>
                <a:ext cx="360040" cy="72008"/>
              </a:xfrm>
              <a:prstGeom prst="rect">
                <a:avLst/>
              </a:prstGeom>
              <a:gradFill flip="none" rotWithShape="1">
                <a:gsLst>
                  <a:gs pos="57000">
                    <a:sysClr val="window" lastClr="FFFFFF">
                      <a:lumMod val="85000"/>
                    </a:sysClr>
                  </a:gs>
                  <a:gs pos="9000">
                    <a:sysClr val="window" lastClr="FFFFFF">
                      <a:lumMod val="50000"/>
                    </a:sysClr>
                  </a:gs>
                  <a:gs pos="98000">
                    <a:sysClr val="window" lastClr="FFFFFF">
                      <a:lumMod val="65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4297821" y="2492185"/>
              <a:ext cx="433995" cy="112970"/>
              <a:chOff x="4345371" y="2115042"/>
              <a:chExt cx="433995" cy="112970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4683477" y="2115042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4345371" y="2120376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376444" y="2132856"/>
                <a:ext cx="360040" cy="72008"/>
              </a:xfrm>
              <a:prstGeom prst="rect">
                <a:avLst/>
              </a:prstGeom>
              <a:gradFill flip="none" rotWithShape="1">
                <a:gsLst>
                  <a:gs pos="57000">
                    <a:sysClr val="window" lastClr="FFFFFF">
                      <a:lumMod val="85000"/>
                    </a:sysClr>
                  </a:gs>
                  <a:gs pos="9000">
                    <a:sysClr val="window" lastClr="FFFFFF">
                      <a:lumMod val="50000"/>
                    </a:sysClr>
                  </a:gs>
                  <a:gs pos="98000">
                    <a:sysClr val="window" lastClr="FFFFFF">
                      <a:lumMod val="65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4307073" y="3140176"/>
              <a:ext cx="433995" cy="112970"/>
              <a:chOff x="4345371" y="2115042"/>
              <a:chExt cx="433995" cy="112970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4683477" y="2115042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4345371" y="2120376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4376444" y="2132856"/>
                <a:ext cx="360040" cy="72008"/>
              </a:xfrm>
              <a:prstGeom prst="rect">
                <a:avLst/>
              </a:prstGeom>
              <a:gradFill flip="none" rotWithShape="1">
                <a:gsLst>
                  <a:gs pos="57000">
                    <a:sysClr val="window" lastClr="FFFFFF">
                      <a:lumMod val="85000"/>
                    </a:sysClr>
                  </a:gs>
                  <a:gs pos="9000">
                    <a:sysClr val="window" lastClr="FFFFFF">
                      <a:lumMod val="50000"/>
                    </a:sysClr>
                  </a:gs>
                  <a:gs pos="98000">
                    <a:sysClr val="window" lastClr="FFFFFF">
                      <a:lumMod val="65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4313076" y="3788167"/>
              <a:ext cx="433995" cy="112970"/>
              <a:chOff x="4345371" y="2115042"/>
              <a:chExt cx="433995" cy="112970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4683477" y="2115042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4345371" y="2120376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4376444" y="2132856"/>
                <a:ext cx="360040" cy="72008"/>
              </a:xfrm>
              <a:prstGeom prst="rect">
                <a:avLst/>
              </a:prstGeom>
              <a:gradFill flip="none" rotWithShape="1">
                <a:gsLst>
                  <a:gs pos="57000">
                    <a:sysClr val="window" lastClr="FFFFFF">
                      <a:lumMod val="85000"/>
                    </a:sysClr>
                  </a:gs>
                  <a:gs pos="9000">
                    <a:sysClr val="window" lastClr="FFFFFF">
                      <a:lumMod val="50000"/>
                    </a:sysClr>
                  </a:gs>
                  <a:gs pos="98000">
                    <a:sysClr val="window" lastClr="FFFFFF">
                      <a:lumMod val="65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4305858" y="4364159"/>
              <a:ext cx="433995" cy="112970"/>
              <a:chOff x="4345371" y="2115042"/>
              <a:chExt cx="433995" cy="112970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4683477" y="2115042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4345371" y="2120376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4376444" y="2132856"/>
                <a:ext cx="360040" cy="72008"/>
              </a:xfrm>
              <a:prstGeom prst="rect">
                <a:avLst/>
              </a:prstGeom>
              <a:gradFill flip="none" rotWithShape="1">
                <a:gsLst>
                  <a:gs pos="57000">
                    <a:sysClr val="window" lastClr="FFFFFF">
                      <a:lumMod val="85000"/>
                    </a:sysClr>
                  </a:gs>
                  <a:gs pos="9000">
                    <a:sysClr val="window" lastClr="FFFFFF">
                      <a:lumMod val="50000"/>
                    </a:sysClr>
                  </a:gs>
                  <a:gs pos="98000">
                    <a:sysClr val="window" lastClr="FFFFFF">
                      <a:lumMod val="65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4294687" y="5012150"/>
              <a:ext cx="433995" cy="112970"/>
              <a:chOff x="4345371" y="2115042"/>
              <a:chExt cx="433995" cy="112970"/>
            </a:xfrm>
          </p:grpSpPr>
          <p:sp>
            <p:nvSpPr>
              <p:cNvPr id="32" name="椭圆 31"/>
              <p:cNvSpPr/>
              <p:nvPr/>
            </p:nvSpPr>
            <p:spPr>
              <a:xfrm>
                <a:off x="4683477" y="2115042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4345371" y="2120376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4376444" y="2132856"/>
                <a:ext cx="360040" cy="72008"/>
              </a:xfrm>
              <a:prstGeom prst="rect">
                <a:avLst/>
              </a:prstGeom>
              <a:gradFill flip="none" rotWithShape="1">
                <a:gsLst>
                  <a:gs pos="57000">
                    <a:sysClr val="window" lastClr="FFFFFF">
                      <a:lumMod val="85000"/>
                    </a:sysClr>
                  </a:gs>
                  <a:gs pos="9000">
                    <a:sysClr val="window" lastClr="FFFFFF">
                      <a:lumMod val="50000"/>
                    </a:sysClr>
                  </a:gs>
                  <a:gs pos="98000">
                    <a:sysClr val="window" lastClr="FFFFFF">
                      <a:lumMod val="65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4284004" y="5701112"/>
              <a:ext cx="433995" cy="112970"/>
              <a:chOff x="4345371" y="2115042"/>
              <a:chExt cx="433995" cy="112970"/>
            </a:xfrm>
          </p:grpSpPr>
          <p:sp>
            <p:nvSpPr>
              <p:cNvPr id="36" name="椭圆 35"/>
              <p:cNvSpPr/>
              <p:nvPr/>
            </p:nvSpPr>
            <p:spPr>
              <a:xfrm>
                <a:off x="4683477" y="2115042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4345371" y="2120376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4376444" y="2132856"/>
                <a:ext cx="360040" cy="72008"/>
              </a:xfrm>
              <a:prstGeom prst="rect">
                <a:avLst/>
              </a:prstGeom>
              <a:gradFill flip="none" rotWithShape="1">
                <a:gsLst>
                  <a:gs pos="57000">
                    <a:sysClr val="window" lastClr="FFFFFF">
                      <a:lumMod val="85000"/>
                    </a:sysClr>
                  </a:gs>
                  <a:gs pos="9000">
                    <a:sysClr val="window" lastClr="FFFFFF">
                      <a:lumMod val="50000"/>
                    </a:sysClr>
                  </a:gs>
                  <a:gs pos="98000">
                    <a:sysClr val="window" lastClr="FFFFFF">
                      <a:lumMod val="65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" name="组合 1"/>
            <p:cNvGrpSpPr/>
            <p:nvPr/>
          </p:nvGrpSpPr>
          <p:grpSpPr>
            <a:xfrm>
              <a:off x="4831798" y="2709010"/>
              <a:ext cx="3958115" cy="3154478"/>
              <a:chOff x="5822156" y="-600618"/>
              <a:chExt cx="9640654" cy="8010640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8979694" y="569370"/>
                <a:ext cx="3605212" cy="1120775"/>
              </a:xfrm>
              <a:prstGeom prst="ellipse">
                <a:avLst/>
              </a:prstGeom>
              <a:solidFill>
                <a:srgbClr val="9FCC3E"/>
              </a:solidFill>
              <a:ln>
                <a:solidFill>
                  <a:srgbClr val="9FCC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椭圆 39"/>
              <p:cNvSpPr/>
              <p:nvPr/>
            </p:nvSpPr>
            <p:spPr>
              <a:xfrm>
                <a:off x="5822156" y="1644108"/>
                <a:ext cx="3605213" cy="1454150"/>
              </a:xfrm>
              <a:prstGeom prst="ellipse">
                <a:avLst/>
              </a:prstGeom>
              <a:solidFill>
                <a:srgbClr val="9FCC3E"/>
              </a:solidFill>
              <a:ln>
                <a:solidFill>
                  <a:srgbClr val="9FCC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11826081" y="2174333"/>
                <a:ext cx="3605213" cy="1344612"/>
              </a:xfrm>
              <a:prstGeom prst="ellipse">
                <a:avLst/>
              </a:prstGeom>
              <a:solidFill>
                <a:srgbClr val="9FCC3E"/>
              </a:solidFill>
              <a:ln>
                <a:solidFill>
                  <a:srgbClr val="9FCC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6219031" y="4336005"/>
                <a:ext cx="8609012" cy="2435940"/>
              </a:xfrm>
              <a:prstGeom prst="ellipse">
                <a:avLst/>
              </a:prstGeom>
              <a:solidFill>
                <a:srgbClr val="9FCC3E"/>
              </a:solidFill>
              <a:ln>
                <a:solidFill>
                  <a:srgbClr val="9FCC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b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Environment</a:t>
                </a:r>
                <a:endPara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椭圆 42"/>
              <p:cNvSpPr/>
              <p:nvPr/>
            </p:nvSpPr>
            <p:spPr>
              <a:xfrm>
                <a:off x="13456444" y="2942683"/>
                <a:ext cx="465137" cy="447675"/>
              </a:xfrm>
              <a:prstGeom prst="ellipse">
                <a:avLst/>
              </a:prstGeom>
              <a:solidFill>
                <a:srgbClr val="595959"/>
              </a:solidFill>
              <a:ln>
                <a:solidFill>
                  <a:srgbClr val="5959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10316369" y="632870"/>
                <a:ext cx="466725" cy="447675"/>
              </a:xfrm>
              <a:prstGeom prst="ellipse">
                <a:avLst/>
              </a:prstGeom>
              <a:solidFill>
                <a:srgbClr val="595959"/>
              </a:solidFill>
              <a:ln>
                <a:solidFill>
                  <a:srgbClr val="5959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11218069" y="837658"/>
                <a:ext cx="465137" cy="447675"/>
              </a:xfrm>
              <a:prstGeom prst="ellipse">
                <a:avLst/>
              </a:prstGeom>
              <a:solidFill>
                <a:srgbClr val="595959"/>
              </a:solidFill>
              <a:ln>
                <a:solidFill>
                  <a:srgbClr val="5959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椭圆 45"/>
              <p:cNvSpPr/>
              <p:nvPr/>
            </p:nvSpPr>
            <p:spPr>
              <a:xfrm>
                <a:off x="9897269" y="1147220"/>
                <a:ext cx="466725" cy="447675"/>
              </a:xfrm>
              <a:prstGeom prst="ellipse">
                <a:avLst/>
              </a:prstGeom>
              <a:solidFill>
                <a:srgbClr val="595959"/>
              </a:solidFill>
              <a:ln>
                <a:solidFill>
                  <a:srgbClr val="5959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6577806" y="2174333"/>
                <a:ext cx="465138" cy="447675"/>
              </a:xfrm>
              <a:prstGeom prst="ellipse">
                <a:avLst/>
              </a:prstGeom>
              <a:solidFill>
                <a:srgbClr val="595959"/>
              </a:solidFill>
              <a:ln>
                <a:solidFill>
                  <a:srgbClr val="5959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椭圆 47"/>
              <p:cNvSpPr/>
              <p:nvPr/>
            </p:nvSpPr>
            <p:spPr>
              <a:xfrm>
                <a:off x="8155781" y="2252120"/>
                <a:ext cx="465138" cy="447675"/>
              </a:xfrm>
              <a:prstGeom prst="ellipse">
                <a:avLst/>
              </a:prstGeom>
              <a:solidFill>
                <a:srgbClr val="595959"/>
              </a:solidFill>
              <a:ln>
                <a:solidFill>
                  <a:srgbClr val="5959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7331869" y="1802858"/>
                <a:ext cx="466725" cy="449262"/>
              </a:xfrm>
              <a:prstGeom prst="ellipse">
                <a:avLst/>
              </a:prstGeom>
              <a:solidFill>
                <a:srgbClr val="595959"/>
              </a:solidFill>
              <a:ln>
                <a:solidFill>
                  <a:srgbClr val="5959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7392194" y="2475958"/>
                <a:ext cx="465137" cy="447675"/>
              </a:xfrm>
              <a:prstGeom prst="ellipse">
                <a:avLst/>
              </a:prstGeom>
              <a:solidFill>
                <a:srgbClr val="595959"/>
              </a:solidFill>
              <a:ln>
                <a:solidFill>
                  <a:srgbClr val="5959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椭圆 50"/>
              <p:cNvSpPr/>
              <p:nvPr/>
            </p:nvSpPr>
            <p:spPr>
              <a:xfrm>
                <a:off x="12162631" y="2685508"/>
                <a:ext cx="465138" cy="449262"/>
              </a:xfrm>
              <a:prstGeom prst="ellipse">
                <a:avLst/>
              </a:prstGeom>
              <a:solidFill>
                <a:srgbClr val="595959"/>
              </a:solidFill>
              <a:ln>
                <a:solidFill>
                  <a:srgbClr val="5959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13162756" y="2366420"/>
                <a:ext cx="466725" cy="447675"/>
              </a:xfrm>
              <a:prstGeom prst="ellipse">
                <a:avLst/>
              </a:prstGeom>
              <a:solidFill>
                <a:srgbClr val="595959"/>
              </a:solidFill>
              <a:ln>
                <a:solidFill>
                  <a:srgbClr val="5959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椭圆 52"/>
              <p:cNvSpPr/>
              <p:nvPr/>
            </p:nvSpPr>
            <p:spPr>
              <a:xfrm>
                <a:off x="14053344" y="2388645"/>
                <a:ext cx="465137" cy="449263"/>
              </a:xfrm>
              <a:prstGeom prst="ellipse">
                <a:avLst/>
              </a:prstGeom>
              <a:solidFill>
                <a:srgbClr val="595959"/>
              </a:solidFill>
              <a:ln>
                <a:solidFill>
                  <a:srgbClr val="5959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椭圆 53"/>
              <p:cNvSpPr/>
              <p:nvPr/>
            </p:nvSpPr>
            <p:spPr>
              <a:xfrm>
                <a:off x="9543256" y="4574633"/>
                <a:ext cx="1625600" cy="322262"/>
              </a:xfrm>
              <a:prstGeom prst="ellipse">
                <a:avLst/>
              </a:prstGeom>
              <a:noFill/>
              <a:ln>
                <a:solidFill>
                  <a:srgbClr val="5959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5" name="直接箭头连接符 54"/>
              <p:cNvCxnSpPr>
                <a:endCxn id="45" idx="2"/>
              </p:cNvCxnSpPr>
              <p:nvPr/>
            </p:nvCxnSpPr>
            <p:spPr>
              <a:xfrm>
                <a:off x="10783094" y="837658"/>
                <a:ext cx="434975" cy="223837"/>
              </a:xfrm>
              <a:prstGeom prst="straightConnector1">
                <a:avLst/>
              </a:prstGeom>
              <a:ln w="28575">
                <a:solidFill>
                  <a:srgbClr val="595959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箭头连接符 55"/>
              <p:cNvCxnSpPr>
                <a:stCxn id="46" idx="5"/>
                <a:endCxn id="45" idx="3"/>
              </p:cNvCxnSpPr>
              <p:nvPr/>
            </p:nvCxnSpPr>
            <p:spPr>
              <a:xfrm flipV="1">
                <a:off x="10295731" y="1220245"/>
                <a:ext cx="990600" cy="309563"/>
              </a:xfrm>
              <a:prstGeom prst="straightConnector1">
                <a:avLst/>
              </a:prstGeom>
              <a:ln w="28575">
                <a:solidFill>
                  <a:srgbClr val="595959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箭头连接符 56"/>
              <p:cNvCxnSpPr>
                <a:stCxn id="46" idx="0"/>
                <a:endCxn id="44" idx="2"/>
              </p:cNvCxnSpPr>
              <p:nvPr/>
            </p:nvCxnSpPr>
            <p:spPr>
              <a:xfrm flipV="1">
                <a:off x="10130631" y="856708"/>
                <a:ext cx="185738" cy="290512"/>
              </a:xfrm>
              <a:prstGeom prst="straightConnector1">
                <a:avLst/>
              </a:prstGeom>
              <a:ln w="28575">
                <a:solidFill>
                  <a:srgbClr val="595959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箭头连接符 57"/>
              <p:cNvCxnSpPr>
                <a:stCxn id="51" idx="7"/>
                <a:endCxn id="52" idx="2"/>
              </p:cNvCxnSpPr>
              <p:nvPr/>
            </p:nvCxnSpPr>
            <p:spPr>
              <a:xfrm flipV="1">
                <a:off x="12559506" y="2590258"/>
                <a:ext cx="603250" cy="161925"/>
              </a:xfrm>
              <a:prstGeom prst="straightConnector1">
                <a:avLst/>
              </a:prstGeom>
              <a:ln w="28575">
                <a:solidFill>
                  <a:srgbClr val="595959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箭头连接符 58"/>
              <p:cNvCxnSpPr>
                <a:stCxn id="52" idx="4"/>
              </p:cNvCxnSpPr>
              <p:nvPr/>
            </p:nvCxnSpPr>
            <p:spPr>
              <a:xfrm>
                <a:off x="13396119" y="2814095"/>
                <a:ext cx="233362" cy="109538"/>
              </a:xfrm>
              <a:prstGeom prst="straightConnector1">
                <a:avLst/>
              </a:prstGeom>
              <a:ln w="28575">
                <a:solidFill>
                  <a:srgbClr val="595959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箭头连接符 59"/>
              <p:cNvCxnSpPr>
                <a:stCxn id="52" idx="6"/>
                <a:endCxn id="53" idx="2"/>
              </p:cNvCxnSpPr>
              <p:nvPr/>
            </p:nvCxnSpPr>
            <p:spPr>
              <a:xfrm>
                <a:off x="13629481" y="2590258"/>
                <a:ext cx="423863" cy="22225"/>
              </a:xfrm>
              <a:prstGeom prst="straightConnector1">
                <a:avLst/>
              </a:prstGeom>
              <a:ln w="28575">
                <a:solidFill>
                  <a:srgbClr val="595959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箭头连接符 60"/>
              <p:cNvCxnSpPr>
                <a:stCxn id="43" idx="5"/>
                <a:endCxn id="53" idx="4"/>
              </p:cNvCxnSpPr>
              <p:nvPr/>
            </p:nvCxnSpPr>
            <p:spPr>
              <a:xfrm flipV="1">
                <a:off x="13854906" y="2837908"/>
                <a:ext cx="430213" cy="487362"/>
              </a:xfrm>
              <a:prstGeom prst="straightConnector1">
                <a:avLst/>
              </a:prstGeom>
              <a:ln w="28575">
                <a:solidFill>
                  <a:srgbClr val="595959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箭头连接符 61"/>
              <p:cNvCxnSpPr>
                <a:stCxn id="50" idx="6"/>
                <a:endCxn id="48" idx="2"/>
              </p:cNvCxnSpPr>
              <p:nvPr/>
            </p:nvCxnSpPr>
            <p:spPr>
              <a:xfrm flipV="1">
                <a:off x="7857331" y="2475958"/>
                <a:ext cx="298450" cy="223837"/>
              </a:xfrm>
              <a:prstGeom prst="straightConnector1">
                <a:avLst/>
              </a:prstGeom>
              <a:ln w="28575">
                <a:solidFill>
                  <a:srgbClr val="595959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箭头连接符 62"/>
              <p:cNvCxnSpPr>
                <a:stCxn id="47" idx="7"/>
                <a:endCxn id="49" idx="2"/>
              </p:cNvCxnSpPr>
              <p:nvPr/>
            </p:nvCxnSpPr>
            <p:spPr>
              <a:xfrm flipV="1">
                <a:off x="6974681" y="2026695"/>
                <a:ext cx="357188" cy="212725"/>
              </a:xfrm>
              <a:prstGeom prst="straightConnector1">
                <a:avLst/>
              </a:prstGeom>
              <a:ln w="28575">
                <a:solidFill>
                  <a:srgbClr val="595959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箭头连接符 63"/>
              <p:cNvCxnSpPr>
                <a:stCxn id="49" idx="6"/>
                <a:endCxn id="48" idx="0"/>
              </p:cNvCxnSpPr>
              <p:nvPr/>
            </p:nvCxnSpPr>
            <p:spPr>
              <a:xfrm>
                <a:off x="7798594" y="2026695"/>
                <a:ext cx="590550" cy="225425"/>
              </a:xfrm>
              <a:prstGeom prst="straightConnector1">
                <a:avLst/>
              </a:prstGeom>
              <a:ln w="28575">
                <a:solidFill>
                  <a:srgbClr val="595959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>
                <a:stCxn id="46" idx="3"/>
                <a:endCxn id="54" idx="2"/>
              </p:cNvCxnSpPr>
              <p:nvPr/>
            </p:nvCxnSpPr>
            <p:spPr>
              <a:xfrm flipH="1">
                <a:off x="9543256" y="1529808"/>
                <a:ext cx="422275" cy="3206750"/>
              </a:xfrm>
              <a:prstGeom prst="line">
                <a:avLst/>
              </a:prstGeom>
              <a:ln w="28575">
                <a:solidFill>
                  <a:srgbClr val="59595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>
                <a:stCxn id="46" idx="5"/>
                <a:endCxn id="54" idx="6"/>
              </p:cNvCxnSpPr>
              <p:nvPr/>
            </p:nvCxnSpPr>
            <p:spPr>
              <a:xfrm>
                <a:off x="10295731" y="1529808"/>
                <a:ext cx="873125" cy="3206750"/>
              </a:xfrm>
              <a:prstGeom prst="line">
                <a:avLst/>
              </a:prstGeom>
              <a:ln w="28575">
                <a:solidFill>
                  <a:srgbClr val="59595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椭圆 66"/>
              <p:cNvSpPr/>
              <p:nvPr/>
            </p:nvSpPr>
            <p:spPr>
              <a:xfrm>
                <a:off x="7916069" y="4736558"/>
                <a:ext cx="1625600" cy="322262"/>
              </a:xfrm>
              <a:prstGeom prst="ellipse">
                <a:avLst/>
              </a:prstGeom>
              <a:noFill/>
              <a:ln>
                <a:solidFill>
                  <a:srgbClr val="5959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8" name="直接连接符 67"/>
              <p:cNvCxnSpPr>
                <a:stCxn id="48" idx="3"/>
                <a:endCxn id="67" idx="2"/>
              </p:cNvCxnSpPr>
              <p:nvPr/>
            </p:nvCxnSpPr>
            <p:spPr>
              <a:xfrm flipH="1">
                <a:off x="7916069" y="2634708"/>
                <a:ext cx="307975" cy="2263775"/>
              </a:xfrm>
              <a:prstGeom prst="line">
                <a:avLst/>
              </a:prstGeom>
              <a:ln w="28575">
                <a:solidFill>
                  <a:srgbClr val="59595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>
                <a:stCxn id="48" idx="6"/>
                <a:endCxn id="67" idx="6"/>
              </p:cNvCxnSpPr>
              <p:nvPr/>
            </p:nvCxnSpPr>
            <p:spPr>
              <a:xfrm>
                <a:off x="8620919" y="2475958"/>
                <a:ext cx="920750" cy="2422525"/>
              </a:xfrm>
              <a:prstGeom prst="line">
                <a:avLst/>
              </a:prstGeom>
              <a:ln w="28575">
                <a:solidFill>
                  <a:srgbClr val="59595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椭圆 69"/>
              <p:cNvSpPr/>
              <p:nvPr/>
            </p:nvSpPr>
            <p:spPr>
              <a:xfrm>
                <a:off x="7679531" y="4958808"/>
                <a:ext cx="1625600" cy="322262"/>
              </a:xfrm>
              <a:prstGeom prst="ellipse">
                <a:avLst/>
              </a:prstGeom>
              <a:noFill/>
              <a:ln>
                <a:solidFill>
                  <a:srgbClr val="5959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1" name="直接连接符 70"/>
              <p:cNvCxnSpPr>
                <a:stCxn id="50" idx="3"/>
                <a:endCxn id="70" idx="2"/>
              </p:cNvCxnSpPr>
              <p:nvPr/>
            </p:nvCxnSpPr>
            <p:spPr>
              <a:xfrm>
                <a:off x="7460456" y="2858545"/>
                <a:ext cx="219075" cy="2262188"/>
              </a:xfrm>
              <a:prstGeom prst="line">
                <a:avLst/>
              </a:prstGeom>
              <a:ln w="28575">
                <a:solidFill>
                  <a:srgbClr val="59595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>
                <a:stCxn id="50" idx="6"/>
                <a:endCxn id="70" idx="6"/>
              </p:cNvCxnSpPr>
              <p:nvPr/>
            </p:nvCxnSpPr>
            <p:spPr>
              <a:xfrm>
                <a:off x="7857331" y="2699795"/>
                <a:ext cx="1447800" cy="2420938"/>
              </a:xfrm>
              <a:prstGeom prst="line">
                <a:avLst/>
              </a:prstGeom>
              <a:ln w="28575">
                <a:solidFill>
                  <a:srgbClr val="59595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椭圆 72"/>
              <p:cNvSpPr/>
              <p:nvPr/>
            </p:nvSpPr>
            <p:spPr>
              <a:xfrm>
                <a:off x="11287919" y="4736558"/>
                <a:ext cx="1625600" cy="322262"/>
              </a:xfrm>
              <a:prstGeom prst="ellipse">
                <a:avLst/>
              </a:prstGeom>
              <a:noFill/>
              <a:ln>
                <a:solidFill>
                  <a:srgbClr val="5959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4" name="直接连接符 73"/>
              <p:cNvCxnSpPr>
                <a:stCxn id="51" idx="2"/>
                <a:endCxn id="73" idx="2"/>
              </p:cNvCxnSpPr>
              <p:nvPr/>
            </p:nvCxnSpPr>
            <p:spPr>
              <a:xfrm flipH="1">
                <a:off x="11287919" y="2910933"/>
                <a:ext cx="874712" cy="1987550"/>
              </a:xfrm>
              <a:prstGeom prst="line">
                <a:avLst/>
              </a:prstGeom>
              <a:ln w="28575">
                <a:solidFill>
                  <a:srgbClr val="59595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/>
              <p:cNvCxnSpPr>
                <a:stCxn id="51" idx="5"/>
                <a:endCxn id="73" idx="6"/>
              </p:cNvCxnSpPr>
              <p:nvPr/>
            </p:nvCxnSpPr>
            <p:spPr>
              <a:xfrm>
                <a:off x="12559506" y="3069683"/>
                <a:ext cx="354013" cy="1828800"/>
              </a:xfrm>
              <a:prstGeom prst="line">
                <a:avLst/>
              </a:prstGeom>
              <a:ln w="28575">
                <a:solidFill>
                  <a:srgbClr val="59595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椭圆 75"/>
              <p:cNvSpPr/>
              <p:nvPr/>
            </p:nvSpPr>
            <p:spPr>
              <a:xfrm>
                <a:off x="10316369" y="5093745"/>
                <a:ext cx="1625600" cy="322263"/>
              </a:xfrm>
              <a:prstGeom prst="ellipse">
                <a:avLst/>
              </a:prstGeom>
              <a:noFill/>
              <a:ln>
                <a:solidFill>
                  <a:srgbClr val="5959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7" name="直接连接符 76"/>
              <p:cNvCxnSpPr>
                <a:stCxn id="45" idx="3"/>
                <a:endCxn id="76" idx="2"/>
              </p:cNvCxnSpPr>
              <p:nvPr/>
            </p:nvCxnSpPr>
            <p:spPr>
              <a:xfrm flipH="1">
                <a:off x="10316369" y="1220245"/>
                <a:ext cx="969962" cy="4033838"/>
              </a:xfrm>
              <a:prstGeom prst="line">
                <a:avLst/>
              </a:prstGeom>
              <a:ln w="28575">
                <a:solidFill>
                  <a:srgbClr val="59595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>
                <a:stCxn id="45" idx="5"/>
                <a:endCxn id="76" idx="6"/>
              </p:cNvCxnSpPr>
              <p:nvPr/>
            </p:nvCxnSpPr>
            <p:spPr>
              <a:xfrm>
                <a:off x="11614944" y="1220245"/>
                <a:ext cx="327025" cy="4033838"/>
              </a:xfrm>
              <a:prstGeom prst="line">
                <a:avLst/>
              </a:prstGeom>
              <a:ln w="28575">
                <a:solidFill>
                  <a:srgbClr val="59595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椭圆 78"/>
              <p:cNvSpPr/>
              <p:nvPr/>
            </p:nvSpPr>
            <p:spPr>
              <a:xfrm>
                <a:off x="12730956" y="5219158"/>
                <a:ext cx="1625600" cy="322262"/>
              </a:xfrm>
              <a:prstGeom prst="ellipse">
                <a:avLst/>
              </a:prstGeom>
              <a:noFill/>
              <a:ln>
                <a:solidFill>
                  <a:srgbClr val="5959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80" name="直接连接符 79"/>
              <p:cNvCxnSpPr>
                <a:stCxn id="43" idx="3"/>
                <a:endCxn id="79" idx="2"/>
              </p:cNvCxnSpPr>
              <p:nvPr/>
            </p:nvCxnSpPr>
            <p:spPr>
              <a:xfrm flipH="1">
                <a:off x="12730956" y="3325270"/>
                <a:ext cx="793750" cy="2055813"/>
              </a:xfrm>
              <a:prstGeom prst="line">
                <a:avLst/>
              </a:prstGeom>
              <a:ln w="28575">
                <a:solidFill>
                  <a:srgbClr val="59595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>
                <a:stCxn id="43" idx="5"/>
                <a:endCxn id="79" idx="6"/>
              </p:cNvCxnSpPr>
              <p:nvPr/>
            </p:nvCxnSpPr>
            <p:spPr>
              <a:xfrm>
                <a:off x="13854906" y="3325270"/>
                <a:ext cx="501650" cy="2055813"/>
              </a:xfrm>
              <a:prstGeom prst="line">
                <a:avLst/>
              </a:prstGeom>
              <a:ln w="28575">
                <a:solidFill>
                  <a:srgbClr val="59595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圆角矩形标注 81"/>
              <p:cNvSpPr/>
              <p:nvPr/>
            </p:nvSpPr>
            <p:spPr>
              <a:xfrm>
                <a:off x="12532945" y="6349573"/>
                <a:ext cx="2929865" cy="1060449"/>
              </a:xfrm>
              <a:prstGeom prst="wedgeRoundRectCallout">
                <a:avLst>
                  <a:gd name="adj1" fmla="val -25294"/>
                  <a:gd name="adj2" fmla="val -126529"/>
                  <a:gd name="adj3" fmla="val 16667"/>
                </a:avLst>
              </a:prstGeom>
              <a:solidFill>
                <a:srgbClr val="E7E5E6"/>
              </a:solidFill>
              <a:ln>
                <a:solidFill>
                  <a:srgbClr val="E7E5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作用范围</a:t>
                </a:r>
              </a:p>
            </p:txBody>
          </p:sp>
          <p:sp>
            <p:nvSpPr>
              <p:cNvPr id="83" name="圆角矩形标注 82"/>
              <p:cNvSpPr/>
              <p:nvPr/>
            </p:nvSpPr>
            <p:spPr>
              <a:xfrm>
                <a:off x="11876524" y="-600618"/>
                <a:ext cx="2205731" cy="1060449"/>
              </a:xfrm>
              <a:prstGeom prst="wedgeRoundRectCallout">
                <a:avLst>
                  <a:gd name="adj1" fmla="val -61492"/>
                  <a:gd name="adj2" fmla="val 82015"/>
                  <a:gd name="adj3" fmla="val 16667"/>
                </a:avLst>
              </a:prstGeom>
              <a:solidFill>
                <a:srgbClr val="E7E5E6"/>
              </a:solidFill>
              <a:ln>
                <a:solidFill>
                  <a:srgbClr val="E7E5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Agent</a:t>
                </a:r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88" name="直接连接符 87"/>
            <p:cNvCxnSpPr/>
            <p:nvPr/>
          </p:nvCxnSpPr>
          <p:spPr>
            <a:xfrm flipV="1">
              <a:off x="4690114" y="2358352"/>
              <a:ext cx="4209799" cy="19402"/>
            </a:xfrm>
            <a:prstGeom prst="line">
              <a:avLst/>
            </a:prstGeom>
            <a:noFill/>
            <a:ln w="28575" cap="flat" cmpd="sng" algn="ctr">
              <a:solidFill>
                <a:srgbClr val="6CA62C"/>
              </a:solidFill>
              <a:prstDash val="solid"/>
            </a:ln>
            <a:effectLst/>
          </p:spPr>
        </p:cxnSp>
        <p:sp>
          <p:nvSpPr>
            <p:cNvPr id="89" name="矩形 88"/>
            <p:cNvSpPr/>
            <p:nvPr/>
          </p:nvSpPr>
          <p:spPr>
            <a:xfrm>
              <a:off x="4679848" y="1989023"/>
              <a:ext cx="158051" cy="369329"/>
            </a:xfrm>
            <a:prstGeom prst="rect">
              <a:avLst/>
            </a:prstGeom>
            <a:solidFill>
              <a:srgbClr val="6CA62C"/>
            </a:solidFill>
            <a:ln w="9525" cap="rnd">
              <a:solidFill>
                <a:srgbClr val="6CA62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zh-CN" altLang="en-US" b="1" kern="0" dirty="0">
                <a:solidFill>
                  <a:sysClr val="window" lastClr="FFFFFF">
                    <a:lumMod val="95000"/>
                  </a:sys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0" name="TextBox 11"/>
            <p:cNvSpPr txBox="1"/>
            <p:nvPr/>
          </p:nvSpPr>
          <p:spPr>
            <a:xfrm>
              <a:off x="4837899" y="1989020"/>
              <a:ext cx="4077207" cy="369332"/>
            </a:xfrm>
            <a:prstGeom prst="rect">
              <a:avLst/>
            </a:prstGeom>
            <a:noFill/>
            <a:ln>
              <a:solidFill>
                <a:srgbClr val="6CA62C"/>
              </a:solidFill>
            </a:ln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b="1" dirty="0">
                  <a:solidFill>
                    <a:srgbClr val="6CA62C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多智能体系统 </a:t>
              </a:r>
              <a:r>
                <a:rPr lang="en-US" altLang="zh-CN" b="1" dirty="0">
                  <a:solidFill>
                    <a:srgbClr val="6CA62C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Multi-Agent System</a:t>
              </a:r>
              <a:endParaRPr lang="zh-CN" altLang="en-US" b="1" dirty="0">
                <a:solidFill>
                  <a:srgbClr val="6CA62C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91" name="圆角矩形 90"/>
          <p:cNvSpPr/>
          <p:nvPr/>
        </p:nvSpPr>
        <p:spPr>
          <a:xfrm>
            <a:off x="585756" y="5267160"/>
            <a:ext cx="3431404" cy="652373"/>
          </a:xfrm>
          <a:prstGeom prst="roundRect">
            <a:avLst/>
          </a:prstGeom>
          <a:solidFill>
            <a:srgbClr val="595959"/>
          </a:solidFill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2" name="曲线连接符 91"/>
          <p:cNvCxnSpPr>
            <a:stCxn id="91" idx="1"/>
            <a:endCxn id="84" idx="1"/>
          </p:cNvCxnSpPr>
          <p:nvPr/>
        </p:nvCxnSpPr>
        <p:spPr>
          <a:xfrm rot="10800000" flipH="1">
            <a:off x="585756" y="3632277"/>
            <a:ext cx="674290" cy="1961071"/>
          </a:xfrm>
          <a:prstGeom prst="curvedConnector3">
            <a:avLst>
              <a:gd name="adj1" fmla="val -33902"/>
            </a:avLst>
          </a:prstGeom>
          <a:ln w="28575">
            <a:solidFill>
              <a:srgbClr val="5959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曲线连接符 92"/>
          <p:cNvCxnSpPr>
            <a:stCxn id="84" idx="3"/>
            <a:endCxn id="91" idx="3"/>
          </p:cNvCxnSpPr>
          <p:nvPr/>
        </p:nvCxnSpPr>
        <p:spPr>
          <a:xfrm>
            <a:off x="3539918" y="3632276"/>
            <a:ext cx="477242" cy="1961071"/>
          </a:xfrm>
          <a:prstGeom prst="curvedConnector3">
            <a:avLst>
              <a:gd name="adj1" fmla="val 1479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-258596" y="2816404"/>
            <a:ext cx="2082800" cy="987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zh-CN" altLang="en-US" sz="20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2854490" y="4243075"/>
            <a:ext cx="1884363" cy="9858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zh-CN" altLang="en-US" sz="20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Rectangle 2"/>
          <p:cNvSpPr>
            <a:spLocks noChangeArrowheads="1"/>
          </p:cNvSpPr>
          <p:nvPr/>
        </p:nvSpPr>
        <p:spPr bwMode="auto">
          <a:xfrm>
            <a:off x="3492017" y="45049"/>
            <a:ext cx="5651985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二、自适应</a:t>
            </a:r>
            <a:r>
              <a: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-05</a:t>
            </a:r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方法</a:t>
            </a:r>
            <a:r>
              <a: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(11/21)</a:t>
            </a:r>
            <a:endParaRPr lang="zh-CN" alt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7" name="椭圆 96"/>
          <p:cNvSpPr/>
          <p:nvPr/>
        </p:nvSpPr>
        <p:spPr bwMode="auto">
          <a:xfrm>
            <a:off x="144060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" name="椭圆 97"/>
          <p:cNvSpPr/>
          <p:nvPr/>
        </p:nvSpPr>
        <p:spPr bwMode="auto">
          <a:xfrm>
            <a:off x="288058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" name="椭圆 98"/>
          <p:cNvSpPr/>
          <p:nvPr/>
        </p:nvSpPr>
        <p:spPr bwMode="auto">
          <a:xfrm>
            <a:off x="121513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" name="椭圆 99"/>
          <p:cNvSpPr/>
          <p:nvPr/>
        </p:nvSpPr>
        <p:spPr bwMode="auto">
          <a:xfrm>
            <a:off x="1359131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" name="椭圆 100"/>
          <p:cNvSpPr/>
          <p:nvPr/>
        </p:nvSpPr>
        <p:spPr bwMode="auto">
          <a:xfrm>
            <a:off x="280802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" name="椭圆 101"/>
          <p:cNvSpPr/>
          <p:nvPr/>
        </p:nvSpPr>
        <p:spPr bwMode="auto">
          <a:xfrm>
            <a:off x="2952021" y="660802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" name="椭圆 102"/>
          <p:cNvSpPr/>
          <p:nvPr/>
        </p:nvSpPr>
        <p:spPr bwMode="auto">
          <a:xfrm>
            <a:off x="309601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" name="椭圆 103"/>
          <p:cNvSpPr/>
          <p:nvPr/>
        </p:nvSpPr>
        <p:spPr bwMode="auto">
          <a:xfrm>
            <a:off x="324001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" name="椭圆 104"/>
          <p:cNvSpPr/>
          <p:nvPr/>
        </p:nvSpPr>
        <p:spPr bwMode="auto">
          <a:xfrm>
            <a:off x="363601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6" name="椭圆 105"/>
          <p:cNvSpPr/>
          <p:nvPr/>
        </p:nvSpPr>
        <p:spPr bwMode="auto">
          <a:xfrm>
            <a:off x="378001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7" name="椭圆 106"/>
          <p:cNvSpPr/>
          <p:nvPr/>
        </p:nvSpPr>
        <p:spPr bwMode="auto">
          <a:xfrm>
            <a:off x="392400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8" name="椭圆 107"/>
          <p:cNvSpPr/>
          <p:nvPr/>
        </p:nvSpPr>
        <p:spPr bwMode="auto">
          <a:xfrm>
            <a:off x="406800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9" name="椭圆 108"/>
          <p:cNvSpPr/>
          <p:nvPr/>
        </p:nvSpPr>
        <p:spPr bwMode="auto">
          <a:xfrm>
            <a:off x="4212005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0" name="椭圆 109"/>
          <p:cNvSpPr/>
          <p:nvPr/>
        </p:nvSpPr>
        <p:spPr bwMode="auto">
          <a:xfrm>
            <a:off x="435600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1" name="椭圆 110"/>
          <p:cNvSpPr/>
          <p:nvPr/>
        </p:nvSpPr>
        <p:spPr bwMode="auto">
          <a:xfrm>
            <a:off x="450000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" name="椭圆 111"/>
          <p:cNvSpPr/>
          <p:nvPr/>
        </p:nvSpPr>
        <p:spPr bwMode="auto">
          <a:xfrm>
            <a:off x="464399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3" name="椭圆 112"/>
          <p:cNvSpPr/>
          <p:nvPr/>
        </p:nvSpPr>
        <p:spPr bwMode="auto">
          <a:xfrm>
            <a:off x="478799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" name="椭圆 113"/>
          <p:cNvSpPr/>
          <p:nvPr/>
        </p:nvSpPr>
        <p:spPr bwMode="auto">
          <a:xfrm>
            <a:off x="4931995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5" name="椭圆 114"/>
          <p:cNvSpPr/>
          <p:nvPr/>
        </p:nvSpPr>
        <p:spPr bwMode="auto">
          <a:xfrm>
            <a:off x="5216403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6" name="椭圆 115"/>
          <p:cNvSpPr/>
          <p:nvPr/>
        </p:nvSpPr>
        <p:spPr bwMode="auto">
          <a:xfrm>
            <a:off x="5072405" y="667669"/>
            <a:ext cx="108000" cy="1080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7" name="椭圆 116"/>
          <p:cNvSpPr/>
          <p:nvPr/>
        </p:nvSpPr>
        <p:spPr bwMode="auto">
          <a:xfrm>
            <a:off x="1514714" y="664778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8" name="椭圆 117"/>
          <p:cNvSpPr/>
          <p:nvPr/>
        </p:nvSpPr>
        <p:spPr bwMode="auto">
          <a:xfrm>
            <a:off x="1658712" y="664778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9" name="椭圆 118"/>
          <p:cNvSpPr/>
          <p:nvPr/>
        </p:nvSpPr>
        <p:spPr bwMode="auto">
          <a:xfrm>
            <a:off x="923431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0" name="椭圆 119"/>
          <p:cNvSpPr/>
          <p:nvPr/>
        </p:nvSpPr>
        <p:spPr bwMode="auto">
          <a:xfrm>
            <a:off x="106742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1" name="椭圆 120"/>
          <p:cNvSpPr/>
          <p:nvPr/>
        </p:nvSpPr>
        <p:spPr bwMode="auto">
          <a:xfrm>
            <a:off x="7178795" y="662782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2" name="椭圆 121"/>
          <p:cNvSpPr/>
          <p:nvPr/>
        </p:nvSpPr>
        <p:spPr bwMode="auto">
          <a:xfrm>
            <a:off x="7321688" y="660802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" name="椭圆 123"/>
          <p:cNvSpPr/>
          <p:nvPr/>
        </p:nvSpPr>
        <p:spPr bwMode="auto">
          <a:xfrm>
            <a:off x="42672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5" name="椭圆 124"/>
          <p:cNvSpPr/>
          <p:nvPr/>
        </p:nvSpPr>
        <p:spPr bwMode="auto">
          <a:xfrm>
            <a:off x="57072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6" name="椭圆 125"/>
          <p:cNvSpPr/>
          <p:nvPr/>
        </p:nvSpPr>
        <p:spPr bwMode="auto">
          <a:xfrm>
            <a:off x="180003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7" name="椭圆 126"/>
          <p:cNvSpPr/>
          <p:nvPr/>
        </p:nvSpPr>
        <p:spPr bwMode="auto">
          <a:xfrm>
            <a:off x="2160032" y="668960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8" name="椭圆 127"/>
          <p:cNvSpPr/>
          <p:nvPr/>
        </p:nvSpPr>
        <p:spPr bwMode="auto">
          <a:xfrm>
            <a:off x="2304030" y="66502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9" name="椭圆 128"/>
          <p:cNvSpPr/>
          <p:nvPr/>
        </p:nvSpPr>
        <p:spPr bwMode="auto">
          <a:xfrm>
            <a:off x="2448028" y="668960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0" name="椭圆 129"/>
          <p:cNvSpPr/>
          <p:nvPr/>
        </p:nvSpPr>
        <p:spPr bwMode="auto">
          <a:xfrm>
            <a:off x="7019966" y="664798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1" name="椭圆 130"/>
          <p:cNvSpPr/>
          <p:nvPr/>
        </p:nvSpPr>
        <p:spPr bwMode="auto">
          <a:xfrm>
            <a:off x="537209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2" name="椭圆 131"/>
          <p:cNvSpPr/>
          <p:nvPr/>
        </p:nvSpPr>
        <p:spPr bwMode="auto">
          <a:xfrm>
            <a:off x="551609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" name="椭圆 132"/>
          <p:cNvSpPr/>
          <p:nvPr/>
        </p:nvSpPr>
        <p:spPr bwMode="auto">
          <a:xfrm>
            <a:off x="566008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4" name="椭圆 133"/>
          <p:cNvSpPr/>
          <p:nvPr/>
        </p:nvSpPr>
        <p:spPr bwMode="auto">
          <a:xfrm>
            <a:off x="580408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5" name="椭圆 134"/>
          <p:cNvSpPr/>
          <p:nvPr/>
        </p:nvSpPr>
        <p:spPr bwMode="auto">
          <a:xfrm>
            <a:off x="5948085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6" name="椭圆 135"/>
          <p:cNvSpPr/>
          <p:nvPr/>
        </p:nvSpPr>
        <p:spPr bwMode="auto">
          <a:xfrm>
            <a:off x="609208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7" name="椭圆 136"/>
          <p:cNvSpPr/>
          <p:nvPr/>
        </p:nvSpPr>
        <p:spPr bwMode="auto">
          <a:xfrm>
            <a:off x="623608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" name="椭圆 137"/>
          <p:cNvSpPr/>
          <p:nvPr/>
        </p:nvSpPr>
        <p:spPr bwMode="auto">
          <a:xfrm>
            <a:off x="638007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" name="椭圆 138"/>
          <p:cNvSpPr/>
          <p:nvPr/>
        </p:nvSpPr>
        <p:spPr bwMode="auto">
          <a:xfrm>
            <a:off x="652407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17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0" y="833440"/>
            <a:ext cx="9144000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zh-CN" altLang="en-US" sz="3200" b="1" dirty="0">
                <a:solidFill>
                  <a:srgbClr val="6CA62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多</a:t>
            </a:r>
            <a:r>
              <a:rPr lang="en-US" altLang="zh-CN" sz="3200" b="1" dirty="0">
                <a:solidFill>
                  <a:srgbClr val="6CA62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Agent</a:t>
            </a:r>
            <a:r>
              <a:rPr lang="zh-CN" altLang="en-US" sz="3200" b="1" dirty="0">
                <a:solidFill>
                  <a:srgbClr val="6CA62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方法 </a:t>
            </a:r>
            <a:r>
              <a:rPr lang="en-US" altLang="zh-CN" sz="3200" b="1" dirty="0">
                <a:solidFill>
                  <a:srgbClr val="6CA62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灯片编号占位符 1"/>
          <p:cNvSpPr txBox="1">
            <a:spLocks noGrp="1"/>
          </p:cNvSpPr>
          <p:nvPr/>
        </p:nvSpPr>
        <p:spPr bwMode="auto">
          <a:xfrm>
            <a:off x="7235963" y="6596956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r">
              <a:defRPr kumimoji="1" sz="1400" b="1">
                <a:solidFill>
                  <a:schemeClr val="bg1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defRPr>
            </a:lvl1pPr>
          </a:lstStyle>
          <a:p>
            <a:fld id="{0D7D0512-7820-47F3-A392-C9562B311ADF}" type="slidenum">
              <a:rPr lang="zh-CN" altLang="en-US"/>
              <a:pPr/>
              <a:t>32</a:t>
            </a:fld>
            <a:endParaRPr lang="en-US" altLang="zh-CN" dirty="0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" y="5948965"/>
            <a:ext cx="9144001" cy="95410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T. De Wolf, T.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Holvoet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Towards a methodology for engineering self-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organising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emergent systems, in: Proc. SOAS, IOS Press, 2005, pp. 18–34.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G.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Tesauro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D.M. Chess, W.E. Walsh, R. Das, A. Segal, I.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Whalley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J.O.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Kephart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S.R. White, A multi-agent systems approach to autonomic computing, in: Proc. AAMAS—Vol. 1, IEEE, 2004, pp. 464–471.</a:t>
            </a:r>
          </a:p>
        </p:txBody>
      </p:sp>
      <p:sp>
        <p:nvSpPr>
          <p:cNvPr id="39" name="Oval 2"/>
          <p:cNvSpPr>
            <a:spLocks noChangeArrowheads="1"/>
          </p:cNvSpPr>
          <p:nvPr/>
        </p:nvSpPr>
        <p:spPr bwMode="auto">
          <a:xfrm>
            <a:off x="3671888" y="2816225"/>
            <a:ext cx="1836737" cy="1836738"/>
          </a:xfrm>
          <a:prstGeom prst="ellipse">
            <a:avLst/>
          </a:prstGeom>
          <a:solidFill>
            <a:schemeClr val="tx1">
              <a:alpha val="10001"/>
            </a:schemeClr>
          </a:solidFill>
          <a:ln w="19050" cap="rnd" algn="ctr">
            <a:solidFill>
              <a:srgbClr val="9E9E9E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1"/>
            <a:endParaRPr kumimoji="1" lang="zh-CN" altLang="en-US">
              <a:solidFill>
                <a:srgbClr val="000000"/>
              </a:solidFill>
              <a:latin typeface="굴림" charset="-127"/>
              <a:ea typeface="굴림" charset="-127"/>
            </a:endParaRPr>
          </a:p>
        </p:txBody>
      </p:sp>
      <p:grpSp>
        <p:nvGrpSpPr>
          <p:cNvPr id="40" name="Group 5"/>
          <p:cNvGrpSpPr>
            <a:grpSpLocks/>
          </p:cNvGrpSpPr>
          <p:nvPr/>
        </p:nvGrpSpPr>
        <p:grpSpPr bwMode="auto">
          <a:xfrm rot="5400000">
            <a:off x="2720975" y="2147888"/>
            <a:ext cx="3743325" cy="3209925"/>
            <a:chOff x="1837" y="799"/>
            <a:chExt cx="3140" cy="2691"/>
          </a:xfrm>
        </p:grpSpPr>
        <p:sp>
          <p:nvSpPr>
            <p:cNvPr id="41" name="Freeform 6"/>
            <p:cNvSpPr>
              <a:spLocks/>
            </p:cNvSpPr>
            <p:nvPr/>
          </p:nvSpPr>
          <p:spPr bwMode="auto">
            <a:xfrm>
              <a:off x="1837" y="1695"/>
              <a:ext cx="2848" cy="1795"/>
            </a:xfrm>
            <a:custGeom>
              <a:avLst/>
              <a:gdLst>
                <a:gd name="T0" fmla="*/ 224 w 2848"/>
                <a:gd name="T1" fmla="*/ 484 h 1795"/>
                <a:gd name="T2" fmla="*/ 231 w 2848"/>
                <a:gd name="T3" fmla="*/ 587 h 1795"/>
                <a:gd name="T4" fmla="*/ 246 w 2848"/>
                <a:gd name="T5" fmla="*/ 687 h 1795"/>
                <a:gd name="T6" fmla="*/ 267 w 2848"/>
                <a:gd name="T7" fmla="*/ 785 h 1795"/>
                <a:gd name="T8" fmla="*/ 295 w 2848"/>
                <a:gd name="T9" fmla="*/ 881 h 1795"/>
                <a:gd name="T10" fmla="*/ 329 w 2848"/>
                <a:gd name="T11" fmla="*/ 973 h 1795"/>
                <a:gd name="T12" fmla="*/ 371 w 2848"/>
                <a:gd name="T13" fmla="*/ 1062 h 1795"/>
                <a:gd name="T14" fmla="*/ 419 w 2848"/>
                <a:gd name="T15" fmla="*/ 1147 h 1795"/>
                <a:gd name="T16" fmla="*/ 472 w 2848"/>
                <a:gd name="T17" fmla="*/ 1228 h 1795"/>
                <a:gd name="T18" fmla="*/ 531 w 2848"/>
                <a:gd name="T19" fmla="*/ 1305 h 1795"/>
                <a:gd name="T20" fmla="*/ 595 w 2848"/>
                <a:gd name="T21" fmla="*/ 1377 h 1795"/>
                <a:gd name="T22" fmla="*/ 665 w 2848"/>
                <a:gd name="T23" fmla="*/ 1445 h 1795"/>
                <a:gd name="T24" fmla="*/ 739 w 2848"/>
                <a:gd name="T25" fmla="*/ 1508 h 1795"/>
                <a:gd name="T26" fmla="*/ 817 w 2848"/>
                <a:gd name="T27" fmla="*/ 1565 h 1795"/>
                <a:gd name="T28" fmla="*/ 900 w 2848"/>
                <a:gd name="T29" fmla="*/ 1617 h 1795"/>
                <a:gd name="T30" fmla="*/ 986 w 2848"/>
                <a:gd name="T31" fmla="*/ 1662 h 1795"/>
                <a:gd name="T32" fmla="*/ 1076 w 2848"/>
                <a:gd name="T33" fmla="*/ 1702 h 1795"/>
                <a:gd name="T34" fmla="*/ 1169 w 2848"/>
                <a:gd name="T35" fmla="*/ 1734 h 1795"/>
                <a:gd name="T36" fmla="*/ 1266 w 2848"/>
                <a:gd name="T37" fmla="*/ 1761 h 1795"/>
                <a:gd name="T38" fmla="*/ 1365 w 2848"/>
                <a:gd name="T39" fmla="*/ 1780 h 1795"/>
                <a:gd name="T40" fmla="*/ 1467 w 2848"/>
                <a:gd name="T41" fmla="*/ 1790 h 1795"/>
                <a:gd name="T42" fmla="*/ 1569 w 2848"/>
                <a:gd name="T43" fmla="*/ 1795 h 1795"/>
                <a:gd name="T44" fmla="*/ 1680 w 2848"/>
                <a:gd name="T45" fmla="*/ 1790 h 1795"/>
                <a:gd name="T46" fmla="*/ 1842 w 2848"/>
                <a:gd name="T47" fmla="*/ 1767 h 1795"/>
                <a:gd name="T48" fmla="*/ 1997 w 2848"/>
                <a:gd name="T49" fmla="*/ 1725 h 1795"/>
                <a:gd name="T50" fmla="*/ 2143 w 2848"/>
                <a:gd name="T51" fmla="*/ 1666 h 1795"/>
                <a:gd name="T52" fmla="*/ 2281 w 2848"/>
                <a:gd name="T53" fmla="*/ 1592 h 1795"/>
                <a:gd name="T54" fmla="*/ 2408 w 2848"/>
                <a:gd name="T55" fmla="*/ 1501 h 1795"/>
                <a:gd name="T56" fmla="*/ 2525 w 2848"/>
                <a:gd name="T57" fmla="*/ 1397 h 1795"/>
                <a:gd name="T58" fmla="*/ 2627 w 2848"/>
                <a:gd name="T59" fmla="*/ 1280 h 1795"/>
                <a:gd name="T60" fmla="*/ 2716 w 2848"/>
                <a:gd name="T61" fmla="*/ 1153 h 1795"/>
                <a:gd name="T62" fmla="*/ 2790 w 2848"/>
                <a:gd name="T63" fmla="*/ 1015 h 1795"/>
                <a:gd name="T64" fmla="*/ 2848 w 2848"/>
                <a:gd name="T65" fmla="*/ 867 h 1795"/>
                <a:gd name="T66" fmla="*/ 2721 w 2848"/>
                <a:gd name="T67" fmla="*/ 994 h 1795"/>
                <a:gd name="T68" fmla="*/ 2691 w 2848"/>
                <a:gd name="T69" fmla="*/ 1003 h 1795"/>
                <a:gd name="T70" fmla="*/ 2671 w 2848"/>
                <a:gd name="T71" fmla="*/ 999 h 1795"/>
                <a:gd name="T72" fmla="*/ 2415 w 2848"/>
                <a:gd name="T73" fmla="*/ 749 h 1795"/>
                <a:gd name="T74" fmla="*/ 2390 w 2848"/>
                <a:gd name="T75" fmla="*/ 813 h 1795"/>
                <a:gd name="T76" fmla="*/ 2343 w 2848"/>
                <a:gd name="T77" fmla="*/ 905 h 1795"/>
                <a:gd name="T78" fmla="*/ 2286 w 2848"/>
                <a:gd name="T79" fmla="*/ 990 h 1795"/>
                <a:gd name="T80" fmla="*/ 2220 w 2848"/>
                <a:gd name="T81" fmla="*/ 1066 h 1795"/>
                <a:gd name="T82" fmla="*/ 2146 w 2848"/>
                <a:gd name="T83" fmla="*/ 1136 h 1795"/>
                <a:gd name="T84" fmla="*/ 2064 w 2848"/>
                <a:gd name="T85" fmla="*/ 1198 h 1795"/>
                <a:gd name="T86" fmla="*/ 1976 w 2848"/>
                <a:gd name="T87" fmla="*/ 1249 h 1795"/>
                <a:gd name="T88" fmla="*/ 1882 w 2848"/>
                <a:gd name="T89" fmla="*/ 1291 h 1795"/>
                <a:gd name="T90" fmla="*/ 1782 w 2848"/>
                <a:gd name="T91" fmla="*/ 1320 h 1795"/>
                <a:gd name="T92" fmla="*/ 1678 w 2848"/>
                <a:gd name="T93" fmla="*/ 1339 h 1795"/>
                <a:gd name="T94" fmla="*/ 1569 w 2848"/>
                <a:gd name="T95" fmla="*/ 1346 h 1795"/>
                <a:gd name="T96" fmla="*/ 1478 w 2848"/>
                <a:gd name="T97" fmla="*/ 1342 h 1795"/>
                <a:gd name="T98" fmla="*/ 1345 w 2848"/>
                <a:gd name="T99" fmla="*/ 1318 h 1795"/>
                <a:gd name="T100" fmla="*/ 1221 w 2848"/>
                <a:gd name="T101" fmla="*/ 1275 h 1795"/>
                <a:gd name="T102" fmla="*/ 1104 w 2848"/>
                <a:gd name="T103" fmla="*/ 1216 h 1795"/>
                <a:gd name="T104" fmla="*/ 999 w 2848"/>
                <a:gd name="T105" fmla="*/ 1141 h 1795"/>
                <a:gd name="T106" fmla="*/ 906 w 2848"/>
                <a:gd name="T107" fmla="*/ 1052 h 1795"/>
                <a:gd name="T108" fmla="*/ 825 w 2848"/>
                <a:gd name="T109" fmla="*/ 951 h 1795"/>
                <a:gd name="T110" fmla="*/ 760 w 2848"/>
                <a:gd name="T111" fmla="*/ 839 h 1795"/>
                <a:gd name="T112" fmla="*/ 713 w 2848"/>
                <a:gd name="T113" fmla="*/ 716 h 1795"/>
                <a:gd name="T114" fmla="*/ 683 w 2848"/>
                <a:gd name="T115" fmla="*/ 586 h 1795"/>
                <a:gd name="T116" fmla="*/ 673 w 2848"/>
                <a:gd name="T117" fmla="*/ 449 h 1795"/>
                <a:gd name="T118" fmla="*/ 0 w 2848"/>
                <a:gd name="T119" fmla="*/ 449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848" h="1795">
                  <a:moveTo>
                    <a:pt x="224" y="449"/>
                  </a:moveTo>
                  <a:lnTo>
                    <a:pt x="224" y="449"/>
                  </a:lnTo>
                  <a:lnTo>
                    <a:pt x="224" y="484"/>
                  </a:lnTo>
                  <a:lnTo>
                    <a:pt x="226" y="519"/>
                  </a:lnTo>
                  <a:lnTo>
                    <a:pt x="228" y="553"/>
                  </a:lnTo>
                  <a:lnTo>
                    <a:pt x="231" y="587"/>
                  </a:lnTo>
                  <a:lnTo>
                    <a:pt x="235" y="620"/>
                  </a:lnTo>
                  <a:lnTo>
                    <a:pt x="240" y="654"/>
                  </a:lnTo>
                  <a:lnTo>
                    <a:pt x="246" y="687"/>
                  </a:lnTo>
                  <a:lnTo>
                    <a:pt x="252" y="720"/>
                  </a:lnTo>
                  <a:lnTo>
                    <a:pt x="259" y="754"/>
                  </a:lnTo>
                  <a:lnTo>
                    <a:pt x="267" y="785"/>
                  </a:lnTo>
                  <a:lnTo>
                    <a:pt x="275" y="817"/>
                  </a:lnTo>
                  <a:lnTo>
                    <a:pt x="285" y="849"/>
                  </a:lnTo>
                  <a:lnTo>
                    <a:pt x="295" y="881"/>
                  </a:lnTo>
                  <a:lnTo>
                    <a:pt x="306" y="912"/>
                  </a:lnTo>
                  <a:lnTo>
                    <a:pt x="318" y="942"/>
                  </a:lnTo>
                  <a:lnTo>
                    <a:pt x="329" y="973"/>
                  </a:lnTo>
                  <a:lnTo>
                    <a:pt x="342" y="1003"/>
                  </a:lnTo>
                  <a:lnTo>
                    <a:pt x="357" y="1032"/>
                  </a:lnTo>
                  <a:lnTo>
                    <a:pt x="371" y="1062"/>
                  </a:lnTo>
                  <a:lnTo>
                    <a:pt x="386" y="1090"/>
                  </a:lnTo>
                  <a:lnTo>
                    <a:pt x="403" y="1118"/>
                  </a:lnTo>
                  <a:lnTo>
                    <a:pt x="419" y="1147"/>
                  </a:lnTo>
                  <a:lnTo>
                    <a:pt x="436" y="1174"/>
                  </a:lnTo>
                  <a:lnTo>
                    <a:pt x="453" y="1201"/>
                  </a:lnTo>
                  <a:lnTo>
                    <a:pt x="472" y="1228"/>
                  </a:lnTo>
                  <a:lnTo>
                    <a:pt x="491" y="1254"/>
                  </a:lnTo>
                  <a:lnTo>
                    <a:pt x="511" y="1280"/>
                  </a:lnTo>
                  <a:lnTo>
                    <a:pt x="531" y="1305"/>
                  </a:lnTo>
                  <a:lnTo>
                    <a:pt x="553" y="1330"/>
                  </a:lnTo>
                  <a:lnTo>
                    <a:pt x="574" y="1353"/>
                  </a:lnTo>
                  <a:lnTo>
                    <a:pt x="595" y="1377"/>
                  </a:lnTo>
                  <a:lnTo>
                    <a:pt x="618" y="1401"/>
                  </a:lnTo>
                  <a:lnTo>
                    <a:pt x="641" y="1423"/>
                  </a:lnTo>
                  <a:lnTo>
                    <a:pt x="665" y="1445"/>
                  </a:lnTo>
                  <a:lnTo>
                    <a:pt x="690" y="1467"/>
                  </a:lnTo>
                  <a:lnTo>
                    <a:pt x="713" y="1487"/>
                  </a:lnTo>
                  <a:lnTo>
                    <a:pt x="739" y="1508"/>
                  </a:lnTo>
                  <a:lnTo>
                    <a:pt x="764" y="1527"/>
                  </a:lnTo>
                  <a:lnTo>
                    <a:pt x="791" y="1546"/>
                  </a:lnTo>
                  <a:lnTo>
                    <a:pt x="817" y="1565"/>
                  </a:lnTo>
                  <a:lnTo>
                    <a:pt x="844" y="1582"/>
                  </a:lnTo>
                  <a:lnTo>
                    <a:pt x="872" y="1600"/>
                  </a:lnTo>
                  <a:lnTo>
                    <a:pt x="900" y="1617"/>
                  </a:lnTo>
                  <a:lnTo>
                    <a:pt x="928" y="1632"/>
                  </a:lnTo>
                  <a:lnTo>
                    <a:pt x="957" y="1647"/>
                  </a:lnTo>
                  <a:lnTo>
                    <a:pt x="986" y="1662"/>
                  </a:lnTo>
                  <a:lnTo>
                    <a:pt x="1016" y="1676"/>
                  </a:lnTo>
                  <a:lnTo>
                    <a:pt x="1046" y="1689"/>
                  </a:lnTo>
                  <a:lnTo>
                    <a:pt x="1076" y="1702"/>
                  </a:lnTo>
                  <a:lnTo>
                    <a:pt x="1106" y="1714"/>
                  </a:lnTo>
                  <a:lnTo>
                    <a:pt x="1138" y="1724"/>
                  </a:lnTo>
                  <a:lnTo>
                    <a:pt x="1169" y="1734"/>
                  </a:lnTo>
                  <a:lnTo>
                    <a:pt x="1201" y="1743"/>
                  </a:lnTo>
                  <a:lnTo>
                    <a:pt x="1233" y="1752"/>
                  </a:lnTo>
                  <a:lnTo>
                    <a:pt x="1266" y="1761"/>
                  </a:lnTo>
                  <a:lnTo>
                    <a:pt x="1299" y="1768"/>
                  </a:lnTo>
                  <a:lnTo>
                    <a:pt x="1332" y="1774"/>
                  </a:lnTo>
                  <a:lnTo>
                    <a:pt x="1365" y="1780"/>
                  </a:lnTo>
                  <a:lnTo>
                    <a:pt x="1398" y="1784"/>
                  </a:lnTo>
                  <a:lnTo>
                    <a:pt x="1432" y="1788"/>
                  </a:lnTo>
                  <a:lnTo>
                    <a:pt x="1467" y="1790"/>
                  </a:lnTo>
                  <a:lnTo>
                    <a:pt x="1501" y="1793"/>
                  </a:lnTo>
                  <a:lnTo>
                    <a:pt x="1535" y="1794"/>
                  </a:lnTo>
                  <a:lnTo>
                    <a:pt x="1569" y="1795"/>
                  </a:lnTo>
                  <a:lnTo>
                    <a:pt x="1569" y="1795"/>
                  </a:lnTo>
                  <a:lnTo>
                    <a:pt x="1625" y="1794"/>
                  </a:lnTo>
                  <a:lnTo>
                    <a:pt x="1680" y="1790"/>
                  </a:lnTo>
                  <a:lnTo>
                    <a:pt x="1735" y="1784"/>
                  </a:lnTo>
                  <a:lnTo>
                    <a:pt x="1789" y="1777"/>
                  </a:lnTo>
                  <a:lnTo>
                    <a:pt x="1842" y="1767"/>
                  </a:lnTo>
                  <a:lnTo>
                    <a:pt x="1894" y="1755"/>
                  </a:lnTo>
                  <a:lnTo>
                    <a:pt x="1946" y="1742"/>
                  </a:lnTo>
                  <a:lnTo>
                    <a:pt x="1997" y="1725"/>
                  </a:lnTo>
                  <a:lnTo>
                    <a:pt x="2046" y="1708"/>
                  </a:lnTo>
                  <a:lnTo>
                    <a:pt x="2096" y="1688"/>
                  </a:lnTo>
                  <a:lnTo>
                    <a:pt x="2143" y="1666"/>
                  </a:lnTo>
                  <a:lnTo>
                    <a:pt x="2191" y="1643"/>
                  </a:lnTo>
                  <a:lnTo>
                    <a:pt x="2237" y="1618"/>
                  </a:lnTo>
                  <a:lnTo>
                    <a:pt x="2281" y="1592"/>
                  </a:lnTo>
                  <a:lnTo>
                    <a:pt x="2325" y="1562"/>
                  </a:lnTo>
                  <a:lnTo>
                    <a:pt x="2368" y="1533"/>
                  </a:lnTo>
                  <a:lnTo>
                    <a:pt x="2408" y="1501"/>
                  </a:lnTo>
                  <a:lnTo>
                    <a:pt x="2448" y="1468"/>
                  </a:lnTo>
                  <a:lnTo>
                    <a:pt x="2487" y="1434"/>
                  </a:lnTo>
                  <a:lnTo>
                    <a:pt x="2525" y="1397"/>
                  </a:lnTo>
                  <a:lnTo>
                    <a:pt x="2560" y="1359"/>
                  </a:lnTo>
                  <a:lnTo>
                    <a:pt x="2594" y="1322"/>
                  </a:lnTo>
                  <a:lnTo>
                    <a:pt x="2627" y="1280"/>
                  </a:lnTo>
                  <a:lnTo>
                    <a:pt x="2658" y="1239"/>
                  </a:lnTo>
                  <a:lnTo>
                    <a:pt x="2689" y="1196"/>
                  </a:lnTo>
                  <a:lnTo>
                    <a:pt x="2716" y="1153"/>
                  </a:lnTo>
                  <a:lnTo>
                    <a:pt x="2743" y="1108"/>
                  </a:lnTo>
                  <a:lnTo>
                    <a:pt x="2768" y="1062"/>
                  </a:lnTo>
                  <a:lnTo>
                    <a:pt x="2790" y="1015"/>
                  </a:lnTo>
                  <a:lnTo>
                    <a:pt x="2812" y="966"/>
                  </a:lnTo>
                  <a:lnTo>
                    <a:pt x="2832" y="918"/>
                  </a:lnTo>
                  <a:lnTo>
                    <a:pt x="2848" y="867"/>
                  </a:lnTo>
                  <a:lnTo>
                    <a:pt x="2728" y="987"/>
                  </a:lnTo>
                  <a:lnTo>
                    <a:pt x="2728" y="987"/>
                  </a:lnTo>
                  <a:lnTo>
                    <a:pt x="2721" y="994"/>
                  </a:lnTo>
                  <a:lnTo>
                    <a:pt x="2711" y="999"/>
                  </a:lnTo>
                  <a:lnTo>
                    <a:pt x="2702" y="1002"/>
                  </a:lnTo>
                  <a:lnTo>
                    <a:pt x="2691" y="1003"/>
                  </a:lnTo>
                  <a:lnTo>
                    <a:pt x="2691" y="1003"/>
                  </a:lnTo>
                  <a:lnTo>
                    <a:pt x="2681" y="1002"/>
                  </a:lnTo>
                  <a:lnTo>
                    <a:pt x="2671" y="999"/>
                  </a:lnTo>
                  <a:lnTo>
                    <a:pt x="2662" y="994"/>
                  </a:lnTo>
                  <a:lnTo>
                    <a:pt x="2653" y="987"/>
                  </a:lnTo>
                  <a:lnTo>
                    <a:pt x="2415" y="749"/>
                  </a:lnTo>
                  <a:lnTo>
                    <a:pt x="2415" y="749"/>
                  </a:lnTo>
                  <a:lnTo>
                    <a:pt x="2403" y="782"/>
                  </a:lnTo>
                  <a:lnTo>
                    <a:pt x="2390" y="813"/>
                  </a:lnTo>
                  <a:lnTo>
                    <a:pt x="2375" y="844"/>
                  </a:lnTo>
                  <a:lnTo>
                    <a:pt x="2359" y="875"/>
                  </a:lnTo>
                  <a:lnTo>
                    <a:pt x="2343" y="905"/>
                  </a:lnTo>
                  <a:lnTo>
                    <a:pt x="2325" y="933"/>
                  </a:lnTo>
                  <a:lnTo>
                    <a:pt x="2306" y="961"/>
                  </a:lnTo>
                  <a:lnTo>
                    <a:pt x="2286" y="990"/>
                  </a:lnTo>
                  <a:lnTo>
                    <a:pt x="2265" y="1016"/>
                  </a:lnTo>
                  <a:lnTo>
                    <a:pt x="2243" y="1042"/>
                  </a:lnTo>
                  <a:lnTo>
                    <a:pt x="2220" y="1066"/>
                  </a:lnTo>
                  <a:lnTo>
                    <a:pt x="2196" y="1091"/>
                  </a:lnTo>
                  <a:lnTo>
                    <a:pt x="2172" y="1114"/>
                  </a:lnTo>
                  <a:lnTo>
                    <a:pt x="2146" y="1136"/>
                  </a:lnTo>
                  <a:lnTo>
                    <a:pt x="2120" y="1157"/>
                  </a:lnTo>
                  <a:lnTo>
                    <a:pt x="2093" y="1179"/>
                  </a:lnTo>
                  <a:lnTo>
                    <a:pt x="2064" y="1198"/>
                  </a:lnTo>
                  <a:lnTo>
                    <a:pt x="2036" y="1215"/>
                  </a:lnTo>
                  <a:lnTo>
                    <a:pt x="2006" y="1233"/>
                  </a:lnTo>
                  <a:lnTo>
                    <a:pt x="1976" y="1249"/>
                  </a:lnTo>
                  <a:lnTo>
                    <a:pt x="1945" y="1264"/>
                  </a:lnTo>
                  <a:lnTo>
                    <a:pt x="1914" y="1278"/>
                  </a:lnTo>
                  <a:lnTo>
                    <a:pt x="1882" y="1291"/>
                  </a:lnTo>
                  <a:lnTo>
                    <a:pt x="1849" y="1301"/>
                  </a:lnTo>
                  <a:lnTo>
                    <a:pt x="1816" y="1312"/>
                  </a:lnTo>
                  <a:lnTo>
                    <a:pt x="1782" y="1320"/>
                  </a:lnTo>
                  <a:lnTo>
                    <a:pt x="1748" y="1329"/>
                  </a:lnTo>
                  <a:lnTo>
                    <a:pt x="1713" y="1334"/>
                  </a:lnTo>
                  <a:lnTo>
                    <a:pt x="1678" y="1339"/>
                  </a:lnTo>
                  <a:lnTo>
                    <a:pt x="1643" y="1343"/>
                  </a:lnTo>
                  <a:lnTo>
                    <a:pt x="1606" y="1345"/>
                  </a:lnTo>
                  <a:lnTo>
                    <a:pt x="1569" y="1346"/>
                  </a:lnTo>
                  <a:lnTo>
                    <a:pt x="1569" y="1346"/>
                  </a:lnTo>
                  <a:lnTo>
                    <a:pt x="1523" y="1345"/>
                  </a:lnTo>
                  <a:lnTo>
                    <a:pt x="1478" y="1342"/>
                  </a:lnTo>
                  <a:lnTo>
                    <a:pt x="1434" y="1336"/>
                  </a:lnTo>
                  <a:lnTo>
                    <a:pt x="1389" y="1327"/>
                  </a:lnTo>
                  <a:lnTo>
                    <a:pt x="1345" y="1318"/>
                  </a:lnTo>
                  <a:lnTo>
                    <a:pt x="1303" y="1306"/>
                  </a:lnTo>
                  <a:lnTo>
                    <a:pt x="1261" y="1292"/>
                  </a:lnTo>
                  <a:lnTo>
                    <a:pt x="1221" y="1275"/>
                  </a:lnTo>
                  <a:lnTo>
                    <a:pt x="1181" y="1258"/>
                  </a:lnTo>
                  <a:lnTo>
                    <a:pt x="1142" y="1238"/>
                  </a:lnTo>
                  <a:lnTo>
                    <a:pt x="1104" y="1216"/>
                  </a:lnTo>
                  <a:lnTo>
                    <a:pt x="1069" y="1193"/>
                  </a:lnTo>
                  <a:lnTo>
                    <a:pt x="1033" y="1168"/>
                  </a:lnTo>
                  <a:lnTo>
                    <a:pt x="999" y="1141"/>
                  </a:lnTo>
                  <a:lnTo>
                    <a:pt x="966" y="1114"/>
                  </a:lnTo>
                  <a:lnTo>
                    <a:pt x="935" y="1083"/>
                  </a:lnTo>
                  <a:lnTo>
                    <a:pt x="906" y="1052"/>
                  </a:lnTo>
                  <a:lnTo>
                    <a:pt x="877" y="1019"/>
                  </a:lnTo>
                  <a:lnTo>
                    <a:pt x="850" y="986"/>
                  </a:lnTo>
                  <a:lnTo>
                    <a:pt x="825" y="951"/>
                  </a:lnTo>
                  <a:lnTo>
                    <a:pt x="803" y="914"/>
                  </a:lnTo>
                  <a:lnTo>
                    <a:pt x="781" y="876"/>
                  </a:lnTo>
                  <a:lnTo>
                    <a:pt x="760" y="839"/>
                  </a:lnTo>
                  <a:lnTo>
                    <a:pt x="743" y="798"/>
                  </a:lnTo>
                  <a:lnTo>
                    <a:pt x="727" y="757"/>
                  </a:lnTo>
                  <a:lnTo>
                    <a:pt x="713" y="716"/>
                  </a:lnTo>
                  <a:lnTo>
                    <a:pt x="700" y="673"/>
                  </a:lnTo>
                  <a:lnTo>
                    <a:pt x="691" y="630"/>
                  </a:lnTo>
                  <a:lnTo>
                    <a:pt x="683" y="586"/>
                  </a:lnTo>
                  <a:lnTo>
                    <a:pt x="677" y="541"/>
                  </a:lnTo>
                  <a:lnTo>
                    <a:pt x="674" y="495"/>
                  </a:lnTo>
                  <a:lnTo>
                    <a:pt x="673" y="449"/>
                  </a:lnTo>
                  <a:lnTo>
                    <a:pt x="897" y="449"/>
                  </a:lnTo>
                  <a:lnTo>
                    <a:pt x="449" y="0"/>
                  </a:lnTo>
                  <a:lnTo>
                    <a:pt x="0" y="449"/>
                  </a:lnTo>
                  <a:lnTo>
                    <a:pt x="224" y="449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FCC3E">
                    <a:shade val="30000"/>
                    <a:satMod val="115000"/>
                  </a:srgbClr>
                </a:gs>
                <a:gs pos="50000">
                  <a:srgbClr val="9FCC3E">
                    <a:shade val="67500"/>
                    <a:satMod val="115000"/>
                  </a:srgbClr>
                </a:gs>
                <a:gs pos="100000">
                  <a:srgbClr val="9FCC3E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42" name="Freeform 7"/>
            <p:cNvSpPr>
              <a:spLocks/>
            </p:cNvSpPr>
            <p:nvPr/>
          </p:nvSpPr>
          <p:spPr bwMode="auto">
            <a:xfrm>
              <a:off x="2128" y="799"/>
              <a:ext cx="2849" cy="1794"/>
            </a:xfrm>
            <a:custGeom>
              <a:avLst/>
              <a:gdLst>
                <a:gd name="T0" fmla="*/ 2623 w 2849"/>
                <a:gd name="T1" fmla="*/ 1311 h 1794"/>
                <a:gd name="T2" fmla="*/ 2618 w 2849"/>
                <a:gd name="T3" fmla="*/ 1208 h 1794"/>
                <a:gd name="T4" fmla="*/ 2603 w 2849"/>
                <a:gd name="T5" fmla="*/ 1106 h 1794"/>
                <a:gd name="T6" fmla="*/ 2582 w 2849"/>
                <a:gd name="T7" fmla="*/ 1008 h 1794"/>
                <a:gd name="T8" fmla="*/ 2554 w 2849"/>
                <a:gd name="T9" fmla="*/ 914 h 1794"/>
                <a:gd name="T10" fmla="*/ 2518 w 2849"/>
                <a:gd name="T11" fmla="*/ 822 h 1794"/>
                <a:gd name="T12" fmla="*/ 2477 w 2849"/>
                <a:gd name="T13" fmla="*/ 732 h 1794"/>
                <a:gd name="T14" fmla="*/ 2430 w 2849"/>
                <a:gd name="T15" fmla="*/ 647 h 1794"/>
                <a:gd name="T16" fmla="*/ 2377 w 2849"/>
                <a:gd name="T17" fmla="*/ 567 h 1794"/>
                <a:gd name="T18" fmla="*/ 2318 w 2849"/>
                <a:gd name="T19" fmla="*/ 489 h 1794"/>
                <a:gd name="T20" fmla="*/ 2253 w 2849"/>
                <a:gd name="T21" fmla="*/ 417 h 1794"/>
                <a:gd name="T22" fmla="*/ 2183 w 2849"/>
                <a:gd name="T23" fmla="*/ 350 h 1794"/>
                <a:gd name="T24" fmla="*/ 2110 w 2849"/>
                <a:gd name="T25" fmla="*/ 287 h 1794"/>
                <a:gd name="T26" fmla="*/ 2031 w 2849"/>
                <a:gd name="T27" fmla="*/ 229 h 1794"/>
                <a:gd name="T28" fmla="*/ 1948 w 2849"/>
                <a:gd name="T29" fmla="*/ 178 h 1794"/>
                <a:gd name="T30" fmla="*/ 1862 w 2849"/>
                <a:gd name="T31" fmla="*/ 132 h 1794"/>
                <a:gd name="T32" fmla="*/ 1772 w 2849"/>
                <a:gd name="T33" fmla="*/ 93 h 1794"/>
                <a:gd name="T34" fmla="*/ 1679 w 2849"/>
                <a:gd name="T35" fmla="*/ 60 h 1794"/>
                <a:gd name="T36" fmla="*/ 1583 w 2849"/>
                <a:gd name="T37" fmla="*/ 34 h 1794"/>
                <a:gd name="T38" fmla="*/ 1484 w 2849"/>
                <a:gd name="T39" fmla="*/ 15 h 1794"/>
                <a:gd name="T40" fmla="*/ 1382 w 2849"/>
                <a:gd name="T41" fmla="*/ 4 h 1794"/>
                <a:gd name="T42" fmla="*/ 1278 w 2849"/>
                <a:gd name="T43" fmla="*/ 0 h 1794"/>
                <a:gd name="T44" fmla="*/ 1167 w 2849"/>
                <a:gd name="T45" fmla="*/ 4 h 1794"/>
                <a:gd name="T46" fmla="*/ 1007 w 2849"/>
                <a:gd name="T47" fmla="*/ 27 h 1794"/>
                <a:gd name="T48" fmla="*/ 852 w 2849"/>
                <a:gd name="T49" fmla="*/ 68 h 1794"/>
                <a:gd name="T50" fmla="*/ 704 w 2849"/>
                <a:gd name="T51" fmla="*/ 128 h 1794"/>
                <a:gd name="T52" fmla="*/ 568 w 2849"/>
                <a:gd name="T53" fmla="*/ 203 h 1794"/>
                <a:gd name="T54" fmla="*/ 440 w 2849"/>
                <a:gd name="T55" fmla="*/ 293 h 1794"/>
                <a:gd name="T56" fmla="*/ 324 w 2849"/>
                <a:gd name="T57" fmla="*/ 397 h 1794"/>
                <a:gd name="T58" fmla="*/ 222 w 2849"/>
                <a:gd name="T59" fmla="*/ 514 h 1794"/>
                <a:gd name="T60" fmla="*/ 132 w 2849"/>
                <a:gd name="T61" fmla="*/ 641 h 1794"/>
                <a:gd name="T62" fmla="*/ 57 w 2849"/>
                <a:gd name="T63" fmla="*/ 779 h 1794"/>
                <a:gd name="T64" fmla="*/ 0 w 2849"/>
                <a:gd name="T65" fmla="*/ 927 h 1794"/>
                <a:gd name="T66" fmla="*/ 128 w 2849"/>
                <a:gd name="T67" fmla="*/ 801 h 1794"/>
                <a:gd name="T68" fmla="*/ 158 w 2849"/>
                <a:gd name="T69" fmla="*/ 791 h 1794"/>
                <a:gd name="T70" fmla="*/ 178 w 2849"/>
                <a:gd name="T71" fmla="*/ 795 h 1794"/>
                <a:gd name="T72" fmla="*/ 433 w 2849"/>
                <a:gd name="T73" fmla="*/ 1045 h 1794"/>
                <a:gd name="T74" fmla="*/ 459 w 2849"/>
                <a:gd name="T75" fmla="*/ 981 h 1794"/>
                <a:gd name="T76" fmla="*/ 506 w 2849"/>
                <a:gd name="T77" fmla="*/ 890 h 1794"/>
                <a:gd name="T78" fmla="*/ 563 w 2849"/>
                <a:gd name="T79" fmla="*/ 805 h 1794"/>
                <a:gd name="T80" fmla="*/ 628 w 2849"/>
                <a:gd name="T81" fmla="*/ 727 h 1794"/>
                <a:gd name="T82" fmla="*/ 702 w 2849"/>
                <a:gd name="T83" fmla="*/ 658 h 1794"/>
                <a:gd name="T84" fmla="*/ 784 w 2849"/>
                <a:gd name="T85" fmla="*/ 596 h 1794"/>
                <a:gd name="T86" fmla="*/ 872 w 2849"/>
                <a:gd name="T87" fmla="*/ 546 h 1794"/>
                <a:gd name="T88" fmla="*/ 967 w 2849"/>
                <a:gd name="T89" fmla="*/ 504 h 1794"/>
                <a:gd name="T90" fmla="*/ 1066 w 2849"/>
                <a:gd name="T91" fmla="*/ 473 h 1794"/>
                <a:gd name="T92" fmla="*/ 1171 w 2849"/>
                <a:gd name="T93" fmla="*/ 455 h 1794"/>
                <a:gd name="T94" fmla="*/ 1278 w 2849"/>
                <a:gd name="T95" fmla="*/ 448 h 1794"/>
                <a:gd name="T96" fmla="*/ 1371 w 2849"/>
                <a:gd name="T97" fmla="*/ 452 h 1794"/>
                <a:gd name="T98" fmla="*/ 1503 w 2849"/>
                <a:gd name="T99" fmla="*/ 476 h 1794"/>
                <a:gd name="T100" fmla="*/ 1628 w 2849"/>
                <a:gd name="T101" fmla="*/ 518 h 1794"/>
                <a:gd name="T102" fmla="*/ 1744 w 2849"/>
                <a:gd name="T103" fmla="*/ 577 h 1794"/>
                <a:gd name="T104" fmla="*/ 1850 w 2849"/>
                <a:gd name="T105" fmla="*/ 653 h 1794"/>
                <a:gd name="T106" fmla="*/ 1943 w 2849"/>
                <a:gd name="T107" fmla="*/ 742 h 1794"/>
                <a:gd name="T108" fmla="*/ 2022 w 2849"/>
                <a:gd name="T109" fmla="*/ 843 h 1794"/>
                <a:gd name="T110" fmla="*/ 2087 w 2849"/>
                <a:gd name="T111" fmla="*/ 956 h 1794"/>
                <a:gd name="T112" fmla="*/ 2136 w 2849"/>
                <a:gd name="T113" fmla="*/ 1078 h 1794"/>
                <a:gd name="T114" fmla="*/ 2165 w 2849"/>
                <a:gd name="T115" fmla="*/ 1208 h 1794"/>
                <a:gd name="T116" fmla="*/ 2176 w 2849"/>
                <a:gd name="T117" fmla="*/ 1345 h 1794"/>
                <a:gd name="T118" fmla="*/ 2849 w 2849"/>
                <a:gd name="T119" fmla="*/ 1345 h 1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849" h="1794">
                  <a:moveTo>
                    <a:pt x="2625" y="1345"/>
                  </a:moveTo>
                  <a:lnTo>
                    <a:pt x="2625" y="1345"/>
                  </a:lnTo>
                  <a:lnTo>
                    <a:pt x="2623" y="1311"/>
                  </a:lnTo>
                  <a:lnTo>
                    <a:pt x="2622" y="1276"/>
                  </a:lnTo>
                  <a:lnTo>
                    <a:pt x="2620" y="1242"/>
                  </a:lnTo>
                  <a:lnTo>
                    <a:pt x="2618" y="1208"/>
                  </a:lnTo>
                  <a:lnTo>
                    <a:pt x="2614" y="1174"/>
                  </a:lnTo>
                  <a:lnTo>
                    <a:pt x="2609" y="1141"/>
                  </a:lnTo>
                  <a:lnTo>
                    <a:pt x="2603" y="1106"/>
                  </a:lnTo>
                  <a:lnTo>
                    <a:pt x="2597" y="1075"/>
                  </a:lnTo>
                  <a:lnTo>
                    <a:pt x="2590" y="1041"/>
                  </a:lnTo>
                  <a:lnTo>
                    <a:pt x="2582" y="1008"/>
                  </a:lnTo>
                  <a:lnTo>
                    <a:pt x="2574" y="977"/>
                  </a:lnTo>
                  <a:lnTo>
                    <a:pt x="2564" y="945"/>
                  </a:lnTo>
                  <a:lnTo>
                    <a:pt x="2554" y="914"/>
                  </a:lnTo>
                  <a:lnTo>
                    <a:pt x="2543" y="882"/>
                  </a:lnTo>
                  <a:lnTo>
                    <a:pt x="2531" y="851"/>
                  </a:lnTo>
                  <a:lnTo>
                    <a:pt x="2518" y="822"/>
                  </a:lnTo>
                  <a:lnTo>
                    <a:pt x="2505" y="791"/>
                  </a:lnTo>
                  <a:lnTo>
                    <a:pt x="2491" y="762"/>
                  </a:lnTo>
                  <a:lnTo>
                    <a:pt x="2477" y="732"/>
                  </a:lnTo>
                  <a:lnTo>
                    <a:pt x="2462" y="704"/>
                  </a:lnTo>
                  <a:lnTo>
                    <a:pt x="2446" y="675"/>
                  </a:lnTo>
                  <a:lnTo>
                    <a:pt x="2430" y="647"/>
                  </a:lnTo>
                  <a:lnTo>
                    <a:pt x="2412" y="620"/>
                  </a:lnTo>
                  <a:lnTo>
                    <a:pt x="2394" y="593"/>
                  </a:lnTo>
                  <a:lnTo>
                    <a:pt x="2377" y="567"/>
                  </a:lnTo>
                  <a:lnTo>
                    <a:pt x="2357" y="540"/>
                  </a:lnTo>
                  <a:lnTo>
                    <a:pt x="2338" y="515"/>
                  </a:lnTo>
                  <a:lnTo>
                    <a:pt x="2318" y="489"/>
                  </a:lnTo>
                  <a:lnTo>
                    <a:pt x="2296" y="464"/>
                  </a:lnTo>
                  <a:lnTo>
                    <a:pt x="2275" y="440"/>
                  </a:lnTo>
                  <a:lnTo>
                    <a:pt x="2253" y="417"/>
                  </a:lnTo>
                  <a:lnTo>
                    <a:pt x="2230" y="393"/>
                  </a:lnTo>
                  <a:lnTo>
                    <a:pt x="2207" y="371"/>
                  </a:lnTo>
                  <a:lnTo>
                    <a:pt x="2183" y="350"/>
                  </a:lnTo>
                  <a:lnTo>
                    <a:pt x="2159" y="328"/>
                  </a:lnTo>
                  <a:lnTo>
                    <a:pt x="2135" y="307"/>
                  </a:lnTo>
                  <a:lnTo>
                    <a:pt x="2110" y="287"/>
                  </a:lnTo>
                  <a:lnTo>
                    <a:pt x="2084" y="267"/>
                  </a:lnTo>
                  <a:lnTo>
                    <a:pt x="2058" y="248"/>
                  </a:lnTo>
                  <a:lnTo>
                    <a:pt x="2031" y="229"/>
                  </a:lnTo>
                  <a:lnTo>
                    <a:pt x="2003" y="211"/>
                  </a:lnTo>
                  <a:lnTo>
                    <a:pt x="1976" y="195"/>
                  </a:lnTo>
                  <a:lnTo>
                    <a:pt x="1948" y="178"/>
                  </a:lnTo>
                  <a:lnTo>
                    <a:pt x="1920" y="162"/>
                  </a:lnTo>
                  <a:lnTo>
                    <a:pt x="1891" y="146"/>
                  </a:lnTo>
                  <a:lnTo>
                    <a:pt x="1862" y="132"/>
                  </a:lnTo>
                  <a:lnTo>
                    <a:pt x="1832" y="118"/>
                  </a:lnTo>
                  <a:lnTo>
                    <a:pt x="1803" y="105"/>
                  </a:lnTo>
                  <a:lnTo>
                    <a:pt x="1772" y="93"/>
                  </a:lnTo>
                  <a:lnTo>
                    <a:pt x="1741" y="81"/>
                  </a:lnTo>
                  <a:lnTo>
                    <a:pt x="1711" y="71"/>
                  </a:lnTo>
                  <a:lnTo>
                    <a:pt x="1679" y="60"/>
                  </a:lnTo>
                  <a:lnTo>
                    <a:pt x="1647" y="51"/>
                  </a:lnTo>
                  <a:lnTo>
                    <a:pt x="1615" y="43"/>
                  </a:lnTo>
                  <a:lnTo>
                    <a:pt x="1583" y="34"/>
                  </a:lnTo>
                  <a:lnTo>
                    <a:pt x="1550" y="27"/>
                  </a:lnTo>
                  <a:lnTo>
                    <a:pt x="1517" y="20"/>
                  </a:lnTo>
                  <a:lnTo>
                    <a:pt x="1484" y="15"/>
                  </a:lnTo>
                  <a:lnTo>
                    <a:pt x="1450" y="11"/>
                  </a:lnTo>
                  <a:lnTo>
                    <a:pt x="1417" y="7"/>
                  </a:lnTo>
                  <a:lnTo>
                    <a:pt x="1382" y="4"/>
                  </a:lnTo>
                  <a:lnTo>
                    <a:pt x="1348" y="1"/>
                  </a:lnTo>
                  <a:lnTo>
                    <a:pt x="1314" y="0"/>
                  </a:lnTo>
                  <a:lnTo>
                    <a:pt x="1278" y="0"/>
                  </a:lnTo>
                  <a:lnTo>
                    <a:pt x="1278" y="0"/>
                  </a:lnTo>
                  <a:lnTo>
                    <a:pt x="1223" y="1"/>
                  </a:lnTo>
                  <a:lnTo>
                    <a:pt x="1167" y="4"/>
                  </a:lnTo>
                  <a:lnTo>
                    <a:pt x="1113" y="9"/>
                  </a:lnTo>
                  <a:lnTo>
                    <a:pt x="1060" y="18"/>
                  </a:lnTo>
                  <a:lnTo>
                    <a:pt x="1007" y="27"/>
                  </a:lnTo>
                  <a:lnTo>
                    <a:pt x="954" y="39"/>
                  </a:lnTo>
                  <a:lnTo>
                    <a:pt x="903" y="53"/>
                  </a:lnTo>
                  <a:lnTo>
                    <a:pt x="852" y="68"/>
                  </a:lnTo>
                  <a:lnTo>
                    <a:pt x="801" y="86"/>
                  </a:lnTo>
                  <a:lnTo>
                    <a:pt x="753" y="106"/>
                  </a:lnTo>
                  <a:lnTo>
                    <a:pt x="704" y="128"/>
                  </a:lnTo>
                  <a:lnTo>
                    <a:pt x="658" y="151"/>
                  </a:lnTo>
                  <a:lnTo>
                    <a:pt x="612" y="176"/>
                  </a:lnTo>
                  <a:lnTo>
                    <a:pt x="568" y="203"/>
                  </a:lnTo>
                  <a:lnTo>
                    <a:pt x="524" y="231"/>
                  </a:lnTo>
                  <a:lnTo>
                    <a:pt x="481" y="261"/>
                  </a:lnTo>
                  <a:lnTo>
                    <a:pt x="440" y="293"/>
                  </a:lnTo>
                  <a:lnTo>
                    <a:pt x="400" y="326"/>
                  </a:lnTo>
                  <a:lnTo>
                    <a:pt x="362" y="361"/>
                  </a:lnTo>
                  <a:lnTo>
                    <a:pt x="324" y="397"/>
                  </a:lnTo>
                  <a:lnTo>
                    <a:pt x="289" y="435"/>
                  </a:lnTo>
                  <a:lnTo>
                    <a:pt x="255" y="473"/>
                  </a:lnTo>
                  <a:lnTo>
                    <a:pt x="222" y="514"/>
                  </a:lnTo>
                  <a:lnTo>
                    <a:pt x="190" y="555"/>
                  </a:lnTo>
                  <a:lnTo>
                    <a:pt x="160" y="597"/>
                  </a:lnTo>
                  <a:lnTo>
                    <a:pt x="132" y="641"/>
                  </a:lnTo>
                  <a:lnTo>
                    <a:pt x="106" y="686"/>
                  </a:lnTo>
                  <a:lnTo>
                    <a:pt x="81" y="732"/>
                  </a:lnTo>
                  <a:lnTo>
                    <a:pt x="57" y="779"/>
                  </a:lnTo>
                  <a:lnTo>
                    <a:pt x="36" y="828"/>
                  </a:lnTo>
                  <a:lnTo>
                    <a:pt x="17" y="877"/>
                  </a:lnTo>
                  <a:lnTo>
                    <a:pt x="0" y="927"/>
                  </a:lnTo>
                  <a:lnTo>
                    <a:pt x="120" y="806"/>
                  </a:lnTo>
                  <a:lnTo>
                    <a:pt x="120" y="806"/>
                  </a:lnTo>
                  <a:lnTo>
                    <a:pt x="128" y="801"/>
                  </a:lnTo>
                  <a:lnTo>
                    <a:pt x="138" y="795"/>
                  </a:lnTo>
                  <a:lnTo>
                    <a:pt x="147" y="792"/>
                  </a:lnTo>
                  <a:lnTo>
                    <a:pt x="158" y="791"/>
                  </a:lnTo>
                  <a:lnTo>
                    <a:pt x="158" y="791"/>
                  </a:lnTo>
                  <a:lnTo>
                    <a:pt x="167" y="792"/>
                  </a:lnTo>
                  <a:lnTo>
                    <a:pt x="178" y="795"/>
                  </a:lnTo>
                  <a:lnTo>
                    <a:pt x="186" y="801"/>
                  </a:lnTo>
                  <a:lnTo>
                    <a:pt x="194" y="806"/>
                  </a:lnTo>
                  <a:lnTo>
                    <a:pt x="433" y="1045"/>
                  </a:lnTo>
                  <a:lnTo>
                    <a:pt x="433" y="1045"/>
                  </a:lnTo>
                  <a:lnTo>
                    <a:pt x="446" y="1013"/>
                  </a:lnTo>
                  <a:lnTo>
                    <a:pt x="459" y="981"/>
                  </a:lnTo>
                  <a:lnTo>
                    <a:pt x="473" y="951"/>
                  </a:lnTo>
                  <a:lnTo>
                    <a:pt x="488" y="920"/>
                  </a:lnTo>
                  <a:lnTo>
                    <a:pt x="506" y="890"/>
                  </a:lnTo>
                  <a:lnTo>
                    <a:pt x="524" y="861"/>
                  </a:lnTo>
                  <a:lnTo>
                    <a:pt x="543" y="832"/>
                  </a:lnTo>
                  <a:lnTo>
                    <a:pt x="563" y="805"/>
                  </a:lnTo>
                  <a:lnTo>
                    <a:pt x="584" y="778"/>
                  </a:lnTo>
                  <a:lnTo>
                    <a:pt x="605" y="752"/>
                  </a:lnTo>
                  <a:lnTo>
                    <a:pt x="628" y="727"/>
                  </a:lnTo>
                  <a:lnTo>
                    <a:pt x="653" y="704"/>
                  </a:lnTo>
                  <a:lnTo>
                    <a:pt x="677" y="680"/>
                  </a:lnTo>
                  <a:lnTo>
                    <a:pt x="702" y="658"/>
                  </a:lnTo>
                  <a:lnTo>
                    <a:pt x="729" y="636"/>
                  </a:lnTo>
                  <a:lnTo>
                    <a:pt x="756" y="616"/>
                  </a:lnTo>
                  <a:lnTo>
                    <a:pt x="784" y="596"/>
                  </a:lnTo>
                  <a:lnTo>
                    <a:pt x="813" y="579"/>
                  </a:lnTo>
                  <a:lnTo>
                    <a:pt x="843" y="561"/>
                  </a:lnTo>
                  <a:lnTo>
                    <a:pt x="872" y="546"/>
                  </a:lnTo>
                  <a:lnTo>
                    <a:pt x="903" y="530"/>
                  </a:lnTo>
                  <a:lnTo>
                    <a:pt x="935" y="516"/>
                  </a:lnTo>
                  <a:lnTo>
                    <a:pt x="967" y="504"/>
                  </a:lnTo>
                  <a:lnTo>
                    <a:pt x="1000" y="492"/>
                  </a:lnTo>
                  <a:lnTo>
                    <a:pt x="1033" y="482"/>
                  </a:lnTo>
                  <a:lnTo>
                    <a:pt x="1066" y="473"/>
                  </a:lnTo>
                  <a:lnTo>
                    <a:pt x="1100" y="465"/>
                  </a:lnTo>
                  <a:lnTo>
                    <a:pt x="1136" y="459"/>
                  </a:lnTo>
                  <a:lnTo>
                    <a:pt x="1171" y="455"/>
                  </a:lnTo>
                  <a:lnTo>
                    <a:pt x="1206" y="451"/>
                  </a:lnTo>
                  <a:lnTo>
                    <a:pt x="1242" y="449"/>
                  </a:lnTo>
                  <a:lnTo>
                    <a:pt x="1278" y="448"/>
                  </a:lnTo>
                  <a:lnTo>
                    <a:pt x="1278" y="448"/>
                  </a:lnTo>
                  <a:lnTo>
                    <a:pt x="1324" y="449"/>
                  </a:lnTo>
                  <a:lnTo>
                    <a:pt x="1371" y="452"/>
                  </a:lnTo>
                  <a:lnTo>
                    <a:pt x="1415" y="458"/>
                  </a:lnTo>
                  <a:lnTo>
                    <a:pt x="1459" y="466"/>
                  </a:lnTo>
                  <a:lnTo>
                    <a:pt x="1503" y="476"/>
                  </a:lnTo>
                  <a:lnTo>
                    <a:pt x="1545" y="489"/>
                  </a:lnTo>
                  <a:lnTo>
                    <a:pt x="1587" y="503"/>
                  </a:lnTo>
                  <a:lnTo>
                    <a:pt x="1628" y="518"/>
                  </a:lnTo>
                  <a:lnTo>
                    <a:pt x="1668" y="536"/>
                  </a:lnTo>
                  <a:lnTo>
                    <a:pt x="1706" y="556"/>
                  </a:lnTo>
                  <a:lnTo>
                    <a:pt x="1744" y="577"/>
                  </a:lnTo>
                  <a:lnTo>
                    <a:pt x="1780" y="601"/>
                  </a:lnTo>
                  <a:lnTo>
                    <a:pt x="1816" y="626"/>
                  </a:lnTo>
                  <a:lnTo>
                    <a:pt x="1850" y="653"/>
                  </a:lnTo>
                  <a:lnTo>
                    <a:pt x="1882" y="681"/>
                  </a:lnTo>
                  <a:lnTo>
                    <a:pt x="1913" y="711"/>
                  </a:lnTo>
                  <a:lnTo>
                    <a:pt x="1943" y="742"/>
                  </a:lnTo>
                  <a:lnTo>
                    <a:pt x="1970" y="775"/>
                  </a:lnTo>
                  <a:lnTo>
                    <a:pt x="1998" y="809"/>
                  </a:lnTo>
                  <a:lnTo>
                    <a:pt x="2022" y="843"/>
                  </a:lnTo>
                  <a:lnTo>
                    <a:pt x="2046" y="880"/>
                  </a:lnTo>
                  <a:lnTo>
                    <a:pt x="2067" y="917"/>
                  </a:lnTo>
                  <a:lnTo>
                    <a:pt x="2087" y="956"/>
                  </a:lnTo>
                  <a:lnTo>
                    <a:pt x="2105" y="995"/>
                  </a:lnTo>
                  <a:lnTo>
                    <a:pt x="2122" y="1037"/>
                  </a:lnTo>
                  <a:lnTo>
                    <a:pt x="2136" y="1078"/>
                  </a:lnTo>
                  <a:lnTo>
                    <a:pt x="2148" y="1121"/>
                  </a:lnTo>
                  <a:lnTo>
                    <a:pt x="2158" y="1164"/>
                  </a:lnTo>
                  <a:lnTo>
                    <a:pt x="2165" y="1208"/>
                  </a:lnTo>
                  <a:lnTo>
                    <a:pt x="2171" y="1254"/>
                  </a:lnTo>
                  <a:lnTo>
                    <a:pt x="2175" y="1299"/>
                  </a:lnTo>
                  <a:lnTo>
                    <a:pt x="2176" y="1345"/>
                  </a:lnTo>
                  <a:lnTo>
                    <a:pt x="1952" y="1345"/>
                  </a:lnTo>
                  <a:lnTo>
                    <a:pt x="2400" y="1794"/>
                  </a:lnTo>
                  <a:lnTo>
                    <a:pt x="2849" y="1345"/>
                  </a:lnTo>
                  <a:lnTo>
                    <a:pt x="2625" y="1345"/>
                  </a:lnTo>
                  <a:close/>
                </a:path>
              </a:pathLst>
            </a:custGeom>
            <a:gradFill rotWithShape="1">
              <a:gsLst>
                <a:gs pos="0">
                  <a:srgbClr val="004BFF"/>
                </a:gs>
                <a:gs pos="100000">
                  <a:srgbClr val="00C8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</p:grpSp>
      <p:sp>
        <p:nvSpPr>
          <p:cNvPr id="43" name="WordArt 8"/>
          <p:cNvSpPr>
            <a:spLocks noChangeArrowheads="1" noChangeShapeType="1" noTextEdit="1"/>
          </p:cNvSpPr>
          <p:nvPr/>
        </p:nvSpPr>
        <p:spPr bwMode="auto">
          <a:xfrm rot="5400000">
            <a:off x="3570288" y="2627312"/>
            <a:ext cx="2414588" cy="228441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spcFirstLastPara="1" wrap="none" fromWordArt="1">
            <a:prstTxWarp prst="textArchUp">
              <a:avLst>
                <a:gd name="adj" fmla="val 13041411"/>
              </a:avLst>
            </a:prstTxWarp>
          </a:bodyPr>
          <a:lstStyle/>
          <a:p>
            <a:pPr algn="ctr" latinLnBrk="1"/>
            <a:r>
              <a:rPr kumimoji="1" lang="zh-CN" altLang="en-US" sz="800" b="1" kern="1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结合其他技术</a:t>
            </a:r>
          </a:p>
        </p:txBody>
      </p:sp>
      <p:sp>
        <p:nvSpPr>
          <p:cNvPr id="44" name="WordArt 9"/>
          <p:cNvSpPr>
            <a:spLocks noChangeArrowheads="1" noChangeShapeType="1" noTextEdit="1"/>
          </p:cNvSpPr>
          <p:nvPr/>
        </p:nvSpPr>
        <p:spPr bwMode="auto">
          <a:xfrm rot="-5400000">
            <a:off x="3179763" y="2544762"/>
            <a:ext cx="2559050" cy="23844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spcFirstLastPara="1" wrap="none" fromWordArt="1">
            <a:prstTxWarp prst="textArchUp">
              <a:avLst>
                <a:gd name="adj" fmla="val 12276418"/>
              </a:avLst>
            </a:prstTxWarp>
          </a:bodyPr>
          <a:lstStyle/>
          <a:p>
            <a:pPr algn="ctr" latinLnBrk="1"/>
            <a:r>
              <a:rPr kumimoji="1" lang="zh-CN" altLang="en-US" sz="800" b="1" kern="10" dirty="0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多</a:t>
            </a:r>
            <a:r>
              <a:rPr kumimoji="1" lang="en-US" altLang="zh-CN" sz="800" b="1" kern="10" dirty="0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Agent</a:t>
            </a:r>
            <a:r>
              <a:rPr kumimoji="1" lang="zh-CN" altLang="en-US" sz="800" b="1" kern="10" dirty="0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系统理论</a:t>
            </a:r>
          </a:p>
        </p:txBody>
      </p:sp>
      <p:sp>
        <p:nvSpPr>
          <p:cNvPr id="45" name="Text Box 10"/>
          <p:cNvSpPr txBox="1">
            <a:spLocks noChangeArrowheads="1"/>
          </p:cNvSpPr>
          <p:nvPr/>
        </p:nvSpPr>
        <p:spPr bwMode="auto">
          <a:xfrm>
            <a:off x="4149333" y="3141004"/>
            <a:ext cx="86914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latinLnBrk="1"/>
            <a:r>
              <a:rPr kumimoji="1"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MAS</a:t>
            </a:r>
          </a:p>
          <a:p>
            <a:pPr algn="ctr" latinLnBrk="1"/>
            <a:r>
              <a:rPr kumimoji="1"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&amp;</a:t>
            </a:r>
          </a:p>
          <a:p>
            <a:pPr algn="ctr" latinLnBrk="1"/>
            <a:r>
              <a:rPr kumimoji="1"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SAS</a:t>
            </a:r>
            <a:endParaRPr kumimoji="1" lang="en-US" altLang="ko-KR" sz="2400" b="1" dirty="0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6" name="AutoShape 11"/>
          <p:cNvSpPr>
            <a:spLocks noChangeArrowheads="1"/>
          </p:cNvSpPr>
          <p:nvPr/>
        </p:nvSpPr>
        <p:spPr bwMode="auto">
          <a:xfrm>
            <a:off x="252060" y="1629025"/>
            <a:ext cx="2411765" cy="4319725"/>
          </a:xfrm>
          <a:prstGeom prst="roundRect">
            <a:avLst>
              <a:gd name="adj" fmla="val 5528"/>
            </a:avLst>
          </a:prstGeom>
          <a:solidFill>
            <a:schemeClr val="tx1">
              <a:alpha val="10001"/>
            </a:schemeClr>
          </a:solidFill>
          <a:ln w="19050" cap="rnd" algn="ctr">
            <a:solidFill>
              <a:srgbClr val="9E9E9E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1"/>
            <a:endParaRPr kumimoji="1" lang="zh-CN" altLang="en-US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7" name="Text Box 12"/>
          <p:cNvSpPr txBox="1">
            <a:spLocks noChangeArrowheads="1"/>
          </p:cNvSpPr>
          <p:nvPr/>
        </p:nvSpPr>
        <p:spPr bwMode="auto">
          <a:xfrm>
            <a:off x="252059" y="1844675"/>
            <a:ext cx="2411765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800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atinLnBrk="1"/>
            <a:r>
              <a:rPr kumimoji="1" lang="en-US" altLang="zh-CN" b="1" dirty="0">
                <a:solidFill>
                  <a:srgbClr val="00B050"/>
                </a:solidFill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Self-organization</a:t>
            </a:r>
            <a:endParaRPr kumimoji="1" lang="en-US" altLang="ko-KR" b="1" dirty="0">
              <a:solidFill>
                <a:srgbClr val="00B050"/>
              </a:solidFill>
              <a:latin typeface="Times New Roman" panose="02020603050405020304" pitchFamily="18" charset="0"/>
              <a:ea typeface="굴림" charset="-127"/>
              <a:cs typeface="Times New Roman" panose="02020603050405020304" pitchFamily="18" charset="0"/>
            </a:endParaRPr>
          </a:p>
          <a:p>
            <a:pPr latinLnBrk="1"/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 Wolf 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建立具有适应性的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MAS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的设计模式</a:t>
            </a:r>
            <a:endParaRPr kumimoji="1" lang="en-US" altLang="ko-KR" dirty="0">
              <a:solidFill>
                <a:srgbClr val="9E9E9E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atinLnBrk="1"/>
            <a:endParaRPr kumimoji="1" lang="en-US" altLang="ko-KR" dirty="0">
              <a:solidFill>
                <a:srgbClr val="9E9E9E"/>
              </a:solidFill>
              <a:latin typeface="Times New Roman" panose="02020603050405020304" pitchFamily="18" charset="0"/>
              <a:ea typeface="굴림" charset="-127"/>
              <a:cs typeface="Times New Roman" panose="02020603050405020304" pitchFamily="18" charset="0"/>
            </a:endParaRPr>
          </a:p>
          <a:p>
            <a:pPr latinLnBrk="1"/>
            <a:r>
              <a:rPr kumimoji="1" lang="en-US" altLang="zh-CN" b="1" dirty="0">
                <a:solidFill>
                  <a:srgbClr val="00B050"/>
                </a:solidFill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Unity</a:t>
            </a:r>
            <a:endParaRPr kumimoji="1" lang="en-US" altLang="ko-KR" b="1" dirty="0">
              <a:solidFill>
                <a:srgbClr val="00B050"/>
              </a:solidFill>
              <a:latin typeface="Times New Roman" panose="02020603050405020304" pitchFamily="18" charset="0"/>
              <a:ea typeface="굴림" charset="-127"/>
              <a:cs typeface="Times New Roman" panose="02020603050405020304" pitchFamily="18" charset="0"/>
            </a:endParaRPr>
          </a:p>
          <a:p>
            <a:pPr latinLnBrk="1"/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Tesauro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提出的分散式体系结构，可实现目标驱动，自组装，自愈，自优化等行为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atinLnBrk="1"/>
            <a:endParaRPr lang="en-US" altLang="ko-KR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atinLnBrk="1"/>
            <a:r>
              <a:rPr kumimoji="1" lang="en-US" altLang="ko-KR" b="1" dirty="0">
                <a:solidFill>
                  <a:srgbClr val="00B050"/>
                </a:solidFill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A</a:t>
            </a:r>
            <a:r>
              <a:rPr kumimoji="1" lang="en-US" altLang="zh-CN" b="1" dirty="0">
                <a:solidFill>
                  <a:srgbClr val="00B050"/>
                </a:solidFill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MAS</a:t>
            </a:r>
          </a:p>
          <a:p>
            <a:pPr latinLnBrk="1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Bernon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提出的基于多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Agent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系统和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Agent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协作实现自组织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atinLnBrk="1"/>
            <a:endParaRPr kumimoji="1" lang="en-US" altLang="ko-KR" dirty="0">
              <a:solidFill>
                <a:srgbClr val="00B050"/>
              </a:solidFill>
              <a:latin typeface="Times New Roman" panose="02020603050405020304" pitchFamily="18" charset="0"/>
              <a:ea typeface="굴림" charset="-127"/>
              <a:cs typeface="Times New Roman" panose="02020603050405020304" pitchFamily="18" charset="0"/>
            </a:endParaRPr>
          </a:p>
        </p:txBody>
      </p:sp>
      <p:sp>
        <p:nvSpPr>
          <p:cNvPr id="48" name="AutoShape 13"/>
          <p:cNvSpPr>
            <a:spLocks noChangeArrowheads="1"/>
          </p:cNvSpPr>
          <p:nvPr/>
        </p:nvSpPr>
        <p:spPr bwMode="auto">
          <a:xfrm>
            <a:off x="6480174" y="1629025"/>
            <a:ext cx="2411765" cy="4319725"/>
          </a:xfrm>
          <a:prstGeom prst="roundRect">
            <a:avLst>
              <a:gd name="adj" fmla="val 5528"/>
            </a:avLst>
          </a:prstGeom>
          <a:solidFill>
            <a:schemeClr val="tx1">
              <a:alpha val="10001"/>
            </a:schemeClr>
          </a:solidFill>
          <a:ln w="19050" cap="rnd" algn="ctr">
            <a:solidFill>
              <a:srgbClr val="9E9E9E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1"/>
            <a:endParaRPr kumimoji="1" lang="zh-CN" altLang="en-US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9" name="Text Box 14"/>
          <p:cNvSpPr txBox="1">
            <a:spLocks noChangeArrowheads="1"/>
          </p:cNvSpPr>
          <p:nvPr/>
        </p:nvSpPr>
        <p:spPr bwMode="auto">
          <a:xfrm>
            <a:off x="6480173" y="1844675"/>
            <a:ext cx="2411766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800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atinLnBrk="1"/>
            <a:r>
              <a:rPr kumimoji="1" lang="en-US" altLang="zh-CN" b="1" dirty="0">
                <a:solidFill>
                  <a:srgbClr val="0096FF"/>
                </a:solidFill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SOA</a:t>
            </a:r>
            <a:endParaRPr kumimoji="1" lang="en-US" altLang="ko-KR" b="1" dirty="0">
              <a:solidFill>
                <a:srgbClr val="0096FF"/>
              </a:solidFill>
              <a:latin typeface="Times New Roman" panose="02020603050405020304" pitchFamily="18" charset="0"/>
              <a:ea typeface="굴림" charset="-127"/>
              <a:cs typeface="Times New Roman" panose="02020603050405020304" pitchFamily="18" charset="0"/>
            </a:endParaRPr>
          </a:p>
          <a:p>
            <a:pPr latinLnBrk="1"/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结合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SOA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建立自适应系统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atinLnBrk="1"/>
            <a:endParaRPr kumimoji="1" lang="en-US" altLang="ko-KR" dirty="0">
              <a:solidFill>
                <a:srgbClr val="9E9E9E"/>
              </a:solidFill>
              <a:latin typeface="Times New Roman" panose="02020603050405020304" pitchFamily="18" charset="0"/>
              <a:ea typeface="굴림" charset="-127"/>
              <a:cs typeface="Times New Roman" panose="02020603050405020304" pitchFamily="18" charset="0"/>
            </a:endParaRPr>
          </a:p>
          <a:p>
            <a:pPr latinLnBrk="1"/>
            <a:r>
              <a:rPr kumimoji="1" lang="en-US" altLang="zh-CN" b="1" dirty="0">
                <a:solidFill>
                  <a:srgbClr val="0096FF"/>
                </a:solidFill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CBD</a:t>
            </a:r>
            <a:endParaRPr kumimoji="1" lang="en-US" altLang="ko-KR" b="1" dirty="0">
              <a:solidFill>
                <a:srgbClr val="0096FF"/>
              </a:solidFill>
              <a:latin typeface="Times New Roman" panose="02020603050405020304" pitchFamily="18" charset="0"/>
              <a:ea typeface="굴림" charset="-127"/>
              <a:cs typeface="Times New Roman" panose="02020603050405020304" pitchFamily="18" charset="0"/>
            </a:endParaRPr>
          </a:p>
          <a:p>
            <a:pPr latinLnBrk="1"/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结合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CBD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将自主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Agent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设计为构件</a:t>
            </a:r>
            <a:endParaRPr lang="en-US" altLang="ko-KR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atinLnBrk="1"/>
            <a:endParaRPr kumimoji="1" lang="en-US" altLang="ko-KR" dirty="0">
              <a:solidFill>
                <a:srgbClr val="9E9E9E"/>
              </a:solidFill>
              <a:latin typeface="Times New Roman" panose="02020603050405020304" pitchFamily="18" charset="0"/>
              <a:ea typeface="굴림" charset="-127"/>
              <a:cs typeface="Times New Roman" panose="02020603050405020304" pitchFamily="18" charset="0"/>
            </a:endParaRPr>
          </a:p>
          <a:p>
            <a:pPr latinLnBrk="1"/>
            <a:r>
              <a:rPr kumimoji="1" lang="zh-CN" altLang="en-US" b="1" dirty="0">
                <a:solidFill>
                  <a:srgbClr val="009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对象模型</a:t>
            </a:r>
            <a:endParaRPr kumimoji="1" lang="en-US" altLang="zh-CN" b="1" dirty="0">
              <a:solidFill>
                <a:srgbClr val="0096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atinLnBrk="1"/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提出基于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Agent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结构的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SAS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设计模式</a:t>
            </a:r>
            <a:endParaRPr kumimoji="1" lang="en-US" altLang="ko-KR" dirty="0">
              <a:solidFill>
                <a:srgbClr val="9E9E9E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3492017" y="45049"/>
            <a:ext cx="5651985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二、自适应</a:t>
            </a:r>
            <a:r>
              <a: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-05</a:t>
            </a:r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方法</a:t>
            </a:r>
            <a:r>
              <a: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(12/21)</a:t>
            </a:r>
            <a:endParaRPr lang="zh-CN" alt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椭圆 18"/>
          <p:cNvSpPr/>
          <p:nvPr/>
        </p:nvSpPr>
        <p:spPr bwMode="auto">
          <a:xfrm>
            <a:off x="144060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椭圆 21"/>
          <p:cNvSpPr/>
          <p:nvPr/>
        </p:nvSpPr>
        <p:spPr bwMode="auto">
          <a:xfrm>
            <a:off x="288058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椭圆 22"/>
          <p:cNvSpPr/>
          <p:nvPr/>
        </p:nvSpPr>
        <p:spPr bwMode="auto">
          <a:xfrm>
            <a:off x="121513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椭圆 23"/>
          <p:cNvSpPr/>
          <p:nvPr/>
        </p:nvSpPr>
        <p:spPr bwMode="auto">
          <a:xfrm>
            <a:off x="1359131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椭圆 24"/>
          <p:cNvSpPr/>
          <p:nvPr/>
        </p:nvSpPr>
        <p:spPr bwMode="auto">
          <a:xfrm>
            <a:off x="280802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椭圆 25"/>
          <p:cNvSpPr/>
          <p:nvPr/>
        </p:nvSpPr>
        <p:spPr bwMode="auto">
          <a:xfrm>
            <a:off x="2952021" y="660802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椭圆 26"/>
          <p:cNvSpPr/>
          <p:nvPr/>
        </p:nvSpPr>
        <p:spPr bwMode="auto">
          <a:xfrm>
            <a:off x="309601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椭圆 27"/>
          <p:cNvSpPr/>
          <p:nvPr/>
        </p:nvSpPr>
        <p:spPr bwMode="auto">
          <a:xfrm>
            <a:off x="324001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椭圆 28"/>
          <p:cNvSpPr/>
          <p:nvPr/>
        </p:nvSpPr>
        <p:spPr bwMode="auto">
          <a:xfrm>
            <a:off x="363601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椭圆 29"/>
          <p:cNvSpPr/>
          <p:nvPr/>
        </p:nvSpPr>
        <p:spPr bwMode="auto">
          <a:xfrm>
            <a:off x="378001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椭圆 30"/>
          <p:cNvSpPr/>
          <p:nvPr/>
        </p:nvSpPr>
        <p:spPr bwMode="auto">
          <a:xfrm>
            <a:off x="392400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椭圆 31"/>
          <p:cNvSpPr/>
          <p:nvPr/>
        </p:nvSpPr>
        <p:spPr bwMode="auto">
          <a:xfrm>
            <a:off x="406800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椭圆 32"/>
          <p:cNvSpPr/>
          <p:nvPr/>
        </p:nvSpPr>
        <p:spPr bwMode="auto">
          <a:xfrm>
            <a:off x="4212005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椭圆 33"/>
          <p:cNvSpPr/>
          <p:nvPr/>
        </p:nvSpPr>
        <p:spPr bwMode="auto">
          <a:xfrm>
            <a:off x="435600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椭圆 34"/>
          <p:cNvSpPr/>
          <p:nvPr/>
        </p:nvSpPr>
        <p:spPr bwMode="auto">
          <a:xfrm>
            <a:off x="450000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椭圆 35"/>
          <p:cNvSpPr/>
          <p:nvPr/>
        </p:nvSpPr>
        <p:spPr bwMode="auto">
          <a:xfrm>
            <a:off x="464399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椭圆 36"/>
          <p:cNvSpPr/>
          <p:nvPr/>
        </p:nvSpPr>
        <p:spPr bwMode="auto">
          <a:xfrm>
            <a:off x="478799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椭圆 37"/>
          <p:cNvSpPr/>
          <p:nvPr/>
        </p:nvSpPr>
        <p:spPr bwMode="auto">
          <a:xfrm>
            <a:off x="4931995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椭圆 49"/>
          <p:cNvSpPr/>
          <p:nvPr/>
        </p:nvSpPr>
        <p:spPr bwMode="auto">
          <a:xfrm>
            <a:off x="5216403" y="667669"/>
            <a:ext cx="108000" cy="1080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椭圆 50"/>
          <p:cNvSpPr/>
          <p:nvPr/>
        </p:nvSpPr>
        <p:spPr bwMode="auto">
          <a:xfrm>
            <a:off x="5072405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" name="椭圆 51"/>
          <p:cNvSpPr/>
          <p:nvPr/>
        </p:nvSpPr>
        <p:spPr bwMode="auto">
          <a:xfrm>
            <a:off x="1514714" y="664778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" name="椭圆 52"/>
          <p:cNvSpPr/>
          <p:nvPr/>
        </p:nvSpPr>
        <p:spPr bwMode="auto">
          <a:xfrm>
            <a:off x="1658712" y="664778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" name="椭圆 53"/>
          <p:cNvSpPr/>
          <p:nvPr/>
        </p:nvSpPr>
        <p:spPr bwMode="auto">
          <a:xfrm>
            <a:off x="923431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" name="椭圆 54"/>
          <p:cNvSpPr/>
          <p:nvPr/>
        </p:nvSpPr>
        <p:spPr bwMode="auto">
          <a:xfrm>
            <a:off x="106742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" name="椭圆 55"/>
          <p:cNvSpPr/>
          <p:nvPr/>
        </p:nvSpPr>
        <p:spPr bwMode="auto">
          <a:xfrm>
            <a:off x="7178795" y="662782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" name="椭圆 56"/>
          <p:cNvSpPr/>
          <p:nvPr/>
        </p:nvSpPr>
        <p:spPr bwMode="auto">
          <a:xfrm>
            <a:off x="7321688" y="660802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" name="椭圆 58"/>
          <p:cNvSpPr/>
          <p:nvPr/>
        </p:nvSpPr>
        <p:spPr bwMode="auto">
          <a:xfrm>
            <a:off x="42672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" name="椭圆 59"/>
          <p:cNvSpPr/>
          <p:nvPr/>
        </p:nvSpPr>
        <p:spPr bwMode="auto">
          <a:xfrm>
            <a:off x="57072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" name="椭圆 60"/>
          <p:cNvSpPr/>
          <p:nvPr/>
        </p:nvSpPr>
        <p:spPr bwMode="auto">
          <a:xfrm>
            <a:off x="180003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" name="椭圆 61"/>
          <p:cNvSpPr/>
          <p:nvPr/>
        </p:nvSpPr>
        <p:spPr bwMode="auto">
          <a:xfrm>
            <a:off x="2160032" y="668960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" name="椭圆 62"/>
          <p:cNvSpPr/>
          <p:nvPr/>
        </p:nvSpPr>
        <p:spPr bwMode="auto">
          <a:xfrm>
            <a:off x="2304030" y="66502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椭圆 63"/>
          <p:cNvSpPr/>
          <p:nvPr/>
        </p:nvSpPr>
        <p:spPr bwMode="auto">
          <a:xfrm>
            <a:off x="2448028" y="668960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" name="椭圆 64"/>
          <p:cNvSpPr/>
          <p:nvPr/>
        </p:nvSpPr>
        <p:spPr bwMode="auto">
          <a:xfrm>
            <a:off x="7019966" y="664798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" name="椭圆 65"/>
          <p:cNvSpPr/>
          <p:nvPr/>
        </p:nvSpPr>
        <p:spPr bwMode="auto">
          <a:xfrm>
            <a:off x="537209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" name="椭圆 66"/>
          <p:cNvSpPr/>
          <p:nvPr/>
        </p:nvSpPr>
        <p:spPr bwMode="auto">
          <a:xfrm>
            <a:off x="551609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" name="椭圆 67"/>
          <p:cNvSpPr/>
          <p:nvPr/>
        </p:nvSpPr>
        <p:spPr bwMode="auto">
          <a:xfrm>
            <a:off x="566008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" name="椭圆 68"/>
          <p:cNvSpPr/>
          <p:nvPr/>
        </p:nvSpPr>
        <p:spPr bwMode="auto">
          <a:xfrm>
            <a:off x="580408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" name="椭圆 69"/>
          <p:cNvSpPr/>
          <p:nvPr/>
        </p:nvSpPr>
        <p:spPr bwMode="auto">
          <a:xfrm>
            <a:off x="5948085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" name="椭圆 70"/>
          <p:cNvSpPr/>
          <p:nvPr/>
        </p:nvSpPr>
        <p:spPr bwMode="auto">
          <a:xfrm>
            <a:off x="609208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" name="椭圆 71"/>
          <p:cNvSpPr/>
          <p:nvPr/>
        </p:nvSpPr>
        <p:spPr bwMode="auto">
          <a:xfrm>
            <a:off x="623608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3" name="椭圆 72"/>
          <p:cNvSpPr/>
          <p:nvPr/>
        </p:nvSpPr>
        <p:spPr bwMode="auto">
          <a:xfrm>
            <a:off x="638007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" name="椭圆 73"/>
          <p:cNvSpPr/>
          <p:nvPr/>
        </p:nvSpPr>
        <p:spPr bwMode="auto">
          <a:xfrm>
            <a:off x="652407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4103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252063" y="1470643"/>
            <a:ext cx="4206011" cy="4622320"/>
          </a:xfrm>
          <a:prstGeom prst="roundRect">
            <a:avLst>
              <a:gd name="adj" fmla="val 4118"/>
            </a:avLst>
          </a:prstGeom>
          <a:solidFill>
            <a:sysClr val="window" lastClr="FFFFFF"/>
          </a:solidFill>
          <a:ln w="2540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任意多边形 4"/>
          <p:cNvSpPr/>
          <p:nvPr/>
        </p:nvSpPr>
        <p:spPr bwMode="auto">
          <a:xfrm>
            <a:off x="331116" y="2716066"/>
            <a:ext cx="3979555" cy="3251366"/>
          </a:xfrm>
          <a:custGeom>
            <a:avLst/>
            <a:gdLst>
              <a:gd name="connsiteX0" fmla="*/ 289852 w 4113874"/>
              <a:gd name="connsiteY0" fmla="*/ 161143 h 3343237"/>
              <a:gd name="connsiteX1" fmla="*/ 104795 w 4113874"/>
              <a:gd name="connsiteY1" fmla="*/ 2153229 h 3343237"/>
              <a:gd name="connsiteX2" fmla="*/ 1966252 w 4113874"/>
              <a:gd name="connsiteY2" fmla="*/ 3307114 h 3343237"/>
              <a:gd name="connsiteX3" fmla="*/ 4012766 w 4113874"/>
              <a:gd name="connsiteY3" fmla="*/ 2806371 h 3343237"/>
              <a:gd name="connsiteX4" fmla="*/ 3620881 w 4113874"/>
              <a:gd name="connsiteY4" fmla="*/ 422400 h 3343237"/>
              <a:gd name="connsiteX5" fmla="*/ 2053338 w 4113874"/>
              <a:gd name="connsiteY5" fmla="*/ 95829 h 3343237"/>
              <a:gd name="connsiteX6" fmla="*/ 757938 w 4113874"/>
              <a:gd name="connsiteY6" fmla="*/ 117600 h 3343237"/>
              <a:gd name="connsiteX7" fmla="*/ 289852 w 4113874"/>
              <a:gd name="connsiteY7" fmla="*/ 161143 h 3343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13874" h="3343237">
                <a:moveTo>
                  <a:pt x="289852" y="161143"/>
                </a:moveTo>
                <a:cubicBezTo>
                  <a:pt x="180995" y="500415"/>
                  <a:pt x="-174605" y="1628901"/>
                  <a:pt x="104795" y="2153229"/>
                </a:cubicBezTo>
                <a:cubicBezTo>
                  <a:pt x="384195" y="2677557"/>
                  <a:pt x="1314924" y="3198257"/>
                  <a:pt x="1966252" y="3307114"/>
                </a:cubicBezTo>
                <a:cubicBezTo>
                  <a:pt x="2617581" y="3415971"/>
                  <a:pt x="3736995" y="3287157"/>
                  <a:pt x="4012766" y="2806371"/>
                </a:cubicBezTo>
                <a:cubicBezTo>
                  <a:pt x="4288537" y="2325585"/>
                  <a:pt x="3947452" y="874157"/>
                  <a:pt x="3620881" y="422400"/>
                </a:cubicBezTo>
                <a:cubicBezTo>
                  <a:pt x="3294310" y="-29357"/>
                  <a:pt x="2530495" y="146629"/>
                  <a:pt x="2053338" y="95829"/>
                </a:cubicBezTo>
                <a:cubicBezTo>
                  <a:pt x="1576181" y="45029"/>
                  <a:pt x="1059109" y="110343"/>
                  <a:pt x="757938" y="117600"/>
                </a:cubicBezTo>
                <a:cubicBezTo>
                  <a:pt x="456767" y="124857"/>
                  <a:pt x="398709" y="-178129"/>
                  <a:pt x="289852" y="161143"/>
                </a:cubicBezTo>
                <a:close/>
              </a:path>
            </a:pathLst>
          </a:custGeom>
          <a:solidFill>
            <a:srgbClr val="E7FDE3"/>
          </a:solidFill>
          <a:ln w="9525" cap="flat" cmpd="sng" algn="ctr">
            <a:solidFill>
              <a:srgbClr val="9FCC3E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0" y="833440"/>
            <a:ext cx="9144000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zh-CN" altLang="en-US" sz="3200" b="1" dirty="0">
                <a:solidFill>
                  <a:srgbClr val="6CA62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自然激励方法 </a:t>
            </a:r>
            <a:r>
              <a:rPr lang="en-US" altLang="zh-CN" sz="3200" b="1" dirty="0">
                <a:solidFill>
                  <a:srgbClr val="6CA62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灯片编号占位符 1"/>
          <p:cNvSpPr txBox="1">
            <a:spLocks noGrp="1"/>
          </p:cNvSpPr>
          <p:nvPr/>
        </p:nvSpPr>
        <p:spPr bwMode="auto">
          <a:xfrm>
            <a:off x="7235963" y="6596956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r">
              <a:defRPr kumimoji="1" sz="1400" b="1">
                <a:solidFill>
                  <a:schemeClr val="bg1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defRPr>
            </a:lvl1pPr>
          </a:lstStyle>
          <a:p>
            <a:fld id="{0D7D0512-7820-47F3-A392-C9562B311ADF}" type="slidenum">
              <a:rPr lang="zh-CN" altLang="en-US"/>
              <a:pPr/>
              <a:t>33</a:t>
            </a:fld>
            <a:endParaRPr lang="en-US" altLang="zh-CN" dirty="0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" y="6092963"/>
            <a:ext cx="9144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R.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Nagpal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A catalog of biologically-inspired primitives for engineering self-organization, in: Engineering Self-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Organising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Systems, in: LNCS, vol. 2977, Springer, 2004, pp. 53–62</a:t>
            </a:r>
            <a:endParaRPr lang="zh-CN" altLang="en-US" sz="1400" dirty="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318143" y="1470643"/>
            <a:ext cx="4573800" cy="4622320"/>
            <a:chOff x="4318143" y="1470643"/>
            <a:chExt cx="4573800" cy="4622320"/>
          </a:xfrm>
        </p:grpSpPr>
        <p:sp>
          <p:nvSpPr>
            <p:cNvPr id="8" name="圆角矩形 7"/>
            <p:cNvSpPr/>
            <p:nvPr/>
          </p:nvSpPr>
          <p:spPr>
            <a:xfrm>
              <a:off x="4659157" y="1470643"/>
              <a:ext cx="4232786" cy="4622320"/>
            </a:xfrm>
            <a:prstGeom prst="roundRect">
              <a:avLst>
                <a:gd name="adj" fmla="val 4118"/>
              </a:avLst>
            </a:prstGeom>
            <a:solidFill>
              <a:sysClr val="window" lastClr="FFFFFF"/>
            </a:solidFill>
            <a:ln w="2540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4331960" y="1638262"/>
              <a:ext cx="433995" cy="112970"/>
              <a:chOff x="4345371" y="2115042"/>
              <a:chExt cx="433995" cy="112970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4683477" y="2115042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4345371" y="2120376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4376444" y="2132856"/>
                <a:ext cx="360040" cy="72008"/>
              </a:xfrm>
              <a:prstGeom prst="rect">
                <a:avLst/>
              </a:prstGeom>
              <a:gradFill flip="none" rotWithShape="1">
                <a:gsLst>
                  <a:gs pos="57000">
                    <a:sysClr val="window" lastClr="FFFFFF">
                      <a:lumMod val="85000"/>
                    </a:sysClr>
                  </a:gs>
                  <a:gs pos="9000">
                    <a:sysClr val="window" lastClr="FFFFFF">
                      <a:lumMod val="50000"/>
                    </a:sysClr>
                  </a:gs>
                  <a:gs pos="98000">
                    <a:sysClr val="window" lastClr="FFFFFF">
                      <a:lumMod val="65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4331960" y="2298328"/>
              <a:ext cx="433995" cy="112970"/>
              <a:chOff x="4345371" y="2115042"/>
              <a:chExt cx="433995" cy="112970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4683477" y="2115042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4345371" y="2120376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376444" y="2132856"/>
                <a:ext cx="360040" cy="72008"/>
              </a:xfrm>
              <a:prstGeom prst="rect">
                <a:avLst/>
              </a:prstGeom>
              <a:gradFill flip="none" rotWithShape="1">
                <a:gsLst>
                  <a:gs pos="57000">
                    <a:sysClr val="window" lastClr="FFFFFF">
                      <a:lumMod val="85000"/>
                    </a:sysClr>
                  </a:gs>
                  <a:gs pos="9000">
                    <a:sysClr val="window" lastClr="FFFFFF">
                      <a:lumMod val="50000"/>
                    </a:sysClr>
                  </a:gs>
                  <a:gs pos="98000">
                    <a:sysClr val="window" lastClr="FFFFFF">
                      <a:lumMod val="65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4341212" y="2946319"/>
              <a:ext cx="433995" cy="112970"/>
              <a:chOff x="4345371" y="2115042"/>
              <a:chExt cx="433995" cy="112970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4683477" y="2115042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4345371" y="2120376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4376444" y="2132856"/>
                <a:ext cx="360040" cy="72008"/>
              </a:xfrm>
              <a:prstGeom prst="rect">
                <a:avLst/>
              </a:prstGeom>
              <a:gradFill flip="none" rotWithShape="1">
                <a:gsLst>
                  <a:gs pos="57000">
                    <a:sysClr val="window" lastClr="FFFFFF">
                      <a:lumMod val="85000"/>
                    </a:sysClr>
                  </a:gs>
                  <a:gs pos="9000">
                    <a:sysClr val="window" lastClr="FFFFFF">
                      <a:lumMod val="50000"/>
                    </a:sysClr>
                  </a:gs>
                  <a:gs pos="98000">
                    <a:sysClr val="window" lastClr="FFFFFF">
                      <a:lumMod val="65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4347215" y="3594310"/>
              <a:ext cx="433995" cy="112970"/>
              <a:chOff x="4345371" y="2115042"/>
              <a:chExt cx="433995" cy="112970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4683477" y="2115042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4345371" y="2120376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4376444" y="2132856"/>
                <a:ext cx="360040" cy="72008"/>
              </a:xfrm>
              <a:prstGeom prst="rect">
                <a:avLst/>
              </a:prstGeom>
              <a:gradFill flip="none" rotWithShape="1">
                <a:gsLst>
                  <a:gs pos="57000">
                    <a:sysClr val="window" lastClr="FFFFFF">
                      <a:lumMod val="85000"/>
                    </a:sysClr>
                  </a:gs>
                  <a:gs pos="9000">
                    <a:sysClr val="window" lastClr="FFFFFF">
                      <a:lumMod val="50000"/>
                    </a:sysClr>
                  </a:gs>
                  <a:gs pos="98000">
                    <a:sysClr val="window" lastClr="FFFFFF">
                      <a:lumMod val="65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4339997" y="4170302"/>
              <a:ext cx="433995" cy="112970"/>
              <a:chOff x="4345371" y="2115042"/>
              <a:chExt cx="433995" cy="112970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4683477" y="2115042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4345371" y="2120376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4376444" y="2132856"/>
                <a:ext cx="360040" cy="72008"/>
              </a:xfrm>
              <a:prstGeom prst="rect">
                <a:avLst/>
              </a:prstGeom>
              <a:gradFill flip="none" rotWithShape="1">
                <a:gsLst>
                  <a:gs pos="57000">
                    <a:sysClr val="window" lastClr="FFFFFF">
                      <a:lumMod val="85000"/>
                    </a:sysClr>
                  </a:gs>
                  <a:gs pos="9000">
                    <a:sysClr val="window" lastClr="FFFFFF">
                      <a:lumMod val="50000"/>
                    </a:sysClr>
                  </a:gs>
                  <a:gs pos="98000">
                    <a:sysClr val="window" lastClr="FFFFFF">
                      <a:lumMod val="65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4328826" y="4818293"/>
              <a:ext cx="433995" cy="112970"/>
              <a:chOff x="4345371" y="2115042"/>
              <a:chExt cx="433995" cy="112970"/>
            </a:xfrm>
          </p:grpSpPr>
          <p:sp>
            <p:nvSpPr>
              <p:cNvPr id="32" name="椭圆 31"/>
              <p:cNvSpPr/>
              <p:nvPr/>
            </p:nvSpPr>
            <p:spPr>
              <a:xfrm>
                <a:off x="4683477" y="2115042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4345371" y="2120376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4376444" y="2132856"/>
                <a:ext cx="360040" cy="72008"/>
              </a:xfrm>
              <a:prstGeom prst="rect">
                <a:avLst/>
              </a:prstGeom>
              <a:gradFill flip="none" rotWithShape="1">
                <a:gsLst>
                  <a:gs pos="57000">
                    <a:sysClr val="window" lastClr="FFFFFF">
                      <a:lumMod val="85000"/>
                    </a:sysClr>
                  </a:gs>
                  <a:gs pos="9000">
                    <a:sysClr val="window" lastClr="FFFFFF">
                      <a:lumMod val="50000"/>
                    </a:sysClr>
                  </a:gs>
                  <a:gs pos="98000">
                    <a:sysClr val="window" lastClr="FFFFFF">
                      <a:lumMod val="65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4318143" y="5507255"/>
              <a:ext cx="433995" cy="112970"/>
              <a:chOff x="4345371" y="2115042"/>
              <a:chExt cx="433995" cy="112970"/>
            </a:xfrm>
          </p:grpSpPr>
          <p:sp>
            <p:nvSpPr>
              <p:cNvPr id="36" name="椭圆 35"/>
              <p:cNvSpPr/>
              <p:nvPr/>
            </p:nvSpPr>
            <p:spPr>
              <a:xfrm>
                <a:off x="4683477" y="2115042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4345371" y="2120376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4376444" y="2132856"/>
                <a:ext cx="360040" cy="72008"/>
              </a:xfrm>
              <a:prstGeom prst="rect">
                <a:avLst/>
              </a:prstGeom>
              <a:gradFill flip="none" rotWithShape="1">
                <a:gsLst>
                  <a:gs pos="57000">
                    <a:sysClr val="window" lastClr="FFFFFF">
                      <a:lumMod val="85000"/>
                    </a:sysClr>
                  </a:gs>
                  <a:gs pos="9000">
                    <a:sysClr val="window" lastClr="FFFFFF">
                      <a:lumMod val="50000"/>
                    </a:sysClr>
                  </a:gs>
                  <a:gs pos="98000">
                    <a:sysClr val="window" lastClr="FFFFFF">
                      <a:lumMod val="65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" name="组合 1"/>
            <p:cNvGrpSpPr/>
            <p:nvPr/>
          </p:nvGrpSpPr>
          <p:grpSpPr>
            <a:xfrm>
              <a:off x="4850097" y="2641947"/>
              <a:ext cx="3977815" cy="3282651"/>
              <a:chOff x="-1853781" y="1662024"/>
              <a:chExt cx="5693516" cy="4196309"/>
            </a:xfrm>
          </p:grpSpPr>
          <p:sp>
            <p:nvSpPr>
              <p:cNvPr id="44" name="Freeform 2"/>
              <p:cNvSpPr>
                <a:spLocks/>
              </p:cNvSpPr>
              <p:nvPr/>
            </p:nvSpPr>
            <p:spPr bwMode="gray">
              <a:xfrm rot="3046289" flipH="1">
                <a:off x="1270825" y="1072985"/>
                <a:ext cx="1978283" cy="3159536"/>
              </a:xfrm>
              <a:custGeom>
                <a:avLst/>
                <a:gdLst/>
                <a:ahLst/>
                <a:cxnLst>
                  <a:cxn ang="0">
                    <a:pos x="1467" y="1246"/>
                  </a:cxn>
                  <a:cxn ang="0">
                    <a:pos x="1444" y="1390"/>
                  </a:cxn>
                  <a:cxn ang="0">
                    <a:pos x="1400" y="1529"/>
                  </a:cxn>
                  <a:cxn ang="0">
                    <a:pos x="1339" y="1662"/>
                  </a:cxn>
                  <a:cxn ang="0">
                    <a:pos x="1267" y="1784"/>
                  </a:cxn>
                  <a:cxn ang="0">
                    <a:pos x="1187" y="1898"/>
                  </a:cxn>
                  <a:cxn ang="0">
                    <a:pos x="1102" y="2002"/>
                  </a:cxn>
                  <a:cxn ang="0">
                    <a:pos x="1019" y="2094"/>
                  </a:cxn>
                  <a:cxn ang="0">
                    <a:pos x="939" y="2174"/>
                  </a:cxn>
                  <a:cxn ang="0">
                    <a:pos x="866" y="2239"/>
                  </a:cxn>
                  <a:cxn ang="0">
                    <a:pos x="806" y="2290"/>
                  </a:cxn>
                  <a:cxn ang="0">
                    <a:pos x="763" y="2325"/>
                  </a:cxn>
                  <a:cxn ang="0">
                    <a:pos x="739" y="2343"/>
                  </a:cxn>
                  <a:cxn ang="0">
                    <a:pos x="732" y="2343"/>
                  </a:cxn>
                  <a:cxn ang="0">
                    <a:pos x="709" y="2325"/>
                  </a:cxn>
                  <a:cxn ang="0">
                    <a:pos x="665" y="2290"/>
                  </a:cxn>
                  <a:cxn ang="0">
                    <a:pos x="604" y="2239"/>
                  </a:cxn>
                  <a:cxn ang="0">
                    <a:pos x="532" y="2174"/>
                  </a:cxn>
                  <a:cxn ang="0">
                    <a:pos x="452" y="2094"/>
                  </a:cxn>
                  <a:cxn ang="0">
                    <a:pos x="367" y="2002"/>
                  </a:cxn>
                  <a:cxn ang="0">
                    <a:pos x="284" y="1898"/>
                  </a:cxn>
                  <a:cxn ang="0">
                    <a:pos x="204" y="1784"/>
                  </a:cxn>
                  <a:cxn ang="0">
                    <a:pos x="131" y="1662"/>
                  </a:cxn>
                  <a:cxn ang="0">
                    <a:pos x="71" y="1529"/>
                  </a:cxn>
                  <a:cxn ang="0">
                    <a:pos x="27" y="1390"/>
                  </a:cxn>
                  <a:cxn ang="0">
                    <a:pos x="4" y="1246"/>
                  </a:cxn>
                  <a:cxn ang="0">
                    <a:pos x="4" y="1098"/>
                  </a:cxn>
                  <a:cxn ang="0">
                    <a:pos x="27" y="954"/>
                  </a:cxn>
                  <a:cxn ang="0">
                    <a:pos x="71" y="815"/>
                  </a:cxn>
                  <a:cxn ang="0">
                    <a:pos x="131" y="684"/>
                  </a:cxn>
                  <a:cxn ang="0">
                    <a:pos x="204" y="560"/>
                  </a:cxn>
                  <a:cxn ang="0">
                    <a:pos x="284" y="446"/>
                  </a:cxn>
                  <a:cxn ang="0">
                    <a:pos x="367" y="343"/>
                  </a:cxn>
                  <a:cxn ang="0">
                    <a:pos x="452" y="251"/>
                  </a:cxn>
                  <a:cxn ang="0">
                    <a:pos x="532" y="170"/>
                  </a:cxn>
                  <a:cxn ang="0">
                    <a:pos x="604" y="105"/>
                  </a:cxn>
                  <a:cxn ang="0">
                    <a:pos x="665" y="55"/>
                  </a:cxn>
                  <a:cxn ang="0">
                    <a:pos x="709" y="19"/>
                  </a:cxn>
                  <a:cxn ang="0">
                    <a:pos x="732" y="1"/>
                  </a:cxn>
                  <a:cxn ang="0">
                    <a:pos x="739" y="1"/>
                  </a:cxn>
                  <a:cxn ang="0">
                    <a:pos x="763" y="19"/>
                  </a:cxn>
                  <a:cxn ang="0">
                    <a:pos x="806" y="55"/>
                  </a:cxn>
                  <a:cxn ang="0">
                    <a:pos x="866" y="105"/>
                  </a:cxn>
                  <a:cxn ang="0">
                    <a:pos x="939" y="170"/>
                  </a:cxn>
                  <a:cxn ang="0">
                    <a:pos x="1019" y="251"/>
                  </a:cxn>
                  <a:cxn ang="0">
                    <a:pos x="1102" y="343"/>
                  </a:cxn>
                  <a:cxn ang="0">
                    <a:pos x="1187" y="446"/>
                  </a:cxn>
                  <a:cxn ang="0">
                    <a:pos x="1267" y="560"/>
                  </a:cxn>
                  <a:cxn ang="0">
                    <a:pos x="1339" y="684"/>
                  </a:cxn>
                  <a:cxn ang="0">
                    <a:pos x="1400" y="815"/>
                  </a:cxn>
                  <a:cxn ang="0">
                    <a:pos x="1444" y="954"/>
                  </a:cxn>
                  <a:cxn ang="0">
                    <a:pos x="1467" y="1098"/>
                  </a:cxn>
                </a:cxnLst>
                <a:rect l="0" t="0" r="r" b="b"/>
                <a:pathLst>
                  <a:path w="1470" h="2346">
                    <a:moveTo>
                      <a:pt x="1470" y="1173"/>
                    </a:moveTo>
                    <a:lnTo>
                      <a:pt x="1467" y="1246"/>
                    </a:lnTo>
                    <a:lnTo>
                      <a:pt x="1458" y="1319"/>
                    </a:lnTo>
                    <a:lnTo>
                      <a:pt x="1444" y="1390"/>
                    </a:lnTo>
                    <a:lnTo>
                      <a:pt x="1423" y="1462"/>
                    </a:lnTo>
                    <a:lnTo>
                      <a:pt x="1400" y="1529"/>
                    </a:lnTo>
                    <a:lnTo>
                      <a:pt x="1371" y="1596"/>
                    </a:lnTo>
                    <a:lnTo>
                      <a:pt x="1339" y="1662"/>
                    </a:lnTo>
                    <a:lnTo>
                      <a:pt x="1305" y="1724"/>
                    </a:lnTo>
                    <a:lnTo>
                      <a:pt x="1267" y="1784"/>
                    </a:lnTo>
                    <a:lnTo>
                      <a:pt x="1228" y="1843"/>
                    </a:lnTo>
                    <a:lnTo>
                      <a:pt x="1187" y="1898"/>
                    </a:lnTo>
                    <a:lnTo>
                      <a:pt x="1145" y="1952"/>
                    </a:lnTo>
                    <a:lnTo>
                      <a:pt x="1102" y="2002"/>
                    </a:lnTo>
                    <a:lnTo>
                      <a:pt x="1060" y="2050"/>
                    </a:lnTo>
                    <a:lnTo>
                      <a:pt x="1019" y="2094"/>
                    </a:lnTo>
                    <a:lnTo>
                      <a:pt x="978" y="2134"/>
                    </a:lnTo>
                    <a:lnTo>
                      <a:pt x="939" y="2174"/>
                    </a:lnTo>
                    <a:lnTo>
                      <a:pt x="901" y="2207"/>
                    </a:lnTo>
                    <a:lnTo>
                      <a:pt x="866" y="2239"/>
                    </a:lnTo>
                    <a:lnTo>
                      <a:pt x="835" y="2266"/>
                    </a:lnTo>
                    <a:lnTo>
                      <a:pt x="806" y="2290"/>
                    </a:lnTo>
                    <a:lnTo>
                      <a:pt x="783" y="2309"/>
                    </a:lnTo>
                    <a:lnTo>
                      <a:pt x="763" y="2325"/>
                    </a:lnTo>
                    <a:lnTo>
                      <a:pt x="748" y="2336"/>
                    </a:lnTo>
                    <a:lnTo>
                      <a:pt x="739" y="2343"/>
                    </a:lnTo>
                    <a:lnTo>
                      <a:pt x="735" y="2346"/>
                    </a:lnTo>
                    <a:lnTo>
                      <a:pt x="732" y="2343"/>
                    </a:lnTo>
                    <a:lnTo>
                      <a:pt x="723" y="2336"/>
                    </a:lnTo>
                    <a:lnTo>
                      <a:pt x="709" y="2325"/>
                    </a:lnTo>
                    <a:lnTo>
                      <a:pt x="688" y="2309"/>
                    </a:lnTo>
                    <a:lnTo>
                      <a:pt x="665" y="2290"/>
                    </a:lnTo>
                    <a:lnTo>
                      <a:pt x="636" y="2266"/>
                    </a:lnTo>
                    <a:lnTo>
                      <a:pt x="604" y="2239"/>
                    </a:lnTo>
                    <a:lnTo>
                      <a:pt x="570" y="2207"/>
                    </a:lnTo>
                    <a:lnTo>
                      <a:pt x="532" y="2174"/>
                    </a:lnTo>
                    <a:lnTo>
                      <a:pt x="493" y="2134"/>
                    </a:lnTo>
                    <a:lnTo>
                      <a:pt x="452" y="2094"/>
                    </a:lnTo>
                    <a:lnTo>
                      <a:pt x="410" y="2050"/>
                    </a:lnTo>
                    <a:lnTo>
                      <a:pt x="367" y="2002"/>
                    </a:lnTo>
                    <a:lnTo>
                      <a:pt x="325" y="1952"/>
                    </a:lnTo>
                    <a:lnTo>
                      <a:pt x="284" y="1898"/>
                    </a:lnTo>
                    <a:lnTo>
                      <a:pt x="243" y="1843"/>
                    </a:lnTo>
                    <a:lnTo>
                      <a:pt x="204" y="1784"/>
                    </a:lnTo>
                    <a:lnTo>
                      <a:pt x="166" y="1724"/>
                    </a:lnTo>
                    <a:lnTo>
                      <a:pt x="131" y="1662"/>
                    </a:lnTo>
                    <a:lnTo>
                      <a:pt x="100" y="1596"/>
                    </a:lnTo>
                    <a:lnTo>
                      <a:pt x="71" y="1529"/>
                    </a:lnTo>
                    <a:lnTo>
                      <a:pt x="48" y="1462"/>
                    </a:lnTo>
                    <a:lnTo>
                      <a:pt x="27" y="1390"/>
                    </a:lnTo>
                    <a:lnTo>
                      <a:pt x="13" y="1319"/>
                    </a:lnTo>
                    <a:lnTo>
                      <a:pt x="4" y="1246"/>
                    </a:lnTo>
                    <a:lnTo>
                      <a:pt x="0" y="1173"/>
                    </a:lnTo>
                    <a:lnTo>
                      <a:pt x="4" y="1098"/>
                    </a:lnTo>
                    <a:lnTo>
                      <a:pt x="13" y="1025"/>
                    </a:lnTo>
                    <a:lnTo>
                      <a:pt x="27" y="954"/>
                    </a:lnTo>
                    <a:lnTo>
                      <a:pt x="48" y="884"/>
                    </a:lnTo>
                    <a:lnTo>
                      <a:pt x="71" y="815"/>
                    </a:lnTo>
                    <a:lnTo>
                      <a:pt x="100" y="748"/>
                    </a:lnTo>
                    <a:lnTo>
                      <a:pt x="131" y="684"/>
                    </a:lnTo>
                    <a:lnTo>
                      <a:pt x="166" y="621"/>
                    </a:lnTo>
                    <a:lnTo>
                      <a:pt x="204" y="560"/>
                    </a:lnTo>
                    <a:lnTo>
                      <a:pt x="243" y="502"/>
                    </a:lnTo>
                    <a:lnTo>
                      <a:pt x="284" y="446"/>
                    </a:lnTo>
                    <a:lnTo>
                      <a:pt x="325" y="394"/>
                    </a:lnTo>
                    <a:lnTo>
                      <a:pt x="367" y="343"/>
                    </a:lnTo>
                    <a:lnTo>
                      <a:pt x="410" y="294"/>
                    </a:lnTo>
                    <a:lnTo>
                      <a:pt x="452" y="251"/>
                    </a:lnTo>
                    <a:lnTo>
                      <a:pt x="493" y="210"/>
                    </a:lnTo>
                    <a:lnTo>
                      <a:pt x="532" y="170"/>
                    </a:lnTo>
                    <a:lnTo>
                      <a:pt x="570" y="137"/>
                    </a:lnTo>
                    <a:lnTo>
                      <a:pt x="604" y="105"/>
                    </a:lnTo>
                    <a:lnTo>
                      <a:pt x="636" y="79"/>
                    </a:lnTo>
                    <a:lnTo>
                      <a:pt x="665" y="55"/>
                    </a:lnTo>
                    <a:lnTo>
                      <a:pt x="688" y="35"/>
                    </a:lnTo>
                    <a:lnTo>
                      <a:pt x="709" y="19"/>
                    </a:lnTo>
                    <a:lnTo>
                      <a:pt x="723" y="9"/>
                    </a:lnTo>
                    <a:lnTo>
                      <a:pt x="732" y="1"/>
                    </a:lnTo>
                    <a:lnTo>
                      <a:pt x="735" y="0"/>
                    </a:lnTo>
                    <a:lnTo>
                      <a:pt x="739" y="1"/>
                    </a:lnTo>
                    <a:lnTo>
                      <a:pt x="748" y="9"/>
                    </a:lnTo>
                    <a:lnTo>
                      <a:pt x="763" y="19"/>
                    </a:lnTo>
                    <a:lnTo>
                      <a:pt x="783" y="35"/>
                    </a:lnTo>
                    <a:lnTo>
                      <a:pt x="806" y="55"/>
                    </a:lnTo>
                    <a:lnTo>
                      <a:pt x="835" y="79"/>
                    </a:lnTo>
                    <a:lnTo>
                      <a:pt x="866" y="105"/>
                    </a:lnTo>
                    <a:lnTo>
                      <a:pt x="901" y="137"/>
                    </a:lnTo>
                    <a:lnTo>
                      <a:pt x="939" y="170"/>
                    </a:lnTo>
                    <a:lnTo>
                      <a:pt x="978" y="210"/>
                    </a:lnTo>
                    <a:lnTo>
                      <a:pt x="1019" y="251"/>
                    </a:lnTo>
                    <a:lnTo>
                      <a:pt x="1060" y="294"/>
                    </a:lnTo>
                    <a:lnTo>
                      <a:pt x="1102" y="343"/>
                    </a:lnTo>
                    <a:lnTo>
                      <a:pt x="1145" y="394"/>
                    </a:lnTo>
                    <a:lnTo>
                      <a:pt x="1187" y="446"/>
                    </a:lnTo>
                    <a:lnTo>
                      <a:pt x="1228" y="502"/>
                    </a:lnTo>
                    <a:lnTo>
                      <a:pt x="1267" y="560"/>
                    </a:lnTo>
                    <a:lnTo>
                      <a:pt x="1305" y="621"/>
                    </a:lnTo>
                    <a:lnTo>
                      <a:pt x="1339" y="684"/>
                    </a:lnTo>
                    <a:lnTo>
                      <a:pt x="1371" y="748"/>
                    </a:lnTo>
                    <a:lnTo>
                      <a:pt x="1400" y="815"/>
                    </a:lnTo>
                    <a:lnTo>
                      <a:pt x="1423" y="884"/>
                    </a:lnTo>
                    <a:lnTo>
                      <a:pt x="1444" y="954"/>
                    </a:lnTo>
                    <a:lnTo>
                      <a:pt x="1458" y="1025"/>
                    </a:lnTo>
                    <a:lnTo>
                      <a:pt x="1467" y="1098"/>
                    </a:lnTo>
                    <a:lnTo>
                      <a:pt x="1470" y="1173"/>
                    </a:lnTo>
                  </a:path>
                </a:pathLst>
              </a:custGeom>
              <a:gradFill>
                <a:gsLst>
                  <a:gs pos="0">
                    <a:srgbClr val="2676FF">
                      <a:lumMod val="60000"/>
                      <a:lumOff val="40000"/>
                    </a:srgbClr>
                  </a:gs>
                  <a:gs pos="100000">
                    <a:srgbClr val="2676FF"/>
                  </a:gs>
                </a:gsLst>
                <a:lin ang="5400000" scaled="0"/>
              </a:gradFill>
              <a:ln w="25400" cap="flat" cmpd="sng" algn="ctr">
                <a:noFill/>
                <a:prstDash val="solid"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b="1" kern="0" dirty="0">
                  <a:solidFill>
                    <a:sysClr val="window" lastClr="FFFFFF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45" name="Freeform 3"/>
              <p:cNvSpPr>
                <a:spLocks/>
              </p:cNvSpPr>
              <p:nvPr/>
            </p:nvSpPr>
            <p:spPr bwMode="ltGray">
              <a:xfrm rot="3171804" flipH="1">
                <a:off x="-1267918" y="3284660"/>
                <a:ext cx="1952879" cy="3118256"/>
              </a:xfrm>
              <a:custGeom>
                <a:avLst/>
                <a:gdLst/>
                <a:ahLst/>
                <a:cxnLst>
                  <a:cxn ang="0">
                    <a:pos x="1467" y="1246"/>
                  </a:cxn>
                  <a:cxn ang="0">
                    <a:pos x="1444" y="1390"/>
                  </a:cxn>
                  <a:cxn ang="0">
                    <a:pos x="1400" y="1529"/>
                  </a:cxn>
                  <a:cxn ang="0">
                    <a:pos x="1339" y="1662"/>
                  </a:cxn>
                  <a:cxn ang="0">
                    <a:pos x="1267" y="1784"/>
                  </a:cxn>
                  <a:cxn ang="0">
                    <a:pos x="1187" y="1898"/>
                  </a:cxn>
                  <a:cxn ang="0">
                    <a:pos x="1102" y="2002"/>
                  </a:cxn>
                  <a:cxn ang="0">
                    <a:pos x="1019" y="2094"/>
                  </a:cxn>
                  <a:cxn ang="0">
                    <a:pos x="939" y="2174"/>
                  </a:cxn>
                  <a:cxn ang="0">
                    <a:pos x="866" y="2239"/>
                  </a:cxn>
                  <a:cxn ang="0">
                    <a:pos x="806" y="2290"/>
                  </a:cxn>
                  <a:cxn ang="0">
                    <a:pos x="763" y="2325"/>
                  </a:cxn>
                  <a:cxn ang="0">
                    <a:pos x="739" y="2343"/>
                  </a:cxn>
                  <a:cxn ang="0">
                    <a:pos x="732" y="2343"/>
                  </a:cxn>
                  <a:cxn ang="0">
                    <a:pos x="709" y="2325"/>
                  </a:cxn>
                  <a:cxn ang="0">
                    <a:pos x="665" y="2290"/>
                  </a:cxn>
                  <a:cxn ang="0">
                    <a:pos x="604" y="2239"/>
                  </a:cxn>
                  <a:cxn ang="0">
                    <a:pos x="532" y="2174"/>
                  </a:cxn>
                  <a:cxn ang="0">
                    <a:pos x="452" y="2094"/>
                  </a:cxn>
                  <a:cxn ang="0">
                    <a:pos x="367" y="2002"/>
                  </a:cxn>
                  <a:cxn ang="0">
                    <a:pos x="284" y="1898"/>
                  </a:cxn>
                  <a:cxn ang="0">
                    <a:pos x="204" y="1784"/>
                  </a:cxn>
                  <a:cxn ang="0">
                    <a:pos x="131" y="1662"/>
                  </a:cxn>
                  <a:cxn ang="0">
                    <a:pos x="71" y="1529"/>
                  </a:cxn>
                  <a:cxn ang="0">
                    <a:pos x="27" y="1390"/>
                  </a:cxn>
                  <a:cxn ang="0">
                    <a:pos x="4" y="1246"/>
                  </a:cxn>
                  <a:cxn ang="0">
                    <a:pos x="4" y="1098"/>
                  </a:cxn>
                  <a:cxn ang="0">
                    <a:pos x="27" y="954"/>
                  </a:cxn>
                  <a:cxn ang="0">
                    <a:pos x="71" y="815"/>
                  </a:cxn>
                  <a:cxn ang="0">
                    <a:pos x="131" y="684"/>
                  </a:cxn>
                  <a:cxn ang="0">
                    <a:pos x="204" y="560"/>
                  </a:cxn>
                  <a:cxn ang="0">
                    <a:pos x="284" y="446"/>
                  </a:cxn>
                  <a:cxn ang="0">
                    <a:pos x="367" y="343"/>
                  </a:cxn>
                  <a:cxn ang="0">
                    <a:pos x="452" y="251"/>
                  </a:cxn>
                  <a:cxn ang="0">
                    <a:pos x="532" y="170"/>
                  </a:cxn>
                  <a:cxn ang="0">
                    <a:pos x="604" y="105"/>
                  </a:cxn>
                  <a:cxn ang="0">
                    <a:pos x="665" y="55"/>
                  </a:cxn>
                  <a:cxn ang="0">
                    <a:pos x="709" y="19"/>
                  </a:cxn>
                  <a:cxn ang="0">
                    <a:pos x="732" y="1"/>
                  </a:cxn>
                  <a:cxn ang="0">
                    <a:pos x="739" y="1"/>
                  </a:cxn>
                  <a:cxn ang="0">
                    <a:pos x="763" y="19"/>
                  </a:cxn>
                  <a:cxn ang="0">
                    <a:pos x="806" y="55"/>
                  </a:cxn>
                  <a:cxn ang="0">
                    <a:pos x="866" y="105"/>
                  </a:cxn>
                  <a:cxn ang="0">
                    <a:pos x="939" y="170"/>
                  </a:cxn>
                  <a:cxn ang="0">
                    <a:pos x="1019" y="251"/>
                  </a:cxn>
                  <a:cxn ang="0">
                    <a:pos x="1102" y="343"/>
                  </a:cxn>
                  <a:cxn ang="0">
                    <a:pos x="1187" y="446"/>
                  </a:cxn>
                  <a:cxn ang="0">
                    <a:pos x="1267" y="560"/>
                  </a:cxn>
                  <a:cxn ang="0">
                    <a:pos x="1339" y="684"/>
                  </a:cxn>
                  <a:cxn ang="0">
                    <a:pos x="1400" y="815"/>
                  </a:cxn>
                  <a:cxn ang="0">
                    <a:pos x="1444" y="954"/>
                  </a:cxn>
                  <a:cxn ang="0">
                    <a:pos x="1467" y="1098"/>
                  </a:cxn>
                </a:cxnLst>
                <a:rect l="0" t="0" r="r" b="b"/>
                <a:pathLst>
                  <a:path w="1470" h="2346">
                    <a:moveTo>
                      <a:pt x="1470" y="1173"/>
                    </a:moveTo>
                    <a:lnTo>
                      <a:pt x="1467" y="1246"/>
                    </a:lnTo>
                    <a:lnTo>
                      <a:pt x="1458" y="1319"/>
                    </a:lnTo>
                    <a:lnTo>
                      <a:pt x="1444" y="1390"/>
                    </a:lnTo>
                    <a:lnTo>
                      <a:pt x="1423" y="1462"/>
                    </a:lnTo>
                    <a:lnTo>
                      <a:pt x="1400" y="1529"/>
                    </a:lnTo>
                    <a:lnTo>
                      <a:pt x="1371" y="1596"/>
                    </a:lnTo>
                    <a:lnTo>
                      <a:pt x="1339" y="1662"/>
                    </a:lnTo>
                    <a:lnTo>
                      <a:pt x="1305" y="1724"/>
                    </a:lnTo>
                    <a:lnTo>
                      <a:pt x="1267" y="1784"/>
                    </a:lnTo>
                    <a:lnTo>
                      <a:pt x="1228" y="1843"/>
                    </a:lnTo>
                    <a:lnTo>
                      <a:pt x="1187" y="1898"/>
                    </a:lnTo>
                    <a:lnTo>
                      <a:pt x="1145" y="1952"/>
                    </a:lnTo>
                    <a:lnTo>
                      <a:pt x="1102" y="2002"/>
                    </a:lnTo>
                    <a:lnTo>
                      <a:pt x="1060" y="2050"/>
                    </a:lnTo>
                    <a:lnTo>
                      <a:pt x="1019" y="2094"/>
                    </a:lnTo>
                    <a:lnTo>
                      <a:pt x="978" y="2134"/>
                    </a:lnTo>
                    <a:lnTo>
                      <a:pt x="939" y="2174"/>
                    </a:lnTo>
                    <a:lnTo>
                      <a:pt x="901" y="2207"/>
                    </a:lnTo>
                    <a:lnTo>
                      <a:pt x="866" y="2239"/>
                    </a:lnTo>
                    <a:lnTo>
                      <a:pt x="835" y="2266"/>
                    </a:lnTo>
                    <a:lnTo>
                      <a:pt x="806" y="2290"/>
                    </a:lnTo>
                    <a:lnTo>
                      <a:pt x="783" y="2309"/>
                    </a:lnTo>
                    <a:lnTo>
                      <a:pt x="763" y="2325"/>
                    </a:lnTo>
                    <a:lnTo>
                      <a:pt x="748" y="2336"/>
                    </a:lnTo>
                    <a:lnTo>
                      <a:pt x="739" y="2343"/>
                    </a:lnTo>
                    <a:lnTo>
                      <a:pt x="735" y="2346"/>
                    </a:lnTo>
                    <a:lnTo>
                      <a:pt x="732" y="2343"/>
                    </a:lnTo>
                    <a:lnTo>
                      <a:pt x="723" y="2336"/>
                    </a:lnTo>
                    <a:lnTo>
                      <a:pt x="709" y="2325"/>
                    </a:lnTo>
                    <a:lnTo>
                      <a:pt x="688" y="2309"/>
                    </a:lnTo>
                    <a:lnTo>
                      <a:pt x="665" y="2290"/>
                    </a:lnTo>
                    <a:lnTo>
                      <a:pt x="636" y="2266"/>
                    </a:lnTo>
                    <a:lnTo>
                      <a:pt x="604" y="2239"/>
                    </a:lnTo>
                    <a:lnTo>
                      <a:pt x="570" y="2207"/>
                    </a:lnTo>
                    <a:lnTo>
                      <a:pt x="532" y="2174"/>
                    </a:lnTo>
                    <a:lnTo>
                      <a:pt x="493" y="2134"/>
                    </a:lnTo>
                    <a:lnTo>
                      <a:pt x="452" y="2094"/>
                    </a:lnTo>
                    <a:lnTo>
                      <a:pt x="410" y="2050"/>
                    </a:lnTo>
                    <a:lnTo>
                      <a:pt x="367" y="2002"/>
                    </a:lnTo>
                    <a:lnTo>
                      <a:pt x="325" y="1952"/>
                    </a:lnTo>
                    <a:lnTo>
                      <a:pt x="284" y="1898"/>
                    </a:lnTo>
                    <a:lnTo>
                      <a:pt x="243" y="1843"/>
                    </a:lnTo>
                    <a:lnTo>
                      <a:pt x="204" y="1784"/>
                    </a:lnTo>
                    <a:lnTo>
                      <a:pt x="166" y="1724"/>
                    </a:lnTo>
                    <a:lnTo>
                      <a:pt x="131" y="1662"/>
                    </a:lnTo>
                    <a:lnTo>
                      <a:pt x="100" y="1596"/>
                    </a:lnTo>
                    <a:lnTo>
                      <a:pt x="71" y="1529"/>
                    </a:lnTo>
                    <a:lnTo>
                      <a:pt x="48" y="1462"/>
                    </a:lnTo>
                    <a:lnTo>
                      <a:pt x="27" y="1390"/>
                    </a:lnTo>
                    <a:lnTo>
                      <a:pt x="13" y="1319"/>
                    </a:lnTo>
                    <a:lnTo>
                      <a:pt x="4" y="1246"/>
                    </a:lnTo>
                    <a:lnTo>
                      <a:pt x="0" y="1173"/>
                    </a:lnTo>
                    <a:lnTo>
                      <a:pt x="4" y="1098"/>
                    </a:lnTo>
                    <a:lnTo>
                      <a:pt x="13" y="1025"/>
                    </a:lnTo>
                    <a:lnTo>
                      <a:pt x="27" y="954"/>
                    </a:lnTo>
                    <a:lnTo>
                      <a:pt x="48" y="884"/>
                    </a:lnTo>
                    <a:lnTo>
                      <a:pt x="71" y="815"/>
                    </a:lnTo>
                    <a:lnTo>
                      <a:pt x="100" y="748"/>
                    </a:lnTo>
                    <a:lnTo>
                      <a:pt x="131" y="684"/>
                    </a:lnTo>
                    <a:lnTo>
                      <a:pt x="166" y="621"/>
                    </a:lnTo>
                    <a:lnTo>
                      <a:pt x="204" y="560"/>
                    </a:lnTo>
                    <a:lnTo>
                      <a:pt x="243" y="502"/>
                    </a:lnTo>
                    <a:lnTo>
                      <a:pt x="284" y="446"/>
                    </a:lnTo>
                    <a:lnTo>
                      <a:pt x="325" y="394"/>
                    </a:lnTo>
                    <a:lnTo>
                      <a:pt x="367" y="343"/>
                    </a:lnTo>
                    <a:lnTo>
                      <a:pt x="410" y="294"/>
                    </a:lnTo>
                    <a:lnTo>
                      <a:pt x="452" y="251"/>
                    </a:lnTo>
                    <a:lnTo>
                      <a:pt x="493" y="210"/>
                    </a:lnTo>
                    <a:lnTo>
                      <a:pt x="532" y="170"/>
                    </a:lnTo>
                    <a:lnTo>
                      <a:pt x="570" y="137"/>
                    </a:lnTo>
                    <a:lnTo>
                      <a:pt x="604" y="105"/>
                    </a:lnTo>
                    <a:lnTo>
                      <a:pt x="636" y="79"/>
                    </a:lnTo>
                    <a:lnTo>
                      <a:pt x="665" y="55"/>
                    </a:lnTo>
                    <a:lnTo>
                      <a:pt x="688" y="35"/>
                    </a:lnTo>
                    <a:lnTo>
                      <a:pt x="709" y="19"/>
                    </a:lnTo>
                    <a:lnTo>
                      <a:pt x="723" y="9"/>
                    </a:lnTo>
                    <a:lnTo>
                      <a:pt x="732" y="1"/>
                    </a:lnTo>
                    <a:lnTo>
                      <a:pt x="735" y="0"/>
                    </a:lnTo>
                    <a:lnTo>
                      <a:pt x="739" y="1"/>
                    </a:lnTo>
                    <a:lnTo>
                      <a:pt x="748" y="9"/>
                    </a:lnTo>
                    <a:lnTo>
                      <a:pt x="763" y="19"/>
                    </a:lnTo>
                    <a:lnTo>
                      <a:pt x="783" y="35"/>
                    </a:lnTo>
                    <a:lnTo>
                      <a:pt x="806" y="55"/>
                    </a:lnTo>
                    <a:lnTo>
                      <a:pt x="835" y="79"/>
                    </a:lnTo>
                    <a:lnTo>
                      <a:pt x="866" y="105"/>
                    </a:lnTo>
                    <a:lnTo>
                      <a:pt x="901" y="137"/>
                    </a:lnTo>
                    <a:lnTo>
                      <a:pt x="939" y="170"/>
                    </a:lnTo>
                    <a:lnTo>
                      <a:pt x="978" y="210"/>
                    </a:lnTo>
                    <a:lnTo>
                      <a:pt x="1019" y="251"/>
                    </a:lnTo>
                    <a:lnTo>
                      <a:pt x="1060" y="294"/>
                    </a:lnTo>
                    <a:lnTo>
                      <a:pt x="1102" y="343"/>
                    </a:lnTo>
                    <a:lnTo>
                      <a:pt x="1145" y="394"/>
                    </a:lnTo>
                    <a:lnTo>
                      <a:pt x="1187" y="446"/>
                    </a:lnTo>
                    <a:lnTo>
                      <a:pt x="1228" y="502"/>
                    </a:lnTo>
                    <a:lnTo>
                      <a:pt x="1267" y="560"/>
                    </a:lnTo>
                    <a:lnTo>
                      <a:pt x="1305" y="621"/>
                    </a:lnTo>
                    <a:lnTo>
                      <a:pt x="1339" y="684"/>
                    </a:lnTo>
                    <a:lnTo>
                      <a:pt x="1371" y="748"/>
                    </a:lnTo>
                    <a:lnTo>
                      <a:pt x="1400" y="815"/>
                    </a:lnTo>
                    <a:lnTo>
                      <a:pt x="1423" y="884"/>
                    </a:lnTo>
                    <a:lnTo>
                      <a:pt x="1444" y="954"/>
                    </a:lnTo>
                    <a:lnTo>
                      <a:pt x="1458" y="1025"/>
                    </a:lnTo>
                    <a:lnTo>
                      <a:pt x="1467" y="1098"/>
                    </a:lnTo>
                    <a:lnTo>
                      <a:pt x="1470" y="1173"/>
                    </a:lnTo>
                  </a:path>
                </a:pathLst>
              </a:custGeom>
              <a:gradFill>
                <a:gsLst>
                  <a:gs pos="0">
                    <a:srgbClr val="F68426">
                      <a:lumMod val="60000"/>
                      <a:lumOff val="40000"/>
                    </a:srgbClr>
                  </a:gs>
                  <a:gs pos="100000">
                    <a:srgbClr val="F68426"/>
                  </a:gs>
                </a:gsLst>
                <a:lin ang="5400000" scaled="0"/>
              </a:gradFill>
              <a:ln w="25400" cap="flat" cmpd="sng" algn="ctr">
                <a:noFill/>
                <a:prstDash val="solid"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b="1" kern="0">
                  <a:solidFill>
                    <a:sysClr val="window" lastClr="FFFFFF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46" name="Freeform 4"/>
              <p:cNvSpPr>
                <a:spLocks/>
              </p:cNvSpPr>
              <p:nvPr/>
            </p:nvSpPr>
            <p:spPr bwMode="gray">
              <a:xfrm rot="-46326947">
                <a:off x="1270825" y="3289424"/>
                <a:ext cx="1978283" cy="3159536"/>
              </a:xfrm>
              <a:custGeom>
                <a:avLst/>
                <a:gdLst/>
                <a:ahLst/>
                <a:cxnLst>
                  <a:cxn ang="0">
                    <a:pos x="1467" y="1246"/>
                  </a:cxn>
                  <a:cxn ang="0">
                    <a:pos x="1444" y="1390"/>
                  </a:cxn>
                  <a:cxn ang="0">
                    <a:pos x="1400" y="1529"/>
                  </a:cxn>
                  <a:cxn ang="0">
                    <a:pos x="1339" y="1662"/>
                  </a:cxn>
                  <a:cxn ang="0">
                    <a:pos x="1267" y="1784"/>
                  </a:cxn>
                  <a:cxn ang="0">
                    <a:pos x="1187" y="1898"/>
                  </a:cxn>
                  <a:cxn ang="0">
                    <a:pos x="1102" y="2002"/>
                  </a:cxn>
                  <a:cxn ang="0">
                    <a:pos x="1019" y="2094"/>
                  </a:cxn>
                  <a:cxn ang="0">
                    <a:pos x="939" y="2174"/>
                  </a:cxn>
                  <a:cxn ang="0">
                    <a:pos x="866" y="2239"/>
                  </a:cxn>
                  <a:cxn ang="0">
                    <a:pos x="806" y="2290"/>
                  </a:cxn>
                  <a:cxn ang="0">
                    <a:pos x="763" y="2325"/>
                  </a:cxn>
                  <a:cxn ang="0">
                    <a:pos x="739" y="2343"/>
                  </a:cxn>
                  <a:cxn ang="0">
                    <a:pos x="732" y="2343"/>
                  </a:cxn>
                  <a:cxn ang="0">
                    <a:pos x="709" y="2325"/>
                  </a:cxn>
                  <a:cxn ang="0">
                    <a:pos x="665" y="2290"/>
                  </a:cxn>
                  <a:cxn ang="0">
                    <a:pos x="604" y="2239"/>
                  </a:cxn>
                  <a:cxn ang="0">
                    <a:pos x="532" y="2174"/>
                  </a:cxn>
                  <a:cxn ang="0">
                    <a:pos x="452" y="2094"/>
                  </a:cxn>
                  <a:cxn ang="0">
                    <a:pos x="367" y="2002"/>
                  </a:cxn>
                  <a:cxn ang="0">
                    <a:pos x="284" y="1898"/>
                  </a:cxn>
                  <a:cxn ang="0">
                    <a:pos x="204" y="1784"/>
                  </a:cxn>
                  <a:cxn ang="0">
                    <a:pos x="131" y="1662"/>
                  </a:cxn>
                  <a:cxn ang="0">
                    <a:pos x="71" y="1529"/>
                  </a:cxn>
                  <a:cxn ang="0">
                    <a:pos x="27" y="1390"/>
                  </a:cxn>
                  <a:cxn ang="0">
                    <a:pos x="4" y="1246"/>
                  </a:cxn>
                  <a:cxn ang="0">
                    <a:pos x="4" y="1098"/>
                  </a:cxn>
                  <a:cxn ang="0">
                    <a:pos x="27" y="954"/>
                  </a:cxn>
                  <a:cxn ang="0">
                    <a:pos x="71" y="815"/>
                  </a:cxn>
                  <a:cxn ang="0">
                    <a:pos x="131" y="684"/>
                  </a:cxn>
                  <a:cxn ang="0">
                    <a:pos x="204" y="560"/>
                  </a:cxn>
                  <a:cxn ang="0">
                    <a:pos x="284" y="446"/>
                  </a:cxn>
                  <a:cxn ang="0">
                    <a:pos x="367" y="343"/>
                  </a:cxn>
                  <a:cxn ang="0">
                    <a:pos x="452" y="251"/>
                  </a:cxn>
                  <a:cxn ang="0">
                    <a:pos x="532" y="170"/>
                  </a:cxn>
                  <a:cxn ang="0">
                    <a:pos x="604" y="105"/>
                  </a:cxn>
                  <a:cxn ang="0">
                    <a:pos x="665" y="55"/>
                  </a:cxn>
                  <a:cxn ang="0">
                    <a:pos x="709" y="19"/>
                  </a:cxn>
                  <a:cxn ang="0">
                    <a:pos x="732" y="1"/>
                  </a:cxn>
                  <a:cxn ang="0">
                    <a:pos x="739" y="1"/>
                  </a:cxn>
                  <a:cxn ang="0">
                    <a:pos x="763" y="19"/>
                  </a:cxn>
                  <a:cxn ang="0">
                    <a:pos x="806" y="55"/>
                  </a:cxn>
                  <a:cxn ang="0">
                    <a:pos x="866" y="105"/>
                  </a:cxn>
                  <a:cxn ang="0">
                    <a:pos x="939" y="170"/>
                  </a:cxn>
                  <a:cxn ang="0">
                    <a:pos x="1019" y="251"/>
                  </a:cxn>
                  <a:cxn ang="0">
                    <a:pos x="1102" y="343"/>
                  </a:cxn>
                  <a:cxn ang="0">
                    <a:pos x="1187" y="446"/>
                  </a:cxn>
                  <a:cxn ang="0">
                    <a:pos x="1267" y="560"/>
                  </a:cxn>
                  <a:cxn ang="0">
                    <a:pos x="1339" y="684"/>
                  </a:cxn>
                  <a:cxn ang="0">
                    <a:pos x="1400" y="815"/>
                  </a:cxn>
                  <a:cxn ang="0">
                    <a:pos x="1444" y="954"/>
                  </a:cxn>
                  <a:cxn ang="0">
                    <a:pos x="1467" y="1098"/>
                  </a:cxn>
                </a:cxnLst>
                <a:rect l="0" t="0" r="r" b="b"/>
                <a:pathLst>
                  <a:path w="1470" h="2346">
                    <a:moveTo>
                      <a:pt x="1470" y="1173"/>
                    </a:moveTo>
                    <a:lnTo>
                      <a:pt x="1467" y="1246"/>
                    </a:lnTo>
                    <a:lnTo>
                      <a:pt x="1458" y="1319"/>
                    </a:lnTo>
                    <a:lnTo>
                      <a:pt x="1444" y="1390"/>
                    </a:lnTo>
                    <a:lnTo>
                      <a:pt x="1423" y="1462"/>
                    </a:lnTo>
                    <a:lnTo>
                      <a:pt x="1400" y="1529"/>
                    </a:lnTo>
                    <a:lnTo>
                      <a:pt x="1371" y="1596"/>
                    </a:lnTo>
                    <a:lnTo>
                      <a:pt x="1339" y="1662"/>
                    </a:lnTo>
                    <a:lnTo>
                      <a:pt x="1305" y="1724"/>
                    </a:lnTo>
                    <a:lnTo>
                      <a:pt x="1267" y="1784"/>
                    </a:lnTo>
                    <a:lnTo>
                      <a:pt x="1228" y="1843"/>
                    </a:lnTo>
                    <a:lnTo>
                      <a:pt x="1187" y="1898"/>
                    </a:lnTo>
                    <a:lnTo>
                      <a:pt x="1145" y="1952"/>
                    </a:lnTo>
                    <a:lnTo>
                      <a:pt x="1102" y="2002"/>
                    </a:lnTo>
                    <a:lnTo>
                      <a:pt x="1060" y="2050"/>
                    </a:lnTo>
                    <a:lnTo>
                      <a:pt x="1019" y="2094"/>
                    </a:lnTo>
                    <a:lnTo>
                      <a:pt x="978" y="2134"/>
                    </a:lnTo>
                    <a:lnTo>
                      <a:pt x="939" y="2174"/>
                    </a:lnTo>
                    <a:lnTo>
                      <a:pt x="901" y="2207"/>
                    </a:lnTo>
                    <a:lnTo>
                      <a:pt x="866" y="2239"/>
                    </a:lnTo>
                    <a:lnTo>
                      <a:pt x="835" y="2266"/>
                    </a:lnTo>
                    <a:lnTo>
                      <a:pt x="806" y="2290"/>
                    </a:lnTo>
                    <a:lnTo>
                      <a:pt x="783" y="2309"/>
                    </a:lnTo>
                    <a:lnTo>
                      <a:pt x="763" y="2325"/>
                    </a:lnTo>
                    <a:lnTo>
                      <a:pt x="748" y="2336"/>
                    </a:lnTo>
                    <a:lnTo>
                      <a:pt x="739" y="2343"/>
                    </a:lnTo>
                    <a:lnTo>
                      <a:pt x="735" y="2346"/>
                    </a:lnTo>
                    <a:lnTo>
                      <a:pt x="732" y="2343"/>
                    </a:lnTo>
                    <a:lnTo>
                      <a:pt x="723" y="2336"/>
                    </a:lnTo>
                    <a:lnTo>
                      <a:pt x="709" y="2325"/>
                    </a:lnTo>
                    <a:lnTo>
                      <a:pt x="688" y="2309"/>
                    </a:lnTo>
                    <a:lnTo>
                      <a:pt x="665" y="2290"/>
                    </a:lnTo>
                    <a:lnTo>
                      <a:pt x="636" y="2266"/>
                    </a:lnTo>
                    <a:lnTo>
                      <a:pt x="604" y="2239"/>
                    </a:lnTo>
                    <a:lnTo>
                      <a:pt x="570" y="2207"/>
                    </a:lnTo>
                    <a:lnTo>
                      <a:pt x="532" y="2174"/>
                    </a:lnTo>
                    <a:lnTo>
                      <a:pt x="493" y="2134"/>
                    </a:lnTo>
                    <a:lnTo>
                      <a:pt x="452" y="2094"/>
                    </a:lnTo>
                    <a:lnTo>
                      <a:pt x="410" y="2050"/>
                    </a:lnTo>
                    <a:lnTo>
                      <a:pt x="367" y="2002"/>
                    </a:lnTo>
                    <a:lnTo>
                      <a:pt x="325" y="1952"/>
                    </a:lnTo>
                    <a:lnTo>
                      <a:pt x="284" y="1898"/>
                    </a:lnTo>
                    <a:lnTo>
                      <a:pt x="243" y="1843"/>
                    </a:lnTo>
                    <a:lnTo>
                      <a:pt x="204" y="1784"/>
                    </a:lnTo>
                    <a:lnTo>
                      <a:pt x="166" y="1724"/>
                    </a:lnTo>
                    <a:lnTo>
                      <a:pt x="131" y="1662"/>
                    </a:lnTo>
                    <a:lnTo>
                      <a:pt x="100" y="1596"/>
                    </a:lnTo>
                    <a:lnTo>
                      <a:pt x="71" y="1529"/>
                    </a:lnTo>
                    <a:lnTo>
                      <a:pt x="48" y="1462"/>
                    </a:lnTo>
                    <a:lnTo>
                      <a:pt x="27" y="1390"/>
                    </a:lnTo>
                    <a:lnTo>
                      <a:pt x="13" y="1319"/>
                    </a:lnTo>
                    <a:lnTo>
                      <a:pt x="4" y="1246"/>
                    </a:lnTo>
                    <a:lnTo>
                      <a:pt x="0" y="1173"/>
                    </a:lnTo>
                    <a:lnTo>
                      <a:pt x="4" y="1098"/>
                    </a:lnTo>
                    <a:lnTo>
                      <a:pt x="13" y="1025"/>
                    </a:lnTo>
                    <a:lnTo>
                      <a:pt x="27" y="954"/>
                    </a:lnTo>
                    <a:lnTo>
                      <a:pt x="48" y="884"/>
                    </a:lnTo>
                    <a:lnTo>
                      <a:pt x="71" y="815"/>
                    </a:lnTo>
                    <a:lnTo>
                      <a:pt x="100" y="748"/>
                    </a:lnTo>
                    <a:lnTo>
                      <a:pt x="131" y="684"/>
                    </a:lnTo>
                    <a:lnTo>
                      <a:pt x="166" y="621"/>
                    </a:lnTo>
                    <a:lnTo>
                      <a:pt x="204" y="560"/>
                    </a:lnTo>
                    <a:lnTo>
                      <a:pt x="243" y="502"/>
                    </a:lnTo>
                    <a:lnTo>
                      <a:pt x="284" y="446"/>
                    </a:lnTo>
                    <a:lnTo>
                      <a:pt x="325" y="394"/>
                    </a:lnTo>
                    <a:lnTo>
                      <a:pt x="367" y="343"/>
                    </a:lnTo>
                    <a:lnTo>
                      <a:pt x="410" y="294"/>
                    </a:lnTo>
                    <a:lnTo>
                      <a:pt x="452" y="251"/>
                    </a:lnTo>
                    <a:lnTo>
                      <a:pt x="493" y="210"/>
                    </a:lnTo>
                    <a:lnTo>
                      <a:pt x="532" y="170"/>
                    </a:lnTo>
                    <a:lnTo>
                      <a:pt x="570" y="137"/>
                    </a:lnTo>
                    <a:lnTo>
                      <a:pt x="604" y="105"/>
                    </a:lnTo>
                    <a:lnTo>
                      <a:pt x="636" y="79"/>
                    </a:lnTo>
                    <a:lnTo>
                      <a:pt x="665" y="55"/>
                    </a:lnTo>
                    <a:lnTo>
                      <a:pt x="688" y="35"/>
                    </a:lnTo>
                    <a:lnTo>
                      <a:pt x="709" y="19"/>
                    </a:lnTo>
                    <a:lnTo>
                      <a:pt x="723" y="9"/>
                    </a:lnTo>
                    <a:lnTo>
                      <a:pt x="732" y="1"/>
                    </a:lnTo>
                    <a:lnTo>
                      <a:pt x="735" y="0"/>
                    </a:lnTo>
                    <a:lnTo>
                      <a:pt x="739" y="1"/>
                    </a:lnTo>
                    <a:lnTo>
                      <a:pt x="748" y="9"/>
                    </a:lnTo>
                    <a:lnTo>
                      <a:pt x="763" y="19"/>
                    </a:lnTo>
                    <a:lnTo>
                      <a:pt x="783" y="35"/>
                    </a:lnTo>
                    <a:lnTo>
                      <a:pt x="806" y="55"/>
                    </a:lnTo>
                    <a:lnTo>
                      <a:pt x="835" y="79"/>
                    </a:lnTo>
                    <a:lnTo>
                      <a:pt x="866" y="105"/>
                    </a:lnTo>
                    <a:lnTo>
                      <a:pt x="901" y="137"/>
                    </a:lnTo>
                    <a:lnTo>
                      <a:pt x="939" y="170"/>
                    </a:lnTo>
                    <a:lnTo>
                      <a:pt x="978" y="210"/>
                    </a:lnTo>
                    <a:lnTo>
                      <a:pt x="1019" y="251"/>
                    </a:lnTo>
                    <a:lnTo>
                      <a:pt x="1060" y="294"/>
                    </a:lnTo>
                    <a:lnTo>
                      <a:pt x="1102" y="343"/>
                    </a:lnTo>
                    <a:lnTo>
                      <a:pt x="1145" y="394"/>
                    </a:lnTo>
                    <a:lnTo>
                      <a:pt x="1187" y="446"/>
                    </a:lnTo>
                    <a:lnTo>
                      <a:pt x="1228" y="502"/>
                    </a:lnTo>
                    <a:lnTo>
                      <a:pt x="1267" y="560"/>
                    </a:lnTo>
                    <a:lnTo>
                      <a:pt x="1305" y="621"/>
                    </a:lnTo>
                    <a:lnTo>
                      <a:pt x="1339" y="684"/>
                    </a:lnTo>
                    <a:lnTo>
                      <a:pt x="1371" y="748"/>
                    </a:lnTo>
                    <a:lnTo>
                      <a:pt x="1400" y="815"/>
                    </a:lnTo>
                    <a:lnTo>
                      <a:pt x="1423" y="884"/>
                    </a:lnTo>
                    <a:lnTo>
                      <a:pt x="1444" y="954"/>
                    </a:lnTo>
                    <a:lnTo>
                      <a:pt x="1458" y="1025"/>
                    </a:lnTo>
                    <a:lnTo>
                      <a:pt x="1467" y="1098"/>
                    </a:lnTo>
                    <a:lnTo>
                      <a:pt x="1470" y="1173"/>
                    </a:lnTo>
                  </a:path>
                </a:pathLst>
              </a:custGeom>
              <a:gradFill>
                <a:gsLst>
                  <a:gs pos="0">
                    <a:srgbClr val="C00000">
                      <a:lumMod val="60000"/>
                      <a:lumOff val="40000"/>
                    </a:srgbClr>
                  </a:gs>
                  <a:gs pos="100000">
                    <a:srgbClr val="C00000"/>
                  </a:gs>
                </a:gsLst>
                <a:lin ang="5400000" scaled="0"/>
              </a:gradFill>
              <a:ln w="25400" cap="flat" cmpd="sng" algn="ctr">
                <a:noFill/>
                <a:prstDash val="solid"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b="1" kern="0">
                  <a:solidFill>
                    <a:sysClr val="window" lastClr="FFFFFF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47" name="Freeform 5"/>
              <p:cNvSpPr>
                <a:spLocks/>
              </p:cNvSpPr>
              <p:nvPr/>
            </p:nvSpPr>
            <p:spPr bwMode="ltGray">
              <a:xfrm rot="-46246289">
                <a:off x="-1263155" y="1071398"/>
                <a:ext cx="1978283" cy="3159536"/>
              </a:xfrm>
              <a:custGeom>
                <a:avLst/>
                <a:gdLst/>
                <a:ahLst/>
                <a:cxnLst>
                  <a:cxn ang="0">
                    <a:pos x="1467" y="1246"/>
                  </a:cxn>
                  <a:cxn ang="0">
                    <a:pos x="1444" y="1390"/>
                  </a:cxn>
                  <a:cxn ang="0">
                    <a:pos x="1400" y="1529"/>
                  </a:cxn>
                  <a:cxn ang="0">
                    <a:pos x="1339" y="1662"/>
                  </a:cxn>
                  <a:cxn ang="0">
                    <a:pos x="1267" y="1784"/>
                  </a:cxn>
                  <a:cxn ang="0">
                    <a:pos x="1187" y="1898"/>
                  </a:cxn>
                  <a:cxn ang="0">
                    <a:pos x="1102" y="2002"/>
                  </a:cxn>
                  <a:cxn ang="0">
                    <a:pos x="1019" y="2094"/>
                  </a:cxn>
                  <a:cxn ang="0">
                    <a:pos x="939" y="2174"/>
                  </a:cxn>
                  <a:cxn ang="0">
                    <a:pos x="866" y="2239"/>
                  </a:cxn>
                  <a:cxn ang="0">
                    <a:pos x="806" y="2290"/>
                  </a:cxn>
                  <a:cxn ang="0">
                    <a:pos x="763" y="2325"/>
                  </a:cxn>
                  <a:cxn ang="0">
                    <a:pos x="739" y="2343"/>
                  </a:cxn>
                  <a:cxn ang="0">
                    <a:pos x="732" y="2343"/>
                  </a:cxn>
                  <a:cxn ang="0">
                    <a:pos x="709" y="2325"/>
                  </a:cxn>
                  <a:cxn ang="0">
                    <a:pos x="665" y="2290"/>
                  </a:cxn>
                  <a:cxn ang="0">
                    <a:pos x="604" y="2239"/>
                  </a:cxn>
                  <a:cxn ang="0">
                    <a:pos x="532" y="2174"/>
                  </a:cxn>
                  <a:cxn ang="0">
                    <a:pos x="452" y="2094"/>
                  </a:cxn>
                  <a:cxn ang="0">
                    <a:pos x="367" y="2002"/>
                  </a:cxn>
                  <a:cxn ang="0">
                    <a:pos x="284" y="1898"/>
                  </a:cxn>
                  <a:cxn ang="0">
                    <a:pos x="204" y="1784"/>
                  </a:cxn>
                  <a:cxn ang="0">
                    <a:pos x="131" y="1662"/>
                  </a:cxn>
                  <a:cxn ang="0">
                    <a:pos x="71" y="1529"/>
                  </a:cxn>
                  <a:cxn ang="0">
                    <a:pos x="27" y="1390"/>
                  </a:cxn>
                  <a:cxn ang="0">
                    <a:pos x="4" y="1246"/>
                  </a:cxn>
                  <a:cxn ang="0">
                    <a:pos x="4" y="1098"/>
                  </a:cxn>
                  <a:cxn ang="0">
                    <a:pos x="27" y="954"/>
                  </a:cxn>
                  <a:cxn ang="0">
                    <a:pos x="71" y="815"/>
                  </a:cxn>
                  <a:cxn ang="0">
                    <a:pos x="131" y="684"/>
                  </a:cxn>
                  <a:cxn ang="0">
                    <a:pos x="204" y="560"/>
                  </a:cxn>
                  <a:cxn ang="0">
                    <a:pos x="284" y="446"/>
                  </a:cxn>
                  <a:cxn ang="0">
                    <a:pos x="367" y="343"/>
                  </a:cxn>
                  <a:cxn ang="0">
                    <a:pos x="452" y="251"/>
                  </a:cxn>
                  <a:cxn ang="0">
                    <a:pos x="532" y="170"/>
                  </a:cxn>
                  <a:cxn ang="0">
                    <a:pos x="604" y="105"/>
                  </a:cxn>
                  <a:cxn ang="0">
                    <a:pos x="665" y="55"/>
                  </a:cxn>
                  <a:cxn ang="0">
                    <a:pos x="709" y="19"/>
                  </a:cxn>
                  <a:cxn ang="0">
                    <a:pos x="732" y="1"/>
                  </a:cxn>
                  <a:cxn ang="0">
                    <a:pos x="739" y="1"/>
                  </a:cxn>
                  <a:cxn ang="0">
                    <a:pos x="763" y="19"/>
                  </a:cxn>
                  <a:cxn ang="0">
                    <a:pos x="806" y="55"/>
                  </a:cxn>
                  <a:cxn ang="0">
                    <a:pos x="866" y="105"/>
                  </a:cxn>
                  <a:cxn ang="0">
                    <a:pos x="939" y="170"/>
                  </a:cxn>
                  <a:cxn ang="0">
                    <a:pos x="1019" y="251"/>
                  </a:cxn>
                  <a:cxn ang="0">
                    <a:pos x="1102" y="343"/>
                  </a:cxn>
                  <a:cxn ang="0">
                    <a:pos x="1187" y="446"/>
                  </a:cxn>
                  <a:cxn ang="0">
                    <a:pos x="1267" y="560"/>
                  </a:cxn>
                  <a:cxn ang="0">
                    <a:pos x="1339" y="684"/>
                  </a:cxn>
                  <a:cxn ang="0">
                    <a:pos x="1400" y="815"/>
                  </a:cxn>
                  <a:cxn ang="0">
                    <a:pos x="1444" y="954"/>
                  </a:cxn>
                  <a:cxn ang="0">
                    <a:pos x="1467" y="1098"/>
                  </a:cxn>
                </a:cxnLst>
                <a:rect l="0" t="0" r="r" b="b"/>
                <a:pathLst>
                  <a:path w="1470" h="2346">
                    <a:moveTo>
                      <a:pt x="1470" y="1173"/>
                    </a:moveTo>
                    <a:lnTo>
                      <a:pt x="1467" y="1246"/>
                    </a:lnTo>
                    <a:lnTo>
                      <a:pt x="1458" y="1319"/>
                    </a:lnTo>
                    <a:lnTo>
                      <a:pt x="1444" y="1390"/>
                    </a:lnTo>
                    <a:lnTo>
                      <a:pt x="1423" y="1462"/>
                    </a:lnTo>
                    <a:lnTo>
                      <a:pt x="1400" y="1529"/>
                    </a:lnTo>
                    <a:lnTo>
                      <a:pt x="1371" y="1596"/>
                    </a:lnTo>
                    <a:lnTo>
                      <a:pt x="1339" y="1662"/>
                    </a:lnTo>
                    <a:lnTo>
                      <a:pt x="1305" y="1724"/>
                    </a:lnTo>
                    <a:lnTo>
                      <a:pt x="1267" y="1784"/>
                    </a:lnTo>
                    <a:lnTo>
                      <a:pt x="1228" y="1843"/>
                    </a:lnTo>
                    <a:lnTo>
                      <a:pt x="1187" y="1898"/>
                    </a:lnTo>
                    <a:lnTo>
                      <a:pt x="1145" y="1952"/>
                    </a:lnTo>
                    <a:lnTo>
                      <a:pt x="1102" y="2002"/>
                    </a:lnTo>
                    <a:lnTo>
                      <a:pt x="1060" y="2050"/>
                    </a:lnTo>
                    <a:lnTo>
                      <a:pt x="1019" y="2094"/>
                    </a:lnTo>
                    <a:lnTo>
                      <a:pt x="978" y="2134"/>
                    </a:lnTo>
                    <a:lnTo>
                      <a:pt x="939" y="2174"/>
                    </a:lnTo>
                    <a:lnTo>
                      <a:pt x="901" y="2207"/>
                    </a:lnTo>
                    <a:lnTo>
                      <a:pt x="866" y="2239"/>
                    </a:lnTo>
                    <a:lnTo>
                      <a:pt x="835" y="2266"/>
                    </a:lnTo>
                    <a:lnTo>
                      <a:pt x="806" y="2290"/>
                    </a:lnTo>
                    <a:lnTo>
                      <a:pt x="783" y="2309"/>
                    </a:lnTo>
                    <a:lnTo>
                      <a:pt x="763" y="2325"/>
                    </a:lnTo>
                    <a:lnTo>
                      <a:pt x="748" y="2336"/>
                    </a:lnTo>
                    <a:lnTo>
                      <a:pt x="739" y="2343"/>
                    </a:lnTo>
                    <a:lnTo>
                      <a:pt x="735" y="2346"/>
                    </a:lnTo>
                    <a:lnTo>
                      <a:pt x="732" y="2343"/>
                    </a:lnTo>
                    <a:lnTo>
                      <a:pt x="723" y="2336"/>
                    </a:lnTo>
                    <a:lnTo>
                      <a:pt x="709" y="2325"/>
                    </a:lnTo>
                    <a:lnTo>
                      <a:pt x="688" y="2309"/>
                    </a:lnTo>
                    <a:lnTo>
                      <a:pt x="665" y="2290"/>
                    </a:lnTo>
                    <a:lnTo>
                      <a:pt x="636" y="2266"/>
                    </a:lnTo>
                    <a:lnTo>
                      <a:pt x="604" y="2239"/>
                    </a:lnTo>
                    <a:lnTo>
                      <a:pt x="570" y="2207"/>
                    </a:lnTo>
                    <a:lnTo>
                      <a:pt x="532" y="2174"/>
                    </a:lnTo>
                    <a:lnTo>
                      <a:pt x="493" y="2134"/>
                    </a:lnTo>
                    <a:lnTo>
                      <a:pt x="452" y="2094"/>
                    </a:lnTo>
                    <a:lnTo>
                      <a:pt x="410" y="2050"/>
                    </a:lnTo>
                    <a:lnTo>
                      <a:pt x="367" y="2002"/>
                    </a:lnTo>
                    <a:lnTo>
                      <a:pt x="325" y="1952"/>
                    </a:lnTo>
                    <a:lnTo>
                      <a:pt x="284" y="1898"/>
                    </a:lnTo>
                    <a:lnTo>
                      <a:pt x="243" y="1843"/>
                    </a:lnTo>
                    <a:lnTo>
                      <a:pt x="204" y="1784"/>
                    </a:lnTo>
                    <a:lnTo>
                      <a:pt x="166" y="1724"/>
                    </a:lnTo>
                    <a:lnTo>
                      <a:pt x="131" y="1662"/>
                    </a:lnTo>
                    <a:lnTo>
                      <a:pt x="100" y="1596"/>
                    </a:lnTo>
                    <a:lnTo>
                      <a:pt x="71" y="1529"/>
                    </a:lnTo>
                    <a:lnTo>
                      <a:pt x="48" y="1462"/>
                    </a:lnTo>
                    <a:lnTo>
                      <a:pt x="27" y="1390"/>
                    </a:lnTo>
                    <a:lnTo>
                      <a:pt x="13" y="1319"/>
                    </a:lnTo>
                    <a:lnTo>
                      <a:pt x="4" y="1246"/>
                    </a:lnTo>
                    <a:lnTo>
                      <a:pt x="0" y="1173"/>
                    </a:lnTo>
                    <a:lnTo>
                      <a:pt x="4" y="1098"/>
                    </a:lnTo>
                    <a:lnTo>
                      <a:pt x="13" y="1025"/>
                    </a:lnTo>
                    <a:lnTo>
                      <a:pt x="27" y="954"/>
                    </a:lnTo>
                    <a:lnTo>
                      <a:pt x="48" y="884"/>
                    </a:lnTo>
                    <a:lnTo>
                      <a:pt x="71" y="815"/>
                    </a:lnTo>
                    <a:lnTo>
                      <a:pt x="100" y="748"/>
                    </a:lnTo>
                    <a:lnTo>
                      <a:pt x="131" y="684"/>
                    </a:lnTo>
                    <a:lnTo>
                      <a:pt x="166" y="621"/>
                    </a:lnTo>
                    <a:lnTo>
                      <a:pt x="204" y="560"/>
                    </a:lnTo>
                    <a:lnTo>
                      <a:pt x="243" y="502"/>
                    </a:lnTo>
                    <a:lnTo>
                      <a:pt x="284" y="446"/>
                    </a:lnTo>
                    <a:lnTo>
                      <a:pt x="325" y="394"/>
                    </a:lnTo>
                    <a:lnTo>
                      <a:pt x="367" y="343"/>
                    </a:lnTo>
                    <a:lnTo>
                      <a:pt x="410" y="294"/>
                    </a:lnTo>
                    <a:lnTo>
                      <a:pt x="452" y="251"/>
                    </a:lnTo>
                    <a:lnTo>
                      <a:pt x="493" y="210"/>
                    </a:lnTo>
                    <a:lnTo>
                      <a:pt x="532" y="170"/>
                    </a:lnTo>
                    <a:lnTo>
                      <a:pt x="570" y="137"/>
                    </a:lnTo>
                    <a:lnTo>
                      <a:pt x="604" y="105"/>
                    </a:lnTo>
                    <a:lnTo>
                      <a:pt x="636" y="79"/>
                    </a:lnTo>
                    <a:lnTo>
                      <a:pt x="665" y="55"/>
                    </a:lnTo>
                    <a:lnTo>
                      <a:pt x="688" y="35"/>
                    </a:lnTo>
                    <a:lnTo>
                      <a:pt x="709" y="19"/>
                    </a:lnTo>
                    <a:lnTo>
                      <a:pt x="723" y="9"/>
                    </a:lnTo>
                    <a:lnTo>
                      <a:pt x="732" y="1"/>
                    </a:lnTo>
                    <a:lnTo>
                      <a:pt x="735" y="0"/>
                    </a:lnTo>
                    <a:lnTo>
                      <a:pt x="739" y="1"/>
                    </a:lnTo>
                    <a:lnTo>
                      <a:pt x="748" y="9"/>
                    </a:lnTo>
                    <a:lnTo>
                      <a:pt x="763" y="19"/>
                    </a:lnTo>
                    <a:lnTo>
                      <a:pt x="783" y="35"/>
                    </a:lnTo>
                    <a:lnTo>
                      <a:pt x="806" y="55"/>
                    </a:lnTo>
                    <a:lnTo>
                      <a:pt x="835" y="79"/>
                    </a:lnTo>
                    <a:lnTo>
                      <a:pt x="866" y="105"/>
                    </a:lnTo>
                    <a:lnTo>
                      <a:pt x="901" y="137"/>
                    </a:lnTo>
                    <a:lnTo>
                      <a:pt x="939" y="170"/>
                    </a:lnTo>
                    <a:lnTo>
                      <a:pt x="978" y="210"/>
                    </a:lnTo>
                    <a:lnTo>
                      <a:pt x="1019" y="251"/>
                    </a:lnTo>
                    <a:lnTo>
                      <a:pt x="1060" y="294"/>
                    </a:lnTo>
                    <a:lnTo>
                      <a:pt x="1102" y="343"/>
                    </a:lnTo>
                    <a:lnTo>
                      <a:pt x="1145" y="394"/>
                    </a:lnTo>
                    <a:lnTo>
                      <a:pt x="1187" y="446"/>
                    </a:lnTo>
                    <a:lnTo>
                      <a:pt x="1228" y="502"/>
                    </a:lnTo>
                    <a:lnTo>
                      <a:pt x="1267" y="560"/>
                    </a:lnTo>
                    <a:lnTo>
                      <a:pt x="1305" y="621"/>
                    </a:lnTo>
                    <a:lnTo>
                      <a:pt x="1339" y="684"/>
                    </a:lnTo>
                    <a:lnTo>
                      <a:pt x="1371" y="748"/>
                    </a:lnTo>
                    <a:lnTo>
                      <a:pt x="1400" y="815"/>
                    </a:lnTo>
                    <a:lnTo>
                      <a:pt x="1423" y="884"/>
                    </a:lnTo>
                    <a:lnTo>
                      <a:pt x="1444" y="954"/>
                    </a:lnTo>
                    <a:lnTo>
                      <a:pt x="1458" y="1025"/>
                    </a:lnTo>
                    <a:lnTo>
                      <a:pt x="1467" y="1098"/>
                    </a:lnTo>
                    <a:lnTo>
                      <a:pt x="1470" y="1173"/>
                    </a:lnTo>
                  </a:path>
                </a:pathLst>
              </a:custGeom>
              <a:gradFill>
                <a:gsLst>
                  <a:gs pos="0">
                    <a:srgbClr val="6DAA2D">
                      <a:lumMod val="60000"/>
                      <a:lumOff val="40000"/>
                    </a:srgbClr>
                  </a:gs>
                  <a:gs pos="100000">
                    <a:srgbClr val="6DAA2D"/>
                  </a:gs>
                </a:gsLst>
                <a:lin ang="5400000" scaled="0"/>
              </a:gradFill>
              <a:ln w="25400" cap="flat" cmpd="sng" algn="ctr">
                <a:noFill/>
                <a:prstDash val="solid"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 defTabSz="914491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b="1" kern="0">
                  <a:solidFill>
                    <a:sysClr val="window" lastClr="FFFFFF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48" name="Oval 7"/>
              <p:cNvSpPr>
                <a:spLocks noChangeArrowheads="1"/>
              </p:cNvSpPr>
              <p:nvPr/>
            </p:nvSpPr>
            <p:spPr bwMode="gray">
              <a:xfrm>
                <a:off x="153079" y="2943303"/>
                <a:ext cx="1648040" cy="1648040"/>
              </a:xfrm>
              <a:prstGeom prst="ellipse">
                <a:avLst/>
              </a:prstGeom>
              <a:solidFill>
                <a:sysClr val="window" lastClr="FFFFFF">
                  <a:alpha val="50195"/>
                </a:sys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defTabSz="914491"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9" name="TextBox 20"/>
              <p:cNvSpPr txBox="1"/>
              <p:nvPr/>
            </p:nvSpPr>
            <p:spPr bwMode="auto">
              <a:xfrm>
                <a:off x="-1169640" y="2227141"/>
                <a:ext cx="1861620" cy="638699"/>
              </a:xfrm>
              <a:prstGeom prst="rect">
                <a:avLst/>
              </a:prstGeom>
              <a:noFill/>
            </p:spPr>
            <p:txBody>
              <a:bodyPr vert="horz" wrap="square" lIns="91452" tIns="45726" rIns="91452" bIns="45726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2000" b="1" kern="0" dirty="0">
                    <a:solidFill>
                      <a:sysClr val="window" lastClr="FFFFFF">
                        <a:lumMod val="95000"/>
                      </a:sys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itchFamily="2" charset="-122"/>
                  </a:rPr>
                  <a:t>生物启发</a:t>
                </a:r>
              </a:p>
            </p:txBody>
          </p:sp>
          <p:sp>
            <p:nvSpPr>
              <p:cNvPr id="50" name="TextBox 20"/>
              <p:cNvSpPr txBox="1"/>
              <p:nvPr/>
            </p:nvSpPr>
            <p:spPr bwMode="auto">
              <a:xfrm>
                <a:off x="1442965" y="2157634"/>
                <a:ext cx="1776518" cy="708207"/>
              </a:xfrm>
              <a:prstGeom prst="rect">
                <a:avLst/>
              </a:prstGeom>
              <a:noFill/>
            </p:spPr>
            <p:txBody>
              <a:bodyPr vert="horz" wrap="square" lIns="91452" tIns="45726" rIns="91452" bIns="45726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2000" b="1" kern="0" dirty="0">
                    <a:solidFill>
                      <a:sysClr val="window" lastClr="FFFFFF">
                        <a:lumMod val="95000"/>
                      </a:sys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itchFamily="2" charset="-122"/>
                  </a:rPr>
                  <a:t>物理理论</a:t>
                </a:r>
              </a:p>
            </p:txBody>
          </p:sp>
          <p:sp>
            <p:nvSpPr>
              <p:cNvPr id="51" name="TextBox 20"/>
              <p:cNvSpPr txBox="1"/>
              <p:nvPr/>
            </p:nvSpPr>
            <p:spPr bwMode="auto">
              <a:xfrm>
                <a:off x="1442965" y="4467667"/>
                <a:ext cx="1729011" cy="708207"/>
              </a:xfrm>
              <a:prstGeom prst="rect">
                <a:avLst/>
              </a:prstGeom>
              <a:noFill/>
            </p:spPr>
            <p:txBody>
              <a:bodyPr vert="horz" wrap="square" lIns="91452" tIns="45726" rIns="91452" bIns="45726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2000" b="1" kern="0" dirty="0">
                    <a:solidFill>
                      <a:sysClr val="window" lastClr="FFFFFF">
                        <a:lumMod val="95000"/>
                      </a:sys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itchFamily="2" charset="-122"/>
                  </a:rPr>
                  <a:t>化学理论</a:t>
                </a:r>
              </a:p>
            </p:txBody>
          </p:sp>
          <p:sp>
            <p:nvSpPr>
              <p:cNvPr id="52" name="TextBox 20"/>
              <p:cNvSpPr txBox="1"/>
              <p:nvPr/>
            </p:nvSpPr>
            <p:spPr bwMode="auto">
              <a:xfrm>
                <a:off x="-993008" y="4467667"/>
                <a:ext cx="1936434" cy="708207"/>
              </a:xfrm>
              <a:prstGeom prst="rect">
                <a:avLst/>
              </a:prstGeom>
              <a:noFill/>
            </p:spPr>
            <p:txBody>
              <a:bodyPr vert="horz" wrap="square" lIns="91452" tIns="45726" rIns="91452" bIns="45726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2000" b="1" kern="0" dirty="0">
                    <a:solidFill>
                      <a:sysClr val="window" lastClr="FFFFFF">
                        <a:lumMod val="95000"/>
                      </a:sys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itchFamily="2" charset="-122"/>
                  </a:rPr>
                  <a:t>社会学</a:t>
                </a:r>
              </a:p>
            </p:txBody>
          </p:sp>
        </p:grpSp>
        <p:sp>
          <p:nvSpPr>
            <p:cNvPr id="53" name="矩形 52"/>
            <p:cNvSpPr/>
            <p:nvPr/>
          </p:nvSpPr>
          <p:spPr bwMode="auto">
            <a:xfrm>
              <a:off x="4659157" y="1989020"/>
              <a:ext cx="4232783" cy="404872"/>
            </a:xfrm>
            <a:prstGeom prst="rect">
              <a:avLst/>
            </a:prstGeom>
            <a:solidFill>
              <a:srgbClr val="6CA62C"/>
            </a:solidFill>
            <a:ln w="9525" cap="flat" cmpd="sng" algn="ctr">
              <a:solidFill>
                <a:srgbClr val="6CA62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lang="zh-CN" altLang="en-US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方法分类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54" name="直接连接符 53"/>
          <p:cNvCxnSpPr/>
          <p:nvPr/>
        </p:nvCxnSpPr>
        <p:spPr>
          <a:xfrm flipV="1">
            <a:off x="248275" y="2358352"/>
            <a:ext cx="4209799" cy="19402"/>
          </a:xfrm>
          <a:prstGeom prst="line">
            <a:avLst/>
          </a:prstGeom>
          <a:noFill/>
          <a:ln w="28575" cap="flat" cmpd="sng" algn="ctr">
            <a:solidFill>
              <a:srgbClr val="6CA62C"/>
            </a:solidFill>
            <a:prstDash val="solid"/>
          </a:ln>
          <a:effectLst/>
        </p:spPr>
      </p:cxnSp>
      <p:sp>
        <p:nvSpPr>
          <p:cNvPr id="55" name="矩形 54"/>
          <p:cNvSpPr/>
          <p:nvPr/>
        </p:nvSpPr>
        <p:spPr>
          <a:xfrm>
            <a:off x="238009" y="1989023"/>
            <a:ext cx="158051" cy="369329"/>
          </a:xfrm>
          <a:prstGeom prst="rect">
            <a:avLst/>
          </a:prstGeom>
          <a:solidFill>
            <a:srgbClr val="6CA62C"/>
          </a:solidFill>
          <a:ln w="9525" cap="rnd">
            <a:solidFill>
              <a:srgbClr val="6CA62C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b="1" kern="0" dirty="0">
              <a:solidFill>
                <a:sysClr val="window" lastClr="FFFFFF">
                  <a:lumMod val="95000"/>
                </a:sys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TextBox 11"/>
          <p:cNvSpPr txBox="1"/>
          <p:nvPr/>
        </p:nvSpPr>
        <p:spPr>
          <a:xfrm>
            <a:off x="396060" y="1989020"/>
            <a:ext cx="4077207" cy="369332"/>
          </a:xfrm>
          <a:prstGeom prst="rect">
            <a:avLst/>
          </a:prstGeom>
          <a:noFill/>
          <a:ln>
            <a:solidFill>
              <a:srgbClr val="6CA62C"/>
            </a:solidFill>
          </a:ln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6CA62C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自然系统 </a:t>
            </a:r>
            <a:r>
              <a:rPr lang="en-US" altLang="zh-CN" b="1" dirty="0">
                <a:solidFill>
                  <a:srgbClr val="6CA62C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Natural System</a:t>
            </a:r>
            <a:endParaRPr lang="zh-CN" altLang="en-US" b="1" dirty="0">
              <a:solidFill>
                <a:srgbClr val="6CA62C"/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67" name="椭圆 66"/>
          <p:cNvSpPr/>
          <p:nvPr/>
        </p:nvSpPr>
        <p:spPr bwMode="auto">
          <a:xfrm>
            <a:off x="760823" y="3217553"/>
            <a:ext cx="360000" cy="3600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rgbClr val="9FCC3E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40" name="直接连接符 39"/>
          <p:cNvCxnSpPr/>
          <p:nvPr/>
        </p:nvCxnSpPr>
        <p:spPr bwMode="auto">
          <a:xfrm flipH="1">
            <a:off x="2599622" y="3612124"/>
            <a:ext cx="180000" cy="1203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文本框 40"/>
          <p:cNvSpPr txBox="1"/>
          <p:nvPr/>
        </p:nvSpPr>
        <p:spPr>
          <a:xfrm>
            <a:off x="2305746" y="3701473"/>
            <a:ext cx="95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个体</a:t>
            </a:r>
          </a:p>
        </p:txBody>
      </p:sp>
      <p:sp>
        <p:nvSpPr>
          <p:cNvPr id="75" name="文本框 74"/>
          <p:cNvSpPr txBox="1"/>
          <p:nvPr/>
        </p:nvSpPr>
        <p:spPr>
          <a:xfrm>
            <a:off x="3340082" y="2405964"/>
            <a:ext cx="95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</a:p>
        </p:txBody>
      </p:sp>
      <p:cxnSp>
        <p:nvCxnSpPr>
          <p:cNvPr id="76" name="直接连接符 75"/>
          <p:cNvCxnSpPr/>
          <p:nvPr/>
        </p:nvCxnSpPr>
        <p:spPr bwMode="auto">
          <a:xfrm flipH="1">
            <a:off x="3320723" y="2718756"/>
            <a:ext cx="180000" cy="1203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直接连接符 76"/>
          <p:cNvCxnSpPr>
            <a:endCxn id="42" idx="4"/>
          </p:cNvCxnSpPr>
          <p:nvPr/>
        </p:nvCxnSpPr>
        <p:spPr bwMode="auto">
          <a:xfrm flipH="1" flipV="1">
            <a:off x="1491945" y="4546627"/>
            <a:ext cx="413671" cy="20142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8" name="文本框 77"/>
          <p:cNvSpPr txBox="1"/>
          <p:nvPr/>
        </p:nvSpPr>
        <p:spPr>
          <a:xfrm>
            <a:off x="1810007" y="4812675"/>
            <a:ext cx="951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局部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感知</a:t>
            </a:r>
          </a:p>
        </p:txBody>
      </p:sp>
      <p:sp>
        <p:nvSpPr>
          <p:cNvPr id="81" name="椭圆 80"/>
          <p:cNvSpPr/>
          <p:nvPr/>
        </p:nvSpPr>
        <p:spPr bwMode="auto">
          <a:xfrm>
            <a:off x="1273581" y="3783412"/>
            <a:ext cx="360000" cy="3600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rgbClr val="9FCC3E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2" name="椭圆 81"/>
          <p:cNvSpPr/>
          <p:nvPr/>
        </p:nvSpPr>
        <p:spPr bwMode="auto">
          <a:xfrm>
            <a:off x="1805646" y="4090511"/>
            <a:ext cx="360000" cy="3600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rgbClr val="9FCC3E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3" name="椭圆 82"/>
          <p:cNvSpPr/>
          <p:nvPr/>
        </p:nvSpPr>
        <p:spPr bwMode="auto">
          <a:xfrm>
            <a:off x="825915" y="4231946"/>
            <a:ext cx="360000" cy="3600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rgbClr val="9FCC3E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4" name="椭圆 83"/>
          <p:cNvSpPr/>
          <p:nvPr/>
        </p:nvSpPr>
        <p:spPr bwMode="auto">
          <a:xfrm>
            <a:off x="1140091" y="5009496"/>
            <a:ext cx="360000" cy="3600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rgbClr val="9FCC3E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5" name="椭圆 84"/>
          <p:cNvSpPr/>
          <p:nvPr/>
        </p:nvSpPr>
        <p:spPr bwMode="auto">
          <a:xfrm>
            <a:off x="2513427" y="5345069"/>
            <a:ext cx="360000" cy="3600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rgbClr val="9FCC3E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6" name="椭圆 85"/>
          <p:cNvSpPr/>
          <p:nvPr/>
        </p:nvSpPr>
        <p:spPr bwMode="auto">
          <a:xfrm>
            <a:off x="2501779" y="4560402"/>
            <a:ext cx="360000" cy="3600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rgbClr val="9FCC3E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7" name="椭圆 86"/>
          <p:cNvSpPr/>
          <p:nvPr/>
        </p:nvSpPr>
        <p:spPr bwMode="auto">
          <a:xfrm>
            <a:off x="3261778" y="5294990"/>
            <a:ext cx="360000" cy="3600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rgbClr val="9FCC3E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8" name="椭圆 87"/>
          <p:cNvSpPr/>
          <p:nvPr/>
        </p:nvSpPr>
        <p:spPr bwMode="auto">
          <a:xfrm>
            <a:off x="3261778" y="4430431"/>
            <a:ext cx="360000" cy="3600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rgbClr val="9FCC3E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9" name="椭圆 88"/>
          <p:cNvSpPr/>
          <p:nvPr/>
        </p:nvSpPr>
        <p:spPr bwMode="auto">
          <a:xfrm>
            <a:off x="2661542" y="3259110"/>
            <a:ext cx="360000" cy="3600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rgbClr val="9FCC3E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90" name="椭圆 89"/>
          <p:cNvSpPr/>
          <p:nvPr/>
        </p:nvSpPr>
        <p:spPr bwMode="auto">
          <a:xfrm>
            <a:off x="3123752" y="3727599"/>
            <a:ext cx="360000" cy="3600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rgbClr val="9FCC3E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2" name="椭圆 41"/>
          <p:cNvSpPr/>
          <p:nvPr/>
        </p:nvSpPr>
        <p:spPr bwMode="auto">
          <a:xfrm>
            <a:off x="778911" y="3634396"/>
            <a:ext cx="1426067" cy="912231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0" name="Rectangle 2"/>
          <p:cNvSpPr>
            <a:spLocks noChangeArrowheads="1"/>
          </p:cNvSpPr>
          <p:nvPr/>
        </p:nvSpPr>
        <p:spPr bwMode="auto">
          <a:xfrm>
            <a:off x="3492017" y="45049"/>
            <a:ext cx="5651985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二、自适应</a:t>
            </a:r>
            <a:r>
              <a: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-05</a:t>
            </a:r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方法</a:t>
            </a:r>
            <a:r>
              <a: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(13/21)</a:t>
            </a:r>
            <a:endParaRPr lang="zh-CN" alt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1" name="椭圆 70"/>
          <p:cNvSpPr/>
          <p:nvPr/>
        </p:nvSpPr>
        <p:spPr bwMode="auto">
          <a:xfrm>
            <a:off x="144060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" name="椭圆 71"/>
          <p:cNvSpPr/>
          <p:nvPr/>
        </p:nvSpPr>
        <p:spPr bwMode="auto">
          <a:xfrm>
            <a:off x="288058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3" name="椭圆 72"/>
          <p:cNvSpPr/>
          <p:nvPr/>
        </p:nvSpPr>
        <p:spPr bwMode="auto">
          <a:xfrm>
            <a:off x="121513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" name="椭圆 73"/>
          <p:cNvSpPr/>
          <p:nvPr/>
        </p:nvSpPr>
        <p:spPr bwMode="auto">
          <a:xfrm>
            <a:off x="1359131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9" name="椭圆 78"/>
          <p:cNvSpPr/>
          <p:nvPr/>
        </p:nvSpPr>
        <p:spPr bwMode="auto">
          <a:xfrm>
            <a:off x="280802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0" name="椭圆 79"/>
          <p:cNvSpPr/>
          <p:nvPr/>
        </p:nvSpPr>
        <p:spPr bwMode="auto">
          <a:xfrm>
            <a:off x="2952021" y="660802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" name="椭圆 90"/>
          <p:cNvSpPr/>
          <p:nvPr/>
        </p:nvSpPr>
        <p:spPr bwMode="auto">
          <a:xfrm>
            <a:off x="309601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" name="椭圆 91"/>
          <p:cNvSpPr/>
          <p:nvPr/>
        </p:nvSpPr>
        <p:spPr bwMode="auto">
          <a:xfrm>
            <a:off x="324001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" name="椭圆 92"/>
          <p:cNvSpPr/>
          <p:nvPr/>
        </p:nvSpPr>
        <p:spPr bwMode="auto">
          <a:xfrm>
            <a:off x="363601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" name="椭圆 93"/>
          <p:cNvSpPr/>
          <p:nvPr/>
        </p:nvSpPr>
        <p:spPr bwMode="auto">
          <a:xfrm>
            <a:off x="378001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5" name="椭圆 94"/>
          <p:cNvSpPr/>
          <p:nvPr/>
        </p:nvSpPr>
        <p:spPr bwMode="auto">
          <a:xfrm>
            <a:off x="392400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6" name="椭圆 95"/>
          <p:cNvSpPr/>
          <p:nvPr/>
        </p:nvSpPr>
        <p:spPr bwMode="auto">
          <a:xfrm>
            <a:off x="406800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" name="椭圆 96"/>
          <p:cNvSpPr/>
          <p:nvPr/>
        </p:nvSpPr>
        <p:spPr bwMode="auto">
          <a:xfrm>
            <a:off x="4212005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" name="椭圆 97"/>
          <p:cNvSpPr/>
          <p:nvPr/>
        </p:nvSpPr>
        <p:spPr bwMode="auto">
          <a:xfrm>
            <a:off x="435600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" name="椭圆 98"/>
          <p:cNvSpPr/>
          <p:nvPr/>
        </p:nvSpPr>
        <p:spPr bwMode="auto">
          <a:xfrm>
            <a:off x="450000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" name="椭圆 99"/>
          <p:cNvSpPr/>
          <p:nvPr/>
        </p:nvSpPr>
        <p:spPr bwMode="auto">
          <a:xfrm>
            <a:off x="464399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" name="椭圆 100"/>
          <p:cNvSpPr/>
          <p:nvPr/>
        </p:nvSpPr>
        <p:spPr bwMode="auto">
          <a:xfrm>
            <a:off x="478799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" name="椭圆 101"/>
          <p:cNvSpPr/>
          <p:nvPr/>
        </p:nvSpPr>
        <p:spPr bwMode="auto">
          <a:xfrm>
            <a:off x="4931995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" name="椭圆 102"/>
          <p:cNvSpPr/>
          <p:nvPr/>
        </p:nvSpPr>
        <p:spPr bwMode="auto">
          <a:xfrm>
            <a:off x="5216403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" name="椭圆 103"/>
          <p:cNvSpPr/>
          <p:nvPr/>
        </p:nvSpPr>
        <p:spPr bwMode="auto">
          <a:xfrm>
            <a:off x="5072405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" name="椭圆 104"/>
          <p:cNvSpPr/>
          <p:nvPr/>
        </p:nvSpPr>
        <p:spPr bwMode="auto">
          <a:xfrm>
            <a:off x="1514714" y="664778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6" name="椭圆 105"/>
          <p:cNvSpPr/>
          <p:nvPr/>
        </p:nvSpPr>
        <p:spPr bwMode="auto">
          <a:xfrm>
            <a:off x="1658712" y="664778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7" name="椭圆 106"/>
          <p:cNvSpPr/>
          <p:nvPr/>
        </p:nvSpPr>
        <p:spPr bwMode="auto">
          <a:xfrm>
            <a:off x="923431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8" name="椭圆 107"/>
          <p:cNvSpPr/>
          <p:nvPr/>
        </p:nvSpPr>
        <p:spPr bwMode="auto">
          <a:xfrm>
            <a:off x="106742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9" name="椭圆 108"/>
          <p:cNvSpPr/>
          <p:nvPr/>
        </p:nvSpPr>
        <p:spPr bwMode="auto">
          <a:xfrm>
            <a:off x="7178795" y="662782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0" name="椭圆 109"/>
          <p:cNvSpPr/>
          <p:nvPr/>
        </p:nvSpPr>
        <p:spPr bwMode="auto">
          <a:xfrm>
            <a:off x="7321688" y="660802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" name="椭圆 111"/>
          <p:cNvSpPr/>
          <p:nvPr/>
        </p:nvSpPr>
        <p:spPr bwMode="auto">
          <a:xfrm>
            <a:off x="42672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3" name="椭圆 112"/>
          <p:cNvSpPr/>
          <p:nvPr/>
        </p:nvSpPr>
        <p:spPr bwMode="auto">
          <a:xfrm>
            <a:off x="57072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" name="椭圆 113"/>
          <p:cNvSpPr/>
          <p:nvPr/>
        </p:nvSpPr>
        <p:spPr bwMode="auto">
          <a:xfrm>
            <a:off x="180003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5" name="椭圆 114"/>
          <p:cNvSpPr/>
          <p:nvPr/>
        </p:nvSpPr>
        <p:spPr bwMode="auto">
          <a:xfrm>
            <a:off x="2160032" y="668960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6" name="椭圆 115"/>
          <p:cNvSpPr/>
          <p:nvPr/>
        </p:nvSpPr>
        <p:spPr bwMode="auto">
          <a:xfrm>
            <a:off x="2304030" y="66502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7" name="椭圆 116"/>
          <p:cNvSpPr/>
          <p:nvPr/>
        </p:nvSpPr>
        <p:spPr bwMode="auto">
          <a:xfrm>
            <a:off x="2448028" y="668960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8" name="椭圆 117"/>
          <p:cNvSpPr/>
          <p:nvPr/>
        </p:nvSpPr>
        <p:spPr bwMode="auto">
          <a:xfrm>
            <a:off x="7019966" y="664798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9" name="椭圆 118"/>
          <p:cNvSpPr/>
          <p:nvPr/>
        </p:nvSpPr>
        <p:spPr bwMode="auto">
          <a:xfrm>
            <a:off x="5372093" y="664733"/>
            <a:ext cx="108000" cy="1080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0" name="椭圆 119"/>
          <p:cNvSpPr/>
          <p:nvPr/>
        </p:nvSpPr>
        <p:spPr bwMode="auto">
          <a:xfrm>
            <a:off x="551609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1" name="椭圆 120"/>
          <p:cNvSpPr/>
          <p:nvPr/>
        </p:nvSpPr>
        <p:spPr bwMode="auto">
          <a:xfrm>
            <a:off x="566008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2" name="椭圆 121"/>
          <p:cNvSpPr/>
          <p:nvPr/>
        </p:nvSpPr>
        <p:spPr bwMode="auto">
          <a:xfrm>
            <a:off x="580408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3" name="椭圆 122"/>
          <p:cNvSpPr/>
          <p:nvPr/>
        </p:nvSpPr>
        <p:spPr bwMode="auto">
          <a:xfrm>
            <a:off x="5948085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" name="椭圆 123"/>
          <p:cNvSpPr/>
          <p:nvPr/>
        </p:nvSpPr>
        <p:spPr bwMode="auto">
          <a:xfrm>
            <a:off x="609208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5" name="椭圆 124"/>
          <p:cNvSpPr/>
          <p:nvPr/>
        </p:nvSpPr>
        <p:spPr bwMode="auto">
          <a:xfrm>
            <a:off x="623608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6" name="椭圆 125"/>
          <p:cNvSpPr/>
          <p:nvPr/>
        </p:nvSpPr>
        <p:spPr bwMode="auto">
          <a:xfrm>
            <a:off x="638007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7" name="椭圆 126"/>
          <p:cNvSpPr/>
          <p:nvPr/>
        </p:nvSpPr>
        <p:spPr bwMode="auto">
          <a:xfrm>
            <a:off x="652407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506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3.7037E-7 L 0.04236 -0.0444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8" y="-222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22222E-6 L 0.0283 -0.0754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6" y="-377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81481E-6 L 0.0507 -0.0055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5" y="-27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96296E-6 L 0.04896 -0.0655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1" y="-196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96296E-6 L -0.05399 -0.0555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-277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44444E-6 L 0.01615 -0.0578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9" y="-289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6 L 0.01302 -0.0587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2" y="-294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1.85185E-6 L 0.05729 -0.0444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65" y="-2222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2.22222E-6 L 0.05729 -0.04444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65" y="-2222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11111E-6 L 0.0573 -0.0444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65" y="-2222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4.07407E-6 L -0.05052 -0.06829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3" y="-2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箭头连接符 33"/>
          <p:cNvCxnSpPr/>
          <p:nvPr/>
        </p:nvCxnSpPr>
        <p:spPr>
          <a:xfrm>
            <a:off x="6377803" y="4364987"/>
            <a:ext cx="2486311" cy="0"/>
          </a:xfrm>
          <a:prstGeom prst="straightConnector1">
            <a:avLst/>
          </a:prstGeom>
          <a:ln>
            <a:solidFill>
              <a:srgbClr val="9FCC3E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0" y="833440"/>
            <a:ext cx="9144000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zh-CN" altLang="en-US" sz="3200" b="1" dirty="0">
                <a:solidFill>
                  <a:srgbClr val="6CA62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自然激励方法 </a:t>
            </a:r>
            <a:r>
              <a:rPr lang="en-US" altLang="zh-CN" sz="3200" b="1" dirty="0">
                <a:solidFill>
                  <a:srgbClr val="6CA62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灯片编号占位符 1"/>
          <p:cNvSpPr txBox="1">
            <a:spLocks noGrp="1"/>
          </p:cNvSpPr>
          <p:nvPr/>
        </p:nvSpPr>
        <p:spPr bwMode="auto">
          <a:xfrm>
            <a:off x="7235963" y="6596956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r">
              <a:defRPr kumimoji="1" sz="1400" b="1">
                <a:solidFill>
                  <a:schemeClr val="bg1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defRPr>
            </a:lvl1pPr>
          </a:lstStyle>
          <a:p>
            <a:fld id="{0D7D0512-7820-47F3-A392-C9562B311ADF}" type="slidenum">
              <a:rPr lang="zh-CN" altLang="en-US"/>
              <a:pPr/>
              <a:t>34</a:t>
            </a:fld>
            <a:endParaRPr lang="en-US" altLang="zh-CN" dirty="0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2311508" y="1412877"/>
            <a:ext cx="4550815" cy="4547826"/>
            <a:chOff x="1920300" y="1196752"/>
            <a:chExt cx="4887159" cy="4883949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grpSpPr>
        <p:sp>
          <p:nvSpPr>
            <p:cNvPr id="40" name="椭圆 39"/>
            <p:cNvSpPr/>
            <p:nvPr/>
          </p:nvSpPr>
          <p:spPr>
            <a:xfrm>
              <a:off x="2415584" y="1861793"/>
              <a:ext cx="3930876" cy="3930876"/>
            </a:xfrm>
            <a:prstGeom prst="ellipse">
              <a:avLst/>
            </a:prstGeom>
            <a:noFill/>
            <a:ln>
              <a:solidFill>
                <a:srgbClr val="7CA5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2648585" y="2046547"/>
              <a:ext cx="3499012" cy="3499012"/>
            </a:xfrm>
            <a:prstGeom prst="ellipse">
              <a:avLst/>
            </a:prstGeom>
            <a:noFill/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3495274" y="1196752"/>
              <a:ext cx="1800200" cy="1800200"/>
              <a:chOff x="4113789" y="1425371"/>
              <a:chExt cx="1800200" cy="1800200"/>
            </a:xfrm>
          </p:grpSpPr>
          <p:sp>
            <p:nvSpPr>
              <p:cNvPr id="60" name="泪滴形 59"/>
              <p:cNvSpPr/>
              <p:nvPr/>
            </p:nvSpPr>
            <p:spPr>
              <a:xfrm rot="8160662">
                <a:off x="4113789" y="1425371"/>
                <a:ext cx="1800200" cy="1800200"/>
              </a:xfrm>
              <a:prstGeom prst="teardrop">
                <a:avLst>
                  <a:gd name="adj" fmla="val 121709"/>
                </a:avLst>
              </a:prstGeom>
              <a:gradFill flip="none" rotWithShape="1">
                <a:gsLst>
                  <a:gs pos="0">
                    <a:srgbClr val="57D3FF"/>
                  </a:gs>
                  <a:gs pos="76000">
                    <a:srgbClr val="00B0F0"/>
                  </a:gs>
                  <a:gs pos="100000">
                    <a:srgbClr val="0091FE"/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6350"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椭圆 60"/>
              <p:cNvSpPr/>
              <p:nvPr/>
            </p:nvSpPr>
            <p:spPr>
              <a:xfrm>
                <a:off x="4221801" y="1514164"/>
                <a:ext cx="1584176" cy="1584176"/>
              </a:xfrm>
              <a:prstGeom prst="ellipse">
                <a:avLst/>
              </a:prstGeom>
              <a:solidFill>
                <a:srgbClr val="0091FE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3" name="泪滴形 42"/>
            <p:cNvSpPr/>
            <p:nvPr/>
          </p:nvSpPr>
          <p:spPr>
            <a:xfrm rot="13408299">
              <a:off x="5007259" y="2711689"/>
              <a:ext cx="1800200" cy="1800200"/>
            </a:xfrm>
            <a:prstGeom prst="teardrop">
              <a:avLst>
                <a:gd name="adj" fmla="val 121709"/>
              </a:avLst>
            </a:prstGeom>
            <a:gradFill flip="none" rotWithShape="1">
              <a:gsLst>
                <a:gs pos="0">
                  <a:srgbClr val="A8E53B"/>
                </a:gs>
                <a:gs pos="87000">
                  <a:srgbClr val="A1B90F"/>
                </a:gs>
                <a:gs pos="97000">
                  <a:srgbClr val="6FA808"/>
                </a:gs>
              </a:gsLst>
              <a:path path="rect">
                <a:fillToRect t="100000" r="100000"/>
              </a:path>
              <a:tileRect l="-100000" b="-100000"/>
            </a:gradFill>
            <a:ln w="6350">
              <a:noFill/>
            </a:ln>
            <a:effectLst>
              <a:innerShdw blurRad="419100">
                <a:srgbClr val="FFFF00"/>
              </a:inn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 rot="5247637">
              <a:off x="5134471" y="2818849"/>
              <a:ext cx="1584176" cy="1584176"/>
            </a:xfrm>
            <a:prstGeom prst="ellipse">
              <a:avLst/>
            </a:prstGeom>
            <a:solidFill>
              <a:srgbClr val="91AF21"/>
            </a:solidFill>
            <a:ln w="6350"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5" name="泪滴形 44"/>
            <p:cNvSpPr/>
            <p:nvPr/>
          </p:nvSpPr>
          <p:spPr>
            <a:xfrm rot="8039338" flipH="1">
              <a:off x="1920300" y="2767931"/>
              <a:ext cx="1800200" cy="1800200"/>
            </a:xfrm>
            <a:prstGeom prst="teardrop">
              <a:avLst>
                <a:gd name="adj" fmla="val 121709"/>
              </a:avLst>
            </a:prstGeom>
            <a:gradFill flip="none" rotWithShape="1">
              <a:gsLst>
                <a:gs pos="0">
                  <a:srgbClr val="A8E53B"/>
                </a:gs>
                <a:gs pos="87000">
                  <a:srgbClr val="A1B90F"/>
                </a:gs>
                <a:gs pos="97000">
                  <a:srgbClr val="6FA808"/>
                </a:gs>
              </a:gsLst>
              <a:path path="rect">
                <a:fillToRect t="100000" r="100000"/>
              </a:path>
              <a:tileRect l="-100000" b="-100000"/>
            </a:gradFill>
            <a:ln w="6350">
              <a:noFill/>
            </a:ln>
            <a:effectLst>
              <a:innerShdw blurRad="419100">
                <a:srgbClr val="FFFF00"/>
              </a:inn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 rot="16200000" flipH="1">
              <a:off x="2009093" y="2875943"/>
              <a:ext cx="1584176" cy="1584176"/>
            </a:xfrm>
            <a:prstGeom prst="ellipse">
              <a:avLst/>
            </a:prstGeom>
            <a:solidFill>
              <a:srgbClr val="91AF21"/>
            </a:solidFill>
            <a:ln w="6350"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grpSp>
          <p:nvGrpSpPr>
            <p:cNvPr id="47" name="组合 46"/>
            <p:cNvGrpSpPr/>
            <p:nvPr/>
          </p:nvGrpSpPr>
          <p:grpSpPr>
            <a:xfrm flipV="1">
              <a:off x="3497991" y="4280501"/>
              <a:ext cx="1800200" cy="1800200"/>
              <a:chOff x="4113789" y="1425371"/>
              <a:chExt cx="1800200" cy="1800200"/>
            </a:xfrm>
          </p:grpSpPr>
          <p:sp>
            <p:nvSpPr>
              <p:cNvPr id="58" name="泪滴形 57"/>
              <p:cNvSpPr/>
              <p:nvPr/>
            </p:nvSpPr>
            <p:spPr>
              <a:xfrm rot="8160662">
                <a:off x="4113789" y="1425371"/>
                <a:ext cx="1800200" cy="1800200"/>
              </a:xfrm>
              <a:prstGeom prst="teardrop">
                <a:avLst>
                  <a:gd name="adj" fmla="val 121709"/>
                </a:avLst>
              </a:prstGeom>
              <a:gradFill flip="none" rotWithShape="1">
                <a:gsLst>
                  <a:gs pos="0">
                    <a:srgbClr val="57D3FF"/>
                  </a:gs>
                  <a:gs pos="71000">
                    <a:srgbClr val="00B0F0"/>
                  </a:gs>
                  <a:gs pos="97000">
                    <a:srgbClr val="0091FE"/>
                  </a:gs>
                </a:gsLst>
                <a:path path="rect">
                  <a:fillToRect l="100000" t="100000"/>
                </a:path>
                <a:tileRect r="-100000" b="-100000"/>
              </a:gradFill>
              <a:ln w="6350"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椭圆 58"/>
              <p:cNvSpPr/>
              <p:nvPr/>
            </p:nvSpPr>
            <p:spPr>
              <a:xfrm>
                <a:off x="4221801" y="1514164"/>
                <a:ext cx="1584176" cy="1584176"/>
              </a:xfrm>
              <a:prstGeom prst="ellipse">
                <a:avLst/>
              </a:prstGeom>
              <a:solidFill>
                <a:srgbClr val="0091FE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8" name="椭圆 47"/>
            <p:cNvSpPr/>
            <p:nvPr/>
          </p:nvSpPr>
          <p:spPr>
            <a:xfrm>
              <a:off x="4127220" y="3416003"/>
              <a:ext cx="541742" cy="5412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9" name="TextBox 18"/>
            <p:cNvSpPr txBox="1"/>
            <p:nvPr/>
          </p:nvSpPr>
          <p:spPr>
            <a:xfrm>
              <a:off x="5163291" y="3507597"/>
              <a:ext cx="1525775" cy="486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物理理论</a:t>
              </a:r>
              <a:endPara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TextBox 19"/>
            <p:cNvSpPr txBox="1"/>
            <p:nvPr/>
          </p:nvSpPr>
          <p:spPr>
            <a:xfrm>
              <a:off x="5344465" y="2915330"/>
              <a:ext cx="1224567" cy="396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02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20"/>
            <p:cNvSpPr txBox="1"/>
            <p:nvPr/>
          </p:nvSpPr>
          <p:spPr>
            <a:xfrm>
              <a:off x="2087583" y="3507597"/>
              <a:ext cx="1525775" cy="486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社会学</a:t>
              </a:r>
              <a:endPara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TextBox 21"/>
            <p:cNvSpPr txBox="1"/>
            <p:nvPr/>
          </p:nvSpPr>
          <p:spPr>
            <a:xfrm>
              <a:off x="2165003" y="2992660"/>
              <a:ext cx="1224567" cy="396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04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TextBox 22"/>
            <p:cNvSpPr txBox="1"/>
            <p:nvPr/>
          </p:nvSpPr>
          <p:spPr>
            <a:xfrm>
              <a:off x="3616352" y="1883870"/>
              <a:ext cx="1525775" cy="486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生物启发</a:t>
              </a:r>
              <a:endPara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TextBox 23"/>
            <p:cNvSpPr txBox="1"/>
            <p:nvPr/>
          </p:nvSpPr>
          <p:spPr>
            <a:xfrm>
              <a:off x="3762361" y="1303395"/>
              <a:ext cx="1224567" cy="396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TextBox 24"/>
            <p:cNvSpPr txBox="1"/>
            <p:nvPr/>
          </p:nvSpPr>
          <p:spPr>
            <a:xfrm>
              <a:off x="3636867" y="5054004"/>
              <a:ext cx="1525775" cy="486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化学理论</a:t>
              </a:r>
              <a:endPara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TextBox 25"/>
            <p:cNvSpPr txBox="1"/>
            <p:nvPr/>
          </p:nvSpPr>
          <p:spPr>
            <a:xfrm>
              <a:off x="3797530" y="4473926"/>
              <a:ext cx="1224567" cy="396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03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4217376" y="3493325"/>
              <a:ext cx="386607" cy="38660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5DD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62" name="直接箭头连接符 61"/>
          <p:cNvCxnSpPr/>
          <p:nvPr/>
        </p:nvCxnSpPr>
        <p:spPr>
          <a:xfrm flipH="1">
            <a:off x="252060" y="5804967"/>
            <a:ext cx="3888162" cy="0"/>
          </a:xfrm>
          <a:prstGeom prst="straightConnector1">
            <a:avLst/>
          </a:prstGeom>
          <a:ln>
            <a:solidFill>
              <a:srgbClr val="009BD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Box 44"/>
          <p:cNvSpPr txBox="1">
            <a:spLocks noChangeArrowheads="1"/>
          </p:cNvSpPr>
          <p:nvPr/>
        </p:nvSpPr>
        <p:spPr bwMode="auto">
          <a:xfrm>
            <a:off x="6108855" y="1499031"/>
            <a:ext cx="2761705" cy="1588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pPr indent="0" algn="just"/>
            <a:r>
              <a:rPr lang="zh-CN" altLang="en-US" sz="1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生物行为</a:t>
            </a:r>
            <a:endParaRPr lang="en-US" altLang="zh-CN" sz="18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/>
            <a:r>
              <a:rPr lang="en-US" altLang="zh-CN" sz="18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</a:t>
            </a:r>
            <a:r>
              <a:rPr lang="zh-CN" altLang="en-US" sz="18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的集体行为分析</a:t>
            </a:r>
            <a:endParaRPr lang="en-US" altLang="zh-CN" sz="1800" dirty="0">
              <a:solidFill>
                <a:prstClr val="black">
                  <a:lumMod val="65000"/>
                  <a:lumOff val="3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/>
            <a:r>
              <a:rPr lang="zh-CN" altLang="en-US" sz="18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生物行为例如群集，觅食，趋药性等已用于自组织</a:t>
            </a:r>
            <a:endParaRPr lang="en-US" altLang="zh-CN" sz="1800" dirty="0">
              <a:solidFill>
                <a:prstClr val="black">
                  <a:lumMod val="65000"/>
                  <a:lumOff val="3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>
            <a:off x="4975952" y="1499031"/>
            <a:ext cx="3888162" cy="0"/>
          </a:xfrm>
          <a:prstGeom prst="straightConnector1">
            <a:avLst/>
          </a:prstGeom>
          <a:ln>
            <a:solidFill>
              <a:srgbClr val="009BD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252060" y="2997006"/>
            <a:ext cx="2486311" cy="0"/>
          </a:xfrm>
          <a:prstGeom prst="straightConnector1">
            <a:avLst/>
          </a:prstGeom>
          <a:ln>
            <a:solidFill>
              <a:srgbClr val="9FCC3E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44"/>
          <p:cNvSpPr txBox="1">
            <a:spLocks noChangeArrowheads="1"/>
          </p:cNvSpPr>
          <p:nvPr/>
        </p:nvSpPr>
        <p:spPr bwMode="auto">
          <a:xfrm>
            <a:off x="6332680" y="4377170"/>
            <a:ext cx="2761705" cy="1588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pPr indent="0"/>
            <a:r>
              <a:rPr lang="zh-CN" altLang="en-US" sz="1800" b="1" dirty="0">
                <a:solidFill>
                  <a:srgbClr val="6CA6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势能场理论</a:t>
            </a:r>
            <a:endParaRPr lang="en-US" altLang="zh-CN" sz="1800" b="1" dirty="0">
              <a:solidFill>
                <a:srgbClr val="6CA62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/>
            <a:r>
              <a:rPr lang="zh-CN" altLang="en-US" sz="18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路径规划中的障碍规避</a:t>
            </a:r>
            <a:endParaRPr lang="en-US" altLang="zh-CN" sz="1800" dirty="0">
              <a:solidFill>
                <a:prstClr val="black">
                  <a:lumMod val="65000"/>
                  <a:lumOff val="3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/>
            <a:r>
              <a:rPr lang="zh-CN" altLang="en-US" sz="18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机器人自主控制</a:t>
            </a:r>
            <a:endParaRPr lang="en-US" altLang="zh-CN" sz="1800" dirty="0">
              <a:solidFill>
                <a:prstClr val="black">
                  <a:lumMod val="65000"/>
                  <a:lumOff val="3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/>
            <a:r>
              <a:rPr lang="zh-CN" altLang="en-US" sz="18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自适应任务分配</a:t>
            </a:r>
            <a:endParaRPr lang="en-US" altLang="zh-CN" sz="1800" dirty="0">
              <a:solidFill>
                <a:prstClr val="black">
                  <a:lumMod val="65000"/>
                  <a:lumOff val="3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 Box 44"/>
          <p:cNvSpPr txBox="1">
            <a:spLocks noChangeArrowheads="1"/>
          </p:cNvSpPr>
          <p:nvPr/>
        </p:nvSpPr>
        <p:spPr bwMode="auto">
          <a:xfrm>
            <a:off x="252060" y="4590788"/>
            <a:ext cx="2761705" cy="1214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pPr indent="0"/>
            <a:r>
              <a:rPr lang="zh-CN" altLang="en-US" sz="1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化学反应</a:t>
            </a:r>
            <a:endParaRPr lang="en-US" altLang="zh-CN" sz="18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/>
            <a:r>
              <a:rPr lang="zh-CN" altLang="en-US" sz="18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服务组合，延迟绑定</a:t>
            </a:r>
            <a:endParaRPr lang="en-US" altLang="zh-CN" sz="1800" dirty="0">
              <a:solidFill>
                <a:prstClr val="black">
                  <a:lumMod val="65000"/>
                  <a:lumOff val="3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/>
            <a:r>
              <a:rPr lang="zh-CN" altLang="en-US" sz="18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元组空间，系统协调</a:t>
            </a:r>
            <a:endParaRPr lang="en-US" altLang="zh-CN" sz="1800" dirty="0">
              <a:solidFill>
                <a:prstClr val="black">
                  <a:lumMod val="65000"/>
                  <a:lumOff val="3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 Box 44"/>
          <p:cNvSpPr txBox="1">
            <a:spLocks noChangeArrowheads="1"/>
          </p:cNvSpPr>
          <p:nvPr/>
        </p:nvSpPr>
        <p:spPr bwMode="auto">
          <a:xfrm>
            <a:off x="199922" y="1782827"/>
            <a:ext cx="2761705" cy="1214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pPr indent="0"/>
            <a:r>
              <a:rPr lang="zh-CN" altLang="en-US" sz="1800" b="1" dirty="0">
                <a:solidFill>
                  <a:srgbClr val="6CA6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市场理论，拍卖理论</a:t>
            </a:r>
            <a:endParaRPr lang="en-US" altLang="zh-CN" sz="1800" b="1" dirty="0">
              <a:solidFill>
                <a:srgbClr val="6CA62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/>
            <a:r>
              <a:rPr lang="zh-CN" altLang="en-US" sz="1800" b="1" dirty="0">
                <a:solidFill>
                  <a:srgbClr val="6CA6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社会规范</a:t>
            </a:r>
            <a:endParaRPr lang="en-US" altLang="zh-CN" sz="1800" b="1" dirty="0">
              <a:solidFill>
                <a:srgbClr val="6CA62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/>
            <a:r>
              <a:rPr lang="zh-CN" altLang="en-US" sz="18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多</a:t>
            </a:r>
            <a:r>
              <a:rPr lang="en-US" altLang="zh-CN" sz="18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Agent</a:t>
            </a:r>
            <a:r>
              <a:rPr lang="zh-CN" altLang="en-US" sz="18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协作</a:t>
            </a:r>
            <a:endParaRPr lang="en-US" altLang="zh-CN" sz="1800" b="1" dirty="0">
              <a:solidFill>
                <a:prstClr val="black">
                  <a:lumMod val="65000"/>
                  <a:lumOff val="3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Rectangle 2"/>
          <p:cNvSpPr>
            <a:spLocks noChangeArrowheads="1"/>
          </p:cNvSpPr>
          <p:nvPr/>
        </p:nvSpPr>
        <p:spPr bwMode="auto">
          <a:xfrm>
            <a:off x="3492017" y="45049"/>
            <a:ext cx="5651985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二、自适应</a:t>
            </a:r>
            <a:r>
              <a: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-05</a:t>
            </a:r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方法</a:t>
            </a:r>
            <a:r>
              <a: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(14/21)</a:t>
            </a:r>
            <a:endParaRPr lang="zh-CN" alt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6" name="椭圆 65"/>
          <p:cNvSpPr/>
          <p:nvPr/>
        </p:nvSpPr>
        <p:spPr bwMode="auto">
          <a:xfrm>
            <a:off x="144060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" name="椭圆 66"/>
          <p:cNvSpPr/>
          <p:nvPr/>
        </p:nvSpPr>
        <p:spPr bwMode="auto">
          <a:xfrm>
            <a:off x="288058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" name="椭圆 67"/>
          <p:cNvSpPr/>
          <p:nvPr/>
        </p:nvSpPr>
        <p:spPr bwMode="auto">
          <a:xfrm>
            <a:off x="121513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" name="椭圆 68"/>
          <p:cNvSpPr/>
          <p:nvPr/>
        </p:nvSpPr>
        <p:spPr bwMode="auto">
          <a:xfrm>
            <a:off x="1359131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" name="椭圆 69"/>
          <p:cNvSpPr/>
          <p:nvPr/>
        </p:nvSpPr>
        <p:spPr bwMode="auto">
          <a:xfrm>
            <a:off x="280802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" name="椭圆 70"/>
          <p:cNvSpPr/>
          <p:nvPr/>
        </p:nvSpPr>
        <p:spPr bwMode="auto">
          <a:xfrm>
            <a:off x="2952021" y="660802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" name="椭圆 71"/>
          <p:cNvSpPr/>
          <p:nvPr/>
        </p:nvSpPr>
        <p:spPr bwMode="auto">
          <a:xfrm>
            <a:off x="309601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3" name="椭圆 72"/>
          <p:cNvSpPr/>
          <p:nvPr/>
        </p:nvSpPr>
        <p:spPr bwMode="auto">
          <a:xfrm>
            <a:off x="324001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" name="椭圆 73"/>
          <p:cNvSpPr/>
          <p:nvPr/>
        </p:nvSpPr>
        <p:spPr bwMode="auto">
          <a:xfrm>
            <a:off x="363601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5" name="椭圆 74"/>
          <p:cNvSpPr/>
          <p:nvPr/>
        </p:nvSpPr>
        <p:spPr bwMode="auto">
          <a:xfrm>
            <a:off x="378001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" name="椭圆 75"/>
          <p:cNvSpPr/>
          <p:nvPr/>
        </p:nvSpPr>
        <p:spPr bwMode="auto">
          <a:xfrm>
            <a:off x="392400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" name="椭圆 76"/>
          <p:cNvSpPr/>
          <p:nvPr/>
        </p:nvSpPr>
        <p:spPr bwMode="auto">
          <a:xfrm>
            <a:off x="406800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8" name="椭圆 77"/>
          <p:cNvSpPr/>
          <p:nvPr/>
        </p:nvSpPr>
        <p:spPr bwMode="auto">
          <a:xfrm>
            <a:off x="4212005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9" name="椭圆 78"/>
          <p:cNvSpPr/>
          <p:nvPr/>
        </p:nvSpPr>
        <p:spPr bwMode="auto">
          <a:xfrm>
            <a:off x="435600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0" name="椭圆 79"/>
          <p:cNvSpPr/>
          <p:nvPr/>
        </p:nvSpPr>
        <p:spPr bwMode="auto">
          <a:xfrm>
            <a:off x="450000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1" name="椭圆 80"/>
          <p:cNvSpPr/>
          <p:nvPr/>
        </p:nvSpPr>
        <p:spPr bwMode="auto">
          <a:xfrm>
            <a:off x="464399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2" name="椭圆 81"/>
          <p:cNvSpPr/>
          <p:nvPr/>
        </p:nvSpPr>
        <p:spPr bwMode="auto">
          <a:xfrm>
            <a:off x="478799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3" name="椭圆 82"/>
          <p:cNvSpPr/>
          <p:nvPr/>
        </p:nvSpPr>
        <p:spPr bwMode="auto">
          <a:xfrm>
            <a:off x="4931995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4" name="椭圆 83"/>
          <p:cNvSpPr/>
          <p:nvPr/>
        </p:nvSpPr>
        <p:spPr bwMode="auto">
          <a:xfrm>
            <a:off x="5216403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5" name="椭圆 84"/>
          <p:cNvSpPr/>
          <p:nvPr/>
        </p:nvSpPr>
        <p:spPr bwMode="auto">
          <a:xfrm>
            <a:off x="5072405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6" name="椭圆 85"/>
          <p:cNvSpPr/>
          <p:nvPr/>
        </p:nvSpPr>
        <p:spPr bwMode="auto">
          <a:xfrm>
            <a:off x="1514714" y="664778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7" name="椭圆 86"/>
          <p:cNvSpPr/>
          <p:nvPr/>
        </p:nvSpPr>
        <p:spPr bwMode="auto">
          <a:xfrm>
            <a:off x="1658712" y="664778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8" name="椭圆 87"/>
          <p:cNvSpPr/>
          <p:nvPr/>
        </p:nvSpPr>
        <p:spPr bwMode="auto">
          <a:xfrm>
            <a:off x="923431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9" name="椭圆 88"/>
          <p:cNvSpPr/>
          <p:nvPr/>
        </p:nvSpPr>
        <p:spPr bwMode="auto">
          <a:xfrm>
            <a:off x="106742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" name="椭圆 89"/>
          <p:cNvSpPr/>
          <p:nvPr/>
        </p:nvSpPr>
        <p:spPr bwMode="auto">
          <a:xfrm>
            <a:off x="7178795" y="662782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" name="椭圆 90"/>
          <p:cNvSpPr/>
          <p:nvPr/>
        </p:nvSpPr>
        <p:spPr bwMode="auto">
          <a:xfrm>
            <a:off x="7321688" y="660802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" name="椭圆 92"/>
          <p:cNvSpPr/>
          <p:nvPr/>
        </p:nvSpPr>
        <p:spPr bwMode="auto">
          <a:xfrm>
            <a:off x="42672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" name="椭圆 93"/>
          <p:cNvSpPr/>
          <p:nvPr/>
        </p:nvSpPr>
        <p:spPr bwMode="auto">
          <a:xfrm>
            <a:off x="57072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5" name="椭圆 94"/>
          <p:cNvSpPr/>
          <p:nvPr/>
        </p:nvSpPr>
        <p:spPr bwMode="auto">
          <a:xfrm>
            <a:off x="180003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6" name="椭圆 95"/>
          <p:cNvSpPr/>
          <p:nvPr/>
        </p:nvSpPr>
        <p:spPr bwMode="auto">
          <a:xfrm>
            <a:off x="2160032" y="668960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" name="椭圆 96"/>
          <p:cNvSpPr/>
          <p:nvPr/>
        </p:nvSpPr>
        <p:spPr bwMode="auto">
          <a:xfrm>
            <a:off x="2304030" y="66502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" name="椭圆 97"/>
          <p:cNvSpPr/>
          <p:nvPr/>
        </p:nvSpPr>
        <p:spPr bwMode="auto">
          <a:xfrm>
            <a:off x="2448028" y="668960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" name="椭圆 98"/>
          <p:cNvSpPr/>
          <p:nvPr/>
        </p:nvSpPr>
        <p:spPr bwMode="auto">
          <a:xfrm>
            <a:off x="7019966" y="664798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" name="椭圆 99"/>
          <p:cNvSpPr/>
          <p:nvPr/>
        </p:nvSpPr>
        <p:spPr bwMode="auto">
          <a:xfrm>
            <a:off x="537209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" name="椭圆 100"/>
          <p:cNvSpPr/>
          <p:nvPr/>
        </p:nvSpPr>
        <p:spPr bwMode="auto">
          <a:xfrm>
            <a:off x="5516091" y="667669"/>
            <a:ext cx="108000" cy="1080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" name="椭圆 101"/>
          <p:cNvSpPr/>
          <p:nvPr/>
        </p:nvSpPr>
        <p:spPr bwMode="auto">
          <a:xfrm>
            <a:off x="566008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" name="椭圆 102"/>
          <p:cNvSpPr/>
          <p:nvPr/>
        </p:nvSpPr>
        <p:spPr bwMode="auto">
          <a:xfrm>
            <a:off x="580408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" name="椭圆 103"/>
          <p:cNvSpPr/>
          <p:nvPr/>
        </p:nvSpPr>
        <p:spPr bwMode="auto">
          <a:xfrm>
            <a:off x="5948085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" name="椭圆 104"/>
          <p:cNvSpPr/>
          <p:nvPr/>
        </p:nvSpPr>
        <p:spPr bwMode="auto">
          <a:xfrm>
            <a:off x="609208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6" name="椭圆 105"/>
          <p:cNvSpPr/>
          <p:nvPr/>
        </p:nvSpPr>
        <p:spPr bwMode="auto">
          <a:xfrm>
            <a:off x="623608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7" name="椭圆 106"/>
          <p:cNvSpPr/>
          <p:nvPr/>
        </p:nvSpPr>
        <p:spPr bwMode="auto">
          <a:xfrm>
            <a:off x="638007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8" name="椭圆 107"/>
          <p:cNvSpPr/>
          <p:nvPr/>
        </p:nvSpPr>
        <p:spPr bwMode="auto">
          <a:xfrm>
            <a:off x="652407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>
            <a:off x="-35936" y="6073736"/>
            <a:ext cx="9144001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M.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Mamei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R. Menezes, R.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Tolksdorf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F.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Zambonelli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Case studies for self-organization in computer science, J. Syst. Archit. 52 (8–9) (2006) 443–460.</a:t>
            </a:r>
          </a:p>
        </p:txBody>
      </p:sp>
      <p:sp>
        <p:nvSpPr>
          <p:cNvPr id="109" name="矩形 108"/>
          <p:cNvSpPr/>
          <p:nvPr/>
        </p:nvSpPr>
        <p:spPr>
          <a:xfrm>
            <a:off x="20071" y="6040726"/>
            <a:ext cx="9144001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altLang="zh-CN" sz="1400" dirty="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O.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Simonin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Construction of numerical potential fields with reactive agents, in: Proc. AAMAS, ACM, 2005, pp. 1351–1352.</a:t>
            </a:r>
          </a:p>
        </p:txBody>
      </p:sp>
      <p:sp>
        <p:nvSpPr>
          <p:cNvPr id="110" name="矩形 109"/>
          <p:cNvSpPr/>
          <p:nvPr/>
        </p:nvSpPr>
        <p:spPr>
          <a:xfrm>
            <a:off x="1" y="6047183"/>
            <a:ext cx="9144001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M.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Viroli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M.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Casadei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Biochemical tuple spaces for self-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organising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coordination, in: Coordination Models and Languages, in: LNCS, vol. 5521, Springer, 2009, pp. 143–162.</a:t>
            </a:r>
          </a:p>
        </p:txBody>
      </p:sp>
      <p:sp>
        <p:nvSpPr>
          <p:cNvPr id="111" name="矩形 110"/>
          <p:cNvSpPr/>
          <p:nvPr/>
        </p:nvSpPr>
        <p:spPr>
          <a:xfrm>
            <a:off x="-15866" y="6059361"/>
            <a:ext cx="9144001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C.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Villalba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F.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Zambonelli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Towards nature-inspired pervasive service ecosystems: concepts and simulation experiences, J.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Netw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.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Comput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. Appl. 34 (2) (2011) 589–602.</a:t>
            </a:r>
            <a:endParaRPr lang="zh-CN" altLang="en-US" sz="1400" dirty="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30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109" grpId="0" animBg="1"/>
      <p:bldP spid="110" grpId="0" animBg="1"/>
      <p:bldP spid="1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0" y="833440"/>
            <a:ext cx="9144000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zh-CN" altLang="en-US" sz="3200" b="1" dirty="0">
                <a:solidFill>
                  <a:srgbClr val="6CA62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形式化建模与检查 </a:t>
            </a:r>
            <a:r>
              <a:rPr lang="en-US" altLang="zh-CN" sz="3200" b="1" dirty="0">
                <a:solidFill>
                  <a:srgbClr val="6CA62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灯片编号占位符 1"/>
          <p:cNvSpPr txBox="1">
            <a:spLocks noGrp="1"/>
          </p:cNvSpPr>
          <p:nvPr/>
        </p:nvSpPr>
        <p:spPr bwMode="auto">
          <a:xfrm>
            <a:off x="7235963" y="6596956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r">
              <a:defRPr kumimoji="1" sz="1400" b="1">
                <a:solidFill>
                  <a:schemeClr val="bg1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defRPr>
            </a:lvl1pPr>
          </a:lstStyle>
          <a:p>
            <a:fld id="{0D7D0512-7820-47F3-A392-C9562B311ADF}" type="slidenum">
              <a:rPr lang="zh-CN" altLang="en-US"/>
              <a:pPr/>
              <a:t>35</a:t>
            </a:fld>
            <a:endParaRPr lang="en-US" altLang="zh-CN" dirty="0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" y="6092963"/>
            <a:ext cx="9144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M.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Güdemann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F.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Ortmeier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W.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Reif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Formal modeling and verification of systems with self-x properties, in: Autonomic and Trusted Computing, in: LNCS, vol. 4158, Springer, 2006, pp. 38–47.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252063" y="1470643"/>
            <a:ext cx="4206011" cy="4622320"/>
          </a:xfrm>
          <a:prstGeom prst="roundRect">
            <a:avLst>
              <a:gd name="adj" fmla="val 4118"/>
            </a:avLst>
          </a:prstGeom>
          <a:solidFill>
            <a:sysClr val="window" lastClr="FFFFFF"/>
          </a:solidFill>
          <a:ln w="2540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74125" y="4409036"/>
            <a:ext cx="3737880" cy="1539929"/>
          </a:xfrm>
          <a:prstGeom prst="rect">
            <a:avLst/>
          </a:prstGeom>
          <a:noFill/>
          <a:ln w="25400" cap="flat" cmpd="sng" algn="ctr">
            <a:solidFill>
              <a:srgbClr val="9FCC3E"/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252060" y="3932993"/>
            <a:ext cx="4206014" cy="404872"/>
          </a:xfrm>
          <a:prstGeom prst="rect">
            <a:avLst/>
          </a:prstGeom>
          <a:solidFill>
            <a:srgbClr val="91AF21"/>
          </a:solidFill>
          <a:ln w="9525" cap="flat" cmpd="sng" algn="ctr">
            <a:solidFill>
              <a:srgbClr val="9FCC3E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检查 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Verification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5" name="矩形 3"/>
          <p:cNvSpPr>
            <a:spLocks noChangeArrowheads="1"/>
          </p:cNvSpPr>
          <p:nvPr/>
        </p:nvSpPr>
        <p:spPr bwMode="auto">
          <a:xfrm>
            <a:off x="612055" y="4508985"/>
            <a:ext cx="3491254" cy="1338828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Self</a:t>
            </a:r>
            <a:r>
              <a:rPr lang="zh-CN" altLang="en-US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特性和动态性导致</a:t>
            </a:r>
            <a:endParaRPr lang="en-US" altLang="zh-CN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保证</a:t>
            </a:r>
            <a:r>
              <a:rPr lang="en-US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SAS</a:t>
            </a:r>
            <a:r>
              <a:rPr lang="zh-CN" altLang="en-US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的行为和结构的正确性</a:t>
            </a:r>
            <a:endParaRPr lang="en-US" altLang="zh-CN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特别是对于安全攸关的领域</a:t>
            </a:r>
          </a:p>
        </p:txBody>
      </p:sp>
      <p:pic>
        <p:nvPicPr>
          <p:cNvPr id="2050" name="Picture 2" descr="http://p4.qhimg.com/t014369f8d2b237521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67" y="1662118"/>
            <a:ext cx="3351600" cy="2128767"/>
          </a:xfrm>
          <a:prstGeom prst="rect">
            <a:avLst/>
          </a:prstGeom>
          <a:ln w="28575">
            <a:solidFill>
              <a:sysClr val="window" lastClr="FFFF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组合 1"/>
          <p:cNvGrpSpPr/>
          <p:nvPr/>
        </p:nvGrpSpPr>
        <p:grpSpPr>
          <a:xfrm>
            <a:off x="4284004" y="1470643"/>
            <a:ext cx="4607939" cy="4622320"/>
            <a:chOff x="4284004" y="1470643"/>
            <a:chExt cx="4607939" cy="4622320"/>
          </a:xfrm>
        </p:grpSpPr>
        <p:sp>
          <p:nvSpPr>
            <p:cNvPr id="8" name="圆角矩形 7"/>
            <p:cNvSpPr/>
            <p:nvPr/>
          </p:nvSpPr>
          <p:spPr>
            <a:xfrm>
              <a:off x="4659157" y="1470643"/>
              <a:ext cx="4232786" cy="4622320"/>
            </a:xfrm>
            <a:prstGeom prst="roundRect">
              <a:avLst>
                <a:gd name="adj" fmla="val 4118"/>
              </a:avLst>
            </a:prstGeom>
            <a:solidFill>
              <a:sysClr val="window" lastClr="FFFFFF"/>
            </a:solidFill>
            <a:ln w="2540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4297821" y="1832119"/>
              <a:ext cx="433995" cy="112970"/>
              <a:chOff x="4345371" y="2115042"/>
              <a:chExt cx="433995" cy="112970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4683477" y="2115042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4345371" y="2120376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4376444" y="2132856"/>
                <a:ext cx="360040" cy="72008"/>
              </a:xfrm>
              <a:prstGeom prst="rect">
                <a:avLst/>
              </a:prstGeom>
              <a:gradFill flip="none" rotWithShape="1">
                <a:gsLst>
                  <a:gs pos="57000">
                    <a:sysClr val="window" lastClr="FFFFFF">
                      <a:lumMod val="85000"/>
                    </a:sysClr>
                  </a:gs>
                  <a:gs pos="9000">
                    <a:sysClr val="window" lastClr="FFFFFF">
                      <a:lumMod val="50000"/>
                    </a:sysClr>
                  </a:gs>
                  <a:gs pos="98000">
                    <a:sysClr val="window" lastClr="FFFFFF">
                      <a:lumMod val="65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4297821" y="2492185"/>
              <a:ext cx="433995" cy="112970"/>
              <a:chOff x="4345371" y="2115042"/>
              <a:chExt cx="433995" cy="112970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4683477" y="2115042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4345371" y="2120376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376444" y="2132856"/>
                <a:ext cx="360040" cy="72008"/>
              </a:xfrm>
              <a:prstGeom prst="rect">
                <a:avLst/>
              </a:prstGeom>
              <a:gradFill flip="none" rotWithShape="1">
                <a:gsLst>
                  <a:gs pos="57000">
                    <a:sysClr val="window" lastClr="FFFFFF">
                      <a:lumMod val="85000"/>
                    </a:sysClr>
                  </a:gs>
                  <a:gs pos="9000">
                    <a:sysClr val="window" lastClr="FFFFFF">
                      <a:lumMod val="50000"/>
                    </a:sysClr>
                  </a:gs>
                  <a:gs pos="98000">
                    <a:sysClr val="window" lastClr="FFFFFF">
                      <a:lumMod val="65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4307073" y="3140176"/>
              <a:ext cx="433995" cy="112970"/>
              <a:chOff x="4345371" y="2115042"/>
              <a:chExt cx="433995" cy="112970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4683477" y="2115042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4345371" y="2120376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4376444" y="2132856"/>
                <a:ext cx="360040" cy="72008"/>
              </a:xfrm>
              <a:prstGeom prst="rect">
                <a:avLst/>
              </a:prstGeom>
              <a:gradFill flip="none" rotWithShape="1">
                <a:gsLst>
                  <a:gs pos="57000">
                    <a:sysClr val="window" lastClr="FFFFFF">
                      <a:lumMod val="85000"/>
                    </a:sysClr>
                  </a:gs>
                  <a:gs pos="9000">
                    <a:sysClr val="window" lastClr="FFFFFF">
                      <a:lumMod val="50000"/>
                    </a:sysClr>
                  </a:gs>
                  <a:gs pos="98000">
                    <a:sysClr val="window" lastClr="FFFFFF">
                      <a:lumMod val="65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4313076" y="3788167"/>
              <a:ext cx="433995" cy="112970"/>
              <a:chOff x="4345371" y="2115042"/>
              <a:chExt cx="433995" cy="112970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4683477" y="2115042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4345371" y="2120376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4376444" y="2132856"/>
                <a:ext cx="360040" cy="72008"/>
              </a:xfrm>
              <a:prstGeom prst="rect">
                <a:avLst/>
              </a:prstGeom>
              <a:gradFill flip="none" rotWithShape="1">
                <a:gsLst>
                  <a:gs pos="57000">
                    <a:sysClr val="window" lastClr="FFFFFF">
                      <a:lumMod val="85000"/>
                    </a:sysClr>
                  </a:gs>
                  <a:gs pos="9000">
                    <a:sysClr val="window" lastClr="FFFFFF">
                      <a:lumMod val="50000"/>
                    </a:sysClr>
                  </a:gs>
                  <a:gs pos="98000">
                    <a:sysClr val="window" lastClr="FFFFFF">
                      <a:lumMod val="65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4305858" y="4364159"/>
              <a:ext cx="433995" cy="112970"/>
              <a:chOff x="4345371" y="2115042"/>
              <a:chExt cx="433995" cy="112970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4683477" y="2115042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4345371" y="2120376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4376444" y="2132856"/>
                <a:ext cx="360040" cy="72008"/>
              </a:xfrm>
              <a:prstGeom prst="rect">
                <a:avLst/>
              </a:prstGeom>
              <a:gradFill flip="none" rotWithShape="1">
                <a:gsLst>
                  <a:gs pos="57000">
                    <a:sysClr val="window" lastClr="FFFFFF">
                      <a:lumMod val="85000"/>
                    </a:sysClr>
                  </a:gs>
                  <a:gs pos="9000">
                    <a:sysClr val="window" lastClr="FFFFFF">
                      <a:lumMod val="50000"/>
                    </a:sysClr>
                  </a:gs>
                  <a:gs pos="98000">
                    <a:sysClr val="window" lastClr="FFFFFF">
                      <a:lumMod val="65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4294687" y="5012150"/>
              <a:ext cx="433995" cy="112970"/>
              <a:chOff x="4345371" y="2115042"/>
              <a:chExt cx="433995" cy="112970"/>
            </a:xfrm>
          </p:grpSpPr>
          <p:sp>
            <p:nvSpPr>
              <p:cNvPr id="32" name="椭圆 31"/>
              <p:cNvSpPr/>
              <p:nvPr/>
            </p:nvSpPr>
            <p:spPr>
              <a:xfrm>
                <a:off x="4683477" y="2115042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4345371" y="2120376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4376444" y="2132856"/>
                <a:ext cx="360040" cy="72008"/>
              </a:xfrm>
              <a:prstGeom prst="rect">
                <a:avLst/>
              </a:prstGeom>
              <a:gradFill flip="none" rotWithShape="1">
                <a:gsLst>
                  <a:gs pos="57000">
                    <a:sysClr val="window" lastClr="FFFFFF">
                      <a:lumMod val="85000"/>
                    </a:sysClr>
                  </a:gs>
                  <a:gs pos="9000">
                    <a:sysClr val="window" lastClr="FFFFFF">
                      <a:lumMod val="50000"/>
                    </a:sysClr>
                  </a:gs>
                  <a:gs pos="98000">
                    <a:sysClr val="window" lastClr="FFFFFF">
                      <a:lumMod val="65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4284004" y="5701112"/>
              <a:ext cx="433995" cy="112970"/>
              <a:chOff x="4345371" y="2115042"/>
              <a:chExt cx="433995" cy="112970"/>
            </a:xfrm>
          </p:grpSpPr>
          <p:sp>
            <p:nvSpPr>
              <p:cNvPr id="36" name="椭圆 35"/>
              <p:cNvSpPr/>
              <p:nvPr/>
            </p:nvSpPr>
            <p:spPr>
              <a:xfrm>
                <a:off x="4683477" y="2115042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4345371" y="2120376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4376444" y="2132856"/>
                <a:ext cx="360040" cy="72008"/>
              </a:xfrm>
              <a:prstGeom prst="rect">
                <a:avLst/>
              </a:prstGeom>
              <a:gradFill flip="none" rotWithShape="1">
                <a:gsLst>
                  <a:gs pos="57000">
                    <a:sysClr val="window" lastClr="FFFFFF">
                      <a:lumMod val="85000"/>
                    </a:sysClr>
                  </a:gs>
                  <a:gs pos="9000">
                    <a:sysClr val="window" lastClr="FFFFFF">
                      <a:lumMod val="50000"/>
                    </a:sysClr>
                  </a:gs>
                  <a:gs pos="98000">
                    <a:sysClr val="window" lastClr="FFFFFF">
                      <a:lumMod val="65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1" name="矩形 3"/>
            <p:cNvSpPr>
              <a:spLocks noChangeArrowheads="1"/>
            </p:cNvSpPr>
            <p:nvPr/>
          </p:nvSpPr>
          <p:spPr bwMode="auto">
            <a:xfrm>
              <a:off x="5040423" y="4709699"/>
              <a:ext cx="3491254" cy="923330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建立系统的形式化模型</a:t>
              </a:r>
              <a:endParaRPr lang="en-US" altLang="zh-CN" dirty="0">
                <a:latin typeface="微软雅黑" pitchFamily="34" charset="-122"/>
                <a:ea typeface="微软雅黑" pitchFamily="34" charset="-122"/>
              </a:endParaRPr>
            </a:p>
            <a:p>
              <a:pPr algn="ctr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辅助开展行为检查与结构验证</a:t>
              </a:r>
            </a:p>
          </p:txBody>
        </p:sp>
        <p:sp>
          <p:nvSpPr>
            <p:cNvPr id="44" name="矩形 43"/>
            <p:cNvSpPr/>
            <p:nvPr/>
          </p:nvSpPr>
          <p:spPr>
            <a:xfrm>
              <a:off x="4905108" y="4401400"/>
              <a:ext cx="3737880" cy="1539929"/>
            </a:xfrm>
            <a:prstGeom prst="rect">
              <a:avLst/>
            </a:prstGeom>
            <a:noFill/>
            <a:ln w="25400" cap="flat" cmpd="sng" algn="ctr">
              <a:solidFill>
                <a:srgbClr val="9FCC3E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6" name="矩形 45"/>
            <p:cNvSpPr/>
            <p:nvPr/>
          </p:nvSpPr>
          <p:spPr bwMode="auto">
            <a:xfrm>
              <a:off x="4683043" y="3925357"/>
              <a:ext cx="4206014" cy="404872"/>
            </a:xfrm>
            <a:prstGeom prst="rect">
              <a:avLst/>
            </a:prstGeom>
            <a:solidFill>
              <a:srgbClr val="91AF21"/>
            </a:solidFill>
            <a:ln w="9525" cap="flat" cmpd="sng" algn="ctr">
              <a:solidFill>
                <a:srgbClr val="9FCC3E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形式化建模 </a:t>
              </a:r>
              <a:r>
                <a:rPr lang="en-US" altLang="zh-CN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Formal modeling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pic>
          <p:nvPicPr>
            <p:cNvPr id="2052" name="Picture 4" descr="http://www.educity.cn/zk/bianyi/images/20135232094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0423" y="1832119"/>
              <a:ext cx="3562901" cy="1872706"/>
            </a:xfrm>
            <a:prstGeom prst="rect">
              <a:avLst/>
            </a:prstGeom>
            <a:ln w="28575">
              <a:solidFill>
                <a:sysClr val="window" lastClr="FFFFFF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7" name="Rectangle 2"/>
          <p:cNvSpPr>
            <a:spLocks noChangeArrowheads="1"/>
          </p:cNvSpPr>
          <p:nvPr/>
        </p:nvSpPr>
        <p:spPr bwMode="auto">
          <a:xfrm>
            <a:off x="3492017" y="45049"/>
            <a:ext cx="5651985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二、自适应</a:t>
            </a:r>
            <a:r>
              <a: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-05</a:t>
            </a:r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方法</a:t>
            </a:r>
            <a:r>
              <a: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(15/21)</a:t>
            </a:r>
            <a:endParaRPr lang="zh-CN" alt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8" name="椭圆 47"/>
          <p:cNvSpPr/>
          <p:nvPr/>
        </p:nvSpPr>
        <p:spPr bwMode="auto">
          <a:xfrm>
            <a:off x="144060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" name="椭圆 48"/>
          <p:cNvSpPr/>
          <p:nvPr/>
        </p:nvSpPr>
        <p:spPr bwMode="auto">
          <a:xfrm>
            <a:off x="288058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椭圆 49"/>
          <p:cNvSpPr/>
          <p:nvPr/>
        </p:nvSpPr>
        <p:spPr bwMode="auto">
          <a:xfrm>
            <a:off x="121513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椭圆 50"/>
          <p:cNvSpPr/>
          <p:nvPr/>
        </p:nvSpPr>
        <p:spPr bwMode="auto">
          <a:xfrm>
            <a:off x="1359131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" name="椭圆 51"/>
          <p:cNvSpPr/>
          <p:nvPr/>
        </p:nvSpPr>
        <p:spPr bwMode="auto">
          <a:xfrm>
            <a:off x="280802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" name="椭圆 52"/>
          <p:cNvSpPr/>
          <p:nvPr/>
        </p:nvSpPr>
        <p:spPr bwMode="auto">
          <a:xfrm>
            <a:off x="2952021" y="660802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" name="椭圆 53"/>
          <p:cNvSpPr/>
          <p:nvPr/>
        </p:nvSpPr>
        <p:spPr bwMode="auto">
          <a:xfrm>
            <a:off x="309601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" name="椭圆 54"/>
          <p:cNvSpPr/>
          <p:nvPr/>
        </p:nvSpPr>
        <p:spPr bwMode="auto">
          <a:xfrm>
            <a:off x="324001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" name="椭圆 55"/>
          <p:cNvSpPr/>
          <p:nvPr/>
        </p:nvSpPr>
        <p:spPr bwMode="auto">
          <a:xfrm>
            <a:off x="363601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" name="椭圆 56"/>
          <p:cNvSpPr/>
          <p:nvPr/>
        </p:nvSpPr>
        <p:spPr bwMode="auto">
          <a:xfrm>
            <a:off x="378001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" name="椭圆 57"/>
          <p:cNvSpPr/>
          <p:nvPr/>
        </p:nvSpPr>
        <p:spPr bwMode="auto">
          <a:xfrm>
            <a:off x="392400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" name="椭圆 58"/>
          <p:cNvSpPr/>
          <p:nvPr/>
        </p:nvSpPr>
        <p:spPr bwMode="auto">
          <a:xfrm>
            <a:off x="406800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" name="椭圆 59"/>
          <p:cNvSpPr/>
          <p:nvPr/>
        </p:nvSpPr>
        <p:spPr bwMode="auto">
          <a:xfrm>
            <a:off x="4212005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" name="椭圆 60"/>
          <p:cNvSpPr/>
          <p:nvPr/>
        </p:nvSpPr>
        <p:spPr bwMode="auto">
          <a:xfrm>
            <a:off x="435600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" name="椭圆 61"/>
          <p:cNvSpPr/>
          <p:nvPr/>
        </p:nvSpPr>
        <p:spPr bwMode="auto">
          <a:xfrm>
            <a:off x="450000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" name="椭圆 62"/>
          <p:cNvSpPr/>
          <p:nvPr/>
        </p:nvSpPr>
        <p:spPr bwMode="auto">
          <a:xfrm>
            <a:off x="464399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椭圆 63"/>
          <p:cNvSpPr/>
          <p:nvPr/>
        </p:nvSpPr>
        <p:spPr bwMode="auto">
          <a:xfrm>
            <a:off x="478799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" name="椭圆 64"/>
          <p:cNvSpPr/>
          <p:nvPr/>
        </p:nvSpPr>
        <p:spPr bwMode="auto">
          <a:xfrm>
            <a:off x="4931995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" name="椭圆 65"/>
          <p:cNvSpPr/>
          <p:nvPr/>
        </p:nvSpPr>
        <p:spPr bwMode="auto">
          <a:xfrm>
            <a:off x="5216403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" name="椭圆 66"/>
          <p:cNvSpPr/>
          <p:nvPr/>
        </p:nvSpPr>
        <p:spPr bwMode="auto">
          <a:xfrm>
            <a:off x="5072405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" name="椭圆 67"/>
          <p:cNvSpPr/>
          <p:nvPr/>
        </p:nvSpPr>
        <p:spPr bwMode="auto">
          <a:xfrm>
            <a:off x="1514714" y="664778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" name="椭圆 68"/>
          <p:cNvSpPr/>
          <p:nvPr/>
        </p:nvSpPr>
        <p:spPr bwMode="auto">
          <a:xfrm>
            <a:off x="1658712" y="664778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" name="椭圆 69"/>
          <p:cNvSpPr/>
          <p:nvPr/>
        </p:nvSpPr>
        <p:spPr bwMode="auto">
          <a:xfrm>
            <a:off x="923431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" name="椭圆 70"/>
          <p:cNvSpPr/>
          <p:nvPr/>
        </p:nvSpPr>
        <p:spPr bwMode="auto">
          <a:xfrm>
            <a:off x="106742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" name="椭圆 71"/>
          <p:cNvSpPr/>
          <p:nvPr/>
        </p:nvSpPr>
        <p:spPr bwMode="auto">
          <a:xfrm>
            <a:off x="7178795" y="662782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3" name="椭圆 72"/>
          <p:cNvSpPr/>
          <p:nvPr/>
        </p:nvSpPr>
        <p:spPr bwMode="auto">
          <a:xfrm>
            <a:off x="7321688" y="660802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5" name="椭圆 74"/>
          <p:cNvSpPr/>
          <p:nvPr/>
        </p:nvSpPr>
        <p:spPr bwMode="auto">
          <a:xfrm>
            <a:off x="42672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" name="椭圆 75"/>
          <p:cNvSpPr/>
          <p:nvPr/>
        </p:nvSpPr>
        <p:spPr bwMode="auto">
          <a:xfrm>
            <a:off x="57072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" name="椭圆 76"/>
          <p:cNvSpPr/>
          <p:nvPr/>
        </p:nvSpPr>
        <p:spPr bwMode="auto">
          <a:xfrm>
            <a:off x="180003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8" name="椭圆 77"/>
          <p:cNvSpPr/>
          <p:nvPr/>
        </p:nvSpPr>
        <p:spPr bwMode="auto">
          <a:xfrm>
            <a:off x="2160032" y="668960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9" name="椭圆 78"/>
          <p:cNvSpPr/>
          <p:nvPr/>
        </p:nvSpPr>
        <p:spPr bwMode="auto">
          <a:xfrm>
            <a:off x="2304030" y="66502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0" name="椭圆 79"/>
          <p:cNvSpPr/>
          <p:nvPr/>
        </p:nvSpPr>
        <p:spPr bwMode="auto">
          <a:xfrm>
            <a:off x="2448028" y="668960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1" name="椭圆 80"/>
          <p:cNvSpPr/>
          <p:nvPr/>
        </p:nvSpPr>
        <p:spPr bwMode="auto">
          <a:xfrm>
            <a:off x="7019966" y="664798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2" name="椭圆 81"/>
          <p:cNvSpPr/>
          <p:nvPr/>
        </p:nvSpPr>
        <p:spPr bwMode="auto">
          <a:xfrm>
            <a:off x="537209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3" name="椭圆 82"/>
          <p:cNvSpPr/>
          <p:nvPr/>
        </p:nvSpPr>
        <p:spPr bwMode="auto">
          <a:xfrm>
            <a:off x="551609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4" name="椭圆 83"/>
          <p:cNvSpPr/>
          <p:nvPr/>
        </p:nvSpPr>
        <p:spPr bwMode="auto">
          <a:xfrm>
            <a:off x="5660089" y="664733"/>
            <a:ext cx="108000" cy="1080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5" name="椭圆 84"/>
          <p:cNvSpPr/>
          <p:nvPr/>
        </p:nvSpPr>
        <p:spPr bwMode="auto">
          <a:xfrm>
            <a:off x="580408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6" name="椭圆 85"/>
          <p:cNvSpPr/>
          <p:nvPr/>
        </p:nvSpPr>
        <p:spPr bwMode="auto">
          <a:xfrm>
            <a:off x="5948085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7" name="椭圆 86"/>
          <p:cNvSpPr/>
          <p:nvPr/>
        </p:nvSpPr>
        <p:spPr bwMode="auto">
          <a:xfrm>
            <a:off x="609208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8" name="椭圆 87"/>
          <p:cNvSpPr/>
          <p:nvPr/>
        </p:nvSpPr>
        <p:spPr bwMode="auto">
          <a:xfrm>
            <a:off x="623608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9" name="椭圆 88"/>
          <p:cNvSpPr/>
          <p:nvPr/>
        </p:nvSpPr>
        <p:spPr bwMode="auto">
          <a:xfrm>
            <a:off x="638007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" name="椭圆 89"/>
          <p:cNvSpPr/>
          <p:nvPr/>
        </p:nvSpPr>
        <p:spPr bwMode="auto">
          <a:xfrm>
            <a:off x="652407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524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0" y="833440"/>
            <a:ext cx="9144000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zh-CN" altLang="en-US" sz="3200" b="1" dirty="0">
                <a:solidFill>
                  <a:srgbClr val="6CA62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形式化建模与检查 </a:t>
            </a:r>
            <a:r>
              <a:rPr lang="en-US" altLang="zh-CN" sz="3200" b="1" dirty="0">
                <a:solidFill>
                  <a:srgbClr val="6CA62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灯片编号占位符 1"/>
          <p:cNvSpPr txBox="1">
            <a:spLocks noGrp="1"/>
          </p:cNvSpPr>
          <p:nvPr/>
        </p:nvSpPr>
        <p:spPr bwMode="auto">
          <a:xfrm>
            <a:off x="7235963" y="6596956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r">
              <a:defRPr kumimoji="1" sz="1400" b="1">
                <a:solidFill>
                  <a:schemeClr val="bg1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defRPr>
            </a:lvl1pPr>
          </a:lstStyle>
          <a:p>
            <a:fld id="{0D7D0512-7820-47F3-A392-C9562B311ADF}" type="slidenum">
              <a:rPr lang="zh-CN" altLang="en-US"/>
              <a:pPr/>
              <a:t>36</a:t>
            </a:fld>
            <a:endParaRPr lang="en-US" altLang="zh-CN" dirty="0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9" name="矩形 38"/>
          <p:cNvSpPr/>
          <p:nvPr/>
        </p:nvSpPr>
        <p:spPr bwMode="auto">
          <a:xfrm rot="16200000">
            <a:off x="3936292" y="1713442"/>
            <a:ext cx="337359" cy="2133600"/>
          </a:xfrm>
          <a:prstGeom prst="rect">
            <a:avLst/>
          </a:prstGeom>
          <a:solidFill>
            <a:srgbClr val="91AF21"/>
          </a:solidFill>
          <a:ln>
            <a:solidFill>
              <a:srgbClr val="A4B8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0" name="矩形 39"/>
          <p:cNvSpPr/>
          <p:nvPr/>
        </p:nvSpPr>
        <p:spPr bwMode="auto">
          <a:xfrm rot="16200000">
            <a:off x="5908537" y="1813479"/>
            <a:ext cx="337358" cy="1933526"/>
          </a:xfrm>
          <a:prstGeom prst="rect">
            <a:avLst/>
          </a:prstGeom>
          <a:solidFill>
            <a:srgbClr val="91AF21"/>
          </a:solidFill>
          <a:ln>
            <a:solidFill>
              <a:srgbClr val="A4B8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6783034" y="2612529"/>
            <a:ext cx="322262" cy="2064584"/>
          </a:xfrm>
          <a:prstGeom prst="rect">
            <a:avLst/>
          </a:prstGeom>
          <a:solidFill>
            <a:srgbClr val="91AF21"/>
          </a:solidFill>
          <a:ln>
            <a:solidFill>
              <a:srgbClr val="A4B8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2" name="矩形 1"/>
          <p:cNvSpPr/>
          <p:nvPr/>
        </p:nvSpPr>
        <p:spPr bwMode="auto">
          <a:xfrm>
            <a:off x="252060" y="2612530"/>
            <a:ext cx="2781300" cy="336393"/>
          </a:xfrm>
          <a:custGeom>
            <a:avLst/>
            <a:gdLst/>
            <a:ahLst/>
            <a:cxnLst/>
            <a:rect l="l" t="t" r="r" b="b"/>
            <a:pathLst>
              <a:path w="6854778" h="321898">
                <a:moveTo>
                  <a:pt x="262" y="0"/>
                </a:moveTo>
                <a:lnTo>
                  <a:pt x="6854778" y="0"/>
                </a:lnTo>
                <a:lnTo>
                  <a:pt x="6854778" y="321898"/>
                </a:lnTo>
                <a:lnTo>
                  <a:pt x="0" y="321898"/>
                </a:lnTo>
                <a:lnTo>
                  <a:pt x="0" y="315809"/>
                </a:lnTo>
                <a:lnTo>
                  <a:pt x="158035" y="157774"/>
                </a:lnTo>
                <a:close/>
              </a:path>
            </a:pathLst>
          </a:custGeom>
          <a:solidFill>
            <a:srgbClr val="91AF21"/>
          </a:solidFill>
          <a:ln>
            <a:solidFill>
              <a:srgbClr val="A4B8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43" name="直接连接符 42"/>
          <p:cNvCxnSpPr/>
          <p:nvPr/>
        </p:nvCxnSpPr>
        <p:spPr bwMode="auto">
          <a:xfrm>
            <a:off x="993421" y="2641104"/>
            <a:ext cx="0" cy="28733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 bwMode="auto">
          <a:xfrm>
            <a:off x="3033359" y="2641104"/>
            <a:ext cx="0" cy="28733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 bwMode="auto">
          <a:xfrm>
            <a:off x="7113234" y="2641104"/>
            <a:ext cx="0" cy="28733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 bwMode="auto">
          <a:xfrm>
            <a:off x="1145821" y="5707014"/>
            <a:ext cx="0" cy="288925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61"/>
          <p:cNvSpPr txBox="1">
            <a:spLocks noChangeArrowheads="1"/>
          </p:cNvSpPr>
          <p:nvPr/>
        </p:nvSpPr>
        <p:spPr bwMode="auto">
          <a:xfrm>
            <a:off x="1641500" y="2611563"/>
            <a:ext cx="71016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b="1" dirty="0">
                <a:solidFill>
                  <a:srgbClr val="FFFFFF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1</a:t>
            </a:r>
            <a:endParaRPr lang="zh-CN" altLang="en-US" b="1" dirty="0">
              <a:solidFill>
                <a:srgbClr val="FFFFFF"/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48" name="TextBox 64"/>
          <p:cNvSpPr txBox="1">
            <a:spLocks noChangeArrowheads="1"/>
          </p:cNvSpPr>
          <p:nvPr/>
        </p:nvSpPr>
        <p:spPr bwMode="auto">
          <a:xfrm>
            <a:off x="3672623" y="2611563"/>
            <a:ext cx="7070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b="1" dirty="0">
                <a:solidFill>
                  <a:srgbClr val="FFFFFF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2</a:t>
            </a:r>
            <a:endParaRPr lang="zh-CN" altLang="en-US" b="1" dirty="0">
              <a:solidFill>
                <a:srgbClr val="FFFFFF"/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49" name="TextBox 65"/>
          <p:cNvSpPr txBox="1">
            <a:spLocks noChangeArrowheads="1"/>
          </p:cNvSpPr>
          <p:nvPr/>
        </p:nvSpPr>
        <p:spPr bwMode="auto">
          <a:xfrm>
            <a:off x="5764943" y="2641146"/>
            <a:ext cx="6309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b="1" dirty="0">
                <a:solidFill>
                  <a:srgbClr val="FFFFFF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3</a:t>
            </a:r>
            <a:endParaRPr lang="zh-CN" altLang="en-US" b="1" dirty="0">
              <a:solidFill>
                <a:srgbClr val="FFFFFF"/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50" name="TextBox 40"/>
          <p:cNvSpPr txBox="1">
            <a:spLocks noChangeArrowheads="1"/>
          </p:cNvSpPr>
          <p:nvPr/>
        </p:nvSpPr>
        <p:spPr bwMode="auto">
          <a:xfrm rot="5400000">
            <a:off x="6618129" y="3775823"/>
            <a:ext cx="6309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b="1" dirty="0">
                <a:solidFill>
                  <a:srgbClr val="FFFFFF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4</a:t>
            </a:r>
            <a:endParaRPr lang="zh-CN" altLang="en-US" b="1" dirty="0">
              <a:solidFill>
                <a:srgbClr val="FFFFFF"/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51" name="折角形 25"/>
          <p:cNvSpPr>
            <a:spLocks noChangeAspect="1"/>
          </p:cNvSpPr>
          <p:nvPr/>
        </p:nvSpPr>
        <p:spPr bwMode="auto">
          <a:xfrm flipH="1">
            <a:off x="5225694" y="1387426"/>
            <a:ext cx="1828801" cy="1079118"/>
          </a:xfrm>
          <a:custGeom>
            <a:avLst/>
            <a:gdLst/>
            <a:ahLst/>
            <a:cxnLst/>
            <a:rect l="l" t="t" r="r" b="b"/>
            <a:pathLst>
              <a:path w="1182298" h="774613">
                <a:moveTo>
                  <a:pt x="1182298" y="0"/>
                </a:moveTo>
                <a:lnTo>
                  <a:pt x="0" y="0"/>
                </a:lnTo>
                <a:lnTo>
                  <a:pt x="0" y="774613"/>
                </a:lnTo>
                <a:lnTo>
                  <a:pt x="489438" y="774613"/>
                </a:lnTo>
                <a:cubicBezTo>
                  <a:pt x="516060" y="722579"/>
                  <a:pt x="570639" y="688381"/>
                  <a:pt x="633205" y="688381"/>
                </a:cubicBezTo>
                <a:cubicBezTo>
                  <a:pt x="695772" y="688381"/>
                  <a:pt x="750351" y="722579"/>
                  <a:pt x="776972" y="774613"/>
                </a:cubicBezTo>
                <a:lnTo>
                  <a:pt x="1053193" y="774613"/>
                </a:lnTo>
                <a:lnTo>
                  <a:pt x="1182298" y="645508"/>
                </a:lnTo>
                <a:close/>
              </a:path>
            </a:pathLst>
          </a:custGeom>
          <a:noFill/>
          <a:ln w="12700" cap="rnd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2" name="流程图: 联系 51"/>
          <p:cNvSpPr>
            <a:spLocks noChangeAspect="1"/>
          </p:cNvSpPr>
          <p:nvPr/>
        </p:nvSpPr>
        <p:spPr bwMode="auto">
          <a:xfrm>
            <a:off x="5992081" y="2395538"/>
            <a:ext cx="187802" cy="187802"/>
          </a:xfrm>
          <a:prstGeom prst="flowChartConnector">
            <a:avLst/>
          </a:prstGeom>
          <a:solidFill>
            <a:srgbClr val="91AF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3" name="TextBox 15"/>
          <p:cNvSpPr txBox="1"/>
          <p:nvPr/>
        </p:nvSpPr>
        <p:spPr>
          <a:xfrm>
            <a:off x="5242117" y="1387427"/>
            <a:ext cx="187387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King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提出了一个针对自主计算系统的自测试框架</a:t>
            </a:r>
            <a:endParaRPr lang="zh-CN" altLang="en-US" sz="1600" dirty="0">
              <a:solidFill>
                <a:prstClr val="black">
                  <a:lumMod val="65000"/>
                  <a:lumOff val="3500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3155547" y="1387426"/>
            <a:ext cx="1893414" cy="1195914"/>
            <a:chOff x="3347864" y="1700808"/>
            <a:chExt cx="1893414" cy="1195914"/>
          </a:xfrm>
        </p:grpSpPr>
        <p:sp>
          <p:nvSpPr>
            <p:cNvPr id="55" name="折角形 25"/>
            <p:cNvSpPr>
              <a:spLocks noChangeAspect="1"/>
            </p:cNvSpPr>
            <p:nvPr/>
          </p:nvSpPr>
          <p:spPr bwMode="auto">
            <a:xfrm flipH="1">
              <a:off x="3347864" y="1700808"/>
              <a:ext cx="1828801" cy="1079118"/>
            </a:xfrm>
            <a:custGeom>
              <a:avLst/>
              <a:gdLst/>
              <a:ahLst/>
              <a:cxnLst/>
              <a:rect l="l" t="t" r="r" b="b"/>
              <a:pathLst>
                <a:path w="1182298" h="774613">
                  <a:moveTo>
                    <a:pt x="1182298" y="0"/>
                  </a:moveTo>
                  <a:lnTo>
                    <a:pt x="0" y="0"/>
                  </a:lnTo>
                  <a:lnTo>
                    <a:pt x="0" y="774613"/>
                  </a:lnTo>
                  <a:lnTo>
                    <a:pt x="489438" y="774613"/>
                  </a:lnTo>
                  <a:cubicBezTo>
                    <a:pt x="516060" y="722579"/>
                    <a:pt x="570639" y="688381"/>
                    <a:pt x="633205" y="688381"/>
                  </a:cubicBezTo>
                  <a:cubicBezTo>
                    <a:pt x="695772" y="688381"/>
                    <a:pt x="750351" y="722579"/>
                    <a:pt x="776972" y="774613"/>
                  </a:cubicBezTo>
                  <a:lnTo>
                    <a:pt x="1053193" y="774613"/>
                  </a:lnTo>
                  <a:lnTo>
                    <a:pt x="1182298" y="645508"/>
                  </a:lnTo>
                  <a:close/>
                </a:path>
              </a:pathLst>
            </a:custGeom>
            <a:noFill/>
            <a:ln w="12700" cap="rnd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6" name="流程图: 联系 55"/>
            <p:cNvSpPr>
              <a:spLocks noChangeAspect="1"/>
            </p:cNvSpPr>
            <p:nvPr/>
          </p:nvSpPr>
          <p:spPr bwMode="auto">
            <a:xfrm>
              <a:off x="4114252" y="2708920"/>
              <a:ext cx="187802" cy="187802"/>
            </a:xfrm>
            <a:prstGeom prst="flowChartConnector">
              <a:avLst/>
            </a:prstGeom>
            <a:solidFill>
              <a:srgbClr val="91AF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TextBox 19"/>
            <p:cNvSpPr txBox="1"/>
            <p:nvPr/>
          </p:nvSpPr>
          <p:spPr>
            <a:xfrm>
              <a:off x="3374331" y="1700808"/>
              <a:ext cx="1866947" cy="97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dirty="0" err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Nafz</a:t>
              </a:r>
              <a:r>
                <a:rPr lang="zh-CN" altLang="en-US" sz="16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提出了</a:t>
              </a:r>
              <a:r>
                <a:rPr lang="en-US" altLang="zh-CN" sz="16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Formal Reference Model for SAS</a:t>
              </a:r>
              <a:endPara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1110721" y="1387426"/>
            <a:ext cx="1922639" cy="1195914"/>
            <a:chOff x="3347864" y="1700808"/>
            <a:chExt cx="1922639" cy="1195914"/>
          </a:xfrm>
        </p:grpSpPr>
        <p:sp>
          <p:nvSpPr>
            <p:cNvPr id="59" name="折角形 25"/>
            <p:cNvSpPr>
              <a:spLocks noChangeAspect="1"/>
            </p:cNvSpPr>
            <p:nvPr/>
          </p:nvSpPr>
          <p:spPr bwMode="auto">
            <a:xfrm flipH="1">
              <a:off x="3347864" y="1700808"/>
              <a:ext cx="1828801" cy="1079118"/>
            </a:xfrm>
            <a:custGeom>
              <a:avLst/>
              <a:gdLst/>
              <a:ahLst/>
              <a:cxnLst/>
              <a:rect l="l" t="t" r="r" b="b"/>
              <a:pathLst>
                <a:path w="1182298" h="774613">
                  <a:moveTo>
                    <a:pt x="1182298" y="0"/>
                  </a:moveTo>
                  <a:lnTo>
                    <a:pt x="0" y="0"/>
                  </a:lnTo>
                  <a:lnTo>
                    <a:pt x="0" y="774613"/>
                  </a:lnTo>
                  <a:lnTo>
                    <a:pt x="489438" y="774613"/>
                  </a:lnTo>
                  <a:cubicBezTo>
                    <a:pt x="516060" y="722579"/>
                    <a:pt x="570639" y="688381"/>
                    <a:pt x="633205" y="688381"/>
                  </a:cubicBezTo>
                  <a:cubicBezTo>
                    <a:pt x="695772" y="688381"/>
                    <a:pt x="750351" y="722579"/>
                    <a:pt x="776972" y="774613"/>
                  </a:cubicBezTo>
                  <a:lnTo>
                    <a:pt x="1053193" y="774613"/>
                  </a:lnTo>
                  <a:lnTo>
                    <a:pt x="1182298" y="645508"/>
                  </a:lnTo>
                  <a:close/>
                </a:path>
              </a:pathLst>
            </a:custGeom>
            <a:noFill/>
            <a:ln w="12700" cap="rnd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0" name="流程图: 联系 59"/>
            <p:cNvSpPr>
              <a:spLocks noChangeAspect="1"/>
            </p:cNvSpPr>
            <p:nvPr/>
          </p:nvSpPr>
          <p:spPr bwMode="auto">
            <a:xfrm>
              <a:off x="4114252" y="2708920"/>
              <a:ext cx="187802" cy="187802"/>
            </a:xfrm>
            <a:prstGeom prst="flowChartConnector">
              <a:avLst/>
            </a:prstGeom>
            <a:solidFill>
              <a:srgbClr val="91AF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1" name="TextBox 23"/>
            <p:cNvSpPr txBox="1"/>
            <p:nvPr/>
          </p:nvSpPr>
          <p:spPr>
            <a:xfrm>
              <a:off x="3372052" y="1700808"/>
              <a:ext cx="1898451" cy="97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dirty="0" err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Ortmeier</a:t>
              </a:r>
              <a:r>
                <a:rPr lang="zh-CN" altLang="en-US" sz="16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提出了</a:t>
              </a:r>
              <a:r>
                <a:rPr lang="en-US" altLang="zh-CN" sz="16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Restore Invariant Approach (RIA)</a:t>
              </a:r>
              <a:endPara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7332011" y="2641145"/>
            <a:ext cx="1656184" cy="1312800"/>
            <a:chOff x="7380312" y="2954527"/>
            <a:chExt cx="1656184" cy="1312800"/>
          </a:xfrm>
        </p:grpSpPr>
        <p:sp>
          <p:nvSpPr>
            <p:cNvPr id="63" name="折角形 71"/>
            <p:cNvSpPr>
              <a:spLocks noChangeAspect="1"/>
            </p:cNvSpPr>
            <p:nvPr/>
          </p:nvSpPr>
          <p:spPr bwMode="auto">
            <a:xfrm flipV="1">
              <a:off x="7380760" y="2954527"/>
              <a:ext cx="1655736" cy="1312800"/>
            </a:xfrm>
            <a:custGeom>
              <a:avLst/>
              <a:gdLst/>
              <a:ahLst/>
              <a:cxnLst/>
              <a:rect l="l" t="t" r="r" b="b"/>
              <a:pathLst>
                <a:path w="1412817" h="755938">
                  <a:moveTo>
                    <a:pt x="96476" y="0"/>
                  </a:moveTo>
                  <a:lnTo>
                    <a:pt x="1412817" y="0"/>
                  </a:lnTo>
                  <a:lnTo>
                    <a:pt x="1412817" y="629946"/>
                  </a:lnTo>
                  <a:lnTo>
                    <a:pt x="1286825" y="755938"/>
                  </a:lnTo>
                  <a:lnTo>
                    <a:pt x="0" y="755938"/>
                  </a:lnTo>
                  <a:lnTo>
                    <a:pt x="0" y="139184"/>
                  </a:lnTo>
                  <a:cubicBezTo>
                    <a:pt x="56912" y="121178"/>
                    <a:pt x="97400" y="67607"/>
                    <a:pt x="97400" y="4579"/>
                  </a:cubicBezTo>
                  <a:cubicBezTo>
                    <a:pt x="97400" y="3038"/>
                    <a:pt x="97376" y="1503"/>
                    <a:pt x="96476" y="0"/>
                  </a:cubicBezTo>
                  <a:close/>
                </a:path>
              </a:pathLst>
            </a:custGeom>
            <a:noFill/>
            <a:ln w="12700" cap="rnd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4" name="TextBox 26"/>
            <p:cNvSpPr txBox="1"/>
            <p:nvPr/>
          </p:nvSpPr>
          <p:spPr>
            <a:xfrm>
              <a:off x="7380312" y="2971900"/>
              <a:ext cx="1656184" cy="1274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Smith</a:t>
              </a:r>
              <a:r>
                <a:rPr lang="zh-CN" altLang="en-US" sz="16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提出了自顶向下的形式化方法建立自组织系统</a:t>
              </a:r>
              <a:endPara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65" name="直接连接符 64"/>
          <p:cNvCxnSpPr/>
          <p:nvPr/>
        </p:nvCxnSpPr>
        <p:spPr bwMode="auto">
          <a:xfrm>
            <a:off x="5099763" y="2611562"/>
            <a:ext cx="0" cy="337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 bwMode="auto">
          <a:xfrm rot="16200000">
            <a:off x="3939045" y="3441634"/>
            <a:ext cx="337359" cy="2133600"/>
          </a:xfrm>
          <a:prstGeom prst="rect">
            <a:avLst/>
          </a:prstGeom>
          <a:solidFill>
            <a:srgbClr val="91AF21"/>
          </a:solidFill>
          <a:ln>
            <a:solidFill>
              <a:srgbClr val="A4B8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7" name="矩形 66"/>
          <p:cNvSpPr/>
          <p:nvPr/>
        </p:nvSpPr>
        <p:spPr bwMode="auto">
          <a:xfrm rot="16200000">
            <a:off x="5911290" y="3541671"/>
            <a:ext cx="337358" cy="1933526"/>
          </a:xfrm>
          <a:prstGeom prst="rect">
            <a:avLst/>
          </a:prstGeom>
          <a:solidFill>
            <a:srgbClr val="91AF21"/>
          </a:solidFill>
          <a:ln>
            <a:solidFill>
              <a:srgbClr val="A4B8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8" name="矩形 1"/>
          <p:cNvSpPr/>
          <p:nvPr/>
        </p:nvSpPr>
        <p:spPr bwMode="auto">
          <a:xfrm>
            <a:off x="254813" y="4340722"/>
            <a:ext cx="2781300" cy="336393"/>
          </a:xfrm>
          <a:custGeom>
            <a:avLst/>
            <a:gdLst/>
            <a:ahLst/>
            <a:cxnLst/>
            <a:rect l="l" t="t" r="r" b="b"/>
            <a:pathLst>
              <a:path w="6854778" h="321898">
                <a:moveTo>
                  <a:pt x="262" y="0"/>
                </a:moveTo>
                <a:lnTo>
                  <a:pt x="6854778" y="0"/>
                </a:lnTo>
                <a:lnTo>
                  <a:pt x="6854778" y="321898"/>
                </a:lnTo>
                <a:lnTo>
                  <a:pt x="0" y="321898"/>
                </a:lnTo>
                <a:lnTo>
                  <a:pt x="0" y="315809"/>
                </a:lnTo>
                <a:lnTo>
                  <a:pt x="158035" y="157774"/>
                </a:lnTo>
                <a:close/>
              </a:path>
            </a:pathLst>
          </a:custGeom>
          <a:solidFill>
            <a:srgbClr val="91AF21"/>
          </a:solidFill>
          <a:ln>
            <a:solidFill>
              <a:srgbClr val="A4B8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69" name="直接连接符 68"/>
          <p:cNvCxnSpPr/>
          <p:nvPr/>
        </p:nvCxnSpPr>
        <p:spPr bwMode="auto">
          <a:xfrm>
            <a:off x="996174" y="4369296"/>
            <a:ext cx="0" cy="28733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 bwMode="auto">
          <a:xfrm>
            <a:off x="3036112" y="4369296"/>
            <a:ext cx="0" cy="28733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 bwMode="auto">
          <a:xfrm>
            <a:off x="7115987" y="4369296"/>
            <a:ext cx="0" cy="28733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61"/>
          <p:cNvSpPr txBox="1">
            <a:spLocks noChangeArrowheads="1"/>
          </p:cNvSpPr>
          <p:nvPr/>
        </p:nvSpPr>
        <p:spPr bwMode="auto">
          <a:xfrm>
            <a:off x="1644253" y="4339755"/>
            <a:ext cx="71016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b="1" dirty="0">
                <a:solidFill>
                  <a:srgbClr val="FFFFFF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7</a:t>
            </a:r>
            <a:endParaRPr lang="zh-CN" altLang="en-US" b="1" dirty="0">
              <a:solidFill>
                <a:srgbClr val="FFFFFF"/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73" name="TextBox 64"/>
          <p:cNvSpPr txBox="1">
            <a:spLocks noChangeArrowheads="1"/>
          </p:cNvSpPr>
          <p:nvPr/>
        </p:nvSpPr>
        <p:spPr bwMode="auto">
          <a:xfrm>
            <a:off x="3675376" y="4339755"/>
            <a:ext cx="7070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b="1" dirty="0">
                <a:solidFill>
                  <a:srgbClr val="FFFFFF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6</a:t>
            </a:r>
            <a:endParaRPr lang="zh-CN" altLang="en-US" b="1" dirty="0">
              <a:solidFill>
                <a:srgbClr val="FFFFFF"/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74" name="TextBox 65"/>
          <p:cNvSpPr txBox="1">
            <a:spLocks noChangeArrowheads="1"/>
          </p:cNvSpPr>
          <p:nvPr/>
        </p:nvSpPr>
        <p:spPr bwMode="auto">
          <a:xfrm>
            <a:off x="5767696" y="4355650"/>
            <a:ext cx="6309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b="1" dirty="0">
                <a:solidFill>
                  <a:srgbClr val="FFFFFF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5</a:t>
            </a:r>
            <a:endParaRPr lang="zh-CN" altLang="en-US" b="1" dirty="0">
              <a:solidFill>
                <a:srgbClr val="FFFFFF"/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5243778" y="4728016"/>
            <a:ext cx="1966110" cy="1413367"/>
            <a:chOff x="5292079" y="5041398"/>
            <a:chExt cx="1966110" cy="1413367"/>
          </a:xfrm>
        </p:grpSpPr>
        <p:sp>
          <p:nvSpPr>
            <p:cNvPr id="76" name="TextBox 38"/>
            <p:cNvSpPr txBox="1"/>
            <p:nvPr/>
          </p:nvSpPr>
          <p:spPr>
            <a:xfrm>
              <a:off x="5292080" y="5377547"/>
              <a:ext cx="196610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Autonomic System Specification Language</a:t>
              </a:r>
              <a:r>
                <a:rPr lang="zh-CN" altLang="en-US" sz="16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可形式化描述和产生自主系统</a:t>
              </a:r>
            </a:p>
          </p:txBody>
        </p:sp>
        <p:sp>
          <p:nvSpPr>
            <p:cNvPr id="77" name="折角形 25"/>
            <p:cNvSpPr>
              <a:spLocks noChangeAspect="1"/>
            </p:cNvSpPr>
            <p:nvPr/>
          </p:nvSpPr>
          <p:spPr bwMode="auto">
            <a:xfrm flipH="1" flipV="1">
              <a:off x="5292079" y="5132140"/>
              <a:ext cx="1828801" cy="1321196"/>
            </a:xfrm>
            <a:custGeom>
              <a:avLst/>
              <a:gdLst/>
              <a:ahLst/>
              <a:cxnLst/>
              <a:rect l="l" t="t" r="r" b="b"/>
              <a:pathLst>
                <a:path w="1182298" h="774613">
                  <a:moveTo>
                    <a:pt x="1182298" y="0"/>
                  </a:moveTo>
                  <a:lnTo>
                    <a:pt x="0" y="0"/>
                  </a:lnTo>
                  <a:lnTo>
                    <a:pt x="0" y="774613"/>
                  </a:lnTo>
                  <a:lnTo>
                    <a:pt x="489438" y="774613"/>
                  </a:lnTo>
                  <a:cubicBezTo>
                    <a:pt x="516060" y="722579"/>
                    <a:pt x="570639" y="688381"/>
                    <a:pt x="633205" y="688381"/>
                  </a:cubicBezTo>
                  <a:cubicBezTo>
                    <a:pt x="695772" y="688381"/>
                    <a:pt x="750351" y="722579"/>
                    <a:pt x="776972" y="774613"/>
                  </a:cubicBezTo>
                  <a:lnTo>
                    <a:pt x="1053193" y="774613"/>
                  </a:lnTo>
                  <a:lnTo>
                    <a:pt x="1182298" y="645508"/>
                  </a:lnTo>
                  <a:close/>
                </a:path>
              </a:pathLst>
            </a:custGeom>
            <a:noFill/>
            <a:ln w="12700" cap="rnd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8" name="流程图: 联系 77"/>
            <p:cNvSpPr>
              <a:spLocks noChangeAspect="1"/>
            </p:cNvSpPr>
            <p:nvPr/>
          </p:nvSpPr>
          <p:spPr bwMode="auto">
            <a:xfrm>
              <a:off x="6060281" y="5041398"/>
              <a:ext cx="187802" cy="187802"/>
            </a:xfrm>
            <a:prstGeom prst="flowChartConnector">
              <a:avLst/>
            </a:prstGeom>
            <a:solidFill>
              <a:srgbClr val="91AF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79" name="直接连接符 78"/>
          <p:cNvCxnSpPr/>
          <p:nvPr/>
        </p:nvCxnSpPr>
        <p:spPr bwMode="auto">
          <a:xfrm>
            <a:off x="5102516" y="4339754"/>
            <a:ext cx="0" cy="337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组合 79"/>
          <p:cNvGrpSpPr/>
          <p:nvPr/>
        </p:nvGrpSpPr>
        <p:grpSpPr>
          <a:xfrm>
            <a:off x="3270961" y="4728017"/>
            <a:ext cx="1900810" cy="1436945"/>
            <a:chOff x="3319262" y="5041398"/>
            <a:chExt cx="1900810" cy="1436945"/>
          </a:xfrm>
        </p:grpSpPr>
        <p:sp>
          <p:nvSpPr>
            <p:cNvPr id="81" name="矩形 80"/>
            <p:cNvSpPr/>
            <p:nvPr/>
          </p:nvSpPr>
          <p:spPr>
            <a:xfrm>
              <a:off x="3366120" y="5204148"/>
              <a:ext cx="1853952" cy="12741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dirty="0" err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Cordy</a:t>
              </a:r>
              <a:r>
                <a:rPr lang="zh-CN" altLang="en-US" sz="16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使用模型检测的方法，基于转换自动机动态检测软件产品线</a:t>
              </a:r>
              <a:endPara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2" name="折角形 25"/>
            <p:cNvSpPr>
              <a:spLocks noChangeAspect="1"/>
            </p:cNvSpPr>
            <p:nvPr/>
          </p:nvSpPr>
          <p:spPr bwMode="auto">
            <a:xfrm flipH="1" flipV="1">
              <a:off x="3319262" y="5133142"/>
              <a:ext cx="1828801" cy="1320194"/>
            </a:xfrm>
            <a:custGeom>
              <a:avLst/>
              <a:gdLst/>
              <a:ahLst/>
              <a:cxnLst/>
              <a:rect l="l" t="t" r="r" b="b"/>
              <a:pathLst>
                <a:path w="1182298" h="774613">
                  <a:moveTo>
                    <a:pt x="1182298" y="0"/>
                  </a:moveTo>
                  <a:lnTo>
                    <a:pt x="0" y="0"/>
                  </a:lnTo>
                  <a:lnTo>
                    <a:pt x="0" y="774613"/>
                  </a:lnTo>
                  <a:lnTo>
                    <a:pt x="489438" y="774613"/>
                  </a:lnTo>
                  <a:cubicBezTo>
                    <a:pt x="516060" y="722579"/>
                    <a:pt x="570639" y="688381"/>
                    <a:pt x="633205" y="688381"/>
                  </a:cubicBezTo>
                  <a:cubicBezTo>
                    <a:pt x="695772" y="688381"/>
                    <a:pt x="750351" y="722579"/>
                    <a:pt x="776972" y="774613"/>
                  </a:cubicBezTo>
                  <a:lnTo>
                    <a:pt x="1053193" y="774613"/>
                  </a:lnTo>
                  <a:lnTo>
                    <a:pt x="1182298" y="645508"/>
                  </a:lnTo>
                  <a:close/>
                </a:path>
              </a:pathLst>
            </a:custGeom>
            <a:noFill/>
            <a:ln w="12700" cap="rnd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3" name="流程图: 联系 82"/>
            <p:cNvSpPr>
              <a:spLocks noChangeAspect="1"/>
            </p:cNvSpPr>
            <p:nvPr/>
          </p:nvSpPr>
          <p:spPr bwMode="auto">
            <a:xfrm>
              <a:off x="4067944" y="5041398"/>
              <a:ext cx="187802" cy="187802"/>
            </a:xfrm>
            <a:prstGeom prst="flowChartConnector">
              <a:avLst/>
            </a:prstGeom>
            <a:solidFill>
              <a:srgbClr val="91AF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84" name="流程图: 联系 83"/>
          <p:cNvSpPr>
            <a:spLocks noChangeAspect="1"/>
          </p:cNvSpPr>
          <p:nvPr/>
        </p:nvSpPr>
        <p:spPr bwMode="auto">
          <a:xfrm>
            <a:off x="7187995" y="3835698"/>
            <a:ext cx="187802" cy="187802"/>
          </a:xfrm>
          <a:prstGeom prst="flowChartConnector">
            <a:avLst/>
          </a:prstGeom>
          <a:solidFill>
            <a:srgbClr val="91AF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85" name="组合 84"/>
          <p:cNvGrpSpPr/>
          <p:nvPr/>
        </p:nvGrpSpPr>
        <p:grpSpPr>
          <a:xfrm>
            <a:off x="1211329" y="4728017"/>
            <a:ext cx="1872210" cy="1436945"/>
            <a:chOff x="1259630" y="5041398"/>
            <a:chExt cx="1872210" cy="1436945"/>
          </a:xfrm>
        </p:grpSpPr>
        <p:sp>
          <p:nvSpPr>
            <p:cNvPr id="86" name="矩形 85"/>
            <p:cNvSpPr/>
            <p:nvPr/>
          </p:nvSpPr>
          <p:spPr>
            <a:xfrm>
              <a:off x="1304187" y="5204148"/>
              <a:ext cx="1827653" cy="12741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dirty="0" err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Filieri</a:t>
              </a:r>
              <a:r>
                <a:rPr lang="en-US" altLang="zh-CN" sz="16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 </a:t>
              </a:r>
              <a:r>
                <a:rPr lang="zh-CN" altLang="en-US" sz="16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利用离散时间的</a:t>
              </a:r>
              <a:r>
                <a:rPr lang="en-US" altLang="zh-CN" sz="1600" dirty="0" err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markov</a:t>
              </a:r>
              <a:r>
                <a:rPr lang="zh-CN" altLang="en-US" sz="16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链进行运行时的概率模型检测</a:t>
              </a:r>
              <a:endPara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7" name="折角形 25"/>
            <p:cNvSpPr>
              <a:spLocks noChangeAspect="1"/>
            </p:cNvSpPr>
            <p:nvPr/>
          </p:nvSpPr>
          <p:spPr bwMode="auto">
            <a:xfrm flipH="1" flipV="1">
              <a:off x="1259630" y="5132140"/>
              <a:ext cx="1828801" cy="1321196"/>
            </a:xfrm>
            <a:custGeom>
              <a:avLst/>
              <a:gdLst/>
              <a:ahLst/>
              <a:cxnLst/>
              <a:rect l="l" t="t" r="r" b="b"/>
              <a:pathLst>
                <a:path w="1182298" h="774613">
                  <a:moveTo>
                    <a:pt x="1182298" y="0"/>
                  </a:moveTo>
                  <a:lnTo>
                    <a:pt x="0" y="0"/>
                  </a:lnTo>
                  <a:lnTo>
                    <a:pt x="0" y="774613"/>
                  </a:lnTo>
                  <a:lnTo>
                    <a:pt x="489438" y="774613"/>
                  </a:lnTo>
                  <a:cubicBezTo>
                    <a:pt x="516060" y="722579"/>
                    <a:pt x="570639" y="688381"/>
                    <a:pt x="633205" y="688381"/>
                  </a:cubicBezTo>
                  <a:cubicBezTo>
                    <a:pt x="695772" y="688381"/>
                    <a:pt x="750351" y="722579"/>
                    <a:pt x="776972" y="774613"/>
                  </a:cubicBezTo>
                  <a:lnTo>
                    <a:pt x="1053193" y="774613"/>
                  </a:lnTo>
                  <a:lnTo>
                    <a:pt x="1182298" y="645508"/>
                  </a:lnTo>
                  <a:close/>
                </a:path>
              </a:pathLst>
            </a:custGeom>
            <a:noFill/>
            <a:ln w="12700" cap="rnd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8" name="流程图: 联系 87"/>
            <p:cNvSpPr>
              <a:spLocks noChangeAspect="1"/>
            </p:cNvSpPr>
            <p:nvPr/>
          </p:nvSpPr>
          <p:spPr bwMode="auto">
            <a:xfrm>
              <a:off x="2007934" y="5041398"/>
              <a:ext cx="187802" cy="187802"/>
            </a:xfrm>
            <a:prstGeom prst="flowChartConnector">
              <a:avLst/>
            </a:prstGeom>
            <a:solidFill>
              <a:srgbClr val="91AF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89" name="Rectangle 2"/>
          <p:cNvSpPr>
            <a:spLocks noChangeArrowheads="1"/>
          </p:cNvSpPr>
          <p:nvPr/>
        </p:nvSpPr>
        <p:spPr bwMode="auto">
          <a:xfrm>
            <a:off x="3492017" y="45049"/>
            <a:ext cx="5651985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二、自适应</a:t>
            </a:r>
            <a:r>
              <a: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-05</a:t>
            </a:r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方法</a:t>
            </a:r>
            <a:r>
              <a: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(16/21)</a:t>
            </a:r>
            <a:endParaRPr lang="zh-CN" alt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0" name="椭圆 89"/>
          <p:cNvSpPr/>
          <p:nvPr/>
        </p:nvSpPr>
        <p:spPr bwMode="auto">
          <a:xfrm>
            <a:off x="144060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" name="椭圆 90"/>
          <p:cNvSpPr/>
          <p:nvPr/>
        </p:nvSpPr>
        <p:spPr bwMode="auto">
          <a:xfrm>
            <a:off x="288058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" name="椭圆 91"/>
          <p:cNvSpPr/>
          <p:nvPr/>
        </p:nvSpPr>
        <p:spPr bwMode="auto">
          <a:xfrm>
            <a:off x="121513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" name="椭圆 92"/>
          <p:cNvSpPr/>
          <p:nvPr/>
        </p:nvSpPr>
        <p:spPr bwMode="auto">
          <a:xfrm>
            <a:off x="1359131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" name="椭圆 93"/>
          <p:cNvSpPr/>
          <p:nvPr/>
        </p:nvSpPr>
        <p:spPr bwMode="auto">
          <a:xfrm>
            <a:off x="280802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5" name="椭圆 94"/>
          <p:cNvSpPr/>
          <p:nvPr/>
        </p:nvSpPr>
        <p:spPr bwMode="auto">
          <a:xfrm>
            <a:off x="2952021" y="660802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6" name="椭圆 95"/>
          <p:cNvSpPr/>
          <p:nvPr/>
        </p:nvSpPr>
        <p:spPr bwMode="auto">
          <a:xfrm>
            <a:off x="309601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" name="椭圆 96"/>
          <p:cNvSpPr/>
          <p:nvPr/>
        </p:nvSpPr>
        <p:spPr bwMode="auto">
          <a:xfrm>
            <a:off x="324001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" name="椭圆 97"/>
          <p:cNvSpPr/>
          <p:nvPr/>
        </p:nvSpPr>
        <p:spPr bwMode="auto">
          <a:xfrm>
            <a:off x="363601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" name="椭圆 98"/>
          <p:cNvSpPr/>
          <p:nvPr/>
        </p:nvSpPr>
        <p:spPr bwMode="auto">
          <a:xfrm>
            <a:off x="378001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" name="椭圆 99"/>
          <p:cNvSpPr/>
          <p:nvPr/>
        </p:nvSpPr>
        <p:spPr bwMode="auto">
          <a:xfrm>
            <a:off x="392400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" name="椭圆 100"/>
          <p:cNvSpPr/>
          <p:nvPr/>
        </p:nvSpPr>
        <p:spPr bwMode="auto">
          <a:xfrm>
            <a:off x="406800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" name="椭圆 101"/>
          <p:cNvSpPr/>
          <p:nvPr/>
        </p:nvSpPr>
        <p:spPr bwMode="auto">
          <a:xfrm>
            <a:off x="4212005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" name="椭圆 102"/>
          <p:cNvSpPr/>
          <p:nvPr/>
        </p:nvSpPr>
        <p:spPr bwMode="auto">
          <a:xfrm>
            <a:off x="435600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" name="椭圆 103"/>
          <p:cNvSpPr/>
          <p:nvPr/>
        </p:nvSpPr>
        <p:spPr bwMode="auto">
          <a:xfrm>
            <a:off x="450000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" name="椭圆 104"/>
          <p:cNvSpPr/>
          <p:nvPr/>
        </p:nvSpPr>
        <p:spPr bwMode="auto">
          <a:xfrm>
            <a:off x="464399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6" name="椭圆 105"/>
          <p:cNvSpPr/>
          <p:nvPr/>
        </p:nvSpPr>
        <p:spPr bwMode="auto">
          <a:xfrm>
            <a:off x="478799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7" name="椭圆 106"/>
          <p:cNvSpPr/>
          <p:nvPr/>
        </p:nvSpPr>
        <p:spPr bwMode="auto">
          <a:xfrm>
            <a:off x="4931995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8" name="椭圆 107"/>
          <p:cNvSpPr/>
          <p:nvPr/>
        </p:nvSpPr>
        <p:spPr bwMode="auto">
          <a:xfrm>
            <a:off x="5216403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9" name="椭圆 108"/>
          <p:cNvSpPr/>
          <p:nvPr/>
        </p:nvSpPr>
        <p:spPr bwMode="auto">
          <a:xfrm>
            <a:off x="5072405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0" name="椭圆 109"/>
          <p:cNvSpPr/>
          <p:nvPr/>
        </p:nvSpPr>
        <p:spPr bwMode="auto">
          <a:xfrm>
            <a:off x="1514714" y="664778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1" name="椭圆 110"/>
          <p:cNvSpPr/>
          <p:nvPr/>
        </p:nvSpPr>
        <p:spPr bwMode="auto">
          <a:xfrm>
            <a:off x="1658712" y="664778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" name="椭圆 111"/>
          <p:cNvSpPr/>
          <p:nvPr/>
        </p:nvSpPr>
        <p:spPr bwMode="auto">
          <a:xfrm>
            <a:off x="923431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3" name="椭圆 112"/>
          <p:cNvSpPr/>
          <p:nvPr/>
        </p:nvSpPr>
        <p:spPr bwMode="auto">
          <a:xfrm>
            <a:off x="106742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" name="椭圆 113"/>
          <p:cNvSpPr/>
          <p:nvPr/>
        </p:nvSpPr>
        <p:spPr bwMode="auto">
          <a:xfrm>
            <a:off x="7178795" y="662782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5" name="椭圆 114"/>
          <p:cNvSpPr/>
          <p:nvPr/>
        </p:nvSpPr>
        <p:spPr bwMode="auto">
          <a:xfrm>
            <a:off x="7321688" y="660802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7" name="椭圆 116"/>
          <p:cNvSpPr/>
          <p:nvPr/>
        </p:nvSpPr>
        <p:spPr bwMode="auto">
          <a:xfrm>
            <a:off x="42672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8" name="椭圆 117"/>
          <p:cNvSpPr/>
          <p:nvPr/>
        </p:nvSpPr>
        <p:spPr bwMode="auto">
          <a:xfrm>
            <a:off x="57072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9" name="椭圆 118"/>
          <p:cNvSpPr/>
          <p:nvPr/>
        </p:nvSpPr>
        <p:spPr bwMode="auto">
          <a:xfrm>
            <a:off x="180003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0" name="椭圆 119"/>
          <p:cNvSpPr/>
          <p:nvPr/>
        </p:nvSpPr>
        <p:spPr bwMode="auto">
          <a:xfrm>
            <a:off x="2160032" y="668960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1" name="椭圆 120"/>
          <p:cNvSpPr/>
          <p:nvPr/>
        </p:nvSpPr>
        <p:spPr bwMode="auto">
          <a:xfrm>
            <a:off x="2304030" y="66502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2" name="椭圆 121"/>
          <p:cNvSpPr/>
          <p:nvPr/>
        </p:nvSpPr>
        <p:spPr bwMode="auto">
          <a:xfrm>
            <a:off x="2448028" y="668960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3" name="椭圆 122"/>
          <p:cNvSpPr/>
          <p:nvPr/>
        </p:nvSpPr>
        <p:spPr bwMode="auto">
          <a:xfrm>
            <a:off x="7019966" y="664798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" name="椭圆 123"/>
          <p:cNvSpPr/>
          <p:nvPr/>
        </p:nvSpPr>
        <p:spPr bwMode="auto">
          <a:xfrm>
            <a:off x="537209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5" name="椭圆 124"/>
          <p:cNvSpPr/>
          <p:nvPr/>
        </p:nvSpPr>
        <p:spPr bwMode="auto">
          <a:xfrm>
            <a:off x="551609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6" name="椭圆 125"/>
          <p:cNvSpPr/>
          <p:nvPr/>
        </p:nvSpPr>
        <p:spPr bwMode="auto">
          <a:xfrm>
            <a:off x="566008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7" name="椭圆 126"/>
          <p:cNvSpPr/>
          <p:nvPr/>
        </p:nvSpPr>
        <p:spPr bwMode="auto">
          <a:xfrm>
            <a:off x="5804087" y="664733"/>
            <a:ext cx="108000" cy="1080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8" name="椭圆 127"/>
          <p:cNvSpPr/>
          <p:nvPr/>
        </p:nvSpPr>
        <p:spPr bwMode="auto">
          <a:xfrm>
            <a:off x="5948085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9" name="椭圆 128"/>
          <p:cNvSpPr/>
          <p:nvPr/>
        </p:nvSpPr>
        <p:spPr bwMode="auto">
          <a:xfrm>
            <a:off x="609208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0" name="椭圆 129"/>
          <p:cNvSpPr/>
          <p:nvPr/>
        </p:nvSpPr>
        <p:spPr bwMode="auto">
          <a:xfrm>
            <a:off x="623608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1" name="椭圆 130"/>
          <p:cNvSpPr/>
          <p:nvPr/>
        </p:nvSpPr>
        <p:spPr bwMode="auto">
          <a:xfrm>
            <a:off x="638007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2" name="椭圆 131"/>
          <p:cNvSpPr/>
          <p:nvPr/>
        </p:nvSpPr>
        <p:spPr bwMode="auto">
          <a:xfrm>
            <a:off x="652407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6" name="矩形 115"/>
          <p:cNvSpPr/>
          <p:nvPr/>
        </p:nvSpPr>
        <p:spPr>
          <a:xfrm>
            <a:off x="-3038" y="6308960"/>
            <a:ext cx="9144001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M.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Güdemann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F.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Ortmeier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W.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Reif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Formal modeling and verification of systems with self-x properties, in: Autonomic and Trusted Computing, in: LNCS, vol. 4158, Springer, 2006, pp. 38–47.</a:t>
            </a:r>
          </a:p>
        </p:txBody>
      </p:sp>
      <p:sp>
        <p:nvSpPr>
          <p:cNvPr id="133" name="矩形 132"/>
          <p:cNvSpPr/>
          <p:nvPr/>
        </p:nvSpPr>
        <p:spPr>
          <a:xfrm>
            <a:off x="3564" y="6308960"/>
            <a:ext cx="9144001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F.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Nafz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H.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Seebach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J.-P.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Steghöfer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S.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Bäumler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W.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Reif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A formal framework for compositional verification of organic computing systems, in: Autonomic and Trusted Computing, in: LNCS, vol. 6407, Springer, 2010, pp. 17–31.</a:t>
            </a:r>
          </a:p>
        </p:txBody>
      </p:sp>
      <p:sp>
        <p:nvSpPr>
          <p:cNvPr id="136" name="矩形 135"/>
          <p:cNvSpPr/>
          <p:nvPr/>
        </p:nvSpPr>
        <p:spPr>
          <a:xfrm>
            <a:off x="-9640" y="6361732"/>
            <a:ext cx="9144001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F.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Zambonelli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A.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Omicini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Challenges and research directions in agent-oriented software engineering,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Auton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. Agents Multi-Agent Syst. 9 (3) (2004) 253–283.</a:t>
            </a:r>
          </a:p>
        </p:txBody>
      </p:sp>
      <p:sp>
        <p:nvSpPr>
          <p:cNvPr id="134" name="矩形 133"/>
          <p:cNvSpPr/>
          <p:nvPr/>
        </p:nvSpPr>
        <p:spPr>
          <a:xfrm>
            <a:off x="10166" y="6361732"/>
            <a:ext cx="9144001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T. King, A. Ramirez, R. Cruz, P. Clarke, An integrated self-testing framework for autonomic computing systems, J.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Comput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. 2 (9) (2007).</a:t>
            </a:r>
          </a:p>
        </p:txBody>
      </p:sp>
      <p:sp>
        <p:nvSpPr>
          <p:cNvPr id="135" name="矩形 134"/>
          <p:cNvSpPr/>
          <p:nvPr/>
        </p:nvSpPr>
        <p:spPr>
          <a:xfrm>
            <a:off x="-9640" y="6361732"/>
            <a:ext cx="9144001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G. Smith, J.W. Sanders, Formal development of self-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organising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systems, in: Autonomic and Trusted Computing, in: LNCS, vol. 5586, Springer, 2009, pp. 90–104.</a:t>
            </a:r>
          </a:p>
        </p:txBody>
      </p:sp>
      <p:sp>
        <p:nvSpPr>
          <p:cNvPr id="137" name="矩形 136"/>
          <p:cNvSpPr/>
          <p:nvPr/>
        </p:nvSpPr>
        <p:spPr>
          <a:xfrm>
            <a:off x="10166" y="6361732"/>
            <a:ext cx="9144001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altLang="zh-CN" sz="1400" dirty="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E.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Cordy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J.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Paquet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ASSL—autonomic system specification language, in: Proc. SEW, IEEE, 2007, pp. 300–309.</a:t>
            </a:r>
          </a:p>
        </p:txBody>
      </p:sp>
      <p:sp>
        <p:nvSpPr>
          <p:cNvPr id="6" name="矩形 5"/>
          <p:cNvSpPr/>
          <p:nvPr/>
        </p:nvSpPr>
        <p:spPr>
          <a:xfrm>
            <a:off x="1" y="6361732"/>
            <a:ext cx="9144001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A.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Filieri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G.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Tamburrelli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Probabilistic verification at runtime for self-adaptive systems, in: Assurances for Self-Adaptive Systems, in: LNCS, vol. 7740, Springer, 2013, pp. 30–59.</a:t>
            </a:r>
            <a:endParaRPr lang="zh-CN" altLang="en-US" sz="1400" dirty="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443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  <p:bldP spid="133" grpId="0" animBg="1"/>
      <p:bldP spid="136" grpId="0" animBg="1"/>
      <p:bldP spid="134" grpId="0" animBg="1"/>
      <p:bldP spid="135" grpId="0" animBg="1"/>
      <p:bldP spid="137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0" y="833440"/>
            <a:ext cx="9144000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zh-CN" altLang="en-US" sz="3200" b="1" dirty="0">
                <a:solidFill>
                  <a:srgbClr val="6CA62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学习方法 </a:t>
            </a:r>
            <a:r>
              <a:rPr lang="en-US" altLang="zh-CN" sz="3200" b="1" dirty="0">
                <a:solidFill>
                  <a:srgbClr val="6CA62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灯片编号占位符 1"/>
          <p:cNvSpPr txBox="1">
            <a:spLocks noGrp="1"/>
          </p:cNvSpPr>
          <p:nvPr/>
        </p:nvSpPr>
        <p:spPr bwMode="auto">
          <a:xfrm>
            <a:off x="7235963" y="6596956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r">
              <a:defRPr kumimoji="1" sz="1400" b="1">
                <a:solidFill>
                  <a:schemeClr val="bg1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defRPr>
            </a:lvl1pPr>
          </a:lstStyle>
          <a:p>
            <a:fld id="{0D7D0512-7820-47F3-A392-C9562B311ADF}" type="slidenum">
              <a:rPr lang="zh-CN" altLang="en-US"/>
              <a:pPr/>
              <a:t>37</a:t>
            </a:fld>
            <a:endParaRPr lang="en-US" altLang="zh-CN" dirty="0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" y="6092963"/>
            <a:ext cx="9144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G.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Tesauro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D.M. Chess, W.E. Walsh, R. Das, A. Segal, I.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Whalley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J.O.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Kephart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S.R. White, A multi-agent systems approach to autonomic computing, in: Proc. AAMAS—Vol. 1, IEEE, 2004, pp. 464–471.</a:t>
            </a:r>
            <a:endParaRPr lang="zh-CN" altLang="en-US" sz="1400" dirty="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52063" y="1470643"/>
            <a:ext cx="4206011" cy="4622320"/>
          </a:xfrm>
          <a:prstGeom prst="roundRect">
            <a:avLst>
              <a:gd name="adj" fmla="val 4118"/>
            </a:avLst>
          </a:prstGeom>
          <a:solidFill>
            <a:sysClr val="window" lastClr="FFFFFF"/>
          </a:solidFill>
          <a:ln w="2540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kern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39" name="直接连接符 38"/>
          <p:cNvCxnSpPr/>
          <p:nvPr/>
        </p:nvCxnSpPr>
        <p:spPr>
          <a:xfrm flipV="1">
            <a:off x="248275" y="2358352"/>
            <a:ext cx="4209799" cy="19402"/>
          </a:xfrm>
          <a:prstGeom prst="line">
            <a:avLst/>
          </a:prstGeom>
          <a:noFill/>
          <a:ln w="28575" cap="flat" cmpd="sng" algn="ctr">
            <a:solidFill>
              <a:srgbClr val="6CA62C"/>
            </a:solidFill>
            <a:prstDash val="solid"/>
          </a:ln>
          <a:effectLst/>
        </p:spPr>
      </p:cxnSp>
      <p:sp>
        <p:nvSpPr>
          <p:cNvPr id="40" name="矩形 39"/>
          <p:cNvSpPr/>
          <p:nvPr/>
        </p:nvSpPr>
        <p:spPr>
          <a:xfrm>
            <a:off x="238009" y="1989023"/>
            <a:ext cx="158051" cy="369329"/>
          </a:xfrm>
          <a:prstGeom prst="rect">
            <a:avLst/>
          </a:prstGeom>
          <a:solidFill>
            <a:srgbClr val="6CA62C"/>
          </a:solidFill>
          <a:ln w="9525" cap="rnd">
            <a:solidFill>
              <a:srgbClr val="6CA62C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b="1" kern="0" dirty="0">
              <a:solidFill>
                <a:sysClr val="window" lastClr="FFFFFF">
                  <a:lumMod val="95000"/>
                </a:sys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TextBox 11"/>
          <p:cNvSpPr txBox="1"/>
          <p:nvPr/>
        </p:nvSpPr>
        <p:spPr>
          <a:xfrm>
            <a:off x="396060" y="1989020"/>
            <a:ext cx="4077207" cy="369332"/>
          </a:xfrm>
          <a:prstGeom prst="rect">
            <a:avLst/>
          </a:prstGeom>
          <a:noFill/>
          <a:ln>
            <a:solidFill>
              <a:srgbClr val="6CA62C"/>
            </a:solidFill>
          </a:ln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6CA62C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自优化 </a:t>
            </a:r>
            <a:r>
              <a:rPr lang="en-US" altLang="zh-CN" b="1" dirty="0">
                <a:solidFill>
                  <a:srgbClr val="6CA62C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Self-optimization</a:t>
            </a:r>
            <a:endParaRPr lang="zh-CN" altLang="en-US" b="1" dirty="0">
              <a:solidFill>
                <a:srgbClr val="6CA62C"/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2" name="图表 41"/>
          <p:cNvGraphicFramePr/>
          <p:nvPr>
            <p:extLst>
              <p:ext uri="{D42A27DB-BD31-4B8C-83A1-F6EECF244321}">
                <p14:modId xmlns:p14="http://schemas.microsoft.com/office/powerpoint/2010/main" val="1744551100"/>
              </p:ext>
            </p:extLst>
          </p:nvPr>
        </p:nvGraphicFramePr>
        <p:xfrm>
          <a:off x="684054" y="2377174"/>
          <a:ext cx="3252255" cy="27113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43" name="组合 42"/>
          <p:cNvGrpSpPr/>
          <p:nvPr/>
        </p:nvGrpSpPr>
        <p:grpSpPr>
          <a:xfrm>
            <a:off x="612055" y="4748471"/>
            <a:ext cx="1273406" cy="1224136"/>
            <a:chOff x="2323034" y="3268771"/>
            <a:chExt cx="1273406" cy="1224136"/>
          </a:xfrm>
        </p:grpSpPr>
        <p:sp>
          <p:nvSpPr>
            <p:cNvPr id="44" name="椭圆 43"/>
            <p:cNvSpPr/>
            <p:nvPr/>
          </p:nvSpPr>
          <p:spPr>
            <a:xfrm>
              <a:off x="2372304" y="3268771"/>
              <a:ext cx="1224136" cy="122413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3C78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文本框 25"/>
            <p:cNvSpPr txBox="1"/>
            <p:nvPr/>
          </p:nvSpPr>
          <p:spPr>
            <a:xfrm rot="20331793">
              <a:off x="2323034" y="3388225"/>
              <a:ext cx="126334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性能</a:t>
              </a:r>
              <a:endParaRPr lang="en-US" altLang="zh-CN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sz="2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管理</a:t>
              </a:r>
              <a:endParaRPr lang="en-US" altLang="zh-CN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2629739" y="4749604"/>
            <a:ext cx="1273406" cy="1224136"/>
            <a:chOff x="2323034" y="3268771"/>
            <a:chExt cx="1273406" cy="1224136"/>
          </a:xfrm>
        </p:grpSpPr>
        <p:sp>
          <p:nvSpPr>
            <p:cNvPr id="47" name="椭圆 46"/>
            <p:cNvSpPr/>
            <p:nvPr/>
          </p:nvSpPr>
          <p:spPr>
            <a:xfrm>
              <a:off x="2372304" y="3268771"/>
              <a:ext cx="1224136" cy="122413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8BAB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8" name="文本框 25"/>
            <p:cNvSpPr txBox="1"/>
            <p:nvPr/>
          </p:nvSpPr>
          <p:spPr>
            <a:xfrm rot="20331793">
              <a:off x="2323034" y="3388225"/>
              <a:ext cx="126334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资源</a:t>
              </a:r>
              <a:endParaRPr lang="en-US" altLang="zh-CN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sz="2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分配</a:t>
              </a:r>
              <a:endParaRPr lang="en-US" altLang="zh-CN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487623" y="2503804"/>
            <a:ext cx="3437217" cy="2460179"/>
            <a:chOff x="1561083" y="1412776"/>
            <a:chExt cx="4968552" cy="3596673"/>
          </a:xfrm>
        </p:grpSpPr>
        <p:grpSp>
          <p:nvGrpSpPr>
            <p:cNvPr id="50" name="组合 49"/>
            <p:cNvGrpSpPr/>
            <p:nvPr/>
          </p:nvGrpSpPr>
          <p:grpSpPr>
            <a:xfrm>
              <a:off x="1561083" y="1412776"/>
              <a:ext cx="4968552" cy="3596673"/>
              <a:chOff x="1561083" y="1916832"/>
              <a:chExt cx="4968552" cy="3596673"/>
            </a:xfrm>
          </p:grpSpPr>
          <p:graphicFrame>
            <p:nvGraphicFramePr>
              <p:cNvPr id="52" name="图表 51"/>
              <p:cNvGraphicFramePr/>
              <p:nvPr>
                <p:extLst/>
              </p:nvPr>
            </p:nvGraphicFramePr>
            <p:xfrm>
              <a:off x="1561083" y="1916832"/>
              <a:ext cx="4968552" cy="3596673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sp>
            <p:nvSpPr>
              <p:cNvPr id="53" name="椭圆 52"/>
              <p:cNvSpPr/>
              <p:nvPr/>
            </p:nvSpPr>
            <p:spPr>
              <a:xfrm>
                <a:off x="2353171" y="2132856"/>
                <a:ext cx="180000" cy="180000"/>
              </a:xfrm>
              <a:prstGeom prst="ellipse">
                <a:avLst/>
              </a:prstGeom>
              <a:solidFill>
                <a:srgbClr val="EF3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椭圆 53"/>
              <p:cNvSpPr/>
              <p:nvPr/>
            </p:nvSpPr>
            <p:spPr>
              <a:xfrm>
                <a:off x="5863571" y="2132856"/>
                <a:ext cx="180000" cy="180000"/>
              </a:xfrm>
              <a:prstGeom prst="ellipse">
                <a:avLst/>
              </a:prstGeom>
              <a:solidFill>
                <a:srgbClr val="FD7A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2355972" y="4869160"/>
                <a:ext cx="180000" cy="180000"/>
              </a:xfrm>
              <a:prstGeom prst="ellipse">
                <a:avLst/>
              </a:prstGeom>
              <a:solidFill>
                <a:srgbClr val="AAD5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5863571" y="4869160"/>
                <a:ext cx="180000" cy="180000"/>
              </a:xfrm>
              <a:prstGeom prst="ellipse">
                <a:avLst/>
              </a:prstGeom>
              <a:solidFill>
                <a:srgbClr val="3B79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57" name="直接连接符 56"/>
              <p:cNvCxnSpPr>
                <a:stCxn id="53" idx="5"/>
              </p:cNvCxnSpPr>
              <p:nvPr/>
            </p:nvCxnSpPr>
            <p:spPr>
              <a:xfrm>
                <a:off x="2506811" y="2286496"/>
                <a:ext cx="422424" cy="350416"/>
              </a:xfrm>
              <a:prstGeom prst="line">
                <a:avLst/>
              </a:prstGeom>
              <a:ln>
                <a:solidFill>
                  <a:srgbClr val="EF38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>
                <a:stCxn id="54" idx="3"/>
              </p:cNvCxnSpPr>
              <p:nvPr/>
            </p:nvCxnSpPr>
            <p:spPr>
              <a:xfrm flipH="1">
                <a:off x="5521523" y="2286496"/>
                <a:ext cx="368408" cy="350416"/>
              </a:xfrm>
              <a:prstGeom prst="line">
                <a:avLst/>
              </a:prstGeom>
              <a:ln>
                <a:solidFill>
                  <a:srgbClr val="FD7A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>
                <a:stCxn id="55" idx="7"/>
              </p:cNvCxnSpPr>
              <p:nvPr/>
            </p:nvCxnSpPr>
            <p:spPr>
              <a:xfrm flipV="1">
                <a:off x="2509612" y="4509120"/>
                <a:ext cx="491631" cy="386400"/>
              </a:xfrm>
              <a:prstGeom prst="line">
                <a:avLst/>
              </a:prstGeom>
              <a:ln>
                <a:solidFill>
                  <a:srgbClr val="AAD52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>
                <a:stCxn id="56" idx="1"/>
              </p:cNvCxnSpPr>
              <p:nvPr/>
            </p:nvCxnSpPr>
            <p:spPr>
              <a:xfrm flipH="1" flipV="1">
                <a:off x="5449515" y="4581128"/>
                <a:ext cx="440416" cy="314392"/>
              </a:xfrm>
              <a:prstGeom prst="line">
                <a:avLst/>
              </a:prstGeom>
              <a:ln>
                <a:solidFill>
                  <a:srgbClr val="3B79C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文本框 50"/>
            <p:cNvSpPr txBox="1"/>
            <p:nvPr/>
          </p:nvSpPr>
          <p:spPr>
            <a:xfrm rot="20331793">
              <a:off x="3391833" y="2630231"/>
              <a:ext cx="1678877" cy="854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需求</a:t>
              </a:r>
              <a:endParaRPr lang="zh-CN" altLang="en-US" sz="5400" dirty="0">
                <a:ln>
                  <a:solidFill>
                    <a:prstClr val="white"/>
                  </a:solidFill>
                </a:ln>
                <a:solidFill>
                  <a:srgbClr val="FF85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1" name="TextBox 6"/>
          <p:cNvSpPr txBox="1"/>
          <p:nvPr/>
        </p:nvSpPr>
        <p:spPr>
          <a:xfrm>
            <a:off x="494304" y="2740183"/>
            <a:ext cx="830020" cy="417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dirty="0">
                <a:solidFill>
                  <a:srgbClr val="5F5E5C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时间</a:t>
            </a:r>
          </a:p>
        </p:txBody>
      </p:sp>
      <p:sp>
        <p:nvSpPr>
          <p:cNvPr id="62" name="TextBox 6"/>
          <p:cNvSpPr txBox="1"/>
          <p:nvPr/>
        </p:nvSpPr>
        <p:spPr>
          <a:xfrm>
            <a:off x="3454929" y="2698534"/>
            <a:ext cx="889220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dirty="0">
                <a:solidFill>
                  <a:srgbClr val="5F5E5C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生产力</a:t>
            </a:r>
          </a:p>
        </p:txBody>
      </p:sp>
      <p:sp>
        <p:nvSpPr>
          <p:cNvPr id="63" name="TextBox 6"/>
          <p:cNvSpPr txBox="1"/>
          <p:nvPr/>
        </p:nvSpPr>
        <p:spPr>
          <a:xfrm>
            <a:off x="3454929" y="4048828"/>
            <a:ext cx="924964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dirty="0">
                <a:solidFill>
                  <a:srgbClr val="5F5E5C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利用率</a:t>
            </a:r>
          </a:p>
        </p:txBody>
      </p:sp>
      <p:sp>
        <p:nvSpPr>
          <p:cNvPr id="64" name="TextBox 6"/>
          <p:cNvSpPr txBox="1"/>
          <p:nvPr/>
        </p:nvSpPr>
        <p:spPr>
          <a:xfrm>
            <a:off x="365219" y="4085268"/>
            <a:ext cx="1053061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dirty="0">
                <a:solidFill>
                  <a:srgbClr val="5F5E5C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工作量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4284004" y="1470643"/>
            <a:ext cx="4607939" cy="4622320"/>
            <a:chOff x="4284004" y="1470643"/>
            <a:chExt cx="4607939" cy="4622320"/>
          </a:xfrm>
        </p:grpSpPr>
        <p:sp>
          <p:nvSpPr>
            <p:cNvPr id="8" name="圆角矩形 7"/>
            <p:cNvSpPr/>
            <p:nvPr/>
          </p:nvSpPr>
          <p:spPr>
            <a:xfrm>
              <a:off x="4659157" y="1470643"/>
              <a:ext cx="4232786" cy="4622320"/>
            </a:xfrm>
            <a:prstGeom prst="roundRect">
              <a:avLst>
                <a:gd name="adj" fmla="val 4118"/>
              </a:avLst>
            </a:prstGeom>
            <a:solidFill>
              <a:sysClr val="window" lastClr="FFFFFF"/>
            </a:solidFill>
            <a:ln w="2540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4297821" y="1832119"/>
              <a:ext cx="433995" cy="112970"/>
              <a:chOff x="4345371" y="2115042"/>
              <a:chExt cx="433995" cy="112970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4683477" y="2115042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4345371" y="2120376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4376444" y="2132856"/>
                <a:ext cx="360040" cy="72008"/>
              </a:xfrm>
              <a:prstGeom prst="rect">
                <a:avLst/>
              </a:prstGeom>
              <a:gradFill flip="none" rotWithShape="1">
                <a:gsLst>
                  <a:gs pos="57000">
                    <a:sysClr val="window" lastClr="FFFFFF">
                      <a:lumMod val="85000"/>
                    </a:sysClr>
                  </a:gs>
                  <a:gs pos="9000">
                    <a:sysClr val="window" lastClr="FFFFFF">
                      <a:lumMod val="50000"/>
                    </a:sysClr>
                  </a:gs>
                  <a:gs pos="98000">
                    <a:sysClr val="window" lastClr="FFFFFF">
                      <a:lumMod val="65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4297821" y="2492185"/>
              <a:ext cx="433995" cy="112970"/>
              <a:chOff x="4345371" y="2115042"/>
              <a:chExt cx="433995" cy="112970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4683477" y="2115042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4345371" y="2120376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376444" y="2132856"/>
                <a:ext cx="360040" cy="72008"/>
              </a:xfrm>
              <a:prstGeom prst="rect">
                <a:avLst/>
              </a:prstGeom>
              <a:gradFill flip="none" rotWithShape="1">
                <a:gsLst>
                  <a:gs pos="57000">
                    <a:sysClr val="window" lastClr="FFFFFF">
                      <a:lumMod val="85000"/>
                    </a:sysClr>
                  </a:gs>
                  <a:gs pos="9000">
                    <a:sysClr val="window" lastClr="FFFFFF">
                      <a:lumMod val="50000"/>
                    </a:sysClr>
                  </a:gs>
                  <a:gs pos="98000">
                    <a:sysClr val="window" lastClr="FFFFFF">
                      <a:lumMod val="65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4307073" y="3140176"/>
              <a:ext cx="433995" cy="112970"/>
              <a:chOff x="4345371" y="2115042"/>
              <a:chExt cx="433995" cy="112970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4683477" y="2115042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4345371" y="2120376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4376444" y="2132856"/>
                <a:ext cx="360040" cy="72008"/>
              </a:xfrm>
              <a:prstGeom prst="rect">
                <a:avLst/>
              </a:prstGeom>
              <a:gradFill flip="none" rotWithShape="1">
                <a:gsLst>
                  <a:gs pos="57000">
                    <a:sysClr val="window" lastClr="FFFFFF">
                      <a:lumMod val="85000"/>
                    </a:sysClr>
                  </a:gs>
                  <a:gs pos="9000">
                    <a:sysClr val="window" lastClr="FFFFFF">
                      <a:lumMod val="50000"/>
                    </a:sysClr>
                  </a:gs>
                  <a:gs pos="98000">
                    <a:sysClr val="window" lastClr="FFFFFF">
                      <a:lumMod val="65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4313076" y="3788167"/>
              <a:ext cx="433995" cy="112970"/>
              <a:chOff x="4345371" y="2115042"/>
              <a:chExt cx="433995" cy="112970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4683477" y="2115042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4345371" y="2120376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4376444" y="2132856"/>
                <a:ext cx="360040" cy="72008"/>
              </a:xfrm>
              <a:prstGeom prst="rect">
                <a:avLst/>
              </a:prstGeom>
              <a:gradFill flip="none" rotWithShape="1">
                <a:gsLst>
                  <a:gs pos="57000">
                    <a:sysClr val="window" lastClr="FFFFFF">
                      <a:lumMod val="85000"/>
                    </a:sysClr>
                  </a:gs>
                  <a:gs pos="9000">
                    <a:sysClr val="window" lastClr="FFFFFF">
                      <a:lumMod val="50000"/>
                    </a:sysClr>
                  </a:gs>
                  <a:gs pos="98000">
                    <a:sysClr val="window" lastClr="FFFFFF">
                      <a:lumMod val="65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4305858" y="4364159"/>
              <a:ext cx="433995" cy="112970"/>
              <a:chOff x="4345371" y="2115042"/>
              <a:chExt cx="433995" cy="112970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4683477" y="2115042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4345371" y="2120376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4376444" y="2132856"/>
                <a:ext cx="360040" cy="72008"/>
              </a:xfrm>
              <a:prstGeom prst="rect">
                <a:avLst/>
              </a:prstGeom>
              <a:gradFill flip="none" rotWithShape="1">
                <a:gsLst>
                  <a:gs pos="57000">
                    <a:sysClr val="window" lastClr="FFFFFF">
                      <a:lumMod val="85000"/>
                    </a:sysClr>
                  </a:gs>
                  <a:gs pos="9000">
                    <a:sysClr val="window" lastClr="FFFFFF">
                      <a:lumMod val="50000"/>
                    </a:sysClr>
                  </a:gs>
                  <a:gs pos="98000">
                    <a:sysClr val="window" lastClr="FFFFFF">
                      <a:lumMod val="65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4294687" y="5012150"/>
              <a:ext cx="433995" cy="112970"/>
              <a:chOff x="4345371" y="2115042"/>
              <a:chExt cx="433995" cy="112970"/>
            </a:xfrm>
          </p:grpSpPr>
          <p:sp>
            <p:nvSpPr>
              <p:cNvPr id="32" name="椭圆 31"/>
              <p:cNvSpPr/>
              <p:nvPr/>
            </p:nvSpPr>
            <p:spPr>
              <a:xfrm>
                <a:off x="4683477" y="2115042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4345371" y="2120376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4376444" y="2132856"/>
                <a:ext cx="360040" cy="72008"/>
              </a:xfrm>
              <a:prstGeom prst="rect">
                <a:avLst/>
              </a:prstGeom>
              <a:gradFill flip="none" rotWithShape="1">
                <a:gsLst>
                  <a:gs pos="57000">
                    <a:sysClr val="window" lastClr="FFFFFF">
                      <a:lumMod val="85000"/>
                    </a:sysClr>
                  </a:gs>
                  <a:gs pos="9000">
                    <a:sysClr val="window" lastClr="FFFFFF">
                      <a:lumMod val="50000"/>
                    </a:sysClr>
                  </a:gs>
                  <a:gs pos="98000">
                    <a:sysClr val="window" lastClr="FFFFFF">
                      <a:lumMod val="65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4284004" y="5701112"/>
              <a:ext cx="433995" cy="112970"/>
              <a:chOff x="4345371" y="2115042"/>
              <a:chExt cx="433995" cy="112970"/>
            </a:xfrm>
          </p:grpSpPr>
          <p:sp>
            <p:nvSpPr>
              <p:cNvPr id="36" name="椭圆 35"/>
              <p:cNvSpPr/>
              <p:nvPr/>
            </p:nvSpPr>
            <p:spPr>
              <a:xfrm>
                <a:off x="4683477" y="2115042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4345371" y="2120376"/>
                <a:ext cx="95889" cy="107636"/>
              </a:xfrm>
              <a:prstGeom prst="ellipse">
                <a:avLst/>
              </a:prstGeom>
              <a:gradFill flip="none" rotWithShape="1">
                <a:gsLst>
                  <a:gs pos="51000">
                    <a:sysClr val="windowText" lastClr="000000">
                      <a:lumMod val="65000"/>
                      <a:lumOff val="35000"/>
                    </a:sysClr>
                  </a:gs>
                  <a:gs pos="20000">
                    <a:sysClr val="window" lastClr="FFFFFF">
                      <a:lumMod val="50000"/>
                    </a:sysClr>
                  </a:gs>
                  <a:gs pos="86000">
                    <a:sysClr val="window" lastClr="FFFFFF">
                      <a:lumMod val="65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4376444" y="2132856"/>
                <a:ext cx="360040" cy="72008"/>
              </a:xfrm>
              <a:prstGeom prst="rect">
                <a:avLst/>
              </a:prstGeom>
              <a:gradFill flip="none" rotWithShape="1">
                <a:gsLst>
                  <a:gs pos="57000">
                    <a:sysClr val="window" lastClr="FFFFFF">
                      <a:lumMod val="85000"/>
                    </a:sysClr>
                  </a:gs>
                  <a:gs pos="9000">
                    <a:sysClr val="window" lastClr="FFFFFF">
                      <a:lumMod val="50000"/>
                    </a:sysClr>
                  </a:gs>
                  <a:gs pos="98000">
                    <a:sysClr val="window" lastClr="FFFFFF">
                      <a:lumMod val="65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5" name="矩形 64"/>
            <p:cNvSpPr/>
            <p:nvPr/>
          </p:nvSpPr>
          <p:spPr bwMode="auto">
            <a:xfrm>
              <a:off x="4659157" y="1989020"/>
              <a:ext cx="4232783" cy="404872"/>
            </a:xfrm>
            <a:prstGeom prst="rect">
              <a:avLst/>
            </a:prstGeom>
            <a:solidFill>
              <a:srgbClr val="6CA62C"/>
            </a:solidFill>
            <a:ln w="9525" cap="flat" cmpd="sng" algn="ctr">
              <a:solidFill>
                <a:srgbClr val="6CA62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lang="zh-CN" altLang="en-US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学习的目的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66" name="组合 8"/>
            <p:cNvGrpSpPr>
              <a:grpSpLocks/>
            </p:cNvGrpSpPr>
            <p:nvPr/>
          </p:nvGrpSpPr>
          <p:grpSpPr bwMode="auto">
            <a:xfrm>
              <a:off x="4856230" y="2540972"/>
              <a:ext cx="3946579" cy="2975998"/>
              <a:chOff x="3797130" y="569716"/>
              <a:chExt cx="8338750" cy="6172323"/>
            </a:xfrm>
          </p:grpSpPr>
          <p:sp>
            <p:nvSpPr>
              <p:cNvPr id="67" name="文本框 66"/>
              <p:cNvSpPr txBox="1"/>
              <p:nvPr/>
            </p:nvSpPr>
            <p:spPr>
              <a:xfrm>
                <a:off x="3797130" y="3966682"/>
                <a:ext cx="1895002" cy="248952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kern="0" dirty="0">
                    <a:solidFill>
                      <a:srgbClr val="595959"/>
                    </a:solidFill>
                    <a:latin typeface="Microsoft YaHei UI"/>
                    <a:ea typeface="微软雅黑"/>
                  </a:rPr>
                  <a:t>优化</a:t>
                </a:r>
                <a:endParaRPr lang="en-US" altLang="zh-CN" kern="0" dirty="0">
                  <a:solidFill>
                    <a:srgbClr val="595959"/>
                  </a:solidFill>
                  <a:latin typeface="Microsoft YaHei UI"/>
                  <a:ea typeface="微软雅黑"/>
                </a:endParaRPr>
              </a:p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kern="0" dirty="0">
                    <a:solidFill>
                      <a:srgbClr val="595959"/>
                    </a:solidFill>
                    <a:latin typeface="Microsoft YaHei UI"/>
                    <a:ea typeface="微软雅黑"/>
                  </a:rPr>
                  <a:t>结构</a:t>
                </a:r>
                <a:endParaRPr lang="en-US" altLang="zh-CN" kern="0" dirty="0">
                  <a:solidFill>
                    <a:srgbClr val="595959"/>
                  </a:solidFill>
                  <a:latin typeface="Microsoft YaHei UI"/>
                  <a:ea typeface="微软雅黑"/>
                </a:endParaRPr>
              </a:p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kern="0" dirty="0">
                    <a:solidFill>
                      <a:srgbClr val="595959"/>
                    </a:solidFill>
                    <a:latin typeface="Microsoft YaHei UI"/>
                    <a:ea typeface="微软雅黑"/>
                  </a:rPr>
                  <a:t>参数</a:t>
                </a:r>
                <a:endParaRPr lang="en-US" altLang="zh-CN" kern="0" dirty="0">
                  <a:solidFill>
                    <a:srgbClr val="595959"/>
                  </a:solidFill>
                  <a:latin typeface="Microsoft YaHei UI"/>
                  <a:ea typeface="微软雅黑"/>
                </a:endParaRPr>
              </a:p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kern="0" dirty="0">
                    <a:solidFill>
                      <a:srgbClr val="595959"/>
                    </a:solidFill>
                    <a:latin typeface="Microsoft YaHei UI"/>
                    <a:ea typeface="微软雅黑"/>
                  </a:rPr>
                  <a:t>算法</a:t>
                </a:r>
              </a:p>
            </p:txBody>
          </p:sp>
          <p:grpSp>
            <p:nvGrpSpPr>
              <p:cNvPr id="68" name="组合 10"/>
              <p:cNvGrpSpPr>
                <a:grpSpLocks/>
              </p:cNvGrpSpPr>
              <p:nvPr/>
            </p:nvGrpSpPr>
            <p:grpSpPr bwMode="auto">
              <a:xfrm>
                <a:off x="4769757" y="2051496"/>
                <a:ext cx="6410876" cy="3044596"/>
                <a:chOff x="4914900" y="821870"/>
                <a:chExt cx="5536034" cy="2629125"/>
              </a:xfrm>
            </p:grpSpPr>
            <p:sp>
              <p:nvSpPr>
                <p:cNvPr id="86" name="任意多边形 85"/>
                <p:cNvSpPr/>
                <p:nvPr/>
              </p:nvSpPr>
              <p:spPr>
                <a:xfrm>
                  <a:off x="4915170" y="821508"/>
                  <a:ext cx="4877273" cy="1465398"/>
                </a:xfrm>
                <a:custGeom>
                  <a:avLst/>
                  <a:gdLst>
                    <a:gd name="connsiteX0" fmla="*/ 0 w 4876799"/>
                    <a:gd name="connsiteY0" fmla="*/ 0 h 1464130"/>
                    <a:gd name="connsiteX1" fmla="*/ 4144734 w 4876799"/>
                    <a:gd name="connsiteY1" fmla="*/ 0 h 1464130"/>
                    <a:gd name="connsiteX2" fmla="*/ 4876799 w 4876799"/>
                    <a:gd name="connsiteY2" fmla="*/ 732065 h 1464130"/>
                    <a:gd name="connsiteX3" fmla="*/ 4876798 w 4876799"/>
                    <a:gd name="connsiteY3" fmla="*/ 732065 h 1464130"/>
                    <a:gd name="connsiteX4" fmla="*/ 4144733 w 4876799"/>
                    <a:gd name="connsiteY4" fmla="*/ 1464130 h 1464130"/>
                    <a:gd name="connsiteX5" fmla="*/ 2647041 w 4876799"/>
                    <a:gd name="connsiteY5" fmla="*/ 1464130 h 1464130"/>
                    <a:gd name="connsiteX6" fmla="*/ 2647041 w 4876799"/>
                    <a:gd name="connsiteY6" fmla="*/ 1165111 h 1464130"/>
                    <a:gd name="connsiteX7" fmla="*/ 4077265 w 4876799"/>
                    <a:gd name="connsiteY7" fmla="*/ 1165111 h 1464130"/>
                    <a:gd name="connsiteX8" fmla="*/ 4510312 w 4876799"/>
                    <a:gd name="connsiteY8" fmla="*/ 732064 h 1464130"/>
                    <a:gd name="connsiteX9" fmla="*/ 4077265 w 4876799"/>
                    <a:gd name="connsiteY9" fmla="*/ 299017 h 1464130"/>
                    <a:gd name="connsiteX10" fmla="*/ 0 w 4876799"/>
                    <a:gd name="connsiteY10" fmla="*/ 299017 h 14641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876799" h="1464130">
                      <a:moveTo>
                        <a:pt x="0" y="0"/>
                      </a:moveTo>
                      <a:lnTo>
                        <a:pt x="4144734" y="0"/>
                      </a:lnTo>
                      <a:cubicBezTo>
                        <a:pt x="4549042" y="0"/>
                        <a:pt x="4876799" y="327757"/>
                        <a:pt x="4876799" y="732065"/>
                      </a:cubicBezTo>
                      <a:lnTo>
                        <a:pt x="4876798" y="732065"/>
                      </a:lnTo>
                      <a:cubicBezTo>
                        <a:pt x="4876798" y="1136373"/>
                        <a:pt x="4549041" y="1464130"/>
                        <a:pt x="4144733" y="1464130"/>
                      </a:cubicBezTo>
                      <a:lnTo>
                        <a:pt x="2647041" y="1464130"/>
                      </a:lnTo>
                      <a:lnTo>
                        <a:pt x="2647041" y="1165111"/>
                      </a:lnTo>
                      <a:lnTo>
                        <a:pt x="4077265" y="1165111"/>
                      </a:lnTo>
                      <a:cubicBezTo>
                        <a:pt x="4316430" y="1165111"/>
                        <a:pt x="4510312" y="971229"/>
                        <a:pt x="4510312" y="732064"/>
                      </a:cubicBezTo>
                      <a:cubicBezTo>
                        <a:pt x="4510312" y="492899"/>
                        <a:pt x="4316430" y="299017"/>
                        <a:pt x="4077265" y="299017"/>
                      </a:cubicBezTo>
                      <a:lnTo>
                        <a:pt x="0" y="299017"/>
                      </a:lnTo>
                      <a:close/>
                    </a:path>
                  </a:pathLst>
                </a:custGeom>
                <a:solidFill>
                  <a:srgbClr val="91AF21"/>
                </a:solidFill>
                <a:ln w="12700" cap="flat" cmpd="sng" algn="ctr">
                  <a:solidFill>
                    <a:srgbClr val="A4B88E"/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prstClr val="white"/>
                    </a:solidFill>
                    <a:latin typeface="Microsoft YaHei UI"/>
                    <a:ea typeface="微软雅黑"/>
                  </a:endParaRPr>
                </a:p>
              </p:txBody>
            </p:sp>
            <p:sp>
              <p:nvSpPr>
                <p:cNvPr id="87" name="任意多边形 86"/>
                <p:cNvSpPr/>
                <p:nvPr/>
              </p:nvSpPr>
              <p:spPr>
                <a:xfrm>
                  <a:off x="5879299" y="1986275"/>
                  <a:ext cx="4572352" cy="1465398"/>
                </a:xfrm>
                <a:custGeom>
                  <a:avLst/>
                  <a:gdLst>
                    <a:gd name="connsiteX0" fmla="*/ 732065 w 4572002"/>
                    <a:gd name="connsiteY0" fmla="*/ 0 h 1464130"/>
                    <a:gd name="connsiteX1" fmla="*/ 2685145 w 4572002"/>
                    <a:gd name="connsiteY1" fmla="*/ 0 h 1464130"/>
                    <a:gd name="connsiteX2" fmla="*/ 2685145 w 4572002"/>
                    <a:gd name="connsiteY2" fmla="*/ 299017 h 1464130"/>
                    <a:gd name="connsiteX3" fmla="*/ 799532 w 4572002"/>
                    <a:gd name="connsiteY3" fmla="*/ 299017 h 1464130"/>
                    <a:gd name="connsiteX4" fmla="*/ 366485 w 4572002"/>
                    <a:gd name="connsiteY4" fmla="*/ 732064 h 1464130"/>
                    <a:gd name="connsiteX5" fmla="*/ 799532 w 4572002"/>
                    <a:gd name="connsiteY5" fmla="*/ 1165111 h 1464130"/>
                    <a:gd name="connsiteX6" fmla="*/ 4572002 w 4572002"/>
                    <a:gd name="connsiteY6" fmla="*/ 1165111 h 1464130"/>
                    <a:gd name="connsiteX7" fmla="*/ 4572002 w 4572002"/>
                    <a:gd name="connsiteY7" fmla="*/ 1464130 h 1464130"/>
                    <a:gd name="connsiteX8" fmla="*/ 732065 w 4572002"/>
                    <a:gd name="connsiteY8" fmla="*/ 1464129 h 1464130"/>
                    <a:gd name="connsiteX9" fmla="*/ 14873 w 4572002"/>
                    <a:gd name="connsiteY9" fmla="*/ 879601 h 1464130"/>
                    <a:gd name="connsiteX10" fmla="*/ 0 w 4572002"/>
                    <a:gd name="connsiteY10" fmla="*/ 732065 h 1464130"/>
                    <a:gd name="connsiteX11" fmla="*/ 14873 w 4572002"/>
                    <a:gd name="connsiteY11" fmla="*/ 584529 h 1464130"/>
                    <a:gd name="connsiteX12" fmla="*/ 732065 w 4572002"/>
                    <a:gd name="connsiteY12" fmla="*/ 0 h 14641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4572002" h="1464130">
                      <a:moveTo>
                        <a:pt x="732065" y="0"/>
                      </a:moveTo>
                      <a:lnTo>
                        <a:pt x="2685145" y="0"/>
                      </a:lnTo>
                      <a:lnTo>
                        <a:pt x="2685145" y="299017"/>
                      </a:lnTo>
                      <a:lnTo>
                        <a:pt x="799532" y="299017"/>
                      </a:lnTo>
                      <a:cubicBezTo>
                        <a:pt x="560367" y="299017"/>
                        <a:pt x="366485" y="492899"/>
                        <a:pt x="366485" y="732064"/>
                      </a:cubicBezTo>
                      <a:cubicBezTo>
                        <a:pt x="366485" y="971229"/>
                        <a:pt x="560367" y="1165111"/>
                        <a:pt x="799532" y="1165111"/>
                      </a:cubicBezTo>
                      <a:lnTo>
                        <a:pt x="4572002" y="1165111"/>
                      </a:lnTo>
                      <a:lnTo>
                        <a:pt x="4572002" y="1464130"/>
                      </a:lnTo>
                      <a:lnTo>
                        <a:pt x="732065" y="1464129"/>
                      </a:lnTo>
                      <a:cubicBezTo>
                        <a:pt x="378296" y="1464129"/>
                        <a:pt x="83136" y="1213190"/>
                        <a:pt x="14873" y="879601"/>
                      </a:cubicBezTo>
                      <a:lnTo>
                        <a:pt x="0" y="732065"/>
                      </a:lnTo>
                      <a:lnTo>
                        <a:pt x="14873" y="584529"/>
                      </a:lnTo>
                      <a:cubicBezTo>
                        <a:pt x="83136" y="250939"/>
                        <a:pt x="378296" y="0"/>
                        <a:pt x="732065" y="0"/>
                      </a:cubicBezTo>
                      <a:close/>
                    </a:path>
                  </a:pathLst>
                </a:custGeom>
                <a:solidFill>
                  <a:srgbClr val="91AF21"/>
                </a:solidFill>
                <a:ln w="12700" cap="flat" cmpd="sng" algn="ctr">
                  <a:solidFill>
                    <a:srgbClr val="A4B88E"/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prstClr val="white"/>
                    </a:solidFill>
                    <a:latin typeface="Microsoft YaHei UI"/>
                    <a:ea typeface="微软雅黑"/>
                  </a:endParaRPr>
                </a:p>
              </p:txBody>
            </p:sp>
          </p:grpSp>
          <p:grpSp>
            <p:nvGrpSpPr>
              <p:cNvPr id="69" name="组合 11"/>
              <p:cNvGrpSpPr>
                <a:grpSpLocks/>
              </p:cNvGrpSpPr>
              <p:nvPr/>
            </p:nvGrpSpPr>
            <p:grpSpPr bwMode="auto">
              <a:xfrm>
                <a:off x="5607586" y="1485765"/>
                <a:ext cx="557092" cy="557092"/>
                <a:chOff x="4354286" y="3255797"/>
                <a:chExt cx="847750" cy="847750"/>
              </a:xfrm>
            </p:grpSpPr>
            <p:sp>
              <p:nvSpPr>
                <p:cNvPr id="84" name="泪滴形 83"/>
                <p:cNvSpPr/>
                <p:nvPr/>
              </p:nvSpPr>
              <p:spPr>
                <a:xfrm rot="8100000">
                  <a:off x="4354056" y="3256124"/>
                  <a:ext cx="846942" cy="847133"/>
                </a:xfrm>
                <a:prstGeom prst="teardrop">
                  <a:avLst>
                    <a:gd name="adj" fmla="val 123969"/>
                  </a:avLst>
                </a:prstGeom>
                <a:solidFill>
                  <a:srgbClr val="BAD047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prstClr val="white"/>
                    </a:solidFill>
                    <a:latin typeface="Microsoft YaHei UI"/>
                    <a:ea typeface="微软雅黑"/>
                  </a:endParaRPr>
                </a:p>
              </p:txBody>
            </p:sp>
            <p:sp>
              <p:nvSpPr>
                <p:cNvPr id="85" name="椭圆 84"/>
                <p:cNvSpPr/>
                <p:nvPr/>
              </p:nvSpPr>
              <p:spPr>
                <a:xfrm>
                  <a:off x="4627840" y="3483903"/>
                  <a:ext cx="299374" cy="299441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prstClr val="white"/>
                    </a:solidFill>
                    <a:latin typeface="Microsoft YaHei UI"/>
                    <a:ea typeface="微软雅黑"/>
                  </a:endParaRPr>
                </a:p>
              </p:txBody>
            </p:sp>
          </p:grpSp>
          <p:sp>
            <p:nvSpPr>
              <p:cNvPr id="70" name="文本框 69"/>
              <p:cNvSpPr txBox="1"/>
              <p:nvPr/>
            </p:nvSpPr>
            <p:spPr>
              <a:xfrm>
                <a:off x="3855357" y="1561662"/>
                <a:ext cx="914713" cy="2298022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6600" b="1" kern="0" dirty="0">
                    <a:solidFill>
                      <a:srgbClr val="92D050"/>
                    </a:solidFill>
                    <a:latin typeface="Microsoft YaHei UI"/>
                    <a:ea typeface="微软雅黑"/>
                    <a:sym typeface="Webdings" panose="05030102010509060703" pitchFamily="18" charset="2"/>
                  </a:rPr>
                  <a:t></a:t>
                </a:r>
                <a:endParaRPr lang="zh-CN" altLang="en-US" sz="6600" b="1" kern="0" dirty="0">
                  <a:solidFill>
                    <a:srgbClr val="92D050"/>
                  </a:solidFill>
                  <a:latin typeface="Microsoft YaHei UI"/>
                  <a:ea typeface="微软雅黑"/>
                </a:endParaRPr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11035179" y="4446008"/>
                <a:ext cx="914713" cy="1915018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5400" b="1" kern="0" dirty="0">
                    <a:solidFill>
                      <a:srgbClr val="92D050"/>
                    </a:solidFill>
                    <a:latin typeface="Microsoft YaHei UI"/>
                    <a:ea typeface="微软雅黑"/>
                    <a:sym typeface="Webdings" panose="05030102010509060703" pitchFamily="18" charset="2"/>
                  </a:rPr>
                  <a:t></a:t>
                </a:r>
                <a:endParaRPr lang="zh-CN" altLang="en-US" sz="5400" b="1" kern="0" dirty="0">
                  <a:solidFill>
                    <a:srgbClr val="92D050"/>
                  </a:solidFill>
                  <a:latin typeface="Microsoft YaHei UI"/>
                  <a:ea typeface="微软雅黑"/>
                </a:endParaRPr>
              </a:p>
            </p:txBody>
          </p:sp>
          <p:sp>
            <p:nvSpPr>
              <p:cNvPr id="72" name="文本框 71"/>
              <p:cNvSpPr txBox="1"/>
              <p:nvPr/>
            </p:nvSpPr>
            <p:spPr>
              <a:xfrm>
                <a:off x="4781306" y="569716"/>
                <a:ext cx="2328821" cy="7660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kern="0" dirty="0">
                    <a:solidFill>
                      <a:srgbClr val="595959"/>
                    </a:solidFill>
                    <a:latin typeface="Microsoft YaHei UI"/>
                    <a:ea typeface="微软雅黑"/>
                  </a:rPr>
                  <a:t>积累经验</a:t>
                </a:r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9667019" y="648907"/>
                <a:ext cx="2468861" cy="13405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kern="0" dirty="0">
                    <a:solidFill>
                      <a:srgbClr val="595959"/>
                    </a:solidFill>
                    <a:latin typeface="Microsoft YaHei UI"/>
                    <a:ea typeface="微软雅黑"/>
                  </a:rPr>
                  <a:t>自我学习</a:t>
                </a:r>
                <a:endParaRPr lang="en-US" altLang="zh-CN" kern="0" dirty="0">
                  <a:solidFill>
                    <a:srgbClr val="595959"/>
                  </a:solidFill>
                  <a:latin typeface="Microsoft YaHei UI"/>
                  <a:ea typeface="微软雅黑"/>
                </a:endParaRPr>
              </a:p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kern="0" dirty="0">
                    <a:solidFill>
                      <a:srgbClr val="595959"/>
                    </a:solidFill>
                    <a:latin typeface="Microsoft YaHei UI"/>
                    <a:ea typeface="微软雅黑"/>
                  </a:rPr>
                  <a:t>交互学习</a:t>
                </a:r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6375018" y="5318083"/>
                <a:ext cx="3937972" cy="14239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kern="0" dirty="0">
                    <a:solidFill>
                      <a:srgbClr val="595959"/>
                    </a:solidFill>
                    <a:latin typeface="Microsoft YaHei UI"/>
                    <a:ea typeface="微软雅黑"/>
                  </a:rPr>
                  <a:t>获得更好的性能并降低成本</a:t>
                </a:r>
              </a:p>
            </p:txBody>
          </p:sp>
          <p:grpSp>
            <p:nvGrpSpPr>
              <p:cNvPr id="75" name="组合 17"/>
              <p:cNvGrpSpPr>
                <a:grpSpLocks/>
              </p:cNvGrpSpPr>
              <p:nvPr/>
            </p:nvGrpSpPr>
            <p:grpSpPr bwMode="auto">
              <a:xfrm>
                <a:off x="9274426" y="1485765"/>
                <a:ext cx="557092" cy="557092"/>
                <a:chOff x="4354286" y="3255797"/>
                <a:chExt cx="847750" cy="847750"/>
              </a:xfrm>
            </p:grpSpPr>
            <p:sp>
              <p:nvSpPr>
                <p:cNvPr id="82" name="泪滴形 81"/>
                <p:cNvSpPr/>
                <p:nvPr/>
              </p:nvSpPr>
              <p:spPr>
                <a:xfrm rot="8100000">
                  <a:off x="4354691" y="3256124"/>
                  <a:ext cx="846944" cy="847133"/>
                </a:xfrm>
                <a:prstGeom prst="teardrop">
                  <a:avLst>
                    <a:gd name="adj" fmla="val 123969"/>
                  </a:avLst>
                </a:prstGeom>
                <a:solidFill>
                  <a:srgbClr val="BAD047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prstClr val="white"/>
                    </a:solidFill>
                    <a:latin typeface="Microsoft YaHei UI"/>
                    <a:ea typeface="微软雅黑"/>
                  </a:endParaRPr>
                </a:p>
              </p:txBody>
            </p:sp>
            <p:sp>
              <p:nvSpPr>
                <p:cNvPr id="83" name="椭圆 82"/>
                <p:cNvSpPr/>
                <p:nvPr/>
              </p:nvSpPr>
              <p:spPr>
                <a:xfrm>
                  <a:off x="4628477" y="3483903"/>
                  <a:ext cx="299372" cy="299441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prstClr val="white"/>
                    </a:solidFill>
                    <a:latin typeface="Microsoft YaHei UI"/>
                    <a:ea typeface="微软雅黑"/>
                  </a:endParaRPr>
                </a:p>
              </p:txBody>
            </p:sp>
          </p:grpSp>
          <p:grpSp>
            <p:nvGrpSpPr>
              <p:cNvPr id="76" name="组合 18"/>
              <p:cNvGrpSpPr>
                <a:grpSpLocks/>
              </p:cNvGrpSpPr>
              <p:nvPr/>
            </p:nvGrpSpPr>
            <p:grpSpPr bwMode="auto">
              <a:xfrm>
                <a:off x="5834863" y="3105574"/>
                <a:ext cx="557092" cy="557092"/>
                <a:chOff x="4354286" y="3255797"/>
                <a:chExt cx="847750" cy="847750"/>
              </a:xfrm>
            </p:grpSpPr>
            <p:sp>
              <p:nvSpPr>
                <p:cNvPr id="80" name="泪滴形 79"/>
                <p:cNvSpPr/>
                <p:nvPr/>
              </p:nvSpPr>
              <p:spPr>
                <a:xfrm rot="8100000">
                  <a:off x="4353628" y="3255815"/>
                  <a:ext cx="849502" cy="847134"/>
                </a:xfrm>
                <a:prstGeom prst="teardrop">
                  <a:avLst>
                    <a:gd name="adj" fmla="val 123969"/>
                  </a:avLst>
                </a:prstGeom>
                <a:solidFill>
                  <a:srgbClr val="BAD047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prstClr val="white"/>
                    </a:solidFill>
                    <a:latin typeface="Microsoft YaHei UI"/>
                    <a:ea typeface="微软雅黑"/>
                  </a:endParaRPr>
                </a:p>
              </p:txBody>
            </p:sp>
            <p:sp>
              <p:nvSpPr>
                <p:cNvPr id="81" name="椭圆 80"/>
                <p:cNvSpPr/>
                <p:nvPr/>
              </p:nvSpPr>
              <p:spPr>
                <a:xfrm>
                  <a:off x="4627414" y="3483595"/>
                  <a:ext cx="301931" cy="299439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prstClr val="white"/>
                    </a:solidFill>
                    <a:latin typeface="Microsoft YaHei UI"/>
                    <a:ea typeface="微软雅黑"/>
                  </a:endParaRPr>
                </a:p>
              </p:txBody>
            </p:sp>
          </p:grpSp>
          <p:grpSp>
            <p:nvGrpSpPr>
              <p:cNvPr id="77" name="组合 19"/>
              <p:cNvGrpSpPr>
                <a:grpSpLocks/>
              </p:cNvGrpSpPr>
              <p:nvPr/>
            </p:nvGrpSpPr>
            <p:grpSpPr bwMode="auto">
              <a:xfrm>
                <a:off x="8065833" y="4236698"/>
                <a:ext cx="557092" cy="557092"/>
                <a:chOff x="4354286" y="3255797"/>
                <a:chExt cx="847750" cy="847750"/>
              </a:xfrm>
            </p:grpSpPr>
            <p:sp>
              <p:nvSpPr>
                <p:cNvPr id="78" name="泪滴形 77"/>
                <p:cNvSpPr/>
                <p:nvPr/>
              </p:nvSpPr>
              <p:spPr>
                <a:xfrm rot="8100000">
                  <a:off x="4354122" y="3256958"/>
                  <a:ext cx="846942" cy="847133"/>
                </a:xfrm>
                <a:prstGeom prst="teardrop">
                  <a:avLst>
                    <a:gd name="adj" fmla="val 123969"/>
                  </a:avLst>
                </a:prstGeom>
                <a:solidFill>
                  <a:srgbClr val="BAD047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prstClr val="white"/>
                    </a:solidFill>
                    <a:latin typeface="Microsoft YaHei UI"/>
                    <a:ea typeface="微软雅黑"/>
                  </a:endParaRPr>
                </a:p>
              </p:txBody>
            </p:sp>
            <p:sp>
              <p:nvSpPr>
                <p:cNvPr id="79" name="椭圆 78"/>
                <p:cNvSpPr/>
                <p:nvPr/>
              </p:nvSpPr>
              <p:spPr>
                <a:xfrm>
                  <a:off x="4627906" y="3484736"/>
                  <a:ext cx="299374" cy="299441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prstClr val="white"/>
                    </a:solidFill>
                    <a:latin typeface="Microsoft YaHei UI"/>
                    <a:ea typeface="微软雅黑"/>
                  </a:endParaRPr>
                </a:p>
              </p:txBody>
            </p:sp>
          </p:grpSp>
        </p:grpSp>
      </p:grpSp>
      <p:sp>
        <p:nvSpPr>
          <p:cNvPr id="88" name="Rectangle 2"/>
          <p:cNvSpPr>
            <a:spLocks noChangeArrowheads="1"/>
          </p:cNvSpPr>
          <p:nvPr/>
        </p:nvSpPr>
        <p:spPr bwMode="auto">
          <a:xfrm>
            <a:off x="3492017" y="45049"/>
            <a:ext cx="5651985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二、自适应</a:t>
            </a:r>
            <a:r>
              <a: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-05</a:t>
            </a:r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方法</a:t>
            </a:r>
            <a:r>
              <a: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(17/21)</a:t>
            </a:r>
            <a:endParaRPr lang="zh-CN" alt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9" name="椭圆 88"/>
          <p:cNvSpPr/>
          <p:nvPr/>
        </p:nvSpPr>
        <p:spPr bwMode="auto">
          <a:xfrm>
            <a:off x="144060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" name="椭圆 89"/>
          <p:cNvSpPr/>
          <p:nvPr/>
        </p:nvSpPr>
        <p:spPr bwMode="auto">
          <a:xfrm>
            <a:off x="288058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" name="椭圆 90"/>
          <p:cNvSpPr/>
          <p:nvPr/>
        </p:nvSpPr>
        <p:spPr bwMode="auto">
          <a:xfrm>
            <a:off x="121513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" name="椭圆 91"/>
          <p:cNvSpPr/>
          <p:nvPr/>
        </p:nvSpPr>
        <p:spPr bwMode="auto">
          <a:xfrm>
            <a:off x="1359131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" name="椭圆 92"/>
          <p:cNvSpPr/>
          <p:nvPr/>
        </p:nvSpPr>
        <p:spPr bwMode="auto">
          <a:xfrm>
            <a:off x="280802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" name="椭圆 93"/>
          <p:cNvSpPr/>
          <p:nvPr/>
        </p:nvSpPr>
        <p:spPr bwMode="auto">
          <a:xfrm>
            <a:off x="2952021" y="660802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5" name="椭圆 94"/>
          <p:cNvSpPr/>
          <p:nvPr/>
        </p:nvSpPr>
        <p:spPr bwMode="auto">
          <a:xfrm>
            <a:off x="309601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6" name="椭圆 95"/>
          <p:cNvSpPr/>
          <p:nvPr/>
        </p:nvSpPr>
        <p:spPr bwMode="auto">
          <a:xfrm>
            <a:off x="324001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" name="椭圆 96"/>
          <p:cNvSpPr/>
          <p:nvPr/>
        </p:nvSpPr>
        <p:spPr bwMode="auto">
          <a:xfrm>
            <a:off x="363601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" name="椭圆 97"/>
          <p:cNvSpPr/>
          <p:nvPr/>
        </p:nvSpPr>
        <p:spPr bwMode="auto">
          <a:xfrm>
            <a:off x="378001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" name="椭圆 98"/>
          <p:cNvSpPr/>
          <p:nvPr/>
        </p:nvSpPr>
        <p:spPr bwMode="auto">
          <a:xfrm>
            <a:off x="392400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" name="椭圆 99"/>
          <p:cNvSpPr/>
          <p:nvPr/>
        </p:nvSpPr>
        <p:spPr bwMode="auto">
          <a:xfrm>
            <a:off x="406800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" name="椭圆 100"/>
          <p:cNvSpPr/>
          <p:nvPr/>
        </p:nvSpPr>
        <p:spPr bwMode="auto">
          <a:xfrm>
            <a:off x="4212005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" name="椭圆 101"/>
          <p:cNvSpPr/>
          <p:nvPr/>
        </p:nvSpPr>
        <p:spPr bwMode="auto">
          <a:xfrm>
            <a:off x="435600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" name="椭圆 102"/>
          <p:cNvSpPr/>
          <p:nvPr/>
        </p:nvSpPr>
        <p:spPr bwMode="auto">
          <a:xfrm>
            <a:off x="450000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" name="椭圆 103"/>
          <p:cNvSpPr/>
          <p:nvPr/>
        </p:nvSpPr>
        <p:spPr bwMode="auto">
          <a:xfrm>
            <a:off x="464399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" name="椭圆 104"/>
          <p:cNvSpPr/>
          <p:nvPr/>
        </p:nvSpPr>
        <p:spPr bwMode="auto">
          <a:xfrm>
            <a:off x="478799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6" name="椭圆 105"/>
          <p:cNvSpPr/>
          <p:nvPr/>
        </p:nvSpPr>
        <p:spPr bwMode="auto">
          <a:xfrm>
            <a:off x="4931995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7" name="椭圆 106"/>
          <p:cNvSpPr/>
          <p:nvPr/>
        </p:nvSpPr>
        <p:spPr bwMode="auto">
          <a:xfrm>
            <a:off x="5216403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8" name="椭圆 107"/>
          <p:cNvSpPr/>
          <p:nvPr/>
        </p:nvSpPr>
        <p:spPr bwMode="auto">
          <a:xfrm>
            <a:off x="5072405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9" name="椭圆 108"/>
          <p:cNvSpPr/>
          <p:nvPr/>
        </p:nvSpPr>
        <p:spPr bwMode="auto">
          <a:xfrm>
            <a:off x="1514714" y="664778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0" name="椭圆 109"/>
          <p:cNvSpPr/>
          <p:nvPr/>
        </p:nvSpPr>
        <p:spPr bwMode="auto">
          <a:xfrm>
            <a:off x="1658712" y="664778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1" name="椭圆 110"/>
          <p:cNvSpPr/>
          <p:nvPr/>
        </p:nvSpPr>
        <p:spPr bwMode="auto">
          <a:xfrm>
            <a:off x="923431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" name="椭圆 111"/>
          <p:cNvSpPr/>
          <p:nvPr/>
        </p:nvSpPr>
        <p:spPr bwMode="auto">
          <a:xfrm>
            <a:off x="106742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3" name="椭圆 112"/>
          <p:cNvSpPr/>
          <p:nvPr/>
        </p:nvSpPr>
        <p:spPr bwMode="auto">
          <a:xfrm>
            <a:off x="7178795" y="662782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" name="椭圆 113"/>
          <p:cNvSpPr/>
          <p:nvPr/>
        </p:nvSpPr>
        <p:spPr bwMode="auto">
          <a:xfrm>
            <a:off x="7321688" y="660802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6" name="椭圆 115"/>
          <p:cNvSpPr/>
          <p:nvPr/>
        </p:nvSpPr>
        <p:spPr bwMode="auto">
          <a:xfrm>
            <a:off x="42672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7" name="椭圆 116"/>
          <p:cNvSpPr/>
          <p:nvPr/>
        </p:nvSpPr>
        <p:spPr bwMode="auto">
          <a:xfrm>
            <a:off x="57072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8" name="椭圆 117"/>
          <p:cNvSpPr/>
          <p:nvPr/>
        </p:nvSpPr>
        <p:spPr bwMode="auto">
          <a:xfrm>
            <a:off x="180003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9" name="椭圆 118"/>
          <p:cNvSpPr/>
          <p:nvPr/>
        </p:nvSpPr>
        <p:spPr bwMode="auto">
          <a:xfrm>
            <a:off x="2160032" y="668960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0" name="椭圆 119"/>
          <p:cNvSpPr/>
          <p:nvPr/>
        </p:nvSpPr>
        <p:spPr bwMode="auto">
          <a:xfrm>
            <a:off x="2304030" y="66502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1" name="椭圆 120"/>
          <p:cNvSpPr/>
          <p:nvPr/>
        </p:nvSpPr>
        <p:spPr bwMode="auto">
          <a:xfrm>
            <a:off x="2448028" y="668960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2" name="椭圆 121"/>
          <p:cNvSpPr/>
          <p:nvPr/>
        </p:nvSpPr>
        <p:spPr bwMode="auto">
          <a:xfrm>
            <a:off x="7019966" y="664798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3" name="椭圆 122"/>
          <p:cNvSpPr/>
          <p:nvPr/>
        </p:nvSpPr>
        <p:spPr bwMode="auto">
          <a:xfrm>
            <a:off x="537209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" name="椭圆 123"/>
          <p:cNvSpPr/>
          <p:nvPr/>
        </p:nvSpPr>
        <p:spPr bwMode="auto">
          <a:xfrm>
            <a:off x="551609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5" name="椭圆 124"/>
          <p:cNvSpPr/>
          <p:nvPr/>
        </p:nvSpPr>
        <p:spPr bwMode="auto">
          <a:xfrm>
            <a:off x="566008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6" name="椭圆 125"/>
          <p:cNvSpPr/>
          <p:nvPr/>
        </p:nvSpPr>
        <p:spPr bwMode="auto">
          <a:xfrm>
            <a:off x="580408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7" name="椭圆 126"/>
          <p:cNvSpPr/>
          <p:nvPr/>
        </p:nvSpPr>
        <p:spPr bwMode="auto">
          <a:xfrm>
            <a:off x="5948085" y="664733"/>
            <a:ext cx="108000" cy="1080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8" name="椭圆 127"/>
          <p:cNvSpPr/>
          <p:nvPr/>
        </p:nvSpPr>
        <p:spPr bwMode="auto">
          <a:xfrm>
            <a:off x="609208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9" name="椭圆 128"/>
          <p:cNvSpPr/>
          <p:nvPr/>
        </p:nvSpPr>
        <p:spPr bwMode="auto">
          <a:xfrm>
            <a:off x="623608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0" name="椭圆 129"/>
          <p:cNvSpPr/>
          <p:nvPr/>
        </p:nvSpPr>
        <p:spPr bwMode="auto">
          <a:xfrm>
            <a:off x="638007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1" name="椭圆 130"/>
          <p:cNvSpPr/>
          <p:nvPr/>
        </p:nvSpPr>
        <p:spPr bwMode="auto">
          <a:xfrm>
            <a:off x="652407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258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0" y="833440"/>
            <a:ext cx="9144000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zh-CN" altLang="en-US" sz="3200" b="1" dirty="0">
                <a:solidFill>
                  <a:srgbClr val="6CA62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学习方法 </a:t>
            </a:r>
            <a:r>
              <a:rPr lang="en-US" altLang="zh-CN" sz="3200" b="1" dirty="0">
                <a:solidFill>
                  <a:srgbClr val="6CA62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灯片编号占位符 1"/>
          <p:cNvSpPr txBox="1">
            <a:spLocks noGrp="1"/>
          </p:cNvSpPr>
          <p:nvPr/>
        </p:nvSpPr>
        <p:spPr bwMode="auto">
          <a:xfrm>
            <a:off x="7235963" y="6596956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r">
              <a:defRPr kumimoji="1" sz="1400" b="1">
                <a:solidFill>
                  <a:schemeClr val="bg1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defRPr>
            </a:lvl1pPr>
          </a:lstStyle>
          <a:p>
            <a:fld id="{0D7D0512-7820-47F3-A392-C9562B311ADF}" type="slidenum">
              <a:rPr lang="zh-CN" altLang="en-US"/>
              <a:pPr/>
              <a:t>38</a:t>
            </a:fld>
            <a:endParaRPr lang="en-US" altLang="zh-CN" dirty="0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" y="6092963"/>
            <a:ext cx="9144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E.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Cakar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N.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Fredivianus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J.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Hähner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J.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Branke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C. Müller-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Schloer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H.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Schmeck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Aspects of learning in OC systems, in: Organic Computing—A Paradigm Shift for Complex Systems, Springer, 2011, pp. 237–251.</a:t>
            </a:r>
          </a:p>
        </p:txBody>
      </p:sp>
      <p:grpSp>
        <p:nvGrpSpPr>
          <p:cNvPr id="8" name="Group 98"/>
          <p:cNvGrpSpPr>
            <a:grpSpLocks/>
          </p:cNvGrpSpPr>
          <p:nvPr/>
        </p:nvGrpSpPr>
        <p:grpSpPr bwMode="auto">
          <a:xfrm>
            <a:off x="4881730" y="1989020"/>
            <a:ext cx="2590800" cy="2176463"/>
            <a:chOff x="2767" y="981"/>
            <a:chExt cx="1632" cy="1371"/>
          </a:xfrm>
        </p:grpSpPr>
        <p:sp>
          <p:nvSpPr>
            <p:cNvPr id="27" name="Freeform 99"/>
            <p:cNvSpPr>
              <a:spLocks noEditPoints="1"/>
            </p:cNvSpPr>
            <p:nvPr/>
          </p:nvSpPr>
          <p:spPr bwMode="auto">
            <a:xfrm>
              <a:off x="2767" y="1185"/>
              <a:ext cx="1632" cy="1167"/>
            </a:xfrm>
            <a:custGeom>
              <a:avLst/>
              <a:gdLst>
                <a:gd name="T0" fmla="*/ 1706 w 1816"/>
                <a:gd name="T1" fmla="*/ 792 h 1816"/>
                <a:gd name="T2" fmla="*/ 1718 w 1816"/>
                <a:gd name="T3" fmla="*/ 494 h 1816"/>
                <a:gd name="T4" fmla="*/ 1552 w 1816"/>
                <a:gd name="T5" fmla="*/ 424 h 1816"/>
                <a:gd name="T6" fmla="*/ 1426 w 1816"/>
                <a:gd name="T7" fmla="*/ 290 h 1816"/>
                <a:gd name="T8" fmla="*/ 1320 w 1816"/>
                <a:gd name="T9" fmla="*/ 96 h 1816"/>
                <a:gd name="T10" fmla="*/ 1066 w 1816"/>
                <a:gd name="T11" fmla="*/ 116 h 1816"/>
                <a:gd name="T12" fmla="*/ 836 w 1816"/>
                <a:gd name="T13" fmla="*/ 104 h 1816"/>
                <a:gd name="T14" fmla="*/ 666 w 1816"/>
                <a:gd name="T15" fmla="*/ 138 h 1816"/>
                <a:gd name="T16" fmla="*/ 496 w 1816"/>
                <a:gd name="T17" fmla="*/ 214 h 1816"/>
                <a:gd name="T18" fmla="*/ 216 w 1816"/>
                <a:gd name="T19" fmla="*/ 316 h 1816"/>
                <a:gd name="T20" fmla="*/ 214 w 1816"/>
                <a:gd name="T21" fmla="*/ 496 h 1816"/>
                <a:gd name="T22" fmla="*/ 138 w 1816"/>
                <a:gd name="T23" fmla="*/ 666 h 1816"/>
                <a:gd name="T24" fmla="*/ 0 w 1816"/>
                <a:gd name="T25" fmla="*/ 836 h 1816"/>
                <a:gd name="T26" fmla="*/ 116 w 1816"/>
                <a:gd name="T27" fmla="*/ 1066 h 1816"/>
                <a:gd name="T28" fmla="*/ 192 w 1816"/>
                <a:gd name="T29" fmla="*/ 1280 h 1816"/>
                <a:gd name="T30" fmla="*/ 288 w 1816"/>
                <a:gd name="T31" fmla="*/ 1426 h 1816"/>
                <a:gd name="T32" fmla="*/ 424 w 1816"/>
                <a:gd name="T33" fmla="*/ 1554 h 1816"/>
                <a:gd name="T34" fmla="*/ 626 w 1816"/>
                <a:gd name="T35" fmla="*/ 1774 h 1816"/>
                <a:gd name="T36" fmla="*/ 792 w 1816"/>
                <a:gd name="T37" fmla="*/ 1706 h 1816"/>
                <a:gd name="T38" fmla="*/ 978 w 1816"/>
                <a:gd name="T39" fmla="*/ 1712 h 1816"/>
                <a:gd name="T40" fmla="*/ 1188 w 1816"/>
                <a:gd name="T41" fmla="*/ 1774 h 1816"/>
                <a:gd name="T42" fmla="*/ 1356 w 1816"/>
                <a:gd name="T43" fmla="*/ 1578 h 1816"/>
                <a:gd name="T44" fmla="*/ 1526 w 1816"/>
                <a:gd name="T45" fmla="*/ 1426 h 1816"/>
                <a:gd name="T46" fmla="*/ 1622 w 1816"/>
                <a:gd name="T47" fmla="*/ 1280 h 1816"/>
                <a:gd name="T48" fmla="*/ 1688 w 1816"/>
                <a:gd name="T49" fmla="*/ 1108 h 1816"/>
                <a:gd name="T50" fmla="*/ 908 w 1816"/>
                <a:gd name="T51" fmla="*/ 1614 h 1816"/>
                <a:gd name="T52" fmla="*/ 766 w 1816"/>
                <a:gd name="T53" fmla="*/ 1600 h 1816"/>
                <a:gd name="T54" fmla="*/ 602 w 1816"/>
                <a:gd name="T55" fmla="*/ 1544 h 1816"/>
                <a:gd name="T56" fmla="*/ 458 w 1816"/>
                <a:gd name="T57" fmla="*/ 1452 h 1816"/>
                <a:gd name="T58" fmla="*/ 342 w 1816"/>
                <a:gd name="T59" fmla="*/ 1330 h 1816"/>
                <a:gd name="T60" fmla="*/ 256 w 1816"/>
                <a:gd name="T61" fmla="*/ 1182 h 1816"/>
                <a:gd name="T62" fmla="*/ 210 w 1816"/>
                <a:gd name="T63" fmla="*/ 1016 h 1816"/>
                <a:gd name="T64" fmla="*/ 202 w 1816"/>
                <a:gd name="T65" fmla="*/ 872 h 1816"/>
                <a:gd name="T66" fmla="*/ 234 w 1816"/>
                <a:gd name="T67" fmla="*/ 698 h 1816"/>
                <a:gd name="T68" fmla="*/ 304 w 1816"/>
                <a:gd name="T69" fmla="*/ 542 h 1816"/>
                <a:gd name="T70" fmla="*/ 408 w 1816"/>
                <a:gd name="T71" fmla="*/ 408 h 1816"/>
                <a:gd name="T72" fmla="*/ 542 w 1816"/>
                <a:gd name="T73" fmla="*/ 304 h 1816"/>
                <a:gd name="T74" fmla="*/ 698 w 1816"/>
                <a:gd name="T75" fmla="*/ 234 h 1816"/>
                <a:gd name="T76" fmla="*/ 872 w 1816"/>
                <a:gd name="T77" fmla="*/ 202 h 1816"/>
                <a:gd name="T78" fmla="*/ 1014 w 1816"/>
                <a:gd name="T79" fmla="*/ 210 h 1816"/>
                <a:gd name="T80" fmla="*/ 1182 w 1816"/>
                <a:gd name="T81" fmla="*/ 258 h 1816"/>
                <a:gd name="T82" fmla="*/ 1330 w 1816"/>
                <a:gd name="T83" fmla="*/ 342 h 1816"/>
                <a:gd name="T84" fmla="*/ 1452 w 1816"/>
                <a:gd name="T85" fmla="*/ 458 h 1816"/>
                <a:gd name="T86" fmla="*/ 1544 w 1816"/>
                <a:gd name="T87" fmla="*/ 602 h 1816"/>
                <a:gd name="T88" fmla="*/ 1598 w 1816"/>
                <a:gd name="T89" fmla="*/ 766 h 1816"/>
                <a:gd name="T90" fmla="*/ 1614 w 1816"/>
                <a:gd name="T91" fmla="*/ 908 h 1816"/>
                <a:gd name="T92" fmla="*/ 1592 w 1816"/>
                <a:gd name="T93" fmla="*/ 1084 h 1816"/>
                <a:gd name="T94" fmla="*/ 1528 w 1816"/>
                <a:gd name="T95" fmla="*/ 1244 h 1816"/>
                <a:gd name="T96" fmla="*/ 1430 w 1816"/>
                <a:gd name="T97" fmla="*/ 1382 h 1816"/>
                <a:gd name="T98" fmla="*/ 1302 w 1816"/>
                <a:gd name="T99" fmla="*/ 1492 h 1816"/>
                <a:gd name="T100" fmla="*/ 1150 w 1816"/>
                <a:gd name="T101" fmla="*/ 1570 h 1816"/>
                <a:gd name="T102" fmla="*/ 980 w 1816"/>
                <a:gd name="T103" fmla="*/ 1610 h 1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816" h="1816">
                  <a:moveTo>
                    <a:pt x="1816" y="978"/>
                  </a:moveTo>
                  <a:lnTo>
                    <a:pt x="1816" y="836"/>
                  </a:lnTo>
                  <a:lnTo>
                    <a:pt x="1710" y="836"/>
                  </a:lnTo>
                  <a:lnTo>
                    <a:pt x="1710" y="836"/>
                  </a:lnTo>
                  <a:lnTo>
                    <a:pt x="1706" y="792"/>
                  </a:lnTo>
                  <a:lnTo>
                    <a:pt x="1698" y="750"/>
                  </a:lnTo>
                  <a:lnTo>
                    <a:pt x="1688" y="708"/>
                  </a:lnTo>
                  <a:lnTo>
                    <a:pt x="1678" y="666"/>
                  </a:lnTo>
                  <a:lnTo>
                    <a:pt x="1774" y="626"/>
                  </a:lnTo>
                  <a:lnTo>
                    <a:pt x="1718" y="494"/>
                  </a:lnTo>
                  <a:lnTo>
                    <a:pt x="1622" y="534"/>
                  </a:lnTo>
                  <a:lnTo>
                    <a:pt x="1622" y="534"/>
                  </a:lnTo>
                  <a:lnTo>
                    <a:pt x="1602" y="496"/>
                  </a:lnTo>
                  <a:lnTo>
                    <a:pt x="1578" y="460"/>
                  </a:lnTo>
                  <a:lnTo>
                    <a:pt x="1552" y="424"/>
                  </a:lnTo>
                  <a:lnTo>
                    <a:pt x="1526" y="390"/>
                  </a:lnTo>
                  <a:lnTo>
                    <a:pt x="1600" y="316"/>
                  </a:lnTo>
                  <a:lnTo>
                    <a:pt x="1498" y="216"/>
                  </a:lnTo>
                  <a:lnTo>
                    <a:pt x="1426" y="290"/>
                  </a:lnTo>
                  <a:lnTo>
                    <a:pt x="1426" y="290"/>
                  </a:lnTo>
                  <a:lnTo>
                    <a:pt x="1392" y="262"/>
                  </a:lnTo>
                  <a:lnTo>
                    <a:pt x="1356" y="236"/>
                  </a:lnTo>
                  <a:lnTo>
                    <a:pt x="1318" y="214"/>
                  </a:lnTo>
                  <a:lnTo>
                    <a:pt x="1280" y="192"/>
                  </a:lnTo>
                  <a:lnTo>
                    <a:pt x="1320" y="96"/>
                  </a:lnTo>
                  <a:lnTo>
                    <a:pt x="1188" y="42"/>
                  </a:lnTo>
                  <a:lnTo>
                    <a:pt x="1150" y="138"/>
                  </a:lnTo>
                  <a:lnTo>
                    <a:pt x="1150" y="138"/>
                  </a:lnTo>
                  <a:lnTo>
                    <a:pt x="1108" y="126"/>
                  </a:lnTo>
                  <a:lnTo>
                    <a:pt x="1066" y="116"/>
                  </a:lnTo>
                  <a:lnTo>
                    <a:pt x="1022" y="110"/>
                  </a:lnTo>
                  <a:lnTo>
                    <a:pt x="978" y="104"/>
                  </a:lnTo>
                  <a:lnTo>
                    <a:pt x="978" y="0"/>
                  </a:lnTo>
                  <a:lnTo>
                    <a:pt x="836" y="0"/>
                  </a:lnTo>
                  <a:lnTo>
                    <a:pt x="836" y="104"/>
                  </a:lnTo>
                  <a:lnTo>
                    <a:pt x="836" y="104"/>
                  </a:lnTo>
                  <a:lnTo>
                    <a:pt x="792" y="110"/>
                  </a:lnTo>
                  <a:lnTo>
                    <a:pt x="750" y="116"/>
                  </a:lnTo>
                  <a:lnTo>
                    <a:pt x="706" y="126"/>
                  </a:lnTo>
                  <a:lnTo>
                    <a:pt x="666" y="138"/>
                  </a:lnTo>
                  <a:lnTo>
                    <a:pt x="626" y="42"/>
                  </a:lnTo>
                  <a:lnTo>
                    <a:pt x="494" y="96"/>
                  </a:lnTo>
                  <a:lnTo>
                    <a:pt x="534" y="192"/>
                  </a:lnTo>
                  <a:lnTo>
                    <a:pt x="534" y="192"/>
                  </a:lnTo>
                  <a:lnTo>
                    <a:pt x="496" y="214"/>
                  </a:lnTo>
                  <a:lnTo>
                    <a:pt x="460" y="236"/>
                  </a:lnTo>
                  <a:lnTo>
                    <a:pt x="424" y="262"/>
                  </a:lnTo>
                  <a:lnTo>
                    <a:pt x="390" y="290"/>
                  </a:lnTo>
                  <a:lnTo>
                    <a:pt x="316" y="216"/>
                  </a:lnTo>
                  <a:lnTo>
                    <a:pt x="216" y="316"/>
                  </a:lnTo>
                  <a:lnTo>
                    <a:pt x="288" y="390"/>
                  </a:lnTo>
                  <a:lnTo>
                    <a:pt x="288" y="390"/>
                  </a:lnTo>
                  <a:lnTo>
                    <a:pt x="262" y="424"/>
                  </a:lnTo>
                  <a:lnTo>
                    <a:pt x="236" y="460"/>
                  </a:lnTo>
                  <a:lnTo>
                    <a:pt x="214" y="496"/>
                  </a:lnTo>
                  <a:lnTo>
                    <a:pt x="192" y="534"/>
                  </a:lnTo>
                  <a:lnTo>
                    <a:pt x="96" y="494"/>
                  </a:lnTo>
                  <a:lnTo>
                    <a:pt x="42" y="626"/>
                  </a:lnTo>
                  <a:lnTo>
                    <a:pt x="138" y="666"/>
                  </a:lnTo>
                  <a:lnTo>
                    <a:pt x="138" y="666"/>
                  </a:lnTo>
                  <a:lnTo>
                    <a:pt x="126" y="708"/>
                  </a:lnTo>
                  <a:lnTo>
                    <a:pt x="116" y="750"/>
                  </a:lnTo>
                  <a:lnTo>
                    <a:pt x="108" y="792"/>
                  </a:lnTo>
                  <a:lnTo>
                    <a:pt x="104" y="836"/>
                  </a:lnTo>
                  <a:lnTo>
                    <a:pt x="0" y="836"/>
                  </a:lnTo>
                  <a:lnTo>
                    <a:pt x="0" y="978"/>
                  </a:lnTo>
                  <a:lnTo>
                    <a:pt x="104" y="978"/>
                  </a:lnTo>
                  <a:lnTo>
                    <a:pt x="104" y="978"/>
                  </a:lnTo>
                  <a:lnTo>
                    <a:pt x="108" y="1022"/>
                  </a:lnTo>
                  <a:lnTo>
                    <a:pt x="116" y="1066"/>
                  </a:lnTo>
                  <a:lnTo>
                    <a:pt x="126" y="1108"/>
                  </a:lnTo>
                  <a:lnTo>
                    <a:pt x="138" y="1150"/>
                  </a:lnTo>
                  <a:lnTo>
                    <a:pt x="42" y="1190"/>
                  </a:lnTo>
                  <a:lnTo>
                    <a:pt x="96" y="1320"/>
                  </a:lnTo>
                  <a:lnTo>
                    <a:pt x="192" y="1280"/>
                  </a:lnTo>
                  <a:lnTo>
                    <a:pt x="192" y="1280"/>
                  </a:lnTo>
                  <a:lnTo>
                    <a:pt x="214" y="1320"/>
                  </a:lnTo>
                  <a:lnTo>
                    <a:pt x="236" y="1356"/>
                  </a:lnTo>
                  <a:lnTo>
                    <a:pt x="262" y="1392"/>
                  </a:lnTo>
                  <a:lnTo>
                    <a:pt x="288" y="1426"/>
                  </a:lnTo>
                  <a:lnTo>
                    <a:pt x="216" y="1500"/>
                  </a:lnTo>
                  <a:lnTo>
                    <a:pt x="316" y="1600"/>
                  </a:lnTo>
                  <a:lnTo>
                    <a:pt x="390" y="1526"/>
                  </a:lnTo>
                  <a:lnTo>
                    <a:pt x="390" y="1526"/>
                  </a:lnTo>
                  <a:lnTo>
                    <a:pt x="424" y="1554"/>
                  </a:lnTo>
                  <a:lnTo>
                    <a:pt x="460" y="1578"/>
                  </a:lnTo>
                  <a:lnTo>
                    <a:pt x="496" y="1602"/>
                  </a:lnTo>
                  <a:lnTo>
                    <a:pt x="534" y="1622"/>
                  </a:lnTo>
                  <a:lnTo>
                    <a:pt x="494" y="1718"/>
                  </a:lnTo>
                  <a:lnTo>
                    <a:pt x="626" y="1774"/>
                  </a:lnTo>
                  <a:lnTo>
                    <a:pt x="666" y="1678"/>
                  </a:lnTo>
                  <a:lnTo>
                    <a:pt x="666" y="1678"/>
                  </a:lnTo>
                  <a:lnTo>
                    <a:pt x="706" y="1690"/>
                  </a:lnTo>
                  <a:lnTo>
                    <a:pt x="750" y="1698"/>
                  </a:lnTo>
                  <a:lnTo>
                    <a:pt x="792" y="1706"/>
                  </a:lnTo>
                  <a:lnTo>
                    <a:pt x="836" y="1712"/>
                  </a:lnTo>
                  <a:lnTo>
                    <a:pt x="836" y="1816"/>
                  </a:lnTo>
                  <a:lnTo>
                    <a:pt x="978" y="1816"/>
                  </a:lnTo>
                  <a:lnTo>
                    <a:pt x="978" y="1712"/>
                  </a:lnTo>
                  <a:lnTo>
                    <a:pt x="978" y="1712"/>
                  </a:lnTo>
                  <a:lnTo>
                    <a:pt x="1022" y="1706"/>
                  </a:lnTo>
                  <a:lnTo>
                    <a:pt x="1066" y="1698"/>
                  </a:lnTo>
                  <a:lnTo>
                    <a:pt x="1108" y="1690"/>
                  </a:lnTo>
                  <a:lnTo>
                    <a:pt x="1150" y="1678"/>
                  </a:lnTo>
                  <a:lnTo>
                    <a:pt x="1188" y="1774"/>
                  </a:lnTo>
                  <a:lnTo>
                    <a:pt x="1320" y="1718"/>
                  </a:lnTo>
                  <a:lnTo>
                    <a:pt x="1280" y="1622"/>
                  </a:lnTo>
                  <a:lnTo>
                    <a:pt x="1280" y="1622"/>
                  </a:lnTo>
                  <a:lnTo>
                    <a:pt x="1318" y="1602"/>
                  </a:lnTo>
                  <a:lnTo>
                    <a:pt x="1356" y="1578"/>
                  </a:lnTo>
                  <a:lnTo>
                    <a:pt x="1392" y="1554"/>
                  </a:lnTo>
                  <a:lnTo>
                    <a:pt x="1426" y="1526"/>
                  </a:lnTo>
                  <a:lnTo>
                    <a:pt x="1498" y="1600"/>
                  </a:lnTo>
                  <a:lnTo>
                    <a:pt x="1600" y="1500"/>
                  </a:lnTo>
                  <a:lnTo>
                    <a:pt x="1526" y="1426"/>
                  </a:lnTo>
                  <a:lnTo>
                    <a:pt x="1526" y="1426"/>
                  </a:lnTo>
                  <a:lnTo>
                    <a:pt x="1552" y="1392"/>
                  </a:lnTo>
                  <a:lnTo>
                    <a:pt x="1578" y="1356"/>
                  </a:lnTo>
                  <a:lnTo>
                    <a:pt x="1602" y="1320"/>
                  </a:lnTo>
                  <a:lnTo>
                    <a:pt x="1622" y="1280"/>
                  </a:lnTo>
                  <a:lnTo>
                    <a:pt x="1718" y="1320"/>
                  </a:lnTo>
                  <a:lnTo>
                    <a:pt x="1774" y="1190"/>
                  </a:lnTo>
                  <a:lnTo>
                    <a:pt x="1678" y="1150"/>
                  </a:lnTo>
                  <a:lnTo>
                    <a:pt x="1678" y="1150"/>
                  </a:lnTo>
                  <a:lnTo>
                    <a:pt x="1688" y="1108"/>
                  </a:lnTo>
                  <a:lnTo>
                    <a:pt x="1698" y="1066"/>
                  </a:lnTo>
                  <a:lnTo>
                    <a:pt x="1706" y="1022"/>
                  </a:lnTo>
                  <a:lnTo>
                    <a:pt x="1710" y="978"/>
                  </a:lnTo>
                  <a:lnTo>
                    <a:pt x="1816" y="978"/>
                  </a:lnTo>
                  <a:close/>
                  <a:moveTo>
                    <a:pt x="908" y="1614"/>
                  </a:moveTo>
                  <a:lnTo>
                    <a:pt x="908" y="1614"/>
                  </a:lnTo>
                  <a:lnTo>
                    <a:pt x="872" y="1612"/>
                  </a:lnTo>
                  <a:lnTo>
                    <a:pt x="836" y="1610"/>
                  </a:lnTo>
                  <a:lnTo>
                    <a:pt x="800" y="1606"/>
                  </a:lnTo>
                  <a:lnTo>
                    <a:pt x="766" y="1600"/>
                  </a:lnTo>
                  <a:lnTo>
                    <a:pt x="730" y="1592"/>
                  </a:lnTo>
                  <a:lnTo>
                    <a:pt x="698" y="1582"/>
                  </a:lnTo>
                  <a:lnTo>
                    <a:pt x="664" y="1570"/>
                  </a:lnTo>
                  <a:lnTo>
                    <a:pt x="632" y="1558"/>
                  </a:lnTo>
                  <a:lnTo>
                    <a:pt x="602" y="1544"/>
                  </a:lnTo>
                  <a:lnTo>
                    <a:pt x="570" y="1528"/>
                  </a:lnTo>
                  <a:lnTo>
                    <a:pt x="542" y="1512"/>
                  </a:lnTo>
                  <a:lnTo>
                    <a:pt x="512" y="1492"/>
                  </a:lnTo>
                  <a:lnTo>
                    <a:pt x="484" y="1474"/>
                  </a:lnTo>
                  <a:lnTo>
                    <a:pt x="458" y="1452"/>
                  </a:lnTo>
                  <a:lnTo>
                    <a:pt x="432" y="1430"/>
                  </a:lnTo>
                  <a:lnTo>
                    <a:pt x="408" y="1406"/>
                  </a:lnTo>
                  <a:lnTo>
                    <a:pt x="384" y="1382"/>
                  </a:lnTo>
                  <a:lnTo>
                    <a:pt x="362" y="1356"/>
                  </a:lnTo>
                  <a:lnTo>
                    <a:pt x="342" y="1330"/>
                  </a:lnTo>
                  <a:lnTo>
                    <a:pt x="322" y="1302"/>
                  </a:lnTo>
                  <a:lnTo>
                    <a:pt x="304" y="1274"/>
                  </a:lnTo>
                  <a:lnTo>
                    <a:pt x="286" y="1244"/>
                  </a:lnTo>
                  <a:lnTo>
                    <a:pt x="272" y="1214"/>
                  </a:lnTo>
                  <a:lnTo>
                    <a:pt x="256" y="1182"/>
                  </a:lnTo>
                  <a:lnTo>
                    <a:pt x="244" y="1150"/>
                  </a:lnTo>
                  <a:lnTo>
                    <a:pt x="234" y="1118"/>
                  </a:lnTo>
                  <a:lnTo>
                    <a:pt x="224" y="1084"/>
                  </a:lnTo>
                  <a:lnTo>
                    <a:pt x="216" y="1050"/>
                  </a:lnTo>
                  <a:lnTo>
                    <a:pt x="210" y="1016"/>
                  </a:lnTo>
                  <a:lnTo>
                    <a:pt x="206" y="980"/>
                  </a:lnTo>
                  <a:lnTo>
                    <a:pt x="202" y="944"/>
                  </a:lnTo>
                  <a:lnTo>
                    <a:pt x="202" y="908"/>
                  </a:lnTo>
                  <a:lnTo>
                    <a:pt x="202" y="908"/>
                  </a:lnTo>
                  <a:lnTo>
                    <a:pt x="202" y="872"/>
                  </a:lnTo>
                  <a:lnTo>
                    <a:pt x="206" y="836"/>
                  </a:lnTo>
                  <a:lnTo>
                    <a:pt x="210" y="800"/>
                  </a:lnTo>
                  <a:lnTo>
                    <a:pt x="216" y="766"/>
                  </a:lnTo>
                  <a:lnTo>
                    <a:pt x="224" y="732"/>
                  </a:lnTo>
                  <a:lnTo>
                    <a:pt x="234" y="698"/>
                  </a:lnTo>
                  <a:lnTo>
                    <a:pt x="244" y="664"/>
                  </a:lnTo>
                  <a:lnTo>
                    <a:pt x="256" y="632"/>
                  </a:lnTo>
                  <a:lnTo>
                    <a:pt x="272" y="602"/>
                  </a:lnTo>
                  <a:lnTo>
                    <a:pt x="286" y="572"/>
                  </a:lnTo>
                  <a:lnTo>
                    <a:pt x="304" y="542"/>
                  </a:lnTo>
                  <a:lnTo>
                    <a:pt x="322" y="512"/>
                  </a:lnTo>
                  <a:lnTo>
                    <a:pt x="342" y="486"/>
                  </a:lnTo>
                  <a:lnTo>
                    <a:pt x="362" y="458"/>
                  </a:lnTo>
                  <a:lnTo>
                    <a:pt x="384" y="432"/>
                  </a:lnTo>
                  <a:lnTo>
                    <a:pt x="408" y="408"/>
                  </a:lnTo>
                  <a:lnTo>
                    <a:pt x="432" y="386"/>
                  </a:lnTo>
                  <a:lnTo>
                    <a:pt x="458" y="362"/>
                  </a:lnTo>
                  <a:lnTo>
                    <a:pt x="484" y="342"/>
                  </a:lnTo>
                  <a:lnTo>
                    <a:pt x="512" y="322"/>
                  </a:lnTo>
                  <a:lnTo>
                    <a:pt x="542" y="304"/>
                  </a:lnTo>
                  <a:lnTo>
                    <a:pt x="570" y="286"/>
                  </a:lnTo>
                  <a:lnTo>
                    <a:pt x="602" y="272"/>
                  </a:lnTo>
                  <a:lnTo>
                    <a:pt x="632" y="258"/>
                  </a:lnTo>
                  <a:lnTo>
                    <a:pt x="664" y="244"/>
                  </a:lnTo>
                  <a:lnTo>
                    <a:pt x="698" y="234"/>
                  </a:lnTo>
                  <a:lnTo>
                    <a:pt x="730" y="224"/>
                  </a:lnTo>
                  <a:lnTo>
                    <a:pt x="766" y="216"/>
                  </a:lnTo>
                  <a:lnTo>
                    <a:pt x="800" y="210"/>
                  </a:lnTo>
                  <a:lnTo>
                    <a:pt x="836" y="206"/>
                  </a:lnTo>
                  <a:lnTo>
                    <a:pt x="872" y="202"/>
                  </a:lnTo>
                  <a:lnTo>
                    <a:pt x="908" y="202"/>
                  </a:lnTo>
                  <a:lnTo>
                    <a:pt x="908" y="202"/>
                  </a:lnTo>
                  <a:lnTo>
                    <a:pt x="944" y="202"/>
                  </a:lnTo>
                  <a:lnTo>
                    <a:pt x="980" y="206"/>
                  </a:lnTo>
                  <a:lnTo>
                    <a:pt x="1014" y="210"/>
                  </a:lnTo>
                  <a:lnTo>
                    <a:pt x="1050" y="216"/>
                  </a:lnTo>
                  <a:lnTo>
                    <a:pt x="1084" y="224"/>
                  </a:lnTo>
                  <a:lnTo>
                    <a:pt x="1118" y="234"/>
                  </a:lnTo>
                  <a:lnTo>
                    <a:pt x="1150" y="244"/>
                  </a:lnTo>
                  <a:lnTo>
                    <a:pt x="1182" y="258"/>
                  </a:lnTo>
                  <a:lnTo>
                    <a:pt x="1214" y="272"/>
                  </a:lnTo>
                  <a:lnTo>
                    <a:pt x="1244" y="286"/>
                  </a:lnTo>
                  <a:lnTo>
                    <a:pt x="1274" y="304"/>
                  </a:lnTo>
                  <a:lnTo>
                    <a:pt x="1302" y="322"/>
                  </a:lnTo>
                  <a:lnTo>
                    <a:pt x="1330" y="342"/>
                  </a:lnTo>
                  <a:lnTo>
                    <a:pt x="1356" y="362"/>
                  </a:lnTo>
                  <a:lnTo>
                    <a:pt x="1382" y="386"/>
                  </a:lnTo>
                  <a:lnTo>
                    <a:pt x="1406" y="408"/>
                  </a:lnTo>
                  <a:lnTo>
                    <a:pt x="1430" y="432"/>
                  </a:lnTo>
                  <a:lnTo>
                    <a:pt x="1452" y="458"/>
                  </a:lnTo>
                  <a:lnTo>
                    <a:pt x="1474" y="486"/>
                  </a:lnTo>
                  <a:lnTo>
                    <a:pt x="1492" y="512"/>
                  </a:lnTo>
                  <a:lnTo>
                    <a:pt x="1512" y="542"/>
                  </a:lnTo>
                  <a:lnTo>
                    <a:pt x="1528" y="572"/>
                  </a:lnTo>
                  <a:lnTo>
                    <a:pt x="1544" y="602"/>
                  </a:lnTo>
                  <a:lnTo>
                    <a:pt x="1558" y="632"/>
                  </a:lnTo>
                  <a:lnTo>
                    <a:pt x="1570" y="664"/>
                  </a:lnTo>
                  <a:lnTo>
                    <a:pt x="1582" y="698"/>
                  </a:lnTo>
                  <a:lnTo>
                    <a:pt x="1592" y="732"/>
                  </a:lnTo>
                  <a:lnTo>
                    <a:pt x="1598" y="766"/>
                  </a:lnTo>
                  <a:lnTo>
                    <a:pt x="1606" y="800"/>
                  </a:lnTo>
                  <a:lnTo>
                    <a:pt x="1610" y="836"/>
                  </a:lnTo>
                  <a:lnTo>
                    <a:pt x="1612" y="872"/>
                  </a:lnTo>
                  <a:lnTo>
                    <a:pt x="1614" y="908"/>
                  </a:lnTo>
                  <a:lnTo>
                    <a:pt x="1614" y="908"/>
                  </a:lnTo>
                  <a:lnTo>
                    <a:pt x="1612" y="944"/>
                  </a:lnTo>
                  <a:lnTo>
                    <a:pt x="1610" y="980"/>
                  </a:lnTo>
                  <a:lnTo>
                    <a:pt x="1606" y="1016"/>
                  </a:lnTo>
                  <a:lnTo>
                    <a:pt x="1598" y="1050"/>
                  </a:lnTo>
                  <a:lnTo>
                    <a:pt x="1592" y="1084"/>
                  </a:lnTo>
                  <a:lnTo>
                    <a:pt x="1582" y="1118"/>
                  </a:lnTo>
                  <a:lnTo>
                    <a:pt x="1570" y="1150"/>
                  </a:lnTo>
                  <a:lnTo>
                    <a:pt x="1558" y="1182"/>
                  </a:lnTo>
                  <a:lnTo>
                    <a:pt x="1544" y="1214"/>
                  </a:lnTo>
                  <a:lnTo>
                    <a:pt x="1528" y="1244"/>
                  </a:lnTo>
                  <a:lnTo>
                    <a:pt x="1512" y="1274"/>
                  </a:lnTo>
                  <a:lnTo>
                    <a:pt x="1492" y="1302"/>
                  </a:lnTo>
                  <a:lnTo>
                    <a:pt x="1474" y="1330"/>
                  </a:lnTo>
                  <a:lnTo>
                    <a:pt x="1452" y="1356"/>
                  </a:lnTo>
                  <a:lnTo>
                    <a:pt x="1430" y="1382"/>
                  </a:lnTo>
                  <a:lnTo>
                    <a:pt x="1406" y="1406"/>
                  </a:lnTo>
                  <a:lnTo>
                    <a:pt x="1382" y="1430"/>
                  </a:lnTo>
                  <a:lnTo>
                    <a:pt x="1356" y="1452"/>
                  </a:lnTo>
                  <a:lnTo>
                    <a:pt x="1330" y="1474"/>
                  </a:lnTo>
                  <a:lnTo>
                    <a:pt x="1302" y="1492"/>
                  </a:lnTo>
                  <a:lnTo>
                    <a:pt x="1274" y="1512"/>
                  </a:lnTo>
                  <a:lnTo>
                    <a:pt x="1244" y="1528"/>
                  </a:lnTo>
                  <a:lnTo>
                    <a:pt x="1214" y="1544"/>
                  </a:lnTo>
                  <a:lnTo>
                    <a:pt x="1182" y="1558"/>
                  </a:lnTo>
                  <a:lnTo>
                    <a:pt x="1150" y="1570"/>
                  </a:lnTo>
                  <a:lnTo>
                    <a:pt x="1118" y="1582"/>
                  </a:lnTo>
                  <a:lnTo>
                    <a:pt x="1084" y="1592"/>
                  </a:lnTo>
                  <a:lnTo>
                    <a:pt x="1050" y="1600"/>
                  </a:lnTo>
                  <a:lnTo>
                    <a:pt x="1014" y="1606"/>
                  </a:lnTo>
                  <a:lnTo>
                    <a:pt x="980" y="1610"/>
                  </a:lnTo>
                  <a:lnTo>
                    <a:pt x="944" y="1612"/>
                  </a:lnTo>
                  <a:lnTo>
                    <a:pt x="908" y="1614"/>
                  </a:lnTo>
                  <a:lnTo>
                    <a:pt x="908" y="1614"/>
                  </a:lnTo>
                  <a:close/>
                </a:path>
              </a:pathLst>
            </a:custGeom>
            <a:solidFill>
              <a:srgbClr val="000000">
                <a:alpha val="14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rnd" cmpd="sng">
                  <a:solidFill>
                    <a:schemeClr val="bg1"/>
                  </a:solidFill>
                  <a:prstDash val="sysDot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</a:endParaRPr>
            </a:p>
          </p:txBody>
        </p:sp>
        <p:sp>
          <p:nvSpPr>
            <p:cNvPr id="28" name="Freeform 100"/>
            <p:cNvSpPr>
              <a:spLocks noEditPoints="1"/>
            </p:cNvSpPr>
            <p:nvPr/>
          </p:nvSpPr>
          <p:spPr bwMode="auto">
            <a:xfrm>
              <a:off x="2767" y="981"/>
              <a:ext cx="1632" cy="1167"/>
            </a:xfrm>
            <a:custGeom>
              <a:avLst/>
              <a:gdLst>
                <a:gd name="T0" fmla="*/ 1706 w 1816"/>
                <a:gd name="T1" fmla="*/ 792 h 1816"/>
                <a:gd name="T2" fmla="*/ 1718 w 1816"/>
                <a:gd name="T3" fmla="*/ 494 h 1816"/>
                <a:gd name="T4" fmla="*/ 1552 w 1816"/>
                <a:gd name="T5" fmla="*/ 424 h 1816"/>
                <a:gd name="T6" fmla="*/ 1426 w 1816"/>
                <a:gd name="T7" fmla="*/ 290 h 1816"/>
                <a:gd name="T8" fmla="*/ 1320 w 1816"/>
                <a:gd name="T9" fmla="*/ 96 h 1816"/>
                <a:gd name="T10" fmla="*/ 1066 w 1816"/>
                <a:gd name="T11" fmla="*/ 116 h 1816"/>
                <a:gd name="T12" fmla="*/ 836 w 1816"/>
                <a:gd name="T13" fmla="*/ 104 h 1816"/>
                <a:gd name="T14" fmla="*/ 666 w 1816"/>
                <a:gd name="T15" fmla="*/ 138 h 1816"/>
                <a:gd name="T16" fmla="*/ 496 w 1816"/>
                <a:gd name="T17" fmla="*/ 214 h 1816"/>
                <a:gd name="T18" fmla="*/ 216 w 1816"/>
                <a:gd name="T19" fmla="*/ 316 h 1816"/>
                <a:gd name="T20" fmla="*/ 214 w 1816"/>
                <a:gd name="T21" fmla="*/ 496 h 1816"/>
                <a:gd name="T22" fmla="*/ 138 w 1816"/>
                <a:gd name="T23" fmla="*/ 666 h 1816"/>
                <a:gd name="T24" fmla="*/ 0 w 1816"/>
                <a:gd name="T25" fmla="*/ 836 h 1816"/>
                <a:gd name="T26" fmla="*/ 116 w 1816"/>
                <a:gd name="T27" fmla="*/ 1066 h 1816"/>
                <a:gd name="T28" fmla="*/ 192 w 1816"/>
                <a:gd name="T29" fmla="*/ 1280 h 1816"/>
                <a:gd name="T30" fmla="*/ 288 w 1816"/>
                <a:gd name="T31" fmla="*/ 1426 h 1816"/>
                <a:gd name="T32" fmla="*/ 424 w 1816"/>
                <a:gd name="T33" fmla="*/ 1554 h 1816"/>
                <a:gd name="T34" fmla="*/ 626 w 1816"/>
                <a:gd name="T35" fmla="*/ 1774 h 1816"/>
                <a:gd name="T36" fmla="*/ 792 w 1816"/>
                <a:gd name="T37" fmla="*/ 1706 h 1816"/>
                <a:gd name="T38" fmla="*/ 978 w 1816"/>
                <a:gd name="T39" fmla="*/ 1712 h 1816"/>
                <a:gd name="T40" fmla="*/ 1188 w 1816"/>
                <a:gd name="T41" fmla="*/ 1774 h 1816"/>
                <a:gd name="T42" fmla="*/ 1356 w 1816"/>
                <a:gd name="T43" fmla="*/ 1578 h 1816"/>
                <a:gd name="T44" fmla="*/ 1526 w 1816"/>
                <a:gd name="T45" fmla="*/ 1426 h 1816"/>
                <a:gd name="T46" fmla="*/ 1622 w 1816"/>
                <a:gd name="T47" fmla="*/ 1280 h 1816"/>
                <a:gd name="T48" fmla="*/ 1688 w 1816"/>
                <a:gd name="T49" fmla="*/ 1108 h 1816"/>
                <a:gd name="T50" fmla="*/ 908 w 1816"/>
                <a:gd name="T51" fmla="*/ 1614 h 1816"/>
                <a:gd name="T52" fmla="*/ 766 w 1816"/>
                <a:gd name="T53" fmla="*/ 1600 h 1816"/>
                <a:gd name="T54" fmla="*/ 602 w 1816"/>
                <a:gd name="T55" fmla="*/ 1544 h 1816"/>
                <a:gd name="T56" fmla="*/ 458 w 1816"/>
                <a:gd name="T57" fmla="*/ 1452 h 1816"/>
                <a:gd name="T58" fmla="*/ 342 w 1816"/>
                <a:gd name="T59" fmla="*/ 1330 h 1816"/>
                <a:gd name="T60" fmla="*/ 256 w 1816"/>
                <a:gd name="T61" fmla="*/ 1182 h 1816"/>
                <a:gd name="T62" fmla="*/ 210 w 1816"/>
                <a:gd name="T63" fmla="*/ 1016 h 1816"/>
                <a:gd name="T64" fmla="*/ 202 w 1816"/>
                <a:gd name="T65" fmla="*/ 872 h 1816"/>
                <a:gd name="T66" fmla="*/ 234 w 1816"/>
                <a:gd name="T67" fmla="*/ 698 h 1816"/>
                <a:gd name="T68" fmla="*/ 304 w 1816"/>
                <a:gd name="T69" fmla="*/ 542 h 1816"/>
                <a:gd name="T70" fmla="*/ 408 w 1816"/>
                <a:gd name="T71" fmla="*/ 408 h 1816"/>
                <a:gd name="T72" fmla="*/ 542 w 1816"/>
                <a:gd name="T73" fmla="*/ 304 h 1816"/>
                <a:gd name="T74" fmla="*/ 698 w 1816"/>
                <a:gd name="T75" fmla="*/ 234 h 1816"/>
                <a:gd name="T76" fmla="*/ 872 w 1816"/>
                <a:gd name="T77" fmla="*/ 202 h 1816"/>
                <a:gd name="T78" fmla="*/ 1014 w 1816"/>
                <a:gd name="T79" fmla="*/ 210 h 1816"/>
                <a:gd name="T80" fmla="*/ 1182 w 1816"/>
                <a:gd name="T81" fmla="*/ 258 h 1816"/>
                <a:gd name="T82" fmla="*/ 1330 w 1816"/>
                <a:gd name="T83" fmla="*/ 342 h 1816"/>
                <a:gd name="T84" fmla="*/ 1452 w 1816"/>
                <a:gd name="T85" fmla="*/ 458 h 1816"/>
                <a:gd name="T86" fmla="*/ 1544 w 1816"/>
                <a:gd name="T87" fmla="*/ 602 h 1816"/>
                <a:gd name="T88" fmla="*/ 1598 w 1816"/>
                <a:gd name="T89" fmla="*/ 766 h 1816"/>
                <a:gd name="T90" fmla="*/ 1614 w 1816"/>
                <a:gd name="T91" fmla="*/ 908 h 1816"/>
                <a:gd name="T92" fmla="*/ 1592 w 1816"/>
                <a:gd name="T93" fmla="*/ 1084 h 1816"/>
                <a:gd name="T94" fmla="*/ 1528 w 1816"/>
                <a:gd name="T95" fmla="*/ 1244 h 1816"/>
                <a:gd name="T96" fmla="*/ 1430 w 1816"/>
                <a:gd name="T97" fmla="*/ 1382 h 1816"/>
                <a:gd name="T98" fmla="*/ 1302 w 1816"/>
                <a:gd name="T99" fmla="*/ 1492 h 1816"/>
                <a:gd name="T100" fmla="*/ 1150 w 1816"/>
                <a:gd name="T101" fmla="*/ 1570 h 1816"/>
                <a:gd name="T102" fmla="*/ 980 w 1816"/>
                <a:gd name="T103" fmla="*/ 1610 h 1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816" h="1816">
                  <a:moveTo>
                    <a:pt x="1816" y="978"/>
                  </a:moveTo>
                  <a:lnTo>
                    <a:pt x="1816" y="836"/>
                  </a:lnTo>
                  <a:lnTo>
                    <a:pt x="1710" y="836"/>
                  </a:lnTo>
                  <a:lnTo>
                    <a:pt x="1710" y="836"/>
                  </a:lnTo>
                  <a:lnTo>
                    <a:pt x="1706" y="792"/>
                  </a:lnTo>
                  <a:lnTo>
                    <a:pt x="1698" y="750"/>
                  </a:lnTo>
                  <a:lnTo>
                    <a:pt x="1688" y="708"/>
                  </a:lnTo>
                  <a:lnTo>
                    <a:pt x="1678" y="666"/>
                  </a:lnTo>
                  <a:lnTo>
                    <a:pt x="1774" y="626"/>
                  </a:lnTo>
                  <a:lnTo>
                    <a:pt x="1718" y="494"/>
                  </a:lnTo>
                  <a:lnTo>
                    <a:pt x="1622" y="534"/>
                  </a:lnTo>
                  <a:lnTo>
                    <a:pt x="1622" y="534"/>
                  </a:lnTo>
                  <a:lnTo>
                    <a:pt x="1602" y="496"/>
                  </a:lnTo>
                  <a:lnTo>
                    <a:pt x="1578" y="460"/>
                  </a:lnTo>
                  <a:lnTo>
                    <a:pt x="1552" y="424"/>
                  </a:lnTo>
                  <a:lnTo>
                    <a:pt x="1526" y="390"/>
                  </a:lnTo>
                  <a:lnTo>
                    <a:pt x="1600" y="316"/>
                  </a:lnTo>
                  <a:lnTo>
                    <a:pt x="1498" y="216"/>
                  </a:lnTo>
                  <a:lnTo>
                    <a:pt x="1426" y="290"/>
                  </a:lnTo>
                  <a:lnTo>
                    <a:pt x="1426" y="290"/>
                  </a:lnTo>
                  <a:lnTo>
                    <a:pt x="1392" y="262"/>
                  </a:lnTo>
                  <a:lnTo>
                    <a:pt x="1356" y="236"/>
                  </a:lnTo>
                  <a:lnTo>
                    <a:pt x="1318" y="214"/>
                  </a:lnTo>
                  <a:lnTo>
                    <a:pt x="1280" y="192"/>
                  </a:lnTo>
                  <a:lnTo>
                    <a:pt x="1320" y="96"/>
                  </a:lnTo>
                  <a:lnTo>
                    <a:pt x="1188" y="42"/>
                  </a:lnTo>
                  <a:lnTo>
                    <a:pt x="1150" y="138"/>
                  </a:lnTo>
                  <a:lnTo>
                    <a:pt x="1150" y="138"/>
                  </a:lnTo>
                  <a:lnTo>
                    <a:pt x="1108" y="126"/>
                  </a:lnTo>
                  <a:lnTo>
                    <a:pt x="1066" y="116"/>
                  </a:lnTo>
                  <a:lnTo>
                    <a:pt x="1022" y="110"/>
                  </a:lnTo>
                  <a:lnTo>
                    <a:pt x="978" y="104"/>
                  </a:lnTo>
                  <a:lnTo>
                    <a:pt x="978" y="0"/>
                  </a:lnTo>
                  <a:lnTo>
                    <a:pt x="836" y="0"/>
                  </a:lnTo>
                  <a:lnTo>
                    <a:pt x="836" y="104"/>
                  </a:lnTo>
                  <a:lnTo>
                    <a:pt x="836" y="104"/>
                  </a:lnTo>
                  <a:lnTo>
                    <a:pt x="792" y="110"/>
                  </a:lnTo>
                  <a:lnTo>
                    <a:pt x="750" y="116"/>
                  </a:lnTo>
                  <a:lnTo>
                    <a:pt x="706" y="126"/>
                  </a:lnTo>
                  <a:lnTo>
                    <a:pt x="666" y="138"/>
                  </a:lnTo>
                  <a:lnTo>
                    <a:pt x="626" y="42"/>
                  </a:lnTo>
                  <a:lnTo>
                    <a:pt x="494" y="96"/>
                  </a:lnTo>
                  <a:lnTo>
                    <a:pt x="534" y="192"/>
                  </a:lnTo>
                  <a:lnTo>
                    <a:pt x="534" y="192"/>
                  </a:lnTo>
                  <a:lnTo>
                    <a:pt x="496" y="214"/>
                  </a:lnTo>
                  <a:lnTo>
                    <a:pt x="460" y="236"/>
                  </a:lnTo>
                  <a:lnTo>
                    <a:pt x="424" y="262"/>
                  </a:lnTo>
                  <a:lnTo>
                    <a:pt x="390" y="290"/>
                  </a:lnTo>
                  <a:lnTo>
                    <a:pt x="316" y="216"/>
                  </a:lnTo>
                  <a:lnTo>
                    <a:pt x="216" y="316"/>
                  </a:lnTo>
                  <a:lnTo>
                    <a:pt x="288" y="390"/>
                  </a:lnTo>
                  <a:lnTo>
                    <a:pt x="288" y="390"/>
                  </a:lnTo>
                  <a:lnTo>
                    <a:pt x="262" y="424"/>
                  </a:lnTo>
                  <a:lnTo>
                    <a:pt x="236" y="460"/>
                  </a:lnTo>
                  <a:lnTo>
                    <a:pt x="214" y="496"/>
                  </a:lnTo>
                  <a:lnTo>
                    <a:pt x="192" y="534"/>
                  </a:lnTo>
                  <a:lnTo>
                    <a:pt x="96" y="494"/>
                  </a:lnTo>
                  <a:lnTo>
                    <a:pt x="42" y="626"/>
                  </a:lnTo>
                  <a:lnTo>
                    <a:pt x="138" y="666"/>
                  </a:lnTo>
                  <a:lnTo>
                    <a:pt x="138" y="666"/>
                  </a:lnTo>
                  <a:lnTo>
                    <a:pt x="126" y="708"/>
                  </a:lnTo>
                  <a:lnTo>
                    <a:pt x="116" y="750"/>
                  </a:lnTo>
                  <a:lnTo>
                    <a:pt x="108" y="792"/>
                  </a:lnTo>
                  <a:lnTo>
                    <a:pt x="104" y="836"/>
                  </a:lnTo>
                  <a:lnTo>
                    <a:pt x="0" y="836"/>
                  </a:lnTo>
                  <a:lnTo>
                    <a:pt x="0" y="978"/>
                  </a:lnTo>
                  <a:lnTo>
                    <a:pt x="104" y="978"/>
                  </a:lnTo>
                  <a:lnTo>
                    <a:pt x="104" y="978"/>
                  </a:lnTo>
                  <a:lnTo>
                    <a:pt x="108" y="1022"/>
                  </a:lnTo>
                  <a:lnTo>
                    <a:pt x="116" y="1066"/>
                  </a:lnTo>
                  <a:lnTo>
                    <a:pt x="126" y="1108"/>
                  </a:lnTo>
                  <a:lnTo>
                    <a:pt x="138" y="1150"/>
                  </a:lnTo>
                  <a:lnTo>
                    <a:pt x="42" y="1190"/>
                  </a:lnTo>
                  <a:lnTo>
                    <a:pt x="96" y="1320"/>
                  </a:lnTo>
                  <a:lnTo>
                    <a:pt x="192" y="1280"/>
                  </a:lnTo>
                  <a:lnTo>
                    <a:pt x="192" y="1280"/>
                  </a:lnTo>
                  <a:lnTo>
                    <a:pt x="214" y="1320"/>
                  </a:lnTo>
                  <a:lnTo>
                    <a:pt x="236" y="1356"/>
                  </a:lnTo>
                  <a:lnTo>
                    <a:pt x="262" y="1392"/>
                  </a:lnTo>
                  <a:lnTo>
                    <a:pt x="288" y="1426"/>
                  </a:lnTo>
                  <a:lnTo>
                    <a:pt x="216" y="1500"/>
                  </a:lnTo>
                  <a:lnTo>
                    <a:pt x="316" y="1600"/>
                  </a:lnTo>
                  <a:lnTo>
                    <a:pt x="390" y="1526"/>
                  </a:lnTo>
                  <a:lnTo>
                    <a:pt x="390" y="1526"/>
                  </a:lnTo>
                  <a:lnTo>
                    <a:pt x="424" y="1554"/>
                  </a:lnTo>
                  <a:lnTo>
                    <a:pt x="460" y="1578"/>
                  </a:lnTo>
                  <a:lnTo>
                    <a:pt x="496" y="1602"/>
                  </a:lnTo>
                  <a:lnTo>
                    <a:pt x="534" y="1622"/>
                  </a:lnTo>
                  <a:lnTo>
                    <a:pt x="494" y="1718"/>
                  </a:lnTo>
                  <a:lnTo>
                    <a:pt x="626" y="1774"/>
                  </a:lnTo>
                  <a:lnTo>
                    <a:pt x="666" y="1678"/>
                  </a:lnTo>
                  <a:lnTo>
                    <a:pt x="666" y="1678"/>
                  </a:lnTo>
                  <a:lnTo>
                    <a:pt x="706" y="1690"/>
                  </a:lnTo>
                  <a:lnTo>
                    <a:pt x="750" y="1698"/>
                  </a:lnTo>
                  <a:lnTo>
                    <a:pt x="792" y="1706"/>
                  </a:lnTo>
                  <a:lnTo>
                    <a:pt x="836" y="1712"/>
                  </a:lnTo>
                  <a:lnTo>
                    <a:pt x="836" y="1816"/>
                  </a:lnTo>
                  <a:lnTo>
                    <a:pt x="978" y="1816"/>
                  </a:lnTo>
                  <a:lnTo>
                    <a:pt x="978" y="1712"/>
                  </a:lnTo>
                  <a:lnTo>
                    <a:pt x="978" y="1712"/>
                  </a:lnTo>
                  <a:lnTo>
                    <a:pt x="1022" y="1706"/>
                  </a:lnTo>
                  <a:lnTo>
                    <a:pt x="1066" y="1698"/>
                  </a:lnTo>
                  <a:lnTo>
                    <a:pt x="1108" y="1690"/>
                  </a:lnTo>
                  <a:lnTo>
                    <a:pt x="1150" y="1678"/>
                  </a:lnTo>
                  <a:lnTo>
                    <a:pt x="1188" y="1774"/>
                  </a:lnTo>
                  <a:lnTo>
                    <a:pt x="1320" y="1718"/>
                  </a:lnTo>
                  <a:lnTo>
                    <a:pt x="1280" y="1622"/>
                  </a:lnTo>
                  <a:lnTo>
                    <a:pt x="1280" y="1622"/>
                  </a:lnTo>
                  <a:lnTo>
                    <a:pt x="1318" y="1602"/>
                  </a:lnTo>
                  <a:lnTo>
                    <a:pt x="1356" y="1578"/>
                  </a:lnTo>
                  <a:lnTo>
                    <a:pt x="1392" y="1554"/>
                  </a:lnTo>
                  <a:lnTo>
                    <a:pt x="1426" y="1526"/>
                  </a:lnTo>
                  <a:lnTo>
                    <a:pt x="1498" y="1600"/>
                  </a:lnTo>
                  <a:lnTo>
                    <a:pt x="1600" y="1500"/>
                  </a:lnTo>
                  <a:lnTo>
                    <a:pt x="1526" y="1426"/>
                  </a:lnTo>
                  <a:lnTo>
                    <a:pt x="1526" y="1426"/>
                  </a:lnTo>
                  <a:lnTo>
                    <a:pt x="1552" y="1392"/>
                  </a:lnTo>
                  <a:lnTo>
                    <a:pt x="1578" y="1356"/>
                  </a:lnTo>
                  <a:lnTo>
                    <a:pt x="1602" y="1320"/>
                  </a:lnTo>
                  <a:lnTo>
                    <a:pt x="1622" y="1280"/>
                  </a:lnTo>
                  <a:lnTo>
                    <a:pt x="1718" y="1320"/>
                  </a:lnTo>
                  <a:lnTo>
                    <a:pt x="1774" y="1190"/>
                  </a:lnTo>
                  <a:lnTo>
                    <a:pt x="1678" y="1150"/>
                  </a:lnTo>
                  <a:lnTo>
                    <a:pt x="1678" y="1150"/>
                  </a:lnTo>
                  <a:lnTo>
                    <a:pt x="1688" y="1108"/>
                  </a:lnTo>
                  <a:lnTo>
                    <a:pt x="1698" y="1066"/>
                  </a:lnTo>
                  <a:lnTo>
                    <a:pt x="1706" y="1022"/>
                  </a:lnTo>
                  <a:lnTo>
                    <a:pt x="1710" y="978"/>
                  </a:lnTo>
                  <a:lnTo>
                    <a:pt x="1816" y="978"/>
                  </a:lnTo>
                  <a:close/>
                  <a:moveTo>
                    <a:pt x="908" y="1614"/>
                  </a:moveTo>
                  <a:lnTo>
                    <a:pt x="908" y="1614"/>
                  </a:lnTo>
                  <a:lnTo>
                    <a:pt x="872" y="1612"/>
                  </a:lnTo>
                  <a:lnTo>
                    <a:pt x="836" y="1610"/>
                  </a:lnTo>
                  <a:lnTo>
                    <a:pt x="800" y="1606"/>
                  </a:lnTo>
                  <a:lnTo>
                    <a:pt x="766" y="1600"/>
                  </a:lnTo>
                  <a:lnTo>
                    <a:pt x="730" y="1592"/>
                  </a:lnTo>
                  <a:lnTo>
                    <a:pt x="698" y="1582"/>
                  </a:lnTo>
                  <a:lnTo>
                    <a:pt x="664" y="1570"/>
                  </a:lnTo>
                  <a:lnTo>
                    <a:pt x="632" y="1558"/>
                  </a:lnTo>
                  <a:lnTo>
                    <a:pt x="602" y="1544"/>
                  </a:lnTo>
                  <a:lnTo>
                    <a:pt x="570" y="1528"/>
                  </a:lnTo>
                  <a:lnTo>
                    <a:pt x="542" y="1512"/>
                  </a:lnTo>
                  <a:lnTo>
                    <a:pt x="512" y="1492"/>
                  </a:lnTo>
                  <a:lnTo>
                    <a:pt x="484" y="1474"/>
                  </a:lnTo>
                  <a:lnTo>
                    <a:pt x="458" y="1452"/>
                  </a:lnTo>
                  <a:lnTo>
                    <a:pt x="432" y="1430"/>
                  </a:lnTo>
                  <a:lnTo>
                    <a:pt x="408" y="1406"/>
                  </a:lnTo>
                  <a:lnTo>
                    <a:pt x="384" y="1382"/>
                  </a:lnTo>
                  <a:lnTo>
                    <a:pt x="362" y="1356"/>
                  </a:lnTo>
                  <a:lnTo>
                    <a:pt x="342" y="1330"/>
                  </a:lnTo>
                  <a:lnTo>
                    <a:pt x="322" y="1302"/>
                  </a:lnTo>
                  <a:lnTo>
                    <a:pt x="304" y="1274"/>
                  </a:lnTo>
                  <a:lnTo>
                    <a:pt x="286" y="1244"/>
                  </a:lnTo>
                  <a:lnTo>
                    <a:pt x="272" y="1214"/>
                  </a:lnTo>
                  <a:lnTo>
                    <a:pt x="256" y="1182"/>
                  </a:lnTo>
                  <a:lnTo>
                    <a:pt x="244" y="1150"/>
                  </a:lnTo>
                  <a:lnTo>
                    <a:pt x="234" y="1118"/>
                  </a:lnTo>
                  <a:lnTo>
                    <a:pt x="224" y="1084"/>
                  </a:lnTo>
                  <a:lnTo>
                    <a:pt x="216" y="1050"/>
                  </a:lnTo>
                  <a:lnTo>
                    <a:pt x="210" y="1016"/>
                  </a:lnTo>
                  <a:lnTo>
                    <a:pt x="206" y="980"/>
                  </a:lnTo>
                  <a:lnTo>
                    <a:pt x="202" y="944"/>
                  </a:lnTo>
                  <a:lnTo>
                    <a:pt x="202" y="908"/>
                  </a:lnTo>
                  <a:lnTo>
                    <a:pt x="202" y="908"/>
                  </a:lnTo>
                  <a:lnTo>
                    <a:pt x="202" y="872"/>
                  </a:lnTo>
                  <a:lnTo>
                    <a:pt x="206" y="836"/>
                  </a:lnTo>
                  <a:lnTo>
                    <a:pt x="210" y="800"/>
                  </a:lnTo>
                  <a:lnTo>
                    <a:pt x="216" y="766"/>
                  </a:lnTo>
                  <a:lnTo>
                    <a:pt x="224" y="732"/>
                  </a:lnTo>
                  <a:lnTo>
                    <a:pt x="234" y="698"/>
                  </a:lnTo>
                  <a:lnTo>
                    <a:pt x="244" y="664"/>
                  </a:lnTo>
                  <a:lnTo>
                    <a:pt x="256" y="632"/>
                  </a:lnTo>
                  <a:lnTo>
                    <a:pt x="272" y="602"/>
                  </a:lnTo>
                  <a:lnTo>
                    <a:pt x="286" y="572"/>
                  </a:lnTo>
                  <a:lnTo>
                    <a:pt x="304" y="542"/>
                  </a:lnTo>
                  <a:lnTo>
                    <a:pt x="322" y="512"/>
                  </a:lnTo>
                  <a:lnTo>
                    <a:pt x="342" y="486"/>
                  </a:lnTo>
                  <a:lnTo>
                    <a:pt x="362" y="458"/>
                  </a:lnTo>
                  <a:lnTo>
                    <a:pt x="384" y="432"/>
                  </a:lnTo>
                  <a:lnTo>
                    <a:pt x="408" y="408"/>
                  </a:lnTo>
                  <a:lnTo>
                    <a:pt x="432" y="386"/>
                  </a:lnTo>
                  <a:lnTo>
                    <a:pt x="458" y="362"/>
                  </a:lnTo>
                  <a:lnTo>
                    <a:pt x="484" y="342"/>
                  </a:lnTo>
                  <a:lnTo>
                    <a:pt x="512" y="322"/>
                  </a:lnTo>
                  <a:lnTo>
                    <a:pt x="542" y="304"/>
                  </a:lnTo>
                  <a:lnTo>
                    <a:pt x="570" y="286"/>
                  </a:lnTo>
                  <a:lnTo>
                    <a:pt x="602" y="272"/>
                  </a:lnTo>
                  <a:lnTo>
                    <a:pt x="632" y="258"/>
                  </a:lnTo>
                  <a:lnTo>
                    <a:pt x="664" y="244"/>
                  </a:lnTo>
                  <a:lnTo>
                    <a:pt x="698" y="234"/>
                  </a:lnTo>
                  <a:lnTo>
                    <a:pt x="730" y="224"/>
                  </a:lnTo>
                  <a:lnTo>
                    <a:pt x="766" y="216"/>
                  </a:lnTo>
                  <a:lnTo>
                    <a:pt x="800" y="210"/>
                  </a:lnTo>
                  <a:lnTo>
                    <a:pt x="836" y="206"/>
                  </a:lnTo>
                  <a:lnTo>
                    <a:pt x="872" y="202"/>
                  </a:lnTo>
                  <a:lnTo>
                    <a:pt x="908" y="202"/>
                  </a:lnTo>
                  <a:lnTo>
                    <a:pt x="908" y="202"/>
                  </a:lnTo>
                  <a:lnTo>
                    <a:pt x="944" y="202"/>
                  </a:lnTo>
                  <a:lnTo>
                    <a:pt x="980" y="206"/>
                  </a:lnTo>
                  <a:lnTo>
                    <a:pt x="1014" y="210"/>
                  </a:lnTo>
                  <a:lnTo>
                    <a:pt x="1050" y="216"/>
                  </a:lnTo>
                  <a:lnTo>
                    <a:pt x="1084" y="224"/>
                  </a:lnTo>
                  <a:lnTo>
                    <a:pt x="1118" y="234"/>
                  </a:lnTo>
                  <a:lnTo>
                    <a:pt x="1150" y="244"/>
                  </a:lnTo>
                  <a:lnTo>
                    <a:pt x="1182" y="258"/>
                  </a:lnTo>
                  <a:lnTo>
                    <a:pt x="1214" y="272"/>
                  </a:lnTo>
                  <a:lnTo>
                    <a:pt x="1244" y="286"/>
                  </a:lnTo>
                  <a:lnTo>
                    <a:pt x="1274" y="304"/>
                  </a:lnTo>
                  <a:lnTo>
                    <a:pt x="1302" y="322"/>
                  </a:lnTo>
                  <a:lnTo>
                    <a:pt x="1330" y="342"/>
                  </a:lnTo>
                  <a:lnTo>
                    <a:pt x="1356" y="362"/>
                  </a:lnTo>
                  <a:lnTo>
                    <a:pt x="1382" y="386"/>
                  </a:lnTo>
                  <a:lnTo>
                    <a:pt x="1406" y="408"/>
                  </a:lnTo>
                  <a:lnTo>
                    <a:pt x="1430" y="432"/>
                  </a:lnTo>
                  <a:lnTo>
                    <a:pt x="1452" y="458"/>
                  </a:lnTo>
                  <a:lnTo>
                    <a:pt x="1474" y="486"/>
                  </a:lnTo>
                  <a:lnTo>
                    <a:pt x="1492" y="512"/>
                  </a:lnTo>
                  <a:lnTo>
                    <a:pt x="1512" y="542"/>
                  </a:lnTo>
                  <a:lnTo>
                    <a:pt x="1528" y="572"/>
                  </a:lnTo>
                  <a:lnTo>
                    <a:pt x="1544" y="602"/>
                  </a:lnTo>
                  <a:lnTo>
                    <a:pt x="1558" y="632"/>
                  </a:lnTo>
                  <a:lnTo>
                    <a:pt x="1570" y="664"/>
                  </a:lnTo>
                  <a:lnTo>
                    <a:pt x="1582" y="698"/>
                  </a:lnTo>
                  <a:lnTo>
                    <a:pt x="1592" y="732"/>
                  </a:lnTo>
                  <a:lnTo>
                    <a:pt x="1598" y="766"/>
                  </a:lnTo>
                  <a:lnTo>
                    <a:pt x="1606" y="800"/>
                  </a:lnTo>
                  <a:lnTo>
                    <a:pt x="1610" y="836"/>
                  </a:lnTo>
                  <a:lnTo>
                    <a:pt x="1612" y="872"/>
                  </a:lnTo>
                  <a:lnTo>
                    <a:pt x="1614" y="908"/>
                  </a:lnTo>
                  <a:lnTo>
                    <a:pt x="1614" y="908"/>
                  </a:lnTo>
                  <a:lnTo>
                    <a:pt x="1612" y="944"/>
                  </a:lnTo>
                  <a:lnTo>
                    <a:pt x="1610" y="980"/>
                  </a:lnTo>
                  <a:lnTo>
                    <a:pt x="1606" y="1016"/>
                  </a:lnTo>
                  <a:lnTo>
                    <a:pt x="1598" y="1050"/>
                  </a:lnTo>
                  <a:lnTo>
                    <a:pt x="1592" y="1084"/>
                  </a:lnTo>
                  <a:lnTo>
                    <a:pt x="1582" y="1118"/>
                  </a:lnTo>
                  <a:lnTo>
                    <a:pt x="1570" y="1150"/>
                  </a:lnTo>
                  <a:lnTo>
                    <a:pt x="1558" y="1182"/>
                  </a:lnTo>
                  <a:lnTo>
                    <a:pt x="1544" y="1214"/>
                  </a:lnTo>
                  <a:lnTo>
                    <a:pt x="1528" y="1244"/>
                  </a:lnTo>
                  <a:lnTo>
                    <a:pt x="1512" y="1274"/>
                  </a:lnTo>
                  <a:lnTo>
                    <a:pt x="1492" y="1302"/>
                  </a:lnTo>
                  <a:lnTo>
                    <a:pt x="1474" y="1330"/>
                  </a:lnTo>
                  <a:lnTo>
                    <a:pt x="1452" y="1356"/>
                  </a:lnTo>
                  <a:lnTo>
                    <a:pt x="1430" y="1382"/>
                  </a:lnTo>
                  <a:lnTo>
                    <a:pt x="1406" y="1406"/>
                  </a:lnTo>
                  <a:lnTo>
                    <a:pt x="1382" y="1430"/>
                  </a:lnTo>
                  <a:lnTo>
                    <a:pt x="1356" y="1452"/>
                  </a:lnTo>
                  <a:lnTo>
                    <a:pt x="1330" y="1474"/>
                  </a:lnTo>
                  <a:lnTo>
                    <a:pt x="1302" y="1492"/>
                  </a:lnTo>
                  <a:lnTo>
                    <a:pt x="1274" y="1512"/>
                  </a:lnTo>
                  <a:lnTo>
                    <a:pt x="1244" y="1528"/>
                  </a:lnTo>
                  <a:lnTo>
                    <a:pt x="1214" y="1544"/>
                  </a:lnTo>
                  <a:lnTo>
                    <a:pt x="1182" y="1558"/>
                  </a:lnTo>
                  <a:lnTo>
                    <a:pt x="1150" y="1570"/>
                  </a:lnTo>
                  <a:lnTo>
                    <a:pt x="1118" y="1582"/>
                  </a:lnTo>
                  <a:lnTo>
                    <a:pt x="1084" y="1592"/>
                  </a:lnTo>
                  <a:lnTo>
                    <a:pt x="1050" y="1600"/>
                  </a:lnTo>
                  <a:lnTo>
                    <a:pt x="1014" y="1606"/>
                  </a:lnTo>
                  <a:lnTo>
                    <a:pt x="980" y="1610"/>
                  </a:lnTo>
                  <a:lnTo>
                    <a:pt x="944" y="1612"/>
                  </a:lnTo>
                  <a:lnTo>
                    <a:pt x="908" y="1614"/>
                  </a:lnTo>
                  <a:lnTo>
                    <a:pt x="908" y="161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gamma/>
                    <a:shade val="66667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6667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scene3d>
              <a:camera prst="legacyObliqueBottom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B2B2B2"/>
              </a:extrusionClr>
            </a:sp3d>
            <a:extLst>
              <a:ext uri="{91240B29-F687-4F45-9708-019B960494DF}">
                <a14:hiddenLine xmlns:a14="http://schemas.microsoft.com/office/drawing/2010/main" w="19050" cap="rnd">
                  <a:noFill/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</a:endParaRPr>
            </a:p>
          </p:txBody>
        </p:sp>
        <p:grpSp>
          <p:nvGrpSpPr>
            <p:cNvPr id="29" name="Group 101"/>
            <p:cNvGrpSpPr>
              <a:grpSpLocks/>
            </p:cNvGrpSpPr>
            <p:nvPr/>
          </p:nvGrpSpPr>
          <p:grpSpPr bwMode="auto">
            <a:xfrm>
              <a:off x="2971" y="1117"/>
              <a:ext cx="1224" cy="885"/>
              <a:chOff x="793" y="1298"/>
              <a:chExt cx="1860" cy="1338"/>
            </a:xfrm>
          </p:grpSpPr>
          <p:sp>
            <p:nvSpPr>
              <p:cNvPr id="31" name="Oval 102"/>
              <p:cNvSpPr>
                <a:spLocks noChangeArrowheads="1"/>
              </p:cNvSpPr>
              <p:nvPr/>
            </p:nvSpPr>
            <p:spPr bwMode="auto">
              <a:xfrm>
                <a:off x="793" y="1298"/>
                <a:ext cx="1860" cy="1338"/>
              </a:xfrm>
              <a:prstGeom prst="ellipse">
                <a:avLst/>
              </a:prstGeom>
              <a:gradFill rotWithShape="1">
                <a:gsLst>
                  <a:gs pos="0">
                    <a:srgbClr val="00C8FF"/>
                  </a:gs>
                  <a:gs pos="100000">
                    <a:srgbClr val="004BF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32" name="Freeform 103"/>
              <p:cNvSpPr>
                <a:spLocks/>
              </p:cNvSpPr>
              <p:nvPr/>
            </p:nvSpPr>
            <p:spPr bwMode="auto">
              <a:xfrm>
                <a:off x="839" y="1321"/>
                <a:ext cx="1769" cy="624"/>
              </a:xfrm>
              <a:custGeom>
                <a:avLst/>
                <a:gdLst>
                  <a:gd name="T0" fmla="*/ 0 w 3456"/>
                  <a:gd name="T1" fmla="*/ 1728 h 1728"/>
                  <a:gd name="T2" fmla="*/ 10 w 3456"/>
                  <a:gd name="T3" fmla="*/ 1552 h 1728"/>
                  <a:gd name="T4" fmla="*/ 36 w 3456"/>
                  <a:gd name="T5" fmla="*/ 1380 h 1728"/>
                  <a:gd name="T6" fmla="*/ 78 w 3456"/>
                  <a:gd name="T7" fmla="*/ 1214 h 1728"/>
                  <a:gd name="T8" fmla="*/ 136 w 3456"/>
                  <a:gd name="T9" fmla="*/ 1056 h 1728"/>
                  <a:gd name="T10" fmla="*/ 208 w 3456"/>
                  <a:gd name="T11" fmla="*/ 904 h 1728"/>
                  <a:gd name="T12" fmla="*/ 296 w 3456"/>
                  <a:gd name="T13" fmla="*/ 762 h 1728"/>
                  <a:gd name="T14" fmla="*/ 394 w 3456"/>
                  <a:gd name="T15" fmla="*/ 628 h 1728"/>
                  <a:gd name="T16" fmla="*/ 506 w 3456"/>
                  <a:gd name="T17" fmla="*/ 506 h 1728"/>
                  <a:gd name="T18" fmla="*/ 630 w 3456"/>
                  <a:gd name="T19" fmla="*/ 394 h 1728"/>
                  <a:gd name="T20" fmla="*/ 762 w 3456"/>
                  <a:gd name="T21" fmla="*/ 296 h 1728"/>
                  <a:gd name="T22" fmla="*/ 904 w 3456"/>
                  <a:gd name="T23" fmla="*/ 208 h 1728"/>
                  <a:gd name="T24" fmla="*/ 1056 w 3456"/>
                  <a:gd name="T25" fmla="*/ 136 h 1728"/>
                  <a:gd name="T26" fmla="*/ 1214 w 3456"/>
                  <a:gd name="T27" fmla="*/ 78 h 1728"/>
                  <a:gd name="T28" fmla="*/ 1380 w 3456"/>
                  <a:gd name="T29" fmla="*/ 36 h 1728"/>
                  <a:gd name="T30" fmla="*/ 1552 w 3456"/>
                  <a:gd name="T31" fmla="*/ 10 h 1728"/>
                  <a:gd name="T32" fmla="*/ 1728 w 3456"/>
                  <a:gd name="T33" fmla="*/ 0 h 1728"/>
                  <a:gd name="T34" fmla="*/ 1816 w 3456"/>
                  <a:gd name="T35" fmla="*/ 2 h 1728"/>
                  <a:gd name="T36" fmla="*/ 1992 w 3456"/>
                  <a:gd name="T37" fmla="*/ 20 h 1728"/>
                  <a:gd name="T38" fmla="*/ 2160 w 3456"/>
                  <a:gd name="T39" fmla="*/ 54 h 1728"/>
                  <a:gd name="T40" fmla="*/ 2322 w 3456"/>
                  <a:gd name="T41" fmla="*/ 106 h 1728"/>
                  <a:gd name="T42" fmla="*/ 2478 w 3456"/>
                  <a:gd name="T43" fmla="*/ 170 h 1728"/>
                  <a:gd name="T44" fmla="*/ 2624 w 3456"/>
                  <a:gd name="T45" fmla="*/ 250 h 1728"/>
                  <a:gd name="T46" fmla="*/ 2762 w 3456"/>
                  <a:gd name="T47" fmla="*/ 344 h 1728"/>
                  <a:gd name="T48" fmla="*/ 2890 w 3456"/>
                  <a:gd name="T49" fmla="*/ 448 h 1728"/>
                  <a:gd name="T50" fmla="*/ 3006 w 3456"/>
                  <a:gd name="T51" fmla="*/ 566 h 1728"/>
                  <a:gd name="T52" fmla="*/ 3112 w 3456"/>
                  <a:gd name="T53" fmla="*/ 694 h 1728"/>
                  <a:gd name="T54" fmla="*/ 3206 w 3456"/>
                  <a:gd name="T55" fmla="*/ 832 h 1728"/>
                  <a:gd name="T56" fmla="*/ 3286 w 3456"/>
                  <a:gd name="T57" fmla="*/ 978 h 1728"/>
                  <a:gd name="T58" fmla="*/ 3350 w 3456"/>
                  <a:gd name="T59" fmla="*/ 1134 h 1728"/>
                  <a:gd name="T60" fmla="*/ 3402 w 3456"/>
                  <a:gd name="T61" fmla="*/ 1296 h 1728"/>
                  <a:gd name="T62" fmla="*/ 3436 w 3456"/>
                  <a:gd name="T63" fmla="*/ 1464 h 1728"/>
                  <a:gd name="T64" fmla="*/ 3454 w 3456"/>
                  <a:gd name="T65" fmla="*/ 1638 h 1728"/>
                  <a:gd name="T66" fmla="*/ 0 w 3456"/>
                  <a:gd name="T67" fmla="*/ 1728 h 1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456" h="1728">
                    <a:moveTo>
                      <a:pt x="0" y="1728"/>
                    </a:moveTo>
                    <a:lnTo>
                      <a:pt x="0" y="1728"/>
                    </a:lnTo>
                    <a:lnTo>
                      <a:pt x="2" y="1638"/>
                    </a:lnTo>
                    <a:lnTo>
                      <a:pt x="10" y="1552"/>
                    </a:lnTo>
                    <a:lnTo>
                      <a:pt x="20" y="1464"/>
                    </a:lnTo>
                    <a:lnTo>
                      <a:pt x="36" y="1380"/>
                    </a:lnTo>
                    <a:lnTo>
                      <a:pt x="54" y="1296"/>
                    </a:lnTo>
                    <a:lnTo>
                      <a:pt x="78" y="1214"/>
                    </a:lnTo>
                    <a:lnTo>
                      <a:pt x="106" y="1134"/>
                    </a:lnTo>
                    <a:lnTo>
                      <a:pt x="136" y="1056"/>
                    </a:lnTo>
                    <a:lnTo>
                      <a:pt x="170" y="978"/>
                    </a:lnTo>
                    <a:lnTo>
                      <a:pt x="208" y="904"/>
                    </a:lnTo>
                    <a:lnTo>
                      <a:pt x="250" y="832"/>
                    </a:lnTo>
                    <a:lnTo>
                      <a:pt x="296" y="762"/>
                    </a:lnTo>
                    <a:lnTo>
                      <a:pt x="344" y="694"/>
                    </a:lnTo>
                    <a:lnTo>
                      <a:pt x="394" y="628"/>
                    </a:lnTo>
                    <a:lnTo>
                      <a:pt x="450" y="566"/>
                    </a:lnTo>
                    <a:lnTo>
                      <a:pt x="506" y="506"/>
                    </a:lnTo>
                    <a:lnTo>
                      <a:pt x="566" y="448"/>
                    </a:lnTo>
                    <a:lnTo>
                      <a:pt x="630" y="394"/>
                    </a:lnTo>
                    <a:lnTo>
                      <a:pt x="694" y="344"/>
                    </a:lnTo>
                    <a:lnTo>
                      <a:pt x="762" y="296"/>
                    </a:lnTo>
                    <a:lnTo>
                      <a:pt x="832" y="250"/>
                    </a:lnTo>
                    <a:lnTo>
                      <a:pt x="904" y="208"/>
                    </a:lnTo>
                    <a:lnTo>
                      <a:pt x="978" y="170"/>
                    </a:lnTo>
                    <a:lnTo>
                      <a:pt x="1056" y="136"/>
                    </a:lnTo>
                    <a:lnTo>
                      <a:pt x="1134" y="106"/>
                    </a:lnTo>
                    <a:lnTo>
                      <a:pt x="1214" y="78"/>
                    </a:lnTo>
                    <a:lnTo>
                      <a:pt x="1296" y="54"/>
                    </a:lnTo>
                    <a:lnTo>
                      <a:pt x="1380" y="36"/>
                    </a:lnTo>
                    <a:lnTo>
                      <a:pt x="1464" y="20"/>
                    </a:lnTo>
                    <a:lnTo>
                      <a:pt x="1552" y="10"/>
                    </a:lnTo>
                    <a:lnTo>
                      <a:pt x="1640" y="2"/>
                    </a:lnTo>
                    <a:lnTo>
                      <a:pt x="1728" y="0"/>
                    </a:lnTo>
                    <a:lnTo>
                      <a:pt x="1728" y="0"/>
                    </a:lnTo>
                    <a:lnTo>
                      <a:pt x="1816" y="2"/>
                    </a:lnTo>
                    <a:lnTo>
                      <a:pt x="1904" y="10"/>
                    </a:lnTo>
                    <a:lnTo>
                      <a:pt x="1992" y="20"/>
                    </a:lnTo>
                    <a:lnTo>
                      <a:pt x="2076" y="36"/>
                    </a:lnTo>
                    <a:lnTo>
                      <a:pt x="2160" y="54"/>
                    </a:lnTo>
                    <a:lnTo>
                      <a:pt x="2242" y="78"/>
                    </a:lnTo>
                    <a:lnTo>
                      <a:pt x="2322" y="106"/>
                    </a:lnTo>
                    <a:lnTo>
                      <a:pt x="2400" y="136"/>
                    </a:lnTo>
                    <a:lnTo>
                      <a:pt x="2478" y="170"/>
                    </a:lnTo>
                    <a:lnTo>
                      <a:pt x="2552" y="208"/>
                    </a:lnTo>
                    <a:lnTo>
                      <a:pt x="2624" y="250"/>
                    </a:lnTo>
                    <a:lnTo>
                      <a:pt x="2694" y="296"/>
                    </a:lnTo>
                    <a:lnTo>
                      <a:pt x="2762" y="344"/>
                    </a:lnTo>
                    <a:lnTo>
                      <a:pt x="2826" y="394"/>
                    </a:lnTo>
                    <a:lnTo>
                      <a:pt x="2890" y="448"/>
                    </a:lnTo>
                    <a:lnTo>
                      <a:pt x="2950" y="506"/>
                    </a:lnTo>
                    <a:lnTo>
                      <a:pt x="3006" y="566"/>
                    </a:lnTo>
                    <a:lnTo>
                      <a:pt x="3062" y="628"/>
                    </a:lnTo>
                    <a:lnTo>
                      <a:pt x="3112" y="694"/>
                    </a:lnTo>
                    <a:lnTo>
                      <a:pt x="3160" y="762"/>
                    </a:lnTo>
                    <a:lnTo>
                      <a:pt x="3206" y="832"/>
                    </a:lnTo>
                    <a:lnTo>
                      <a:pt x="3248" y="904"/>
                    </a:lnTo>
                    <a:lnTo>
                      <a:pt x="3286" y="978"/>
                    </a:lnTo>
                    <a:lnTo>
                      <a:pt x="3320" y="1056"/>
                    </a:lnTo>
                    <a:lnTo>
                      <a:pt x="3350" y="1134"/>
                    </a:lnTo>
                    <a:lnTo>
                      <a:pt x="3378" y="1214"/>
                    </a:lnTo>
                    <a:lnTo>
                      <a:pt x="3402" y="1296"/>
                    </a:lnTo>
                    <a:lnTo>
                      <a:pt x="3420" y="1380"/>
                    </a:lnTo>
                    <a:lnTo>
                      <a:pt x="3436" y="1464"/>
                    </a:lnTo>
                    <a:lnTo>
                      <a:pt x="3446" y="1552"/>
                    </a:lnTo>
                    <a:lnTo>
                      <a:pt x="3454" y="1638"/>
                    </a:lnTo>
                    <a:lnTo>
                      <a:pt x="3456" y="1728"/>
                    </a:lnTo>
                    <a:lnTo>
                      <a:pt x="0" y="1728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charset="-127"/>
                  <a:ea typeface="굴림" charset="-127"/>
                </a:endParaRPr>
              </a:p>
            </p:txBody>
          </p:sp>
        </p:grpSp>
        <p:sp>
          <p:nvSpPr>
            <p:cNvPr id="30" name="Text Box 104"/>
            <p:cNvSpPr txBox="1">
              <a:spLocks noChangeArrowheads="1"/>
            </p:cNvSpPr>
            <p:nvPr/>
          </p:nvSpPr>
          <p:spPr bwMode="auto">
            <a:xfrm>
              <a:off x="3107" y="1419"/>
              <a:ext cx="95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参数</a:t>
              </a:r>
              <a:endParaRPr kumimoji="1" lang="en-US" altLang="ko-KR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Group 105"/>
          <p:cNvGrpSpPr>
            <a:grpSpLocks/>
          </p:cNvGrpSpPr>
          <p:nvPr/>
        </p:nvGrpSpPr>
        <p:grpSpPr bwMode="auto">
          <a:xfrm>
            <a:off x="1425743" y="2131895"/>
            <a:ext cx="3598862" cy="2895600"/>
            <a:chOff x="589" y="1072"/>
            <a:chExt cx="2267" cy="1824"/>
          </a:xfrm>
        </p:grpSpPr>
        <p:sp>
          <p:nvSpPr>
            <p:cNvPr id="19" name="Freeform 106"/>
            <p:cNvSpPr>
              <a:spLocks noEditPoints="1"/>
            </p:cNvSpPr>
            <p:nvPr/>
          </p:nvSpPr>
          <p:spPr bwMode="auto">
            <a:xfrm>
              <a:off x="589" y="1276"/>
              <a:ext cx="2267" cy="1620"/>
            </a:xfrm>
            <a:custGeom>
              <a:avLst/>
              <a:gdLst>
                <a:gd name="T0" fmla="*/ 2512 w 2622"/>
                <a:gd name="T1" fmla="*/ 1152 h 2622"/>
                <a:gd name="T2" fmla="*/ 2460 w 2622"/>
                <a:gd name="T3" fmla="*/ 930 h 2622"/>
                <a:gd name="T4" fmla="*/ 2412 w 2622"/>
                <a:gd name="T5" fmla="*/ 594 h 2622"/>
                <a:gd name="T6" fmla="*/ 2216 w 2622"/>
                <a:gd name="T7" fmla="*/ 508 h 2622"/>
                <a:gd name="T8" fmla="*/ 2048 w 2622"/>
                <a:gd name="T9" fmla="*/ 352 h 2622"/>
                <a:gd name="T10" fmla="*/ 1854 w 2622"/>
                <a:gd name="T11" fmla="*/ 230 h 2622"/>
                <a:gd name="T12" fmla="*/ 1582 w 2622"/>
                <a:gd name="T13" fmla="*/ 26 h 2622"/>
                <a:gd name="T14" fmla="*/ 1382 w 2622"/>
                <a:gd name="T15" fmla="*/ 104 h 2622"/>
                <a:gd name="T16" fmla="*/ 1154 w 2622"/>
                <a:gd name="T17" fmla="*/ 112 h 2622"/>
                <a:gd name="T18" fmla="*/ 930 w 2622"/>
                <a:gd name="T19" fmla="*/ 162 h 2622"/>
                <a:gd name="T20" fmla="*/ 594 w 2622"/>
                <a:gd name="T21" fmla="*/ 212 h 2622"/>
                <a:gd name="T22" fmla="*/ 508 w 2622"/>
                <a:gd name="T23" fmla="*/ 406 h 2622"/>
                <a:gd name="T24" fmla="*/ 352 w 2622"/>
                <a:gd name="T25" fmla="*/ 574 h 2622"/>
                <a:gd name="T26" fmla="*/ 230 w 2622"/>
                <a:gd name="T27" fmla="*/ 768 h 2622"/>
                <a:gd name="T28" fmla="*/ 26 w 2622"/>
                <a:gd name="T29" fmla="*/ 1040 h 2622"/>
                <a:gd name="T30" fmla="*/ 104 w 2622"/>
                <a:gd name="T31" fmla="*/ 1240 h 2622"/>
                <a:gd name="T32" fmla="*/ 112 w 2622"/>
                <a:gd name="T33" fmla="*/ 1470 h 2622"/>
                <a:gd name="T34" fmla="*/ 164 w 2622"/>
                <a:gd name="T35" fmla="*/ 1692 h 2622"/>
                <a:gd name="T36" fmla="*/ 212 w 2622"/>
                <a:gd name="T37" fmla="*/ 2028 h 2622"/>
                <a:gd name="T38" fmla="*/ 408 w 2622"/>
                <a:gd name="T39" fmla="*/ 2116 h 2622"/>
                <a:gd name="T40" fmla="*/ 576 w 2622"/>
                <a:gd name="T41" fmla="*/ 2272 h 2622"/>
                <a:gd name="T42" fmla="*/ 770 w 2622"/>
                <a:gd name="T43" fmla="*/ 2394 h 2622"/>
                <a:gd name="T44" fmla="*/ 1042 w 2622"/>
                <a:gd name="T45" fmla="*/ 2596 h 2622"/>
                <a:gd name="T46" fmla="*/ 1240 w 2622"/>
                <a:gd name="T47" fmla="*/ 2520 h 2622"/>
                <a:gd name="T48" fmla="*/ 1470 w 2622"/>
                <a:gd name="T49" fmla="*/ 2512 h 2622"/>
                <a:gd name="T50" fmla="*/ 1694 w 2622"/>
                <a:gd name="T51" fmla="*/ 2460 h 2622"/>
                <a:gd name="T52" fmla="*/ 2028 w 2622"/>
                <a:gd name="T53" fmla="*/ 2412 h 2622"/>
                <a:gd name="T54" fmla="*/ 2116 w 2622"/>
                <a:gd name="T55" fmla="*/ 2216 h 2622"/>
                <a:gd name="T56" fmla="*/ 2272 w 2622"/>
                <a:gd name="T57" fmla="*/ 2048 h 2622"/>
                <a:gd name="T58" fmla="*/ 2394 w 2622"/>
                <a:gd name="T59" fmla="*/ 1854 h 2622"/>
                <a:gd name="T60" fmla="*/ 2596 w 2622"/>
                <a:gd name="T61" fmla="*/ 1582 h 2622"/>
                <a:gd name="T62" fmla="*/ 2520 w 2622"/>
                <a:gd name="T63" fmla="*/ 1382 h 2622"/>
                <a:gd name="T64" fmla="*/ 1142 w 2622"/>
                <a:gd name="T65" fmla="*/ 2408 h 2622"/>
                <a:gd name="T66" fmla="*/ 830 w 2622"/>
                <a:gd name="T67" fmla="*/ 2312 h 2622"/>
                <a:gd name="T68" fmla="*/ 566 w 2622"/>
                <a:gd name="T69" fmla="*/ 2132 h 2622"/>
                <a:gd name="T70" fmla="*/ 362 w 2622"/>
                <a:gd name="T71" fmla="*/ 1886 h 2622"/>
                <a:gd name="T72" fmla="*/ 238 w 2622"/>
                <a:gd name="T73" fmla="*/ 1588 h 2622"/>
                <a:gd name="T74" fmla="*/ 202 w 2622"/>
                <a:gd name="T75" fmla="*/ 1312 h 2622"/>
                <a:gd name="T76" fmla="*/ 252 w 2622"/>
                <a:gd name="T77" fmla="*/ 982 h 2622"/>
                <a:gd name="T78" fmla="*/ 392 w 2622"/>
                <a:gd name="T79" fmla="*/ 692 h 2622"/>
                <a:gd name="T80" fmla="*/ 606 w 2622"/>
                <a:gd name="T81" fmla="*/ 456 h 2622"/>
                <a:gd name="T82" fmla="*/ 880 w 2622"/>
                <a:gd name="T83" fmla="*/ 290 h 2622"/>
                <a:gd name="T84" fmla="*/ 1198 w 2622"/>
                <a:gd name="T85" fmla="*/ 208 h 2622"/>
                <a:gd name="T86" fmla="*/ 1480 w 2622"/>
                <a:gd name="T87" fmla="*/ 214 h 2622"/>
                <a:gd name="T88" fmla="*/ 1792 w 2622"/>
                <a:gd name="T89" fmla="*/ 312 h 2622"/>
                <a:gd name="T90" fmla="*/ 2058 w 2622"/>
                <a:gd name="T91" fmla="*/ 490 h 2622"/>
                <a:gd name="T92" fmla="*/ 2260 w 2622"/>
                <a:gd name="T93" fmla="*/ 736 h 2622"/>
                <a:gd name="T94" fmla="*/ 2386 w 2622"/>
                <a:gd name="T95" fmla="*/ 1034 h 2622"/>
                <a:gd name="T96" fmla="*/ 2422 w 2622"/>
                <a:gd name="T97" fmla="*/ 1312 h 2622"/>
                <a:gd name="T98" fmla="*/ 2372 w 2622"/>
                <a:gd name="T99" fmla="*/ 1642 h 2622"/>
                <a:gd name="T100" fmla="*/ 2232 w 2622"/>
                <a:gd name="T101" fmla="*/ 1932 h 2622"/>
                <a:gd name="T102" fmla="*/ 2018 w 2622"/>
                <a:gd name="T103" fmla="*/ 2168 h 2622"/>
                <a:gd name="T104" fmla="*/ 1744 w 2622"/>
                <a:gd name="T105" fmla="*/ 2334 h 2622"/>
                <a:gd name="T106" fmla="*/ 1426 w 2622"/>
                <a:gd name="T107" fmla="*/ 2416 h 2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622" h="2622">
                  <a:moveTo>
                    <a:pt x="2622" y="1382"/>
                  </a:moveTo>
                  <a:lnTo>
                    <a:pt x="2622" y="1240"/>
                  </a:lnTo>
                  <a:lnTo>
                    <a:pt x="2520" y="1240"/>
                  </a:lnTo>
                  <a:lnTo>
                    <a:pt x="2520" y="1240"/>
                  </a:lnTo>
                  <a:lnTo>
                    <a:pt x="2516" y="1196"/>
                  </a:lnTo>
                  <a:lnTo>
                    <a:pt x="2512" y="1152"/>
                  </a:lnTo>
                  <a:lnTo>
                    <a:pt x="2506" y="1110"/>
                  </a:lnTo>
                  <a:lnTo>
                    <a:pt x="2498" y="1068"/>
                  </a:lnTo>
                  <a:lnTo>
                    <a:pt x="2596" y="1040"/>
                  </a:lnTo>
                  <a:lnTo>
                    <a:pt x="2560" y="904"/>
                  </a:lnTo>
                  <a:lnTo>
                    <a:pt x="2460" y="930"/>
                  </a:lnTo>
                  <a:lnTo>
                    <a:pt x="2460" y="930"/>
                  </a:lnTo>
                  <a:lnTo>
                    <a:pt x="2446" y="888"/>
                  </a:lnTo>
                  <a:lnTo>
                    <a:pt x="2430" y="848"/>
                  </a:lnTo>
                  <a:lnTo>
                    <a:pt x="2412" y="808"/>
                  </a:lnTo>
                  <a:lnTo>
                    <a:pt x="2394" y="768"/>
                  </a:lnTo>
                  <a:lnTo>
                    <a:pt x="2482" y="718"/>
                  </a:lnTo>
                  <a:lnTo>
                    <a:pt x="2412" y="594"/>
                  </a:lnTo>
                  <a:lnTo>
                    <a:pt x="2322" y="646"/>
                  </a:lnTo>
                  <a:lnTo>
                    <a:pt x="2322" y="646"/>
                  </a:lnTo>
                  <a:lnTo>
                    <a:pt x="2298" y="610"/>
                  </a:lnTo>
                  <a:lnTo>
                    <a:pt x="2272" y="574"/>
                  </a:lnTo>
                  <a:lnTo>
                    <a:pt x="2244" y="540"/>
                  </a:lnTo>
                  <a:lnTo>
                    <a:pt x="2216" y="508"/>
                  </a:lnTo>
                  <a:lnTo>
                    <a:pt x="2290" y="434"/>
                  </a:lnTo>
                  <a:lnTo>
                    <a:pt x="2188" y="334"/>
                  </a:lnTo>
                  <a:lnTo>
                    <a:pt x="2116" y="406"/>
                  </a:lnTo>
                  <a:lnTo>
                    <a:pt x="2116" y="406"/>
                  </a:lnTo>
                  <a:lnTo>
                    <a:pt x="2082" y="378"/>
                  </a:lnTo>
                  <a:lnTo>
                    <a:pt x="2048" y="352"/>
                  </a:lnTo>
                  <a:lnTo>
                    <a:pt x="2014" y="326"/>
                  </a:lnTo>
                  <a:lnTo>
                    <a:pt x="1978" y="300"/>
                  </a:lnTo>
                  <a:lnTo>
                    <a:pt x="2028" y="212"/>
                  </a:lnTo>
                  <a:lnTo>
                    <a:pt x="1906" y="140"/>
                  </a:lnTo>
                  <a:lnTo>
                    <a:pt x="1854" y="230"/>
                  </a:lnTo>
                  <a:lnTo>
                    <a:pt x="1854" y="230"/>
                  </a:lnTo>
                  <a:lnTo>
                    <a:pt x="1816" y="210"/>
                  </a:lnTo>
                  <a:lnTo>
                    <a:pt x="1776" y="194"/>
                  </a:lnTo>
                  <a:lnTo>
                    <a:pt x="1734" y="178"/>
                  </a:lnTo>
                  <a:lnTo>
                    <a:pt x="1694" y="162"/>
                  </a:lnTo>
                  <a:lnTo>
                    <a:pt x="1720" y="64"/>
                  </a:lnTo>
                  <a:lnTo>
                    <a:pt x="1582" y="26"/>
                  </a:lnTo>
                  <a:lnTo>
                    <a:pt x="1556" y="126"/>
                  </a:lnTo>
                  <a:lnTo>
                    <a:pt x="1556" y="126"/>
                  </a:lnTo>
                  <a:lnTo>
                    <a:pt x="1514" y="118"/>
                  </a:lnTo>
                  <a:lnTo>
                    <a:pt x="1470" y="112"/>
                  </a:lnTo>
                  <a:lnTo>
                    <a:pt x="1426" y="106"/>
                  </a:lnTo>
                  <a:lnTo>
                    <a:pt x="1382" y="104"/>
                  </a:lnTo>
                  <a:lnTo>
                    <a:pt x="1382" y="0"/>
                  </a:lnTo>
                  <a:lnTo>
                    <a:pt x="1240" y="0"/>
                  </a:lnTo>
                  <a:lnTo>
                    <a:pt x="1240" y="104"/>
                  </a:lnTo>
                  <a:lnTo>
                    <a:pt x="1240" y="104"/>
                  </a:lnTo>
                  <a:lnTo>
                    <a:pt x="1196" y="106"/>
                  </a:lnTo>
                  <a:lnTo>
                    <a:pt x="1154" y="112"/>
                  </a:lnTo>
                  <a:lnTo>
                    <a:pt x="1110" y="118"/>
                  </a:lnTo>
                  <a:lnTo>
                    <a:pt x="1068" y="126"/>
                  </a:lnTo>
                  <a:lnTo>
                    <a:pt x="1042" y="26"/>
                  </a:lnTo>
                  <a:lnTo>
                    <a:pt x="904" y="64"/>
                  </a:lnTo>
                  <a:lnTo>
                    <a:pt x="930" y="162"/>
                  </a:lnTo>
                  <a:lnTo>
                    <a:pt x="930" y="162"/>
                  </a:lnTo>
                  <a:lnTo>
                    <a:pt x="890" y="178"/>
                  </a:lnTo>
                  <a:lnTo>
                    <a:pt x="848" y="194"/>
                  </a:lnTo>
                  <a:lnTo>
                    <a:pt x="808" y="210"/>
                  </a:lnTo>
                  <a:lnTo>
                    <a:pt x="770" y="230"/>
                  </a:lnTo>
                  <a:lnTo>
                    <a:pt x="718" y="140"/>
                  </a:lnTo>
                  <a:lnTo>
                    <a:pt x="594" y="212"/>
                  </a:lnTo>
                  <a:lnTo>
                    <a:pt x="646" y="300"/>
                  </a:lnTo>
                  <a:lnTo>
                    <a:pt x="646" y="300"/>
                  </a:lnTo>
                  <a:lnTo>
                    <a:pt x="610" y="326"/>
                  </a:lnTo>
                  <a:lnTo>
                    <a:pt x="576" y="352"/>
                  </a:lnTo>
                  <a:lnTo>
                    <a:pt x="542" y="378"/>
                  </a:lnTo>
                  <a:lnTo>
                    <a:pt x="508" y="406"/>
                  </a:lnTo>
                  <a:lnTo>
                    <a:pt x="436" y="334"/>
                  </a:lnTo>
                  <a:lnTo>
                    <a:pt x="334" y="434"/>
                  </a:lnTo>
                  <a:lnTo>
                    <a:pt x="408" y="508"/>
                  </a:lnTo>
                  <a:lnTo>
                    <a:pt x="408" y="508"/>
                  </a:lnTo>
                  <a:lnTo>
                    <a:pt x="378" y="540"/>
                  </a:lnTo>
                  <a:lnTo>
                    <a:pt x="352" y="574"/>
                  </a:lnTo>
                  <a:lnTo>
                    <a:pt x="326" y="610"/>
                  </a:lnTo>
                  <a:lnTo>
                    <a:pt x="302" y="646"/>
                  </a:lnTo>
                  <a:lnTo>
                    <a:pt x="212" y="594"/>
                  </a:lnTo>
                  <a:lnTo>
                    <a:pt x="140" y="718"/>
                  </a:lnTo>
                  <a:lnTo>
                    <a:pt x="230" y="768"/>
                  </a:lnTo>
                  <a:lnTo>
                    <a:pt x="230" y="768"/>
                  </a:lnTo>
                  <a:lnTo>
                    <a:pt x="212" y="808"/>
                  </a:lnTo>
                  <a:lnTo>
                    <a:pt x="194" y="848"/>
                  </a:lnTo>
                  <a:lnTo>
                    <a:pt x="178" y="888"/>
                  </a:lnTo>
                  <a:lnTo>
                    <a:pt x="164" y="930"/>
                  </a:lnTo>
                  <a:lnTo>
                    <a:pt x="64" y="904"/>
                  </a:lnTo>
                  <a:lnTo>
                    <a:pt x="26" y="1040"/>
                  </a:lnTo>
                  <a:lnTo>
                    <a:pt x="126" y="1068"/>
                  </a:lnTo>
                  <a:lnTo>
                    <a:pt x="126" y="1068"/>
                  </a:lnTo>
                  <a:lnTo>
                    <a:pt x="118" y="1110"/>
                  </a:lnTo>
                  <a:lnTo>
                    <a:pt x="112" y="1152"/>
                  </a:lnTo>
                  <a:lnTo>
                    <a:pt x="108" y="1196"/>
                  </a:lnTo>
                  <a:lnTo>
                    <a:pt x="104" y="1240"/>
                  </a:lnTo>
                  <a:lnTo>
                    <a:pt x="0" y="1240"/>
                  </a:lnTo>
                  <a:lnTo>
                    <a:pt x="0" y="1382"/>
                  </a:lnTo>
                  <a:lnTo>
                    <a:pt x="104" y="1382"/>
                  </a:lnTo>
                  <a:lnTo>
                    <a:pt x="104" y="1382"/>
                  </a:lnTo>
                  <a:lnTo>
                    <a:pt x="108" y="1426"/>
                  </a:lnTo>
                  <a:lnTo>
                    <a:pt x="112" y="1470"/>
                  </a:lnTo>
                  <a:lnTo>
                    <a:pt x="118" y="1512"/>
                  </a:lnTo>
                  <a:lnTo>
                    <a:pt x="126" y="1556"/>
                  </a:lnTo>
                  <a:lnTo>
                    <a:pt x="26" y="1582"/>
                  </a:lnTo>
                  <a:lnTo>
                    <a:pt x="64" y="1720"/>
                  </a:lnTo>
                  <a:lnTo>
                    <a:pt x="164" y="1692"/>
                  </a:lnTo>
                  <a:lnTo>
                    <a:pt x="164" y="1692"/>
                  </a:lnTo>
                  <a:lnTo>
                    <a:pt x="178" y="1734"/>
                  </a:lnTo>
                  <a:lnTo>
                    <a:pt x="194" y="1774"/>
                  </a:lnTo>
                  <a:lnTo>
                    <a:pt x="212" y="1814"/>
                  </a:lnTo>
                  <a:lnTo>
                    <a:pt x="230" y="1854"/>
                  </a:lnTo>
                  <a:lnTo>
                    <a:pt x="140" y="1906"/>
                  </a:lnTo>
                  <a:lnTo>
                    <a:pt x="212" y="2028"/>
                  </a:lnTo>
                  <a:lnTo>
                    <a:pt x="302" y="1978"/>
                  </a:lnTo>
                  <a:lnTo>
                    <a:pt x="302" y="1978"/>
                  </a:lnTo>
                  <a:lnTo>
                    <a:pt x="326" y="2014"/>
                  </a:lnTo>
                  <a:lnTo>
                    <a:pt x="352" y="2048"/>
                  </a:lnTo>
                  <a:lnTo>
                    <a:pt x="378" y="2082"/>
                  </a:lnTo>
                  <a:lnTo>
                    <a:pt x="408" y="2116"/>
                  </a:lnTo>
                  <a:lnTo>
                    <a:pt x="334" y="2188"/>
                  </a:lnTo>
                  <a:lnTo>
                    <a:pt x="436" y="2288"/>
                  </a:lnTo>
                  <a:lnTo>
                    <a:pt x="508" y="2216"/>
                  </a:lnTo>
                  <a:lnTo>
                    <a:pt x="508" y="2216"/>
                  </a:lnTo>
                  <a:lnTo>
                    <a:pt x="542" y="2244"/>
                  </a:lnTo>
                  <a:lnTo>
                    <a:pt x="576" y="2272"/>
                  </a:lnTo>
                  <a:lnTo>
                    <a:pt x="610" y="2298"/>
                  </a:lnTo>
                  <a:lnTo>
                    <a:pt x="646" y="2322"/>
                  </a:lnTo>
                  <a:lnTo>
                    <a:pt x="594" y="2412"/>
                  </a:lnTo>
                  <a:lnTo>
                    <a:pt x="718" y="2482"/>
                  </a:lnTo>
                  <a:lnTo>
                    <a:pt x="770" y="2394"/>
                  </a:lnTo>
                  <a:lnTo>
                    <a:pt x="770" y="2394"/>
                  </a:lnTo>
                  <a:lnTo>
                    <a:pt x="808" y="2412"/>
                  </a:lnTo>
                  <a:lnTo>
                    <a:pt x="848" y="2430"/>
                  </a:lnTo>
                  <a:lnTo>
                    <a:pt x="890" y="2446"/>
                  </a:lnTo>
                  <a:lnTo>
                    <a:pt x="930" y="2460"/>
                  </a:lnTo>
                  <a:lnTo>
                    <a:pt x="904" y="2560"/>
                  </a:lnTo>
                  <a:lnTo>
                    <a:pt x="1042" y="2596"/>
                  </a:lnTo>
                  <a:lnTo>
                    <a:pt x="1068" y="2498"/>
                  </a:lnTo>
                  <a:lnTo>
                    <a:pt x="1068" y="2498"/>
                  </a:lnTo>
                  <a:lnTo>
                    <a:pt x="1110" y="2504"/>
                  </a:lnTo>
                  <a:lnTo>
                    <a:pt x="1154" y="2512"/>
                  </a:lnTo>
                  <a:lnTo>
                    <a:pt x="1196" y="2516"/>
                  </a:lnTo>
                  <a:lnTo>
                    <a:pt x="1240" y="2520"/>
                  </a:lnTo>
                  <a:lnTo>
                    <a:pt x="1240" y="2622"/>
                  </a:lnTo>
                  <a:lnTo>
                    <a:pt x="1382" y="2622"/>
                  </a:lnTo>
                  <a:lnTo>
                    <a:pt x="1382" y="2520"/>
                  </a:lnTo>
                  <a:lnTo>
                    <a:pt x="1382" y="2520"/>
                  </a:lnTo>
                  <a:lnTo>
                    <a:pt x="1426" y="2516"/>
                  </a:lnTo>
                  <a:lnTo>
                    <a:pt x="1470" y="2512"/>
                  </a:lnTo>
                  <a:lnTo>
                    <a:pt x="1514" y="2504"/>
                  </a:lnTo>
                  <a:lnTo>
                    <a:pt x="1556" y="2498"/>
                  </a:lnTo>
                  <a:lnTo>
                    <a:pt x="1582" y="2596"/>
                  </a:lnTo>
                  <a:lnTo>
                    <a:pt x="1720" y="2560"/>
                  </a:lnTo>
                  <a:lnTo>
                    <a:pt x="1694" y="2460"/>
                  </a:lnTo>
                  <a:lnTo>
                    <a:pt x="1694" y="2460"/>
                  </a:lnTo>
                  <a:lnTo>
                    <a:pt x="1734" y="2446"/>
                  </a:lnTo>
                  <a:lnTo>
                    <a:pt x="1776" y="2430"/>
                  </a:lnTo>
                  <a:lnTo>
                    <a:pt x="1816" y="2412"/>
                  </a:lnTo>
                  <a:lnTo>
                    <a:pt x="1854" y="2394"/>
                  </a:lnTo>
                  <a:lnTo>
                    <a:pt x="1906" y="2482"/>
                  </a:lnTo>
                  <a:lnTo>
                    <a:pt x="2028" y="2412"/>
                  </a:lnTo>
                  <a:lnTo>
                    <a:pt x="1978" y="2322"/>
                  </a:lnTo>
                  <a:lnTo>
                    <a:pt x="1978" y="2322"/>
                  </a:lnTo>
                  <a:lnTo>
                    <a:pt x="2014" y="2298"/>
                  </a:lnTo>
                  <a:lnTo>
                    <a:pt x="2048" y="2272"/>
                  </a:lnTo>
                  <a:lnTo>
                    <a:pt x="2082" y="2244"/>
                  </a:lnTo>
                  <a:lnTo>
                    <a:pt x="2116" y="2216"/>
                  </a:lnTo>
                  <a:lnTo>
                    <a:pt x="2188" y="2288"/>
                  </a:lnTo>
                  <a:lnTo>
                    <a:pt x="2290" y="2188"/>
                  </a:lnTo>
                  <a:lnTo>
                    <a:pt x="2216" y="2116"/>
                  </a:lnTo>
                  <a:lnTo>
                    <a:pt x="2216" y="2116"/>
                  </a:lnTo>
                  <a:lnTo>
                    <a:pt x="2244" y="2082"/>
                  </a:lnTo>
                  <a:lnTo>
                    <a:pt x="2272" y="2048"/>
                  </a:lnTo>
                  <a:lnTo>
                    <a:pt x="2298" y="2014"/>
                  </a:lnTo>
                  <a:lnTo>
                    <a:pt x="2322" y="1978"/>
                  </a:lnTo>
                  <a:lnTo>
                    <a:pt x="2412" y="2028"/>
                  </a:lnTo>
                  <a:lnTo>
                    <a:pt x="2482" y="1906"/>
                  </a:lnTo>
                  <a:lnTo>
                    <a:pt x="2394" y="1854"/>
                  </a:lnTo>
                  <a:lnTo>
                    <a:pt x="2394" y="1854"/>
                  </a:lnTo>
                  <a:lnTo>
                    <a:pt x="2412" y="1814"/>
                  </a:lnTo>
                  <a:lnTo>
                    <a:pt x="2430" y="1774"/>
                  </a:lnTo>
                  <a:lnTo>
                    <a:pt x="2446" y="1734"/>
                  </a:lnTo>
                  <a:lnTo>
                    <a:pt x="2460" y="1692"/>
                  </a:lnTo>
                  <a:lnTo>
                    <a:pt x="2560" y="1720"/>
                  </a:lnTo>
                  <a:lnTo>
                    <a:pt x="2596" y="1582"/>
                  </a:lnTo>
                  <a:lnTo>
                    <a:pt x="2498" y="1556"/>
                  </a:lnTo>
                  <a:lnTo>
                    <a:pt x="2498" y="1556"/>
                  </a:lnTo>
                  <a:lnTo>
                    <a:pt x="2506" y="1512"/>
                  </a:lnTo>
                  <a:lnTo>
                    <a:pt x="2512" y="1470"/>
                  </a:lnTo>
                  <a:lnTo>
                    <a:pt x="2516" y="1426"/>
                  </a:lnTo>
                  <a:lnTo>
                    <a:pt x="2520" y="1382"/>
                  </a:lnTo>
                  <a:lnTo>
                    <a:pt x="2622" y="1382"/>
                  </a:lnTo>
                  <a:close/>
                  <a:moveTo>
                    <a:pt x="1312" y="2420"/>
                  </a:moveTo>
                  <a:lnTo>
                    <a:pt x="1312" y="2420"/>
                  </a:lnTo>
                  <a:lnTo>
                    <a:pt x="1254" y="2420"/>
                  </a:lnTo>
                  <a:lnTo>
                    <a:pt x="1198" y="2416"/>
                  </a:lnTo>
                  <a:lnTo>
                    <a:pt x="1142" y="2408"/>
                  </a:lnTo>
                  <a:lnTo>
                    <a:pt x="1088" y="2398"/>
                  </a:lnTo>
                  <a:lnTo>
                    <a:pt x="1034" y="2386"/>
                  </a:lnTo>
                  <a:lnTo>
                    <a:pt x="982" y="2370"/>
                  </a:lnTo>
                  <a:lnTo>
                    <a:pt x="930" y="2354"/>
                  </a:lnTo>
                  <a:lnTo>
                    <a:pt x="880" y="2334"/>
                  </a:lnTo>
                  <a:lnTo>
                    <a:pt x="830" y="2312"/>
                  </a:lnTo>
                  <a:lnTo>
                    <a:pt x="782" y="2286"/>
                  </a:lnTo>
                  <a:lnTo>
                    <a:pt x="736" y="2260"/>
                  </a:lnTo>
                  <a:lnTo>
                    <a:pt x="692" y="2232"/>
                  </a:lnTo>
                  <a:lnTo>
                    <a:pt x="648" y="2200"/>
                  </a:lnTo>
                  <a:lnTo>
                    <a:pt x="606" y="2168"/>
                  </a:lnTo>
                  <a:lnTo>
                    <a:pt x="566" y="2132"/>
                  </a:lnTo>
                  <a:lnTo>
                    <a:pt x="528" y="2096"/>
                  </a:lnTo>
                  <a:lnTo>
                    <a:pt x="490" y="2058"/>
                  </a:lnTo>
                  <a:lnTo>
                    <a:pt x="456" y="2018"/>
                  </a:lnTo>
                  <a:lnTo>
                    <a:pt x="422" y="1976"/>
                  </a:lnTo>
                  <a:lnTo>
                    <a:pt x="392" y="1932"/>
                  </a:lnTo>
                  <a:lnTo>
                    <a:pt x="362" y="1886"/>
                  </a:lnTo>
                  <a:lnTo>
                    <a:pt x="336" y="1840"/>
                  </a:lnTo>
                  <a:lnTo>
                    <a:pt x="312" y="1792"/>
                  </a:lnTo>
                  <a:lnTo>
                    <a:pt x="290" y="1744"/>
                  </a:lnTo>
                  <a:lnTo>
                    <a:pt x="270" y="1692"/>
                  </a:lnTo>
                  <a:lnTo>
                    <a:pt x="252" y="1642"/>
                  </a:lnTo>
                  <a:lnTo>
                    <a:pt x="238" y="1588"/>
                  </a:lnTo>
                  <a:lnTo>
                    <a:pt x="224" y="1534"/>
                  </a:lnTo>
                  <a:lnTo>
                    <a:pt x="216" y="1480"/>
                  </a:lnTo>
                  <a:lnTo>
                    <a:pt x="208" y="1424"/>
                  </a:lnTo>
                  <a:lnTo>
                    <a:pt x="204" y="1368"/>
                  </a:lnTo>
                  <a:lnTo>
                    <a:pt x="202" y="1312"/>
                  </a:lnTo>
                  <a:lnTo>
                    <a:pt x="202" y="1312"/>
                  </a:lnTo>
                  <a:lnTo>
                    <a:pt x="204" y="1254"/>
                  </a:lnTo>
                  <a:lnTo>
                    <a:pt x="208" y="1198"/>
                  </a:lnTo>
                  <a:lnTo>
                    <a:pt x="216" y="1142"/>
                  </a:lnTo>
                  <a:lnTo>
                    <a:pt x="224" y="1088"/>
                  </a:lnTo>
                  <a:lnTo>
                    <a:pt x="238" y="1034"/>
                  </a:lnTo>
                  <a:lnTo>
                    <a:pt x="252" y="982"/>
                  </a:lnTo>
                  <a:lnTo>
                    <a:pt x="270" y="930"/>
                  </a:lnTo>
                  <a:lnTo>
                    <a:pt x="290" y="880"/>
                  </a:lnTo>
                  <a:lnTo>
                    <a:pt x="312" y="830"/>
                  </a:lnTo>
                  <a:lnTo>
                    <a:pt x="336" y="782"/>
                  </a:lnTo>
                  <a:lnTo>
                    <a:pt x="362" y="736"/>
                  </a:lnTo>
                  <a:lnTo>
                    <a:pt x="392" y="692"/>
                  </a:lnTo>
                  <a:lnTo>
                    <a:pt x="422" y="648"/>
                  </a:lnTo>
                  <a:lnTo>
                    <a:pt x="456" y="606"/>
                  </a:lnTo>
                  <a:lnTo>
                    <a:pt x="490" y="566"/>
                  </a:lnTo>
                  <a:lnTo>
                    <a:pt x="528" y="526"/>
                  </a:lnTo>
                  <a:lnTo>
                    <a:pt x="566" y="490"/>
                  </a:lnTo>
                  <a:lnTo>
                    <a:pt x="606" y="456"/>
                  </a:lnTo>
                  <a:lnTo>
                    <a:pt x="648" y="422"/>
                  </a:lnTo>
                  <a:lnTo>
                    <a:pt x="692" y="392"/>
                  </a:lnTo>
                  <a:lnTo>
                    <a:pt x="736" y="362"/>
                  </a:lnTo>
                  <a:lnTo>
                    <a:pt x="782" y="336"/>
                  </a:lnTo>
                  <a:lnTo>
                    <a:pt x="830" y="312"/>
                  </a:lnTo>
                  <a:lnTo>
                    <a:pt x="880" y="290"/>
                  </a:lnTo>
                  <a:lnTo>
                    <a:pt x="930" y="270"/>
                  </a:lnTo>
                  <a:lnTo>
                    <a:pt x="982" y="252"/>
                  </a:lnTo>
                  <a:lnTo>
                    <a:pt x="1034" y="236"/>
                  </a:lnTo>
                  <a:lnTo>
                    <a:pt x="1088" y="224"/>
                  </a:lnTo>
                  <a:lnTo>
                    <a:pt x="1142" y="214"/>
                  </a:lnTo>
                  <a:lnTo>
                    <a:pt x="1198" y="208"/>
                  </a:lnTo>
                  <a:lnTo>
                    <a:pt x="1254" y="204"/>
                  </a:lnTo>
                  <a:lnTo>
                    <a:pt x="1312" y="202"/>
                  </a:lnTo>
                  <a:lnTo>
                    <a:pt x="1312" y="202"/>
                  </a:lnTo>
                  <a:lnTo>
                    <a:pt x="1368" y="204"/>
                  </a:lnTo>
                  <a:lnTo>
                    <a:pt x="1426" y="208"/>
                  </a:lnTo>
                  <a:lnTo>
                    <a:pt x="1480" y="214"/>
                  </a:lnTo>
                  <a:lnTo>
                    <a:pt x="1536" y="224"/>
                  </a:lnTo>
                  <a:lnTo>
                    <a:pt x="1588" y="236"/>
                  </a:lnTo>
                  <a:lnTo>
                    <a:pt x="1642" y="252"/>
                  </a:lnTo>
                  <a:lnTo>
                    <a:pt x="1694" y="270"/>
                  </a:lnTo>
                  <a:lnTo>
                    <a:pt x="1744" y="290"/>
                  </a:lnTo>
                  <a:lnTo>
                    <a:pt x="1792" y="312"/>
                  </a:lnTo>
                  <a:lnTo>
                    <a:pt x="1840" y="336"/>
                  </a:lnTo>
                  <a:lnTo>
                    <a:pt x="1886" y="362"/>
                  </a:lnTo>
                  <a:lnTo>
                    <a:pt x="1932" y="392"/>
                  </a:lnTo>
                  <a:lnTo>
                    <a:pt x="1976" y="422"/>
                  </a:lnTo>
                  <a:lnTo>
                    <a:pt x="2018" y="456"/>
                  </a:lnTo>
                  <a:lnTo>
                    <a:pt x="2058" y="490"/>
                  </a:lnTo>
                  <a:lnTo>
                    <a:pt x="2096" y="526"/>
                  </a:lnTo>
                  <a:lnTo>
                    <a:pt x="2132" y="566"/>
                  </a:lnTo>
                  <a:lnTo>
                    <a:pt x="2168" y="606"/>
                  </a:lnTo>
                  <a:lnTo>
                    <a:pt x="2200" y="648"/>
                  </a:lnTo>
                  <a:lnTo>
                    <a:pt x="2232" y="692"/>
                  </a:lnTo>
                  <a:lnTo>
                    <a:pt x="2260" y="736"/>
                  </a:lnTo>
                  <a:lnTo>
                    <a:pt x="2288" y="782"/>
                  </a:lnTo>
                  <a:lnTo>
                    <a:pt x="2312" y="830"/>
                  </a:lnTo>
                  <a:lnTo>
                    <a:pt x="2334" y="880"/>
                  </a:lnTo>
                  <a:lnTo>
                    <a:pt x="2354" y="930"/>
                  </a:lnTo>
                  <a:lnTo>
                    <a:pt x="2372" y="982"/>
                  </a:lnTo>
                  <a:lnTo>
                    <a:pt x="2386" y="1034"/>
                  </a:lnTo>
                  <a:lnTo>
                    <a:pt x="2398" y="1088"/>
                  </a:lnTo>
                  <a:lnTo>
                    <a:pt x="2408" y="1142"/>
                  </a:lnTo>
                  <a:lnTo>
                    <a:pt x="2416" y="1198"/>
                  </a:lnTo>
                  <a:lnTo>
                    <a:pt x="2420" y="1254"/>
                  </a:lnTo>
                  <a:lnTo>
                    <a:pt x="2422" y="1312"/>
                  </a:lnTo>
                  <a:lnTo>
                    <a:pt x="2422" y="1312"/>
                  </a:lnTo>
                  <a:lnTo>
                    <a:pt x="2420" y="1368"/>
                  </a:lnTo>
                  <a:lnTo>
                    <a:pt x="2416" y="1424"/>
                  </a:lnTo>
                  <a:lnTo>
                    <a:pt x="2408" y="1480"/>
                  </a:lnTo>
                  <a:lnTo>
                    <a:pt x="2398" y="1534"/>
                  </a:lnTo>
                  <a:lnTo>
                    <a:pt x="2386" y="1588"/>
                  </a:lnTo>
                  <a:lnTo>
                    <a:pt x="2372" y="1642"/>
                  </a:lnTo>
                  <a:lnTo>
                    <a:pt x="2354" y="1692"/>
                  </a:lnTo>
                  <a:lnTo>
                    <a:pt x="2334" y="1744"/>
                  </a:lnTo>
                  <a:lnTo>
                    <a:pt x="2312" y="1792"/>
                  </a:lnTo>
                  <a:lnTo>
                    <a:pt x="2288" y="1840"/>
                  </a:lnTo>
                  <a:lnTo>
                    <a:pt x="2260" y="1886"/>
                  </a:lnTo>
                  <a:lnTo>
                    <a:pt x="2232" y="1932"/>
                  </a:lnTo>
                  <a:lnTo>
                    <a:pt x="2200" y="1976"/>
                  </a:lnTo>
                  <a:lnTo>
                    <a:pt x="2168" y="2018"/>
                  </a:lnTo>
                  <a:lnTo>
                    <a:pt x="2132" y="2058"/>
                  </a:lnTo>
                  <a:lnTo>
                    <a:pt x="2096" y="2096"/>
                  </a:lnTo>
                  <a:lnTo>
                    <a:pt x="2058" y="2132"/>
                  </a:lnTo>
                  <a:lnTo>
                    <a:pt x="2018" y="2168"/>
                  </a:lnTo>
                  <a:lnTo>
                    <a:pt x="1976" y="2200"/>
                  </a:lnTo>
                  <a:lnTo>
                    <a:pt x="1932" y="2232"/>
                  </a:lnTo>
                  <a:lnTo>
                    <a:pt x="1886" y="2260"/>
                  </a:lnTo>
                  <a:lnTo>
                    <a:pt x="1840" y="2286"/>
                  </a:lnTo>
                  <a:lnTo>
                    <a:pt x="1792" y="2312"/>
                  </a:lnTo>
                  <a:lnTo>
                    <a:pt x="1744" y="2334"/>
                  </a:lnTo>
                  <a:lnTo>
                    <a:pt x="1694" y="2354"/>
                  </a:lnTo>
                  <a:lnTo>
                    <a:pt x="1642" y="2370"/>
                  </a:lnTo>
                  <a:lnTo>
                    <a:pt x="1588" y="2386"/>
                  </a:lnTo>
                  <a:lnTo>
                    <a:pt x="1536" y="2398"/>
                  </a:lnTo>
                  <a:lnTo>
                    <a:pt x="1480" y="2408"/>
                  </a:lnTo>
                  <a:lnTo>
                    <a:pt x="1426" y="2416"/>
                  </a:lnTo>
                  <a:lnTo>
                    <a:pt x="1368" y="2420"/>
                  </a:lnTo>
                  <a:lnTo>
                    <a:pt x="1312" y="2420"/>
                  </a:lnTo>
                  <a:lnTo>
                    <a:pt x="1312" y="2420"/>
                  </a:lnTo>
                  <a:close/>
                </a:path>
              </a:pathLst>
            </a:custGeom>
            <a:solidFill>
              <a:srgbClr val="000000">
                <a:alpha val="14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rnd">
                  <a:solidFill>
                    <a:schemeClr val="bg1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</a:endParaRPr>
            </a:p>
          </p:txBody>
        </p:sp>
        <p:sp>
          <p:nvSpPr>
            <p:cNvPr id="22" name="Freeform 107"/>
            <p:cNvSpPr>
              <a:spLocks noEditPoints="1"/>
            </p:cNvSpPr>
            <p:nvPr/>
          </p:nvSpPr>
          <p:spPr bwMode="auto">
            <a:xfrm>
              <a:off x="589" y="1072"/>
              <a:ext cx="2267" cy="1620"/>
            </a:xfrm>
            <a:custGeom>
              <a:avLst/>
              <a:gdLst>
                <a:gd name="T0" fmla="*/ 2512 w 2622"/>
                <a:gd name="T1" fmla="*/ 1152 h 2622"/>
                <a:gd name="T2" fmla="*/ 2460 w 2622"/>
                <a:gd name="T3" fmla="*/ 930 h 2622"/>
                <a:gd name="T4" fmla="*/ 2412 w 2622"/>
                <a:gd name="T5" fmla="*/ 594 h 2622"/>
                <a:gd name="T6" fmla="*/ 2216 w 2622"/>
                <a:gd name="T7" fmla="*/ 508 h 2622"/>
                <a:gd name="T8" fmla="*/ 2048 w 2622"/>
                <a:gd name="T9" fmla="*/ 352 h 2622"/>
                <a:gd name="T10" fmla="*/ 1854 w 2622"/>
                <a:gd name="T11" fmla="*/ 230 h 2622"/>
                <a:gd name="T12" fmla="*/ 1582 w 2622"/>
                <a:gd name="T13" fmla="*/ 26 h 2622"/>
                <a:gd name="T14" fmla="*/ 1382 w 2622"/>
                <a:gd name="T15" fmla="*/ 104 h 2622"/>
                <a:gd name="T16" fmla="*/ 1154 w 2622"/>
                <a:gd name="T17" fmla="*/ 112 h 2622"/>
                <a:gd name="T18" fmla="*/ 930 w 2622"/>
                <a:gd name="T19" fmla="*/ 162 h 2622"/>
                <a:gd name="T20" fmla="*/ 594 w 2622"/>
                <a:gd name="T21" fmla="*/ 212 h 2622"/>
                <a:gd name="T22" fmla="*/ 508 w 2622"/>
                <a:gd name="T23" fmla="*/ 406 h 2622"/>
                <a:gd name="T24" fmla="*/ 352 w 2622"/>
                <a:gd name="T25" fmla="*/ 574 h 2622"/>
                <a:gd name="T26" fmla="*/ 230 w 2622"/>
                <a:gd name="T27" fmla="*/ 768 h 2622"/>
                <a:gd name="T28" fmla="*/ 26 w 2622"/>
                <a:gd name="T29" fmla="*/ 1040 h 2622"/>
                <a:gd name="T30" fmla="*/ 104 w 2622"/>
                <a:gd name="T31" fmla="*/ 1240 h 2622"/>
                <a:gd name="T32" fmla="*/ 112 w 2622"/>
                <a:gd name="T33" fmla="*/ 1470 h 2622"/>
                <a:gd name="T34" fmla="*/ 164 w 2622"/>
                <a:gd name="T35" fmla="*/ 1692 h 2622"/>
                <a:gd name="T36" fmla="*/ 212 w 2622"/>
                <a:gd name="T37" fmla="*/ 2028 h 2622"/>
                <a:gd name="T38" fmla="*/ 408 w 2622"/>
                <a:gd name="T39" fmla="*/ 2116 h 2622"/>
                <a:gd name="T40" fmla="*/ 576 w 2622"/>
                <a:gd name="T41" fmla="*/ 2272 h 2622"/>
                <a:gd name="T42" fmla="*/ 770 w 2622"/>
                <a:gd name="T43" fmla="*/ 2394 h 2622"/>
                <a:gd name="T44" fmla="*/ 1042 w 2622"/>
                <a:gd name="T45" fmla="*/ 2596 h 2622"/>
                <a:gd name="T46" fmla="*/ 1240 w 2622"/>
                <a:gd name="T47" fmla="*/ 2520 h 2622"/>
                <a:gd name="T48" fmla="*/ 1470 w 2622"/>
                <a:gd name="T49" fmla="*/ 2512 h 2622"/>
                <a:gd name="T50" fmla="*/ 1694 w 2622"/>
                <a:gd name="T51" fmla="*/ 2460 h 2622"/>
                <a:gd name="T52" fmla="*/ 2028 w 2622"/>
                <a:gd name="T53" fmla="*/ 2412 h 2622"/>
                <a:gd name="T54" fmla="*/ 2116 w 2622"/>
                <a:gd name="T55" fmla="*/ 2216 h 2622"/>
                <a:gd name="T56" fmla="*/ 2272 w 2622"/>
                <a:gd name="T57" fmla="*/ 2048 h 2622"/>
                <a:gd name="T58" fmla="*/ 2394 w 2622"/>
                <a:gd name="T59" fmla="*/ 1854 h 2622"/>
                <a:gd name="T60" fmla="*/ 2596 w 2622"/>
                <a:gd name="T61" fmla="*/ 1582 h 2622"/>
                <a:gd name="T62" fmla="*/ 2520 w 2622"/>
                <a:gd name="T63" fmla="*/ 1382 h 2622"/>
                <a:gd name="T64" fmla="*/ 1142 w 2622"/>
                <a:gd name="T65" fmla="*/ 2408 h 2622"/>
                <a:gd name="T66" fmla="*/ 830 w 2622"/>
                <a:gd name="T67" fmla="*/ 2312 h 2622"/>
                <a:gd name="T68" fmla="*/ 566 w 2622"/>
                <a:gd name="T69" fmla="*/ 2132 h 2622"/>
                <a:gd name="T70" fmla="*/ 362 w 2622"/>
                <a:gd name="T71" fmla="*/ 1886 h 2622"/>
                <a:gd name="T72" fmla="*/ 238 w 2622"/>
                <a:gd name="T73" fmla="*/ 1588 h 2622"/>
                <a:gd name="T74" fmla="*/ 202 w 2622"/>
                <a:gd name="T75" fmla="*/ 1312 h 2622"/>
                <a:gd name="T76" fmla="*/ 252 w 2622"/>
                <a:gd name="T77" fmla="*/ 982 h 2622"/>
                <a:gd name="T78" fmla="*/ 392 w 2622"/>
                <a:gd name="T79" fmla="*/ 692 h 2622"/>
                <a:gd name="T80" fmla="*/ 606 w 2622"/>
                <a:gd name="T81" fmla="*/ 456 h 2622"/>
                <a:gd name="T82" fmla="*/ 880 w 2622"/>
                <a:gd name="T83" fmla="*/ 290 h 2622"/>
                <a:gd name="T84" fmla="*/ 1198 w 2622"/>
                <a:gd name="T85" fmla="*/ 208 h 2622"/>
                <a:gd name="T86" fmla="*/ 1480 w 2622"/>
                <a:gd name="T87" fmla="*/ 214 h 2622"/>
                <a:gd name="T88" fmla="*/ 1792 w 2622"/>
                <a:gd name="T89" fmla="*/ 312 h 2622"/>
                <a:gd name="T90" fmla="*/ 2058 w 2622"/>
                <a:gd name="T91" fmla="*/ 490 h 2622"/>
                <a:gd name="T92" fmla="*/ 2260 w 2622"/>
                <a:gd name="T93" fmla="*/ 736 h 2622"/>
                <a:gd name="T94" fmla="*/ 2386 w 2622"/>
                <a:gd name="T95" fmla="*/ 1034 h 2622"/>
                <a:gd name="T96" fmla="*/ 2422 w 2622"/>
                <a:gd name="T97" fmla="*/ 1312 h 2622"/>
                <a:gd name="T98" fmla="*/ 2372 w 2622"/>
                <a:gd name="T99" fmla="*/ 1642 h 2622"/>
                <a:gd name="T100" fmla="*/ 2232 w 2622"/>
                <a:gd name="T101" fmla="*/ 1932 h 2622"/>
                <a:gd name="T102" fmla="*/ 2018 w 2622"/>
                <a:gd name="T103" fmla="*/ 2168 h 2622"/>
                <a:gd name="T104" fmla="*/ 1744 w 2622"/>
                <a:gd name="T105" fmla="*/ 2334 h 2622"/>
                <a:gd name="T106" fmla="*/ 1426 w 2622"/>
                <a:gd name="T107" fmla="*/ 2416 h 2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622" h="2622">
                  <a:moveTo>
                    <a:pt x="2622" y="1382"/>
                  </a:moveTo>
                  <a:lnTo>
                    <a:pt x="2622" y="1240"/>
                  </a:lnTo>
                  <a:lnTo>
                    <a:pt x="2520" y="1240"/>
                  </a:lnTo>
                  <a:lnTo>
                    <a:pt x="2520" y="1240"/>
                  </a:lnTo>
                  <a:lnTo>
                    <a:pt x="2516" y="1196"/>
                  </a:lnTo>
                  <a:lnTo>
                    <a:pt x="2512" y="1152"/>
                  </a:lnTo>
                  <a:lnTo>
                    <a:pt x="2506" y="1110"/>
                  </a:lnTo>
                  <a:lnTo>
                    <a:pt x="2498" y="1068"/>
                  </a:lnTo>
                  <a:lnTo>
                    <a:pt x="2596" y="1040"/>
                  </a:lnTo>
                  <a:lnTo>
                    <a:pt x="2560" y="904"/>
                  </a:lnTo>
                  <a:lnTo>
                    <a:pt x="2460" y="930"/>
                  </a:lnTo>
                  <a:lnTo>
                    <a:pt x="2460" y="930"/>
                  </a:lnTo>
                  <a:lnTo>
                    <a:pt x="2446" y="888"/>
                  </a:lnTo>
                  <a:lnTo>
                    <a:pt x="2430" y="848"/>
                  </a:lnTo>
                  <a:lnTo>
                    <a:pt x="2412" y="808"/>
                  </a:lnTo>
                  <a:lnTo>
                    <a:pt x="2394" y="768"/>
                  </a:lnTo>
                  <a:lnTo>
                    <a:pt x="2482" y="718"/>
                  </a:lnTo>
                  <a:lnTo>
                    <a:pt x="2412" y="594"/>
                  </a:lnTo>
                  <a:lnTo>
                    <a:pt x="2322" y="646"/>
                  </a:lnTo>
                  <a:lnTo>
                    <a:pt x="2322" y="646"/>
                  </a:lnTo>
                  <a:lnTo>
                    <a:pt x="2298" y="610"/>
                  </a:lnTo>
                  <a:lnTo>
                    <a:pt x="2272" y="574"/>
                  </a:lnTo>
                  <a:lnTo>
                    <a:pt x="2244" y="540"/>
                  </a:lnTo>
                  <a:lnTo>
                    <a:pt x="2216" y="508"/>
                  </a:lnTo>
                  <a:lnTo>
                    <a:pt x="2290" y="434"/>
                  </a:lnTo>
                  <a:lnTo>
                    <a:pt x="2188" y="334"/>
                  </a:lnTo>
                  <a:lnTo>
                    <a:pt x="2116" y="406"/>
                  </a:lnTo>
                  <a:lnTo>
                    <a:pt x="2116" y="406"/>
                  </a:lnTo>
                  <a:lnTo>
                    <a:pt x="2082" y="378"/>
                  </a:lnTo>
                  <a:lnTo>
                    <a:pt x="2048" y="352"/>
                  </a:lnTo>
                  <a:lnTo>
                    <a:pt x="2014" y="326"/>
                  </a:lnTo>
                  <a:lnTo>
                    <a:pt x="1978" y="300"/>
                  </a:lnTo>
                  <a:lnTo>
                    <a:pt x="2028" y="212"/>
                  </a:lnTo>
                  <a:lnTo>
                    <a:pt x="1906" y="140"/>
                  </a:lnTo>
                  <a:lnTo>
                    <a:pt x="1854" y="230"/>
                  </a:lnTo>
                  <a:lnTo>
                    <a:pt x="1854" y="230"/>
                  </a:lnTo>
                  <a:lnTo>
                    <a:pt x="1816" y="210"/>
                  </a:lnTo>
                  <a:lnTo>
                    <a:pt x="1776" y="194"/>
                  </a:lnTo>
                  <a:lnTo>
                    <a:pt x="1734" y="178"/>
                  </a:lnTo>
                  <a:lnTo>
                    <a:pt x="1694" y="162"/>
                  </a:lnTo>
                  <a:lnTo>
                    <a:pt x="1720" y="64"/>
                  </a:lnTo>
                  <a:lnTo>
                    <a:pt x="1582" y="26"/>
                  </a:lnTo>
                  <a:lnTo>
                    <a:pt x="1556" y="126"/>
                  </a:lnTo>
                  <a:lnTo>
                    <a:pt x="1556" y="126"/>
                  </a:lnTo>
                  <a:lnTo>
                    <a:pt x="1514" y="118"/>
                  </a:lnTo>
                  <a:lnTo>
                    <a:pt x="1470" y="112"/>
                  </a:lnTo>
                  <a:lnTo>
                    <a:pt x="1426" y="106"/>
                  </a:lnTo>
                  <a:lnTo>
                    <a:pt x="1382" y="104"/>
                  </a:lnTo>
                  <a:lnTo>
                    <a:pt x="1382" y="0"/>
                  </a:lnTo>
                  <a:lnTo>
                    <a:pt x="1240" y="0"/>
                  </a:lnTo>
                  <a:lnTo>
                    <a:pt x="1240" y="104"/>
                  </a:lnTo>
                  <a:lnTo>
                    <a:pt x="1240" y="104"/>
                  </a:lnTo>
                  <a:lnTo>
                    <a:pt x="1196" y="106"/>
                  </a:lnTo>
                  <a:lnTo>
                    <a:pt x="1154" y="112"/>
                  </a:lnTo>
                  <a:lnTo>
                    <a:pt x="1110" y="118"/>
                  </a:lnTo>
                  <a:lnTo>
                    <a:pt x="1068" y="126"/>
                  </a:lnTo>
                  <a:lnTo>
                    <a:pt x="1042" y="26"/>
                  </a:lnTo>
                  <a:lnTo>
                    <a:pt x="904" y="64"/>
                  </a:lnTo>
                  <a:lnTo>
                    <a:pt x="930" y="162"/>
                  </a:lnTo>
                  <a:lnTo>
                    <a:pt x="930" y="162"/>
                  </a:lnTo>
                  <a:lnTo>
                    <a:pt x="890" y="178"/>
                  </a:lnTo>
                  <a:lnTo>
                    <a:pt x="848" y="194"/>
                  </a:lnTo>
                  <a:lnTo>
                    <a:pt x="808" y="210"/>
                  </a:lnTo>
                  <a:lnTo>
                    <a:pt x="770" y="230"/>
                  </a:lnTo>
                  <a:lnTo>
                    <a:pt x="718" y="140"/>
                  </a:lnTo>
                  <a:lnTo>
                    <a:pt x="594" y="212"/>
                  </a:lnTo>
                  <a:lnTo>
                    <a:pt x="646" y="300"/>
                  </a:lnTo>
                  <a:lnTo>
                    <a:pt x="646" y="300"/>
                  </a:lnTo>
                  <a:lnTo>
                    <a:pt x="610" y="326"/>
                  </a:lnTo>
                  <a:lnTo>
                    <a:pt x="576" y="352"/>
                  </a:lnTo>
                  <a:lnTo>
                    <a:pt x="542" y="378"/>
                  </a:lnTo>
                  <a:lnTo>
                    <a:pt x="508" y="406"/>
                  </a:lnTo>
                  <a:lnTo>
                    <a:pt x="436" y="334"/>
                  </a:lnTo>
                  <a:lnTo>
                    <a:pt x="334" y="434"/>
                  </a:lnTo>
                  <a:lnTo>
                    <a:pt x="408" y="508"/>
                  </a:lnTo>
                  <a:lnTo>
                    <a:pt x="408" y="508"/>
                  </a:lnTo>
                  <a:lnTo>
                    <a:pt x="378" y="540"/>
                  </a:lnTo>
                  <a:lnTo>
                    <a:pt x="352" y="574"/>
                  </a:lnTo>
                  <a:lnTo>
                    <a:pt x="326" y="610"/>
                  </a:lnTo>
                  <a:lnTo>
                    <a:pt x="302" y="646"/>
                  </a:lnTo>
                  <a:lnTo>
                    <a:pt x="212" y="594"/>
                  </a:lnTo>
                  <a:lnTo>
                    <a:pt x="140" y="718"/>
                  </a:lnTo>
                  <a:lnTo>
                    <a:pt x="230" y="768"/>
                  </a:lnTo>
                  <a:lnTo>
                    <a:pt x="230" y="768"/>
                  </a:lnTo>
                  <a:lnTo>
                    <a:pt x="212" y="808"/>
                  </a:lnTo>
                  <a:lnTo>
                    <a:pt x="194" y="848"/>
                  </a:lnTo>
                  <a:lnTo>
                    <a:pt x="178" y="888"/>
                  </a:lnTo>
                  <a:lnTo>
                    <a:pt x="164" y="930"/>
                  </a:lnTo>
                  <a:lnTo>
                    <a:pt x="64" y="904"/>
                  </a:lnTo>
                  <a:lnTo>
                    <a:pt x="26" y="1040"/>
                  </a:lnTo>
                  <a:lnTo>
                    <a:pt x="126" y="1068"/>
                  </a:lnTo>
                  <a:lnTo>
                    <a:pt x="126" y="1068"/>
                  </a:lnTo>
                  <a:lnTo>
                    <a:pt x="118" y="1110"/>
                  </a:lnTo>
                  <a:lnTo>
                    <a:pt x="112" y="1152"/>
                  </a:lnTo>
                  <a:lnTo>
                    <a:pt x="108" y="1196"/>
                  </a:lnTo>
                  <a:lnTo>
                    <a:pt x="104" y="1240"/>
                  </a:lnTo>
                  <a:lnTo>
                    <a:pt x="0" y="1240"/>
                  </a:lnTo>
                  <a:lnTo>
                    <a:pt x="0" y="1382"/>
                  </a:lnTo>
                  <a:lnTo>
                    <a:pt x="104" y="1382"/>
                  </a:lnTo>
                  <a:lnTo>
                    <a:pt x="104" y="1382"/>
                  </a:lnTo>
                  <a:lnTo>
                    <a:pt x="108" y="1426"/>
                  </a:lnTo>
                  <a:lnTo>
                    <a:pt x="112" y="1470"/>
                  </a:lnTo>
                  <a:lnTo>
                    <a:pt x="118" y="1512"/>
                  </a:lnTo>
                  <a:lnTo>
                    <a:pt x="126" y="1556"/>
                  </a:lnTo>
                  <a:lnTo>
                    <a:pt x="26" y="1582"/>
                  </a:lnTo>
                  <a:lnTo>
                    <a:pt x="64" y="1720"/>
                  </a:lnTo>
                  <a:lnTo>
                    <a:pt x="164" y="1692"/>
                  </a:lnTo>
                  <a:lnTo>
                    <a:pt x="164" y="1692"/>
                  </a:lnTo>
                  <a:lnTo>
                    <a:pt x="178" y="1734"/>
                  </a:lnTo>
                  <a:lnTo>
                    <a:pt x="194" y="1774"/>
                  </a:lnTo>
                  <a:lnTo>
                    <a:pt x="212" y="1814"/>
                  </a:lnTo>
                  <a:lnTo>
                    <a:pt x="230" y="1854"/>
                  </a:lnTo>
                  <a:lnTo>
                    <a:pt x="140" y="1906"/>
                  </a:lnTo>
                  <a:lnTo>
                    <a:pt x="212" y="2028"/>
                  </a:lnTo>
                  <a:lnTo>
                    <a:pt x="302" y="1978"/>
                  </a:lnTo>
                  <a:lnTo>
                    <a:pt x="302" y="1978"/>
                  </a:lnTo>
                  <a:lnTo>
                    <a:pt x="326" y="2014"/>
                  </a:lnTo>
                  <a:lnTo>
                    <a:pt x="352" y="2048"/>
                  </a:lnTo>
                  <a:lnTo>
                    <a:pt x="378" y="2082"/>
                  </a:lnTo>
                  <a:lnTo>
                    <a:pt x="408" y="2116"/>
                  </a:lnTo>
                  <a:lnTo>
                    <a:pt x="334" y="2188"/>
                  </a:lnTo>
                  <a:lnTo>
                    <a:pt x="436" y="2288"/>
                  </a:lnTo>
                  <a:lnTo>
                    <a:pt x="508" y="2216"/>
                  </a:lnTo>
                  <a:lnTo>
                    <a:pt x="508" y="2216"/>
                  </a:lnTo>
                  <a:lnTo>
                    <a:pt x="542" y="2244"/>
                  </a:lnTo>
                  <a:lnTo>
                    <a:pt x="576" y="2272"/>
                  </a:lnTo>
                  <a:lnTo>
                    <a:pt x="610" y="2298"/>
                  </a:lnTo>
                  <a:lnTo>
                    <a:pt x="646" y="2322"/>
                  </a:lnTo>
                  <a:lnTo>
                    <a:pt x="594" y="2412"/>
                  </a:lnTo>
                  <a:lnTo>
                    <a:pt x="718" y="2482"/>
                  </a:lnTo>
                  <a:lnTo>
                    <a:pt x="770" y="2394"/>
                  </a:lnTo>
                  <a:lnTo>
                    <a:pt x="770" y="2394"/>
                  </a:lnTo>
                  <a:lnTo>
                    <a:pt x="808" y="2412"/>
                  </a:lnTo>
                  <a:lnTo>
                    <a:pt x="848" y="2430"/>
                  </a:lnTo>
                  <a:lnTo>
                    <a:pt x="890" y="2446"/>
                  </a:lnTo>
                  <a:lnTo>
                    <a:pt x="930" y="2460"/>
                  </a:lnTo>
                  <a:lnTo>
                    <a:pt x="904" y="2560"/>
                  </a:lnTo>
                  <a:lnTo>
                    <a:pt x="1042" y="2596"/>
                  </a:lnTo>
                  <a:lnTo>
                    <a:pt x="1068" y="2498"/>
                  </a:lnTo>
                  <a:lnTo>
                    <a:pt x="1068" y="2498"/>
                  </a:lnTo>
                  <a:lnTo>
                    <a:pt x="1110" y="2504"/>
                  </a:lnTo>
                  <a:lnTo>
                    <a:pt x="1154" y="2512"/>
                  </a:lnTo>
                  <a:lnTo>
                    <a:pt x="1196" y="2516"/>
                  </a:lnTo>
                  <a:lnTo>
                    <a:pt x="1240" y="2520"/>
                  </a:lnTo>
                  <a:lnTo>
                    <a:pt x="1240" y="2622"/>
                  </a:lnTo>
                  <a:lnTo>
                    <a:pt x="1382" y="2622"/>
                  </a:lnTo>
                  <a:lnTo>
                    <a:pt x="1382" y="2520"/>
                  </a:lnTo>
                  <a:lnTo>
                    <a:pt x="1382" y="2520"/>
                  </a:lnTo>
                  <a:lnTo>
                    <a:pt x="1426" y="2516"/>
                  </a:lnTo>
                  <a:lnTo>
                    <a:pt x="1470" y="2512"/>
                  </a:lnTo>
                  <a:lnTo>
                    <a:pt x="1514" y="2504"/>
                  </a:lnTo>
                  <a:lnTo>
                    <a:pt x="1556" y="2498"/>
                  </a:lnTo>
                  <a:lnTo>
                    <a:pt x="1582" y="2596"/>
                  </a:lnTo>
                  <a:lnTo>
                    <a:pt x="1720" y="2560"/>
                  </a:lnTo>
                  <a:lnTo>
                    <a:pt x="1694" y="2460"/>
                  </a:lnTo>
                  <a:lnTo>
                    <a:pt x="1694" y="2460"/>
                  </a:lnTo>
                  <a:lnTo>
                    <a:pt x="1734" y="2446"/>
                  </a:lnTo>
                  <a:lnTo>
                    <a:pt x="1776" y="2430"/>
                  </a:lnTo>
                  <a:lnTo>
                    <a:pt x="1816" y="2412"/>
                  </a:lnTo>
                  <a:lnTo>
                    <a:pt x="1854" y="2394"/>
                  </a:lnTo>
                  <a:lnTo>
                    <a:pt x="1906" y="2482"/>
                  </a:lnTo>
                  <a:lnTo>
                    <a:pt x="2028" y="2412"/>
                  </a:lnTo>
                  <a:lnTo>
                    <a:pt x="1978" y="2322"/>
                  </a:lnTo>
                  <a:lnTo>
                    <a:pt x="1978" y="2322"/>
                  </a:lnTo>
                  <a:lnTo>
                    <a:pt x="2014" y="2298"/>
                  </a:lnTo>
                  <a:lnTo>
                    <a:pt x="2048" y="2272"/>
                  </a:lnTo>
                  <a:lnTo>
                    <a:pt x="2082" y="2244"/>
                  </a:lnTo>
                  <a:lnTo>
                    <a:pt x="2116" y="2216"/>
                  </a:lnTo>
                  <a:lnTo>
                    <a:pt x="2188" y="2288"/>
                  </a:lnTo>
                  <a:lnTo>
                    <a:pt x="2290" y="2188"/>
                  </a:lnTo>
                  <a:lnTo>
                    <a:pt x="2216" y="2116"/>
                  </a:lnTo>
                  <a:lnTo>
                    <a:pt x="2216" y="2116"/>
                  </a:lnTo>
                  <a:lnTo>
                    <a:pt x="2244" y="2082"/>
                  </a:lnTo>
                  <a:lnTo>
                    <a:pt x="2272" y="2048"/>
                  </a:lnTo>
                  <a:lnTo>
                    <a:pt x="2298" y="2014"/>
                  </a:lnTo>
                  <a:lnTo>
                    <a:pt x="2322" y="1978"/>
                  </a:lnTo>
                  <a:lnTo>
                    <a:pt x="2412" y="2028"/>
                  </a:lnTo>
                  <a:lnTo>
                    <a:pt x="2482" y="1906"/>
                  </a:lnTo>
                  <a:lnTo>
                    <a:pt x="2394" y="1854"/>
                  </a:lnTo>
                  <a:lnTo>
                    <a:pt x="2394" y="1854"/>
                  </a:lnTo>
                  <a:lnTo>
                    <a:pt x="2412" y="1814"/>
                  </a:lnTo>
                  <a:lnTo>
                    <a:pt x="2430" y="1774"/>
                  </a:lnTo>
                  <a:lnTo>
                    <a:pt x="2446" y="1734"/>
                  </a:lnTo>
                  <a:lnTo>
                    <a:pt x="2460" y="1692"/>
                  </a:lnTo>
                  <a:lnTo>
                    <a:pt x="2560" y="1720"/>
                  </a:lnTo>
                  <a:lnTo>
                    <a:pt x="2596" y="1582"/>
                  </a:lnTo>
                  <a:lnTo>
                    <a:pt x="2498" y="1556"/>
                  </a:lnTo>
                  <a:lnTo>
                    <a:pt x="2498" y="1556"/>
                  </a:lnTo>
                  <a:lnTo>
                    <a:pt x="2506" y="1512"/>
                  </a:lnTo>
                  <a:lnTo>
                    <a:pt x="2512" y="1470"/>
                  </a:lnTo>
                  <a:lnTo>
                    <a:pt x="2516" y="1426"/>
                  </a:lnTo>
                  <a:lnTo>
                    <a:pt x="2520" y="1382"/>
                  </a:lnTo>
                  <a:lnTo>
                    <a:pt x="2622" y="1382"/>
                  </a:lnTo>
                  <a:close/>
                  <a:moveTo>
                    <a:pt x="1312" y="2420"/>
                  </a:moveTo>
                  <a:lnTo>
                    <a:pt x="1312" y="2420"/>
                  </a:lnTo>
                  <a:lnTo>
                    <a:pt x="1254" y="2420"/>
                  </a:lnTo>
                  <a:lnTo>
                    <a:pt x="1198" y="2416"/>
                  </a:lnTo>
                  <a:lnTo>
                    <a:pt x="1142" y="2408"/>
                  </a:lnTo>
                  <a:lnTo>
                    <a:pt x="1088" y="2398"/>
                  </a:lnTo>
                  <a:lnTo>
                    <a:pt x="1034" y="2386"/>
                  </a:lnTo>
                  <a:lnTo>
                    <a:pt x="982" y="2370"/>
                  </a:lnTo>
                  <a:lnTo>
                    <a:pt x="930" y="2354"/>
                  </a:lnTo>
                  <a:lnTo>
                    <a:pt x="880" y="2334"/>
                  </a:lnTo>
                  <a:lnTo>
                    <a:pt x="830" y="2312"/>
                  </a:lnTo>
                  <a:lnTo>
                    <a:pt x="782" y="2286"/>
                  </a:lnTo>
                  <a:lnTo>
                    <a:pt x="736" y="2260"/>
                  </a:lnTo>
                  <a:lnTo>
                    <a:pt x="692" y="2232"/>
                  </a:lnTo>
                  <a:lnTo>
                    <a:pt x="648" y="2200"/>
                  </a:lnTo>
                  <a:lnTo>
                    <a:pt x="606" y="2168"/>
                  </a:lnTo>
                  <a:lnTo>
                    <a:pt x="566" y="2132"/>
                  </a:lnTo>
                  <a:lnTo>
                    <a:pt x="528" y="2096"/>
                  </a:lnTo>
                  <a:lnTo>
                    <a:pt x="490" y="2058"/>
                  </a:lnTo>
                  <a:lnTo>
                    <a:pt x="456" y="2018"/>
                  </a:lnTo>
                  <a:lnTo>
                    <a:pt x="422" y="1976"/>
                  </a:lnTo>
                  <a:lnTo>
                    <a:pt x="392" y="1932"/>
                  </a:lnTo>
                  <a:lnTo>
                    <a:pt x="362" y="1886"/>
                  </a:lnTo>
                  <a:lnTo>
                    <a:pt x="336" y="1840"/>
                  </a:lnTo>
                  <a:lnTo>
                    <a:pt x="312" y="1792"/>
                  </a:lnTo>
                  <a:lnTo>
                    <a:pt x="290" y="1744"/>
                  </a:lnTo>
                  <a:lnTo>
                    <a:pt x="270" y="1692"/>
                  </a:lnTo>
                  <a:lnTo>
                    <a:pt x="252" y="1642"/>
                  </a:lnTo>
                  <a:lnTo>
                    <a:pt x="238" y="1588"/>
                  </a:lnTo>
                  <a:lnTo>
                    <a:pt x="224" y="1534"/>
                  </a:lnTo>
                  <a:lnTo>
                    <a:pt x="216" y="1480"/>
                  </a:lnTo>
                  <a:lnTo>
                    <a:pt x="208" y="1424"/>
                  </a:lnTo>
                  <a:lnTo>
                    <a:pt x="204" y="1368"/>
                  </a:lnTo>
                  <a:lnTo>
                    <a:pt x="202" y="1312"/>
                  </a:lnTo>
                  <a:lnTo>
                    <a:pt x="202" y="1312"/>
                  </a:lnTo>
                  <a:lnTo>
                    <a:pt x="204" y="1254"/>
                  </a:lnTo>
                  <a:lnTo>
                    <a:pt x="208" y="1198"/>
                  </a:lnTo>
                  <a:lnTo>
                    <a:pt x="216" y="1142"/>
                  </a:lnTo>
                  <a:lnTo>
                    <a:pt x="224" y="1088"/>
                  </a:lnTo>
                  <a:lnTo>
                    <a:pt x="238" y="1034"/>
                  </a:lnTo>
                  <a:lnTo>
                    <a:pt x="252" y="982"/>
                  </a:lnTo>
                  <a:lnTo>
                    <a:pt x="270" y="930"/>
                  </a:lnTo>
                  <a:lnTo>
                    <a:pt x="290" y="880"/>
                  </a:lnTo>
                  <a:lnTo>
                    <a:pt x="312" y="830"/>
                  </a:lnTo>
                  <a:lnTo>
                    <a:pt x="336" y="782"/>
                  </a:lnTo>
                  <a:lnTo>
                    <a:pt x="362" y="736"/>
                  </a:lnTo>
                  <a:lnTo>
                    <a:pt x="392" y="692"/>
                  </a:lnTo>
                  <a:lnTo>
                    <a:pt x="422" y="648"/>
                  </a:lnTo>
                  <a:lnTo>
                    <a:pt x="456" y="606"/>
                  </a:lnTo>
                  <a:lnTo>
                    <a:pt x="490" y="566"/>
                  </a:lnTo>
                  <a:lnTo>
                    <a:pt x="528" y="526"/>
                  </a:lnTo>
                  <a:lnTo>
                    <a:pt x="566" y="490"/>
                  </a:lnTo>
                  <a:lnTo>
                    <a:pt x="606" y="456"/>
                  </a:lnTo>
                  <a:lnTo>
                    <a:pt x="648" y="422"/>
                  </a:lnTo>
                  <a:lnTo>
                    <a:pt x="692" y="392"/>
                  </a:lnTo>
                  <a:lnTo>
                    <a:pt x="736" y="362"/>
                  </a:lnTo>
                  <a:lnTo>
                    <a:pt x="782" y="336"/>
                  </a:lnTo>
                  <a:lnTo>
                    <a:pt x="830" y="312"/>
                  </a:lnTo>
                  <a:lnTo>
                    <a:pt x="880" y="290"/>
                  </a:lnTo>
                  <a:lnTo>
                    <a:pt x="930" y="270"/>
                  </a:lnTo>
                  <a:lnTo>
                    <a:pt x="982" y="252"/>
                  </a:lnTo>
                  <a:lnTo>
                    <a:pt x="1034" y="236"/>
                  </a:lnTo>
                  <a:lnTo>
                    <a:pt x="1088" y="224"/>
                  </a:lnTo>
                  <a:lnTo>
                    <a:pt x="1142" y="214"/>
                  </a:lnTo>
                  <a:lnTo>
                    <a:pt x="1198" y="208"/>
                  </a:lnTo>
                  <a:lnTo>
                    <a:pt x="1254" y="204"/>
                  </a:lnTo>
                  <a:lnTo>
                    <a:pt x="1312" y="202"/>
                  </a:lnTo>
                  <a:lnTo>
                    <a:pt x="1312" y="202"/>
                  </a:lnTo>
                  <a:lnTo>
                    <a:pt x="1368" y="204"/>
                  </a:lnTo>
                  <a:lnTo>
                    <a:pt x="1426" y="208"/>
                  </a:lnTo>
                  <a:lnTo>
                    <a:pt x="1480" y="214"/>
                  </a:lnTo>
                  <a:lnTo>
                    <a:pt x="1536" y="224"/>
                  </a:lnTo>
                  <a:lnTo>
                    <a:pt x="1588" y="236"/>
                  </a:lnTo>
                  <a:lnTo>
                    <a:pt x="1642" y="252"/>
                  </a:lnTo>
                  <a:lnTo>
                    <a:pt x="1694" y="270"/>
                  </a:lnTo>
                  <a:lnTo>
                    <a:pt x="1744" y="290"/>
                  </a:lnTo>
                  <a:lnTo>
                    <a:pt x="1792" y="312"/>
                  </a:lnTo>
                  <a:lnTo>
                    <a:pt x="1840" y="336"/>
                  </a:lnTo>
                  <a:lnTo>
                    <a:pt x="1886" y="362"/>
                  </a:lnTo>
                  <a:lnTo>
                    <a:pt x="1932" y="392"/>
                  </a:lnTo>
                  <a:lnTo>
                    <a:pt x="1976" y="422"/>
                  </a:lnTo>
                  <a:lnTo>
                    <a:pt x="2018" y="456"/>
                  </a:lnTo>
                  <a:lnTo>
                    <a:pt x="2058" y="490"/>
                  </a:lnTo>
                  <a:lnTo>
                    <a:pt x="2096" y="526"/>
                  </a:lnTo>
                  <a:lnTo>
                    <a:pt x="2132" y="566"/>
                  </a:lnTo>
                  <a:lnTo>
                    <a:pt x="2168" y="606"/>
                  </a:lnTo>
                  <a:lnTo>
                    <a:pt x="2200" y="648"/>
                  </a:lnTo>
                  <a:lnTo>
                    <a:pt x="2232" y="692"/>
                  </a:lnTo>
                  <a:lnTo>
                    <a:pt x="2260" y="736"/>
                  </a:lnTo>
                  <a:lnTo>
                    <a:pt x="2288" y="782"/>
                  </a:lnTo>
                  <a:lnTo>
                    <a:pt x="2312" y="830"/>
                  </a:lnTo>
                  <a:lnTo>
                    <a:pt x="2334" y="880"/>
                  </a:lnTo>
                  <a:lnTo>
                    <a:pt x="2354" y="930"/>
                  </a:lnTo>
                  <a:lnTo>
                    <a:pt x="2372" y="982"/>
                  </a:lnTo>
                  <a:lnTo>
                    <a:pt x="2386" y="1034"/>
                  </a:lnTo>
                  <a:lnTo>
                    <a:pt x="2398" y="1088"/>
                  </a:lnTo>
                  <a:lnTo>
                    <a:pt x="2408" y="1142"/>
                  </a:lnTo>
                  <a:lnTo>
                    <a:pt x="2416" y="1198"/>
                  </a:lnTo>
                  <a:lnTo>
                    <a:pt x="2420" y="1254"/>
                  </a:lnTo>
                  <a:lnTo>
                    <a:pt x="2422" y="1312"/>
                  </a:lnTo>
                  <a:lnTo>
                    <a:pt x="2422" y="1312"/>
                  </a:lnTo>
                  <a:lnTo>
                    <a:pt x="2420" y="1368"/>
                  </a:lnTo>
                  <a:lnTo>
                    <a:pt x="2416" y="1424"/>
                  </a:lnTo>
                  <a:lnTo>
                    <a:pt x="2408" y="1480"/>
                  </a:lnTo>
                  <a:lnTo>
                    <a:pt x="2398" y="1534"/>
                  </a:lnTo>
                  <a:lnTo>
                    <a:pt x="2386" y="1588"/>
                  </a:lnTo>
                  <a:lnTo>
                    <a:pt x="2372" y="1642"/>
                  </a:lnTo>
                  <a:lnTo>
                    <a:pt x="2354" y="1692"/>
                  </a:lnTo>
                  <a:lnTo>
                    <a:pt x="2334" y="1744"/>
                  </a:lnTo>
                  <a:lnTo>
                    <a:pt x="2312" y="1792"/>
                  </a:lnTo>
                  <a:lnTo>
                    <a:pt x="2288" y="1840"/>
                  </a:lnTo>
                  <a:lnTo>
                    <a:pt x="2260" y="1886"/>
                  </a:lnTo>
                  <a:lnTo>
                    <a:pt x="2232" y="1932"/>
                  </a:lnTo>
                  <a:lnTo>
                    <a:pt x="2200" y="1976"/>
                  </a:lnTo>
                  <a:lnTo>
                    <a:pt x="2168" y="2018"/>
                  </a:lnTo>
                  <a:lnTo>
                    <a:pt x="2132" y="2058"/>
                  </a:lnTo>
                  <a:lnTo>
                    <a:pt x="2096" y="2096"/>
                  </a:lnTo>
                  <a:lnTo>
                    <a:pt x="2058" y="2132"/>
                  </a:lnTo>
                  <a:lnTo>
                    <a:pt x="2018" y="2168"/>
                  </a:lnTo>
                  <a:lnTo>
                    <a:pt x="1976" y="2200"/>
                  </a:lnTo>
                  <a:lnTo>
                    <a:pt x="1932" y="2232"/>
                  </a:lnTo>
                  <a:lnTo>
                    <a:pt x="1886" y="2260"/>
                  </a:lnTo>
                  <a:lnTo>
                    <a:pt x="1840" y="2286"/>
                  </a:lnTo>
                  <a:lnTo>
                    <a:pt x="1792" y="2312"/>
                  </a:lnTo>
                  <a:lnTo>
                    <a:pt x="1744" y="2334"/>
                  </a:lnTo>
                  <a:lnTo>
                    <a:pt x="1694" y="2354"/>
                  </a:lnTo>
                  <a:lnTo>
                    <a:pt x="1642" y="2370"/>
                  </a:lnTo>
                  <a:lnTo>
                    <a:pt x="1588" y="2386"/>
                  </a:lnTo>
                  <a:lnTo>
                    <a:pt x="1536" y="2398"/>
                  </a:lnTo>
                  <a:lnTo>
                    <a:pt x="1480" y="2408"/>
                  </a:lnTo>
                  <a:lnTo>
                    <a:pt x="1426" y="2416"/>
                  </a:lnTo>
                  <a:lnTo>
                    <a:pt x="1368" y="2420"/>
                  </a:lnTo>
                  <a:lnTo>
                    <a:pt x="1312" y="2420"/>
                  </a:lnTo>
                  <a:lnTo>
                    <a:pt x="1312" y="2420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gamma/>
                    <a:shade val="66667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6667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scene3d>
              <a:camera prst="legacyObliqueBottom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B2B2B2"/>
              </a:extrusionClr>
            </a:sp3d>
            <a:extLst>
              <a:ext uri="{91240B29-F687-4F45-9708-019B960494DF}">
                <a14:hiddenLine xmlns:a14="http://schemas.microsoft.com/office/drawing/2010/main" w="19050" cap="rnd">
                  <a:noFill/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</a:endParaRPr>
            </a:p>
          </p:txBody>
        </p:sp>
        <p:grpSp>
          <p:nvGrpSpPr>
            <p:cNvPr id="23" name="Group 108"/>
            <p:cNvGrpSpPr>
              <a:grpSpLocks/>
            </p:cNvGrpSpPr>
            <p:nvPr/>
          </p:nvGrpSpPr>
          <p:grpSpPr bwMode="auto">
            <a:xfrm>
              <a:off x="793" y="1208"/>
              <a:ext cx="1860" cy="1338"/>
              <a:chOff x="793" y="1298"/>
              <a:chExt cx="1860" cy="1338"/>
            </a:xfrm>
          </p:grpSpPr>
          <p:sp>
            <p:nvSpPr>
              <p:cNvPr id="25" name="Oval 109"/>
              <p:cNvSpPr>
                <a:spLocks noChangeArrowheads="1"/>
              </p:cNvSpPr>
              <p:nvPr/>
            </p:nvSpPr>
            <p:spPr bwMode="auto">
              <a:xfrm>
                <a:off x="793" y="1298"/>
                <a:ext cx="1860" cy="1338"/>
              </a:xfrm>
              <a:prstGeom prst="ellipse">
                <a:avLst/>
              </a:prstGeom>
              <a:gradFill rotWithShape="1">
                <a:gsLst>
                  <a:gs pos="0">
                    <a:srgbClr val="FFC800"/>
                  </a:gs>
                  <a:gs pos="100000">
                    <a:srgbClr val="FF6400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646464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26" name="Freeform 110"/>
              <p:cNvSpPr>
                <a:spLocks/>
              </p:cNvSpPr>
              <p:nvPr/>
            </p:nvSpPr>
            <p:spPr bwMode="auto">
              <a:xfrm>
                <a:off x="839" y="1321"/>
                <a:ext cx="1769" cy="624"/>
              </a:xfrm>
              <a:custGeom>
                <a:avLst/>
                <a:gdLst>
                  <a:gd name="T0" fmla="*/ 0 w 3456"/>
                  <a:gd name="T1" fmla="*/ 1728 h 1728"/>
                  <a:gd name="T2" fmla="*/ 10 w 3456"/>
                  <a:gd name="T3" fmla="*/ 1552 h 1728"/>
                  <a:gd name="T4" fmla="*/ 36 w 3456"/>
                  <a:gd name="T5" fmla="*/ 1380 h 1728"/>
                  <a:gd name="T6" fmla="*/ 78 w 3456"/>
                  <a:gd name="T7" fmla="*/ 1214 h 1728"/>
                  <a:gd name="T8" fmla="*/ 136 w 3456"/>
                  <a:gd name="T9" fmla="*/ 1056 h 1728"/>
                  <a:gd name="T10" fmla="*/ 208 w 3456"/>
                  <a:gd name="T11" fmla="*/ 904 h 1728"/>
                  <a:gd name="T12" fmla="*/ 296 w 3456"/>
                  <a:gd name="T13" fmla="*/ 762 h 1728"/>
                  <a:gd name="T14" fmla="*/ 394 w 3456"/>
                  <a:gd name="T15" fmla="*/ 628 h 1728"/>
                  <a:gd name="T16" fmla="*/ 506 w 3456"/>
                  <a:gd name="T17" fmla="*/ 506 h 1728"/>
                  <a:gd name="T18" fmla="*/ 630 w 3456"/>
                  <a:gd name="T19" fmla="*/ 394 h 1728"/>
                  <a:gd name="T20" fmla="*/ 762 w 3456"/>
                  <a:gd name="T21" fmla="*/ 296 h 1728"/>
                  <a:gd name="T22" fmla="*/ 904 w 3456"/>
                  <a:gd name="T23" fmla="*/ 208 h 1728"/>
                  <a:gd name="T24" fmla="*/ 1056 w 3456"/>
                  <a:gd name="T25" fmla="*/ 136 h 1728"/>
                  <a:gd name="T26" fmla="*/ 1214 w 3456"/>
                  <a:gd name="T27" fmla="*/ 78 h 1728"/>
                  <a:gd name="T28" fmla="*/ 1380 w 3456"/>
                  <a:gd name="T29" fmla="*/ 36 h 1728"/>
                  <a:gd name="T30" fmla="*/ 1552 w 3456"/>
                  <a:gd name="T31" fmla="*/ 10 h 1728"/>
                  <a:gd name="T32" fmla="*/ 1728 w 3456"/>
                  <a:gd name="T33" fmla="*/ 0 h 1728"/>
                  <a:gd name="T34" fmla="*/ 1816 w 3456"/>
                  <a:gd name="T35" fmla="*/ 2 h 1728"/>
                  <a:gd name="T36" fmla="*/ 1992 w 3456"/>
                  <a:gd name="T37" fmla="*/ 20 h 1728"/>
                  <a:gd name="T38" fmla="*/ 2160 w 3456"/>
                  <a:gd name="T39" fmla="*/ 54 h 1728"/>
                  <a:gd name="T40" fmla="*/ 2322 w 3456"/>
                  <a:gd name="T41" fmla="*/ 106 h 1728"/>
                  <a:gd name="T42" fmla="*/ 2478 w 3456"/>
                  <a:gd name="T43" fmla="*/ 170 h 1728"/>
                  <a:gd name="T44" fmla="*/ 2624 w 3456"/>
                  <a:gd name="T45" fmla="*/ 250 h 1728"/>
                  <a:gd name="T46" fmla="*/ 2762 w 3456"/>
                  <a:gd name="T47" fmla="*/ 344 h 1728"/>
                  <a:gd name="T48" fmla="*/ 2890 w 3456"/>
                  <a:gd name="T49" fmla="*/ 448 h 1728"/>
                  <a:gd name="T50" fmla="*/ 3006 w 3456"/>
                  <a:gd name="T51" fmla="*/ 566 h 1728"/>
                  <a:gd name="T52" fmla="*/ 3112 w 3456"/>
                  <a:gd name="T53" fmla="*/ 694 h 1728"/>
                  <a:gd name="T54" fmla="*/ 3206 w 3456"/>
                  <a:gd name="T55" fmla="*/ 832 h 1728"/>
                  <a:gd name="T56" fmla="*/ 3286 w 3456"/>
                  <a:gd name="T57" fmla="*/ 978 h 1728"/>
                  <a:gd name="T58" fmla="*/ 3350 w 3456"/>
                  <a:gd name="T59" fmla="*/ 1134 h 1728"/>
                  <a:gd name="T60" fmla="*/ 3402 w 3456"/>
                  <a:gd name="T61" fmla="*/ 1296 h 1728"/>
                  <a:gd name="T62" fmla="*/ 3436 w 3456"/>
                  <a:gd name="T63" fmla="*/ 1464 h 1728"/>
                  <a:gd name="T64" fmla="*/ 3454 w 3456"/>
                  <a:gd name="T65" fmla="*/ 1638 h 1728"/>
                  <a:gd name="T66" fmla="*/ 0 w 3456"/>
                  <a:gd name="T67" fmla="*/ 1728 h 1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456" h="1728">
                    <a:moveTo>
                      <a:pt x="0" y="1728"/>
                    </a:moveTo>
                    <a:lnTo>
                      <a:pt x="0" y="1728"/>
                    </a:lnTo>
                    <a:lnTo>
                      <a:pt x="2" y="1638"/>
                    </a:lnTo>
                    <a:lnTo>
                      <a:pt x="10" y="1552"/>
                    </a:lnTo>
                    <a:lnTo>
                      <a:pt x="20" y="1464"/>
                    </a:lnTo>
                    <a:lnTo>
                      <a:pt x="36" y="1380"/>
                    </a:lnTo>
                    <a:lnTo>
                      <a:pt x="54" y="1296"/>
                    </a:lnTo>
                    <a:lnTo>
                      <a:pt x="78" y="1214"/>
                    </a:lnTo>
                    <a:lnTo>
                      <a:pt x="106" y="1134"/>
                    </a:lnTo>
                    <a:lnTo>
                      <a:pt x="136" y="1056"/>
                    </a:lnTo>
                    <a:lnTo>
                      <a:pt x="170" y="978"/>
                    </a:lnTo>
                    <a:lnTo>
                      <a:pt x="208" y="904"/>
                    </a:lnTo>
                    <a:lnTo>
                      <a:pt x="250" y="832"/>
                    </a:lnTo>
                    <a:lnTo>
                      <a:pt x="296" y="762"/>
                    </a:lnTo>
                    <a:lnTo>
                      <a:pt x="344" y="694"/>
                    </a:lnTo>
                    <a:lnTo>
                      <a:pt x="394" y="628"/>
                    </a:lnTo>
                    <a:lnTo>
                      <a:pt x="450" y="566"/>
                    </a:lnTo>
                    <a:lnTo>
                      <a:pt x="506" y="506"/>
                    </a:lnTo>
                    <a:lnTo>
                      <a:pt x="566" y="448"/>
                    </a:lnTo>
                    <a:lnTo>
                      <a:pt x="630" y="394"/>
                    </a:lnTo>
                    <a:lnTo>
                      <a:pt x="694" y="344"/>
                    </a:lnTo>
                    <a:lnTo>
                      <a:pt x="762" y="296"/>
                    </a:lnTo>
                    <a:lnTo>
                      <a:pt x="832" y="250"/>
                    </a:lnTo>
                    <a:lnTo>
                      <a:pt x="904" y="208"/>
                    </a:lnTo>
                    <a:lnTo>
                      <a:pt x="978" y="170"/>
                    </a:lnTo>
                    <a:lnTo>
                      <a:pt x="1056" y="136"/>
                    </a:lnTo>
                    <a:lnTo>
                      <a:pt x="1134" y="106"/>
                    </a:lnTo>
                    <a:lnTo>
                      <a:pt x="1214" y="78"/>
                    </a:lnTo>
                    <a:lnTo>
                      <a:pt x="1296" y="54"/>
                    </a:lnTo>
                    <a:lnTo>
                      <a:pt x="1380" y="36"/>
                    </a:lnTo>
                    <a:lnTo>
                      <a:pt x="1464" y="20"/>
                    </a:lnTo>
                    <a:lnTo>
                      <a:pt x="1552" y="10"/>
                    </a:lnTo>
                    <a:lnTo>
                      <a:pt x="1640" y="2"/>
                    </a:lnTo>
                    <a:lnTo>
                      <a:pt x="1728" y="0"/>
                    </a:lnTo>
                    <a:lnTo>
                      <a:pt x="1728" y="0"/>
                    </a:lnTo>
                    <a:lnTo>
                      <a:pt x="1816" y="2"/>
                    </a:lnTo>
                    <a:lnTo>
                      <a:pt x="1904" y="10"/>
                    </a:lnTo>
                    <a:lnTo>
                      <a:pt x="1992" y="20"/>
                    </a:lnTo>
                    <a:lnTo>
                      <a:pt x="2076" y="36"/>
                    </a:lnTo>
                    <a:lnTo>
                      <a:pt x="2160" y="54"/>
                    </a:lnTo>
                    <a:lnTo>
                      <a:pt x="2242" y="78"/>
                    </a:lnTo>
                    <a:lnTo>
                      <a:pt x="2322" y="106"/>
                    </a:lnTo>
                    <a:lnTo>
                      <a:pt x="2400" y="136"/>
                    </a:lnTo>
                    <a:lnTo>
                      <a:pt x="2478" y="170"/>
                    </a:lnTo>
                    <a:lnTo>
                      <a:pt x="2552" y="208"/>
                    </a:lnTo>
                    <a:lnTo>
                      <a:pt x="2624" y="250"/>
                    </a:lnTo>
                    <a:lnTo>
                      <a:pt x="2694" y="296"/>
                    </a:lnTo>
                    <a:lnTo>
                      <a:pt x="2762" y="344"/>
                    </a:lnTo>
                    <a:lnTo>
                      <a:pt x="2826" y="394"/>
                    </a:lnTo>
                    <a:lnTo>
                      <a:pt x="2890" y="448"/>
                    </a:lnTo>
                    <a:lnTo>
                      <a:pt x="2950" y="506"/>
                    </a:lnTo>
                    <a:lnTo>
                      <a:pt x="3006" y="566"/>
                    </a:lnTo>
                    <a:lnTo>
                      <a:pt x="3062" y="628"/>
                    </a:lnTo>
                    <a:lnTo>
                      <a:pt x="3112" y="694"/>
                    </a:lnTo>
                    <a:lnTo>
                      <a:pt x="3160" y="762"/>
                    </a:lnTo>
                    <a:lnTo>
                      <a:pt x="3206" y="832"/>
                    </a:lnTo>
                    <a:lnTo>
                      <a:pt x="3248" y="904"/>
                    </a:lnTo>
                    <a:lnTo>
                      <a:pt x="3286" y="978"/>
                    </a:lnTo>
                    <a:lnTo>
                      <a:pt x="3320" y="1056"/>
                    </a:lnTo>
                    <a:lnTo>
                      <a:pt x="3350" y="1134"/>
                    </a:lnTo>
                    <a:lnTo>
                      <a:pt x="3378" y="1214"/>
                    </a:lnTo>
                    <a:lnTo>
                      <a:pt x="3402" y="1296"/>
                    </a:lnTo>
                    <a:lnTo>
                      <a:pt x="3420" y="1380"/>
                    </a:lnTo>
                    <a:lnTo>
                      <a:pt x="3436" y="1464"/>
                    </a:lnTo>
                    <a:lnTo>
                      <a:pt x="3446" y="1552"/>
                    </a:lnTo>
                    <a:lnTo>
                      <a:pt x="3454" y="1638"/>
                    </a:lnTo>
                    <a:lnTo>
                      <a:pt x="3456" y="1728"/>
                    </a:lnTo>
                    <a:lnTo>
                      <a:pt x="0" y="1728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charset="-127"/>
                  <a:ea typeface="굴림" charset="-127"/>
                </a:endParaRPr>
              </a:p>
            </p:txBody>
          </p:sp>
        </p:grpSp>
        <p:sp>
          <p:nvSpPr>
            <p:cNvPr id="24" name="Text Box 111"/>
            <p:cNvSpPr txBox="1">
              <a:spLocks noChangeArrowheads="1"/>
            </p:cNvSpPr>
            <p:nvPr/>
          </p:nvSpPr>
          <p:spPr bwMode="auto">
            <a:xfrm>
              <a:off x="810" y="1651"/>
              <a:ext cx="181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3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结构</a:t>
              </a:r>
              <a:endParaRPr kumimoji="1" lang="en-US" altLang="ko-KR" sz="3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Group 112"/>
          <p:cNvGrpSpPr>
            <a:grpSpLocks/>
          </p:cNvGrpSpPr>
          <p:nvPr/>
        </p:nvGrpSpPr>
        <p:grpSpPr bwMode="auto">
          <a:xfrm>
            <a:off x="4700755" y="3695582"/>
            <a:ext cx="1439862" cy="1352550"/>
            <a:chOff x="4264" y="1564"/>
            <a:chExt cx="907" cy="852"/>
          </a:xfrm>
        </p:grpSpPr>
        <p:sp>
          <p:nvSpPr>
            <p:cNvPr id="13" name="Freeform 113"/>
            <p:cNvSpPr>
              <a:spLocks noEditPoints="1"/>
            </p:cNvSpPr>
            <p:nvPr/>
          </p:nvSpPr>
          <p:spPr bwMode="auto">
            <a:xfrm>
              <a:off x="4264" y="1768"/>
              <a:ext cx="907" cy="648"/>
            </a:xfrm>
            <a:custGeom>
              <a:avLst/>
              <a:gdLst>
                <a:gd name="T0" fmla="*/ 902 w 1010"/>
                <a:gd name="T1" fmla="*/ 432 h 1008"/>
                <a:gd name="T2" fmla="*/ 892 w 1010"/>
                <a:gd name="T3" fmla="*/ 390 h 1008"/>
                <a:gd name="T4" fmla="*/ 836 w 1010"/>
                <a:gd name="T5" fmla="*/ 274 h 1008"/>
                <a:gd name="T6" fmla="*/ 736 w 1010"/>
                <a:gd name="T7" fmla="*/ 172 h 1008"/>
                <a:gd name="T8" fmla="*/ 660 w 1010"/>
                <a:gd name="T9" fmla="*/ 132 h 1008"/>
                <a:gd name="T10" fmla="*/ 576 w 1010"/>
                <a:gd name="T11" fmla="*/ 106 h 1008"/>
                <a:gd name="T12" fmla="*/ 434 w 1010"/>
                <a:gd name="T13" fmla="*/ 106 h 1008"/>
                <a:gd name="T14" fmla="*/ 390 w 1010"/>
                <a:gd name="T15" fmla="*/ 116 h 1008"/>
                <a:gd name="T16" fmla="*/ 274 w 1010"/>
                <a:gd name="T17" fmla="*/ 172 h 1008"/>
                <a:gd name="T18" fmla="*/ 174 w 1010"/>
                <a:gd name="T19" fmla="*/ 274 h 1008"/>
                <a:gd name="T20" fmla="*/ 132 w 1010"/>
                <a:gd name="T21" fmla="*/ 348 h 1008"/>
                <a:gd name="T22" fmla="*/ 108 w 1010"/>
                <a:gd name="T23" fmla="*/ 432 h 1008"/>
                <a:gd name="T24" fmla="*/ 108 w 1010"/>
                <a:gd name="T25" fmla="*/ 574 h 1008"/>
                <a:gd name="T26" fmla="*/ 118 w 1010"/>
                <a:gd name="T27" fmla="*/ 618 h 1008"/>
                <a:gd name="T28" fmla="*/ 174 w 1010"/>
                <a:gd name="T29" fmla="*/ 734 h 1008"/>
                <a:gd name="T30" fmla="*/ 274 w 1010"/>
                <a:gd name="T31" fmla="*/ 834 h 1008"/>
                <a:gd name="T32" fmla="*/ 350 w 1010"/>
                <a:gd name="T33" fmla="*/ 876 h 1008"/>
                <a:gd name="T34" fmla="*/ 434 w 1010"/>
                <a:gd name="T35" fmla="*/ 900 h 1008"/>
                <a:gd name="T36" fmla="*/ 576 w 1010"/>
                <a:gd name="T37" fmla="*/ 900 h 1008"/>
                <a:gd name="T38" fmla="*/ 620 w 1010"/>
                <a:gd name="T39" fmla="*/ 890 h 1008"/>
                <a:gd name="T40" fmla="*/ 736 w 1010"/>
                <a:gd name="T41" fmla="*/ 834 h 1008"/>
                <a:gd name="T42" fmla="*/ 836 w 1010"/>
                <a:gd name="T43" fmla="*/ 734 h 1008"/>
                <a:gd name="T44" fmla="*/ 878 w 1010"/>
                <a:gd name="T45" fmla="*/ 658 h 1008"/>
                <a:gd name="T46" fmla="*/ 902 w 1010"/>
                <a:gd name="T47" fmla="*/ 574 h 1008"/>
                <a:gd name="T48" fmla="*/ 504 w 1010"/>
                <a:gd name="T49" fmla="*/ 806 h 1008"/>
                <a:gd name="T50" fmla="*/ 414 w 1010"/>
                <a:gd name="T51" fmla="*/ 792 h 1008"/>
                <a:gd name="T52" fmla="*/ 336 w 1010"/>
                <a:gd name="T53" fmla="*/ 754 h 1008"/>
                <a:gd name="T54" fmla="*/ 272 w 1010"/>
                <a:gd name="T55" fmla="*/ 696 h 1008"/>
                <a:gd name="T56" fmla="*/ 226 w 1010"/>
                <a:gd name="T57" fmla="*/ 622 h 1008"/>
                <a:gd name="T58" fmla="*/ 204 w 1010"/>
                <a:gd name="T59" fmla="*/ 534 h 1008"/>
                <a:gd name="T60" fmla="*/ 204 w 1010"/>
                <a:gd name="T61" fmla="*/ 472 h 1008"/>
                <a:gd name="T62" fmla="*/ 226 w 1010"/>
                <a:gd name="T63" fmla="*/ 386 h 1008"/>
                <a:gd name="T64" fmla="*/ 272 w 1010"/>
                <a:gd name="T65" fmla="*/ 312 h 1008"/>
                <a:gd name="T66" fmla="*/ 336 w 1010"/>
                <a:gd name="T67" fmla="*/ 252 h 1008"/>
                <a:gd name="T68" fmla="*/ 414 w 1010"/>
                <a:gd name="T69" fmla="*/ 214 h 1008"/>
                <a:gd name="T70" fmla="*/ 504 w 1010"/>
                <a:gd name="T71" fmla="*/ 202 h 1008"/>
                <a:gd name="T72" fmla="*/ 566 w 1010"/>
                <a:gd name="T73" fmla="*/ 208 h 1008"/>
                <a:gd name="T74" fmla="*/ 650 w 1010"/>
                <a:gd name="T75" fmla="*/ 238 h 1008"/>
                <a:gd name="T76" fmla="*/ 718 w 1010"/>
                <a:gd name="T77" fmla="*/ 290 h 1008"/>
                <a:gd name="T78" fmla="*/ 770 w 1010"/>
                <a:gd name="T79" fmla="*/ 360 h 1008"/>
                <a:gd name="T80" fmla="*/ 802 w 1010"/>
                <a:gd name="T81" fmla="*/ 442 h 1008"/>
                <a:gd name="T82" fmla="*/ 808 w 1010"/>
                <a:gd name="T83" fmla="*/ 504 h 1008"/>
                <a:gd name="T84" fmla="*/ 794 w 1010"/>
                <a:gd name="T85" fmla="*/ 594 h 1008"/>
                <a:gd name="T86" fmla="*/ 756 w 1010"/>
                <a:gd name="T87" fmla="*/ 672 h 1008"/>
                <a:gd name="T88" fmla="*/ 698 w 1010"/>
                <a:gd name="T89" fmla="*/ 738 h 1008"/>
                <a:gd name="T90" fmla="*/ 622 w 1010"/>
                <a:gd name="T91" fmla="*/ 782 h 1008"/>
                <a:gd name="T92" fmla="*/ 536 w 1010"/>
                <a:gd name="T93" fmla="*/ 804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10" h="1008">
                  <a:moveTo>
                    <a:pt x="1010" y="574"/>
                  </a:moveTo>
                  <a:lnTo>
                    <a:pt x="1010" y="432"/>
                  </a:lnTo>
                  <a:lnTo>
                    <a:pt x="902" y="432"/>
                  </a:lnTo>
                  <a:lnTo>
                    <a:pt x="902" y="432"/>
                  </a:lnTo>
                  <a:lnTo>
                    <a:pt x="898" y="410"/>
                  </a:lnTo>
                  <a:lnTo>
                    <a:pt x="892" y="390"/>
                  </a:lnTo>
                  <a:lnTo>
                    <a:pt x="878" y="348"/>
                  </a:lnTo>
                  <a:lnTo>
                    <a:pt x="858" y="310"/>
                  </a:lnTo>
                  <a:lnTo>
                    <a:pt x="836" y="274"/>
                  </a:lnTo>
                  <a:lnTo>
                    <a:pt x="912" y="198"/>
                  </a:lnTo>
                  <a:lnTo>
                    <a:pt x="812" y="96"/>
                  </a:lnTo>
                  <a:lnTo>
                    <a:pt x="736" y="172"/>
                  </a:lnTo>
                  <a:lnTo>
                    <a:pt x="736" y="172"/>
                  </a:lnTo>
                  <a:lnTo>
                    <a:pt x="698" y="150"/>
                  </a:lnTo>
                  <a:lnTo>
                    <a:pt x="660" y="132"/>
                  </a:lnTo>
                  <a:lnTo>
                    <a:pt x="620" y="116"/>
                  </a:lnTo>
                  <a:lnTo>
                    <a:pt x="598" y="112"/>
                  </a:lnTo>
                  <a:lnTo>
                    <a:pt x="576" y="106"/>
                  </a:lnTo>
                  <a:lnTo>
                    <a:pt x="576" y="0"/>
                  </a:lnTo>
                  <a:lnTo>
                    <a:pt x="434" y="0"/>
                  </a:lnTo>
                  <a:lnTo>
                    <a:pt x="434" y="106"/>
                  </a:lnTo>
                  <a:lnTo>
                    <a:pt x="434" y="106"/>
                  </a:lnTo>
                  <a:lnTo>
                    <a:pt x="412" y="112"/>
                  </a:lnTo>
                  <a:lnTo>
                    <a:pt x="390" y="116"/>
                  </a:lnTo>
                  <a:lnTo>
                    <a:pt x="350" y="132"/>
                  </a:lnTo>
                  <a:lnTo>
                    <a:pt x="310" y="150"/>
                  </a:lnTo>
                  <a:lnTo>
                    <a:pt x="274" y="172"/>
                  </a:lnTo>
                  <a:lnTo>
                    <a:pt x="198" y="96"/>
                  </a:lnTo>
                  <a:lnTo>
                    <a:pt x="98" y="198"/>
                  </a:lnTo>
                  <a:lnTo>
                    <a:pt x="174" y="274"/>
                  </a:lnTo>
                  <a:lnTo>
                    <a:pt x="174" y="274"/>
                  </a:lnTo>
                  <a:lnTo>
                    <a:pt x="152" y="310"/>
                  </a:lnTo>
                  <a:lnTo>
                    <a:pt x="132" y="348"/>
                  </a:lnTo>
                  <a:lnTo>
                    <a:pt x="118" y="390"/>
                  </a:lnTo>
                  <a:lnTo>
                    <a:pt x="112" y="410"/>
                  </a:lnTo>
                  <a:lnTo>
                    <a:pt x="108" y="432"/>
                  </a:lnTo>
                  <a:lnTo>
                    <a:pt x="0" y="432"/>
                  </a:lnTo>
                  <a:lnTo>
                    <a:pt x="0" y="574"/>
                  </a:lnTo>
                  <a:lnTo>
                    <a:pt x="108" y="574"/>
                  </a:lnTo>
                  <a:lnTo>
                    <a:pt x="108" y="574"/>
                  </a:lnTo>
                  <a:lnTo>
                    <a:pt x="112" y="596"/>
                  </a:lnTo>
                  <a:lnTo>
                    <a:pt x="118" y="618"/>
                  </a:lnTo>
                  <a:lnTo>
                    <a:pt x="132" y="658"/>
                  </a:lnTo>
                  <a:lnTo>
                    <a:pt x="152" y="698"/>
                  </a:lnTo>
                  <a:lnTo>
                    <a:pt x="174" y="734"/>
                  </a:lnTo>
                  <a:lnTo>
                    <a:pt x="98" y="810"/>
                  </a:lnTo>
                  <a:lnTo>
                    <a:pt x="198" y="910"/>
                  </a:lnTo>
                  <a:lnTo>
                    <a:pt x="274" y="834"/>
                  </a:lnTo>
                  <a:lnTo>
                    <a:pt x="274" y="834"/>
                  </a:lnTo>
                  <a:lnTo>
                    <a:pt x="310" y="858"/>
                  </a:lnTo>
                  <a:lnTo>
                    <a:pt x="350" y="876"/>
                  </a:lnTo>
                  <a:lnTo>
                    <a:pt x="390" y="890"/>
                  </a:lnTo>
                  <a:lnTo>
                    <a:pt x="412" y="896"/>
                  </a:lnTo>
                  <a:lnTo>
                    <a:pt x="434" y="900"/>
                  </a:lnTo>
                  <a:lnTo>
                    <a:pt x="434" y="1008"/>
                  </a:lnTo>
                  <a:lnTo>
                    <a:pt x="576" y="1008"/>
                  </a:lnTo>
                  <a:lnTo>
                    <a:pt x="576" y="900"/>
                  </a:lnTo>
                  <a:lnTo>
                    <a:pt x="576" y="900"/>
                  </a:lnTo>
                  <a:lnTo>
                    <a:pt x="598" y="896"/>
                  </a:lnTo>
                  <a:lnTo>
                    <a:pt x="620" y="890"/>
                  </a:lnTo>
                  <a:lnTo>
                    <a:pt x="660" y="876"/>
                  </a:lnTo>
                  <a:lnTo>
                    <a:pt x="698" y="858"/>
                  </a:lnTo>
                  <a:lnTo>
                    <a:pt x="736" y="834"/>
                  </a:lnTo>
                  <a:lnTo>
                    <a:pt x="812" y="910"/>
                  </a:lnTo>
                  <a:lnTo>
                    <a:pt x="912" y="810"/>
                  </a:lnTo>
                  <a:lnTo>
                    <a:pt x="836" y="734"/>
                  </a:lnTo>
                  <a:lnTo>
                    <a:pt x="836" y="734"/>
                  </a:lnTo>
                  <a:lnTo>
                    <a:pt x="858" y="698"/>
                  </a:lnTo>
                  <a:lnTo>
                    <a:pt x="878" y="658"/>
                  </a:lnTo>
                  <a:lnTo>
                    <a:pt x="892" y="618"/>
                  </a:lnTo>
                  <a:lnTo>
                    <a:pt x="898" y="596"/>
                  </a:lnTo>
                  <a:lnTo>
                    <a:pt x="902" y="574"/>
                  </a:lnTo>
                  <a:lnTo>
                    <a:pt x="1010" y="574"/>
                  </a:lnTo>
                  <a:close/>
                  <a:moveTo>
                    <a:pt x="504" y="806"/>
                  </a:moveTo>
                  <a:lnTo>
                    <a:pt x="504" y="806"/>
                  </a:lnTo>
                  <a:lnTo>
                    <a:pt x="474" y="804"/>
                  </a:lnTo>
                  <a:lnTo>
                    <a:pt x="444" y="800"/>
                  </a:lnTo>
                  <a:lnTo>
                    <a:pt x="414" y="792"/>
                  </a:lnTo>
                  <a:lnTo>
                    <a:pt x="388" y="782"/>
                  </a:lnTo>
                  <a:lnTo>
                    <a:pt x="360" y="770"/>
                  </a:lnTo>
                  <a:lnTo>
                    <a:pt x="336" y="754"/>
                  </a:lnTo>
                  <a:lnTo>
                    <a:pt x="312" y="738"/>
                  </a:lnTo>
                  <a:lnTo>
                    <a:pt x="292" y="718"/>
                  </a:lnTo>
                  <a:lnTo>
                    <a:pt x="272" y="696"/>
                  </a:lnTo>
                  <a:lnTo>
                    <a:pt x="254" y="672"/>
                  </a:lnTo>
                  <a:lnTo>
                    <a:pt x="238" y="648"/>
                  </a:lnTo>
                  <a:lnTo>
                    <a:pt x="226" y="622"/>
                  </a:lnTo>
                  <a:lnTo>
                    <a:pt x="216" y="594"/>
                  </a:lnTo>
                  <a:lnTo>
                    <a:pt x="208" y="564"/>
                  </a:lnTo>
                  <a:lnTo>
                    <a:pt x="204" y="534"/>
                  </a:lnTo>
                  <a:lnTo>
                    <a:pt x="202" y="504"/>
                  </a:lnTo>
                  <a:lnTo>
                    <a:pt x="202" y="504"/>
                  </a:lnTo>
                  <a:lnTo>
                    <a:pt x="204" y="472"/>
                  </a:lnTo>
                  <a:lnTo>
                    <a:pt x="208" y="442"/>
                  </a:lnTo>
                  <a:lnTo>
                    <a:pt x="216" y="414"/>
                  </a:lnTo>
                  <a:lnTo>
                    <a:pt x="226" y="386"/>
                  </a:lnTo>
                  <a:lnTo>
                    <a:pt x="238" y="360"/>
                  </a:lnTo>
                  <a:lnTo>
                    <a:pt x="254" y="334"/>
                  </a:lnTo>
                  <a:lnTo>
                    <a:pt x="272" y="312"/>
                  </a:lnTo>
                  <a:lnTo>
                    <a:pt x="292" y="290"/>
                  </a:lnTo>
                  <a:lnTo>
                    <a:pt x="312" y="270"/>
                  </a:lnTo>
                  <a:lnTo>
                    <a:pt x="336" y="252"/>
                  </a:lnTo>
                  <a:lnTo>
                    <a:pt x="360" y="238"/>
                  </a:lnTo>
                  <a:lnTo>
                    <a:pt x="388" y="224"/>
                  </a:lnTo>
                  <a:lnTo>
                    <a:pt x="414" y="214"/>
                  </a:lnTo>
                  <a:lnTo>
                    <a:pt x="444" y="208"/>
                  </a:lnTo>
                  <a:lnTo>
                    <a:pt x="474" y="202"/>
                  </a:lnTo>
                  <a:lnTo>
                    <a:pt x="504" y="202"/>
                  </a:lnTo>
                  <a:lnTo>
                    <a:pt x="504" y="202"/>
                  </a:lnTo>
                  <a:lnTo>
                    <a:pt x="536" y="202"/>
                  </a:lnTo>
                  <a:lnTo>
                    <a:pt x="566" y="208"/>
                  </a:lnTo>
                  <a:lnTo>
                    <a:pt x="594" y="214"/>
                  </a:lnTo>
                  <a:lnTo>
                    <a:pt x="622" y="224"/>
                  </a:lnTo>
                  <a:lnTo>
                    <a:pt x="650" y="238"/>
                  </a:lnTo>
                  <a:lnTo>
                    <a:pt x="674" y="252"/>
                  </a:lnTo>
                  <a:lnTo>
                    <a:pt x="698" y="270"/>
                  </a:lnTo>
                  <a:lnTo>
                    <a:pt x="718" y="290"/>
                  </a:lnTo>
                  <a:lnTo>
                    <a:pt x="738" y="312"/>
                  </a:lnTo>
                  <a:lnTo>
                    <a:pt x="756" y="334"/>
                  </a:lnTo>
                  <a:lnTo>
                    <a:pt x="770" y="360"/>
                  </a:lnTo>
                  <a:lnTo>
                    <a:pt x="784" y="386"/>
                  </a:lnTo>
                  <a:lnTo>
                    <a:pt x="794" y="414"/>
                  </a:lnTo>
                  <a:lnTo>
                    <a:pt x="802" y="442"/>
                  </a:lnTo>
                  <a:lnTo>
                    <a:pt x="806" y="472"/>
                  </a:lnTo>
                  <a:lnTo>
                    <a:pt x="808" y="504"/>
                  </a:lnTo>
                  <a:lnTo>
                    <a:pt x="808" y="504"/>
                  </a:lnTo>
                  <a:lnTo>
                    <a:pt x="806" y="534"/>
                  </a:lnTo>
                  <a:lnTo>
                    <a:pt x="802" y="564"/>
                  </a:lnTo>
                  <a:lnTo>
                    <a:pt x="794" y="594"/>
                  </a:lnTo>
                  <a:lnTo>
                    <a:pt x="784" y="622"/>
                  </a:lnTo>
                  <a:lnTo>
                    <a:pt x="770" y="648"/>
                  </a:lnTo>
                  <a:lnTo>
                    <a:pt x="756" y="672"/>
                  </a:lnTo>
                  <a:lnTo>
                    <a:pt x="738" y="696"/>
                  </a:lnTo>
                  <a:lnTo>
                    <a:pt x="718" y="718"/>
                  </a:lnTo>
                  <a:lnTo>
                    <a:pt x="698" y="738"/>
                  </a:lnTo>
                  <a:lnTo>
                    <a:pt x="674" y="754"/>
                  </a:lnTo>
                  <a:lnTo>
                    <a:pt x="650" y="770"/>
                  </a:lnTo>
                  <a:lnTo>
                    <a:pt x="622" y="782"/>
                  </a:lnTo>
                  <a:lnTo>
                    <a:pt x="594" y="792"/>
                  </a:lnTo>
                  <a:lnTo>
                    <a:pt x="566" y="800"/>
                  </a:lnTo>
                  <a:lnTo>
                    <a:pt x="536" y="804"/>
                  </a:lnTo>
                  <a:lnTo>
                    <a:pt x="504" y="806"/>
                  </a:lnTo>
                  <a:lnTo>
                    <a:pt x="504" y="806"/>
                  </a:lnTo>
                  <a:close/>
                </a:path>
              </a:pathLst>
            </a:custGeom>
            <a:solidFill>
              <a:srgbClr val="000000">
                <a:alpha val="14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rnd" cmpd="sng">
                  <a:solidFill>
                    <a:schemeClr val="bg1"/>
                  </a:solidFill>
                  <a:prstDash val="sysDot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</a:endParaRPr>
            </a:p>
          </p:txBody>
        </p:sp>
        <p:sp>
          <p:nvSpPr>
            <p:cNvPr id="14" name="Freeform 114"/>
            <p:cNvSpPr>
              <a:spLocks noEditPoints="1"/>
            </p:cNvSpPr>
            <p:nvPr/>
          </p:nvSpPr>
          <p:spPr bwMode="auto">
            <a:xfrm>
              <a:off x="4264" y="1564"/>
              <a:ext cx="907" cy="648"/>
            </a:xfrm>
            <a:custGeom>
              <a:avLst/>
              <a:gdLst>
                <a:gd name="T0" fmla="*/ 902 w 1010"/>
                <a:gd name="T1" fmla="*/ 432 h 1008"/>
                <a:gd name="T2" fmla="*/ 892 w 1010"/>
                <a:gd name="T3" fmla="*/ 390 h 1008"/>
                <a:gd name="T4" fmla="*/ 836 w 1010"/>
                <a:gd name="T5" fmla="*/ 274 h 1008"/>
                <a:gd name="T6" fmla="*/ 736 w 1010"/>
                <a:gd name="T7" fmla="*/ 172 h 1008"/>
                <a:gd name="T8" fmla="*/ 660 w 1010"/>
                <a:gd name="T9" fmla="*/ 132 h 1008"/>
                <a:gd name="T10" fmla="*/ 576 w 1010"/>
                <a:gd name="T11" fmla="*/ 106 h 1008"/>
                <a:gd name="T12" fmla="*/ 434 w 1010"/>
                <a:gd name="T13" fmla="*/ 106 h 1008"/>
                <a:gd name="T14" fmla="*/ 390 w 1010"/>
                <a:gd name="T15" fmla="*/ 116 h 1008"/>
                <a:gd name="T16" fmla="*/ 274 w 1010"/>
                <a:gd name="T17" fmla="*/ 172 h 1008"/>
                <a:gd name="T18" fmla="*/ 174 w 1010"/>
                <a:gd name="T19" fmla="*/ 274 h 1008"/>
                <a:gd name="T20" fmla="*/ 132 w 1010"/>
                <a:gd name="T21" fmla="*/ 348 h 1008"/>
                <a:gd name="T22" fmla="*/ 108 w 1010"/>
                <a:gd name="T23" fmla="*/ 432 h 1008"/>
                <a:gd name="T24" fmla="*/ 108 w 1010"/>
                <a:gd name="T25" fmla="*/ 574 h 1008"/>
                <a:gd name="T26" fmla="*/ 118 w 1010"/>
                <a:gd name="T27" fmla="*/ 618 h 1008"/>
                <a:gd name="T28" fmla="*/ 174 w 1010"/>
                <a:gd name="T29" fmla="*/ 734 h 1008"/>
                <a:gd name="T30" fmla="*/ 274 w 1010"/>
                <a:gd name="T31" fmla="*/ 834 h 1008"/>
                <a:gd name="T32" fmla="*/ 350 w 1010"/>
                <a:gd name="T33" fmla="*/ 876 h 1008"/>
                <a:gd name="T34" fmla="*/ 434 w 1010"/>
                <a:gd name="T35" fmla="*/ 900 h 1008"/>
                <a:gd name="T36" fmla="*/ 576 w 1010"/>
                <a:gd name="T37" fmla="*/ 900 h 1008"/>
                <a:gd name="T38" fmla="*/ 620 w 1010"/>
                <a:gd name="T39" fmla="*/ 890 h 1008"/>
                <a:gd name="T40" fmla="*/ 736 w 1010"/>
                <a:gd name="T41" fmla="*/ 834 h 1008"/>
                <a:gd name="T42" fmla="*/ 836 w 1010"/>
                <a:gd name="T43" fmla="*/ 734 h 1008"/>
                <a:gd name="T44" fmla="*/ 878 w 1010"/>
                <a:gd name="T45" fmla="*/ 658 h 1008"/>
                <a:gd name="T46" fmla="*/ 902 w 1010"/>
                <a:gd name="T47" fmla="*/ 574 h 1008"/>
                <a:gd name="T48" fmla="*/ 504 w 1010"/>
                <a:gd name="T49" fmla="*/ 806 h 1008"/>
                <a:gd name="T50" fmla="*/ 414 w 1010"/>
                <a:gd name="T51" fmla="*/ 792 h 1008"/>
                <a:gd name="T52" fmla="*/ 336 w 1010"/>
                <a:gd name="T53" fmla="*/ 754 h 1008"/>
                <a:gd name="T54" fmla="*/ 272 w 1010"/>
                <a:gd name="T55" fmla="*/ 696 h 1008"/>
                <a:gd name="T56" fmla="*/ 226 w 1010"/>
                <a:gd name="T57" fmla="*/ 622 h 1008"/>
                <a:gd name="T58" fmla="*/ 204 w 1010"/>
                <a:gd name="T59" fmla="*/ 534 h 1008"/>
                <a:gd name="T60" fmla="*/ 204 w 1010"/>
                <a:gd name="T61" fmla="*/ 472 h 1008"/>
                <a:gd name="T62" fmla="*/ 226 w 1010"/>
                <a:gd name="T63" fmla="*/ 386 h 1008"/>
                <a:gd name="T64" fmla="*/ 272 w 1010"/>
                <a:gd name="T65" fmla="*/ 312 h 1008"/>
                <a:gd name="T66" fmla="*/ 336 w 1010"/>
                <a:gd name="T67" fmla="*/ 252 h 1008"/>
                <a:gd name="T68" fmla="*/ 414 w 1010"/>
                <a:gd name="T69" fmla="*/ 214 h 1008"/>
                <a:gd name="T70" fmla="*/ 504 w 1010"/>
                <a:gd name="T71" fmla="*/ 202 h 1008"/>
                <a:gd name="T72" fmla="*/ 566 w 1010"/>
                <a:gd name="T73" fmla="*/ 208 h 1008"/>
                <a:gd name="T74" fmla="*/ 650 w 1010"/>
                <a:gd name="T75" fmla="*/ 238 h 1008"/>
                <a:gd name="T76" fmla="*/ 718 w 1010"/>
                <a:gd name="T77" fmla="*/ 290 h 1008"/>
                <a:gd name="T78" fmla="*/ 770 w 1010"/>
                <a:gd name="T79" fmla="*/ 360 h 1008"/>
                <a:gd name="T80" fmla="*/ 802 w 1010"/>
                <a:gd name="T81" fmla="*/ 442 h 1008"/>
                <a:gd name="T82" fmla="*/ 808 w 1010"/>
                <a:gd name="T83" fmla="*/ 504 h 1008"/>
                <a:gd name="T84" fmla="*/ 794 w 1010"/>
                <a:gd name="T85" fmla="*/ 594 h 1008"/>
                <a:gd name="T86" fmla="*/ 756 w 1010"/>
                <a:gd name="T87" fmla="*/ 672 h 1008"/>
                <a:gd name="T88" fmla="*/ 698 w 1010"/>
                <a:gd name="T89" fmla="*/ 738 h 1008"/>
                <a:gd name="T90" fmla="*/ 622 w 1010"/>
                <a:gd name="T91" fmla="*/ 782 h 1008"/>
                <a:gd name="T92" fmla="*/ 536 w 1010"/>
                <a:gd name="T93" fmla="*/ 804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10" h="1008">
                  <a:moveTo>
                    <a:pt x="1010" y="574"/>
                  </a:moveTo>
                  <a:lnTo>
                    <a:pt x="1010" y="432"/>
                  </a:lnTo>
                  <a:lnTo>
                    <a:pt x="902" y="432"/>
                  </a:lnTo>
                  <a:lnTo>
                    <a:pt x="902" y="432"/>
                  </a:lnTo>
                  <a:lnTo>
                    <a:pt x="898" y="410"/>
                  </a:lnTo>
                  <a:lnTo>
                    <a:pt x="892" y="390"/>
                  </a:lnTo>
                  <a:lnTo>
                    <a:pt x="878" y="348"/>
                  </a:lnTo>
                  <a:lnTo>
                    <a:pt x="858" y="310"/>
                  </a:lnTo>
                  <a:lnTo>
                    <a:pt x="836" y="274"/>
                  </a:lnTo>
                  <a:lnTo>
                    <a:pt x="912" y="198"/>
                  </a:lnTo>
                  <a:lnTo>
                    <a:pt x="812" y="96"/>
                  </a:lnTo>
                  <a:lnTo>
                    <a:pt x="736" y="172"/>
                  </a:lnTo>
                  <a:lnTo>
                    <a:pt x="736" y="172"/>
                  </a:lnTo>
                  <a:lnTo>
                    <a:pt x="698" y="150"/>
                  </a:lnTo>
                  <a:lnTo>
                    <a:pt x="660" y="132"/>
                  </a:lnTo>
                  <a:lnTo>
                    <a:pt x="620" y="116"/>
                  </a:lnTo>
                  <a:lnTo>
                    <a:pt x="598" y="112"/>
                  </a:lnTo>
                  <a:lnTo>
                    <a:pt x="576" y="106"/>
                  </a:lnTo>
                  <a:lnTo>
                    <a:pt x="576" y="0"/>
                  </a:lnTo>
                  <a:lnTo>
                    <a:pt x="434" y="0"/>
                  </a:lnTo>
                  <a:lnTo>
                    <a:pt x="434" y="106"/>
                  </a:lnTo>
                  <a:lnTo>
                    <a:pt x="434" y="106"/>
                  </a:lnTo>
                  <a:lnTo>
                    <a:pt x="412" y="112"/>
                  </a:lnTo>
                  <a:lnTo>
                    <a:pt x="390" y="116"/>
                  </a:lnTo>
                  <a:lnTo>
                    <a:pt x="350" y="132"/>
                  </a:lnTo>
                  <a:lnTo>
                    <a:pt x="310" y="150"/>
                  </a:lnTo>
                  <a:lnTo>
                    <a:pt x="274" y="172"/>
                  </a:lnTo>
                  <a:lnTo>
                    <a:pt x="198" y="96"/>
                  </a:lnTo>
                  <a:lnTo>
                    <a:pt x="98" y="198"/>
                  </a:lnTo>
                  <a:lnTo>
                    <a:pt x="174" y="274"/>
                  </a:lnTo>
                  <a:lnTo>
                    <a:pt x="174" y="274"/>
                  </a:lnTo>
                  <a:lnTo>
                    <a:pt x="152" y="310"/>
                  </a:lnTo>
                  <a:lnTo>
                    <a:pt x="132" y="348"/>
                  </a:lnTo>
                  <a:lnTo>
                    <a:pt x="118" y="390"/>
                  </a:lnTo>
                  <a:lnTo>
                    <a:pt x="112" y="410"/>
                  </a:lnTo>
                  <a:lnTo>
                    <a:pt x="108" y="432"/>
                  </a:lnTo>
                  <a:lnTo>
                    <a:pt x="0" y="432"/>
                  </a:lnTo>
                  <a:lnTo>
                    <a:pt x="0" y="574"/>
                  </a:lnTo>
                  <a:lnTo>
                    <a:pt x="108" y="574"/>
                  </a:lnTo>
                  <a:lnTo>
                    <a:pt x="108" y="574"/>
                  </a:lnTo>
                  <a:lnTo>
                    <a:pt x="112" y="596"/>
                  </a:lnTo>
                  <a:lnTo>
                    <a:pt x="118" y="618"/>
                  </a:lnTo>
                  <a:lnTo>
                    <a:pt x="132" y="658"/>
                  </a:lnTo>
                  <a:lnTo>
                    <a:pt x="152" y="698"/>
                  </a:lnTo>
                  <a:lnTo>
                    <a:pt x="174" y="734"/>
                  </a:lnTo>
                  <a:lnTo>
                    <a:pt x="98" y="810"/>
                  </a:lnTo>
                  <a:lnTo>
                    <a:pt x="198" y="910"/>
                  </a:lnTo>
                  <a:lnTo>
                    <a:pt x="274" y="834"/>
                  </a:lnTo>
                  <a:lnTo>
                    <a:pt x="274" y="834"/>
                  </a:lnTo>
                  <a:lnTo>
                    <a:pt x="310" y="858"/>
                  </a:lnTo>
                  <a:lnTo>
                    <a:pt x="350" y="876"/>
                  </a:lnTo>
                  <a:lnTo>
                    <a:pt x="390" y="890"/>
                  </a:lnTo>
                  <a:lnTo>
                    <a:pt x="412" y="896"/>
                  </a:lnTo>
                  <a:lnTo>
                    <a:pt x="434" y="900"/>
                  </a:lnTo>
                  <a:lnTo>
                    <a:pt x="434" y="1008"/>
                  </a:lnTo>
                  <a:lnTo>
                    <a:pt x="576" y="1008"/>
                  </a:lnTo>
                  <a:lnTo>
                    <a:pt x="576" y="900"/>
                  </a:lnTo>
                  <a:lnTo>
                    <a:pt x="576" y="900"/>
                  </a:lnTo>
                  <a:lnTo>
                    <a:pt x="598" y="896"/>
                  </a:lnTo>
                  <a:lnTo>
                    <a:pt x="620" y="890"/>
                  </a:lnTo>
                  <a:lnTo>
                    <a:pt x="660" y="876"/>
                  </a:lnTo>
                  <a:lnTo>
                    <a:pt x="698" y="858"/>
                  </a:lnTo>
                  <a:lnTo>
                    <a:pt x="736" y="834"/>
                  </a:lnTo>
                  <a:lnTo>
                    <a:pt x="812" y="910"/>
                  </a:lnTo>
                  <a:lnTo>
                    <a:pt x="912" y="810"/>
                  </a:lnTo>
                  <a:lnTo>
                    <a:pt x="836" y="734"/>
                  </a:lnTo>
                  <a:lnTo>
                    <a:pt x="836" y="734"/>
                  </a:lnTo>
                  <a:lnTo>
                    <a:pt x="858" y="698"/>
                  </a:lnTo>
                  <a:lnTo>
                    <a:pt x="878" y="658"/>
                  </a:lnTo>
                  <a:lnTo>
                    <a:pt x="892" y="618"/>
                  </a:lnTo>
                  <a:lnTo>
                    <a:pt x="898" y="596"/>
                  </a:lnTo>
                  <a:lnTo>
                    <a:pt x="902" y="574"/>
                  </a:lnTo>
                  <a:lnTo>
                    <a:pt x="1010" y="574"/>
                  </a:lnTo>
                  <a:close/>
                  <a:moveTo>
                    <a:pt x="504" y="806"/>
                  </a:moveTo>
                  <a:lnTo>
                    <a:pt x="504" y="806"/>
                  </a:lnTo>
                  <a:lnTo>
                    <a:pt x="474" y="804"/>
                  </a:lnTo>
                  <a:lnTo>
                    <a:pt x="444" y="800"/>
                  </a:lnTo>
                  <a:lnTo>
                    <a:pt x="414" y="792"/>
                  </a:lnTo>
                  <a:lnTo>
                    <a:pt x="388" y="782"/>
                  </a:lnTo>
                  <a:lnTo>
                    <a:pt x="360" y="770"/>
                  </a:lnTo>
                  <a:lnTo>
                    <a:pt x="336" y="754"/>
                  </a:lnTo>
                  <a:lnTo>
                    <a:pt x="312" y="738"/>
                  </a:lnTo>
                  <a:lnTo>
                    <a:pt x="292" y="718"/>
                  </a:lnTo>
                  <a:lnTo>
                    <a:pt x="272" y="696"/>
                  </a:lnTo>
                  <a:lnTo>
                    <a:pt x="254" y="672"/>
                  </a:lnTo>
                  <a:lnTo>
                    <a:pt x="238" y="648"/>
                  </a:lnTo>
                  <a:lnTo>
                    <a:pt x="226" y="622"/>
                  </a:lnTo>
                  <a:lnTo>
                    <a:pt x="216" y="594"/>
                  </a:lnTo>
                  <a:lnTo>
                    <a:pt x="208" y="564"/>
                  </a:lnTo>
                  <a:lnTo>
                    <a:pt x="204" y="534"/>
                  </a:lnTo>
                  <a:lnTo>
                    <a:pt x="202" y="504"/>
                  </a:lnTo>
                  <a:lnTo>
                    <a:pt x="202" y="504"/>
                  </a:lnTo>
                  <a:lnTo>
                    <a:pt x="204" y="472"/>
                  </a:lnTo>
                  <a:lnTo>
                    <a:pt x="208" y="442"/>
                  </a:lnTo>
                  <a:lnTo>
                    <a:pt x="216" y="414"/>
                  </a:lnTo>
                  <a:lnTo>
                    <a:pt x="226" y="386"/>
                  </a:lnTo>
                  <a:lnTo>
                    <a:pt x="238" y="360"/>
                  </a:lnTo>
                  <a:lnTo>
                    <a:pt x="254" y="334"/>
                  </a:lnTo>
                  <a:lnTo>
                    <a:pt x="272" y="312"/>
                  </a:lnTo>
                  <a:lnTo>
                    <a:pt x="292" y="290"/>
                  </a:lnTo>
                  <a:lnTo>
                    <a:pt x="312" y="270"/>
                  </a:lnTo>
                  <a:lnTo>
                    <a:pt x="336" y="252"/>
                  </a:lnTo>
                  <a:lnTo>
                    <a:pt x="360" y="238"/>
                  </a:lnTo>
                  <a:lnTo>
                    <a:pt x="388" y="224"/>
                  </a:lnTo>
                  <a:lnTo>
                    <a:pt x="414" y="214"/>
                  </a:lnTo>
                  <a:lnTo>
                    <a:pt x="444" y="208"/>
                  </a:lnTo>
                  <a:lnTo>
                    <a:pt x="474" y="202"/>
                  </a:lnTo>
                  <a:lnTo>
                    <a:pt x="504" y="202"/>
                  </a:lnTo>
                  <a:lnTo>
                    <a:pt x="504" y="202"/>
                  </a:lnTo>
                  <a:lnTo>
                    <a:pt x="536" y="202"/>
                  </a:lnTo>
                  <a:lnTo>
                    <a:pt x="566" y="208"/>
                  </a:lnTo>
                  <a:lnTo>
                    <a:pt x="594" y="214"/>
                  </a:lnTo>
                  <a:lnTo>
                    <a:pt x="622" y="224"/>
                  </a:lnTo>
                  <a:lnTo>
                    <a:pt x="650" y="238"/>
                  </a:lnTo>
                  <a:lnTo>
                    <a:pt x="674" y="252"/>
                  </a:lnTo>
                  <a:lnTo>
                    <a:pt x="698" y="270"/>
                  </a:lnTo>
                  <a:lnTo>
                    <a:pt x="718" y="290"/>
                  </a:lnTo>
                  <a:lnTo>
                    <a:pt x="738" y="312"/>
                  </a:lnTo>
                  <a:lnTo>
                    <a:pt x="756" y="334"/>
                  </a:lnTo>
                  <a:lnTo>
                    <a:pt x="770" y="360"/>
                  </a:lnTo>
                  <a:lnTo>
                    <a:pt x="784" y="386"/>
                  </a:lnTo>
                  <a:lnTo>
                    <a:pt x="794" y="414"/>
                  </a:lnTo>
                  <a:lnTo>
                    <a:pt x="802" y="442"/>
                  </a:lnTo>
                  <a:lnTo>
                    <a:pt x="806" y="472"/>
                  </a:lnTo>
                  <a:lnTo>
                    <a:pt x="808" y="504"/>
                  </a:lnTo>
                  <a:lnTo>
                    <a:pt x="808" y="504"/>
                  </a:lnTo>
                  <a:lnTo>
                    <a:pt x="806" y="534"/>
                  </a:lnTo>
                  <a:lnTo>
                    <a:pt x="802" y="564"/>
                  </a:lnTo>
                  <a:lnTo>
                    <a:pt x="794" y="594"/>
                  </a:lnTo>
                  <a:lnTo>
                    <a:pt x="784" y="622"/>
                  </a:lnTo>
                  <a:lnTo>
                    <a:pt x="770" y="648"/>
                  </a:lnTo>
                  <a:lnTo>
                    <a:pt x="756" y="672"/>
                  </a:lnTo>
                  <a:lnTo>
                    <a:pt x="738" y="696"/>
                  </a:lnTo>
                  <a:lnTo>
                    <a:pt x="718" y="718"/>
                  </a:lnTo>
                  <a:lnTo>
                    <a:pt x="698" y="738"/>
                  </a:lnTo>
                  <a:lnTo>
                    <a:pt x="674" y="754"/>
                  </a:lnTo>
                  <a:lnTo>
                    <a:pt x="650" y="770"/>
                  </a:lnTo>
                  <a:lnTo>
                    <a:pt x="622" y="782"/>
                  </a:lnTo>
                  <a:lnTo>
                    <a:pt x="594" y="792"/>
                  </a:lnTo>
                  <a:lnTo>
                    <a:pt x="566" y="800"/>
                  </a:lnTo>
                  <a:lnTo>
                    <a:pt x="536" y="804"/>
                  </a:lnTo>
                  <a:lnTo>
                    <a:pt x="504" y="806"/>
                  </a:lnTo>
                  <a:lnTo>
                    <a:pt x="504" y="806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gamma/>
                    <a:shade val="66667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6667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scene3d>
              <a:camera prst="legacyObliqueBottom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B2B2B2"/>
              </a:extrusionClr>
            </a:sp3d>
            <a:extLst>
              <a:ext uri="{91240B29-F687-4F45-9708-019B960494DF}">
                <a14:hiddenLine xmlns:a14="http://schemas.microsoft.com/office/drawing/2010/main" w="19050" cap="rnd">
                  <a:noFill/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</a:endParaRPr>
            </a:p>
          </p:txBody>
        </p:sp>
        <p:grpSp>
          <p:nvGrpSpPr>
            <p:cNvPr id="15" name="Group 115"/>
            <p:cNvGrpSpPr>
              <a:grpSpLocks/>
            </p:cNvGrpSpPr>
            <p:nvPr/>
          </p:nvGrpSpPr>
          <p:grpSpPr bwMode="auto">
            <a:xfrm>
              <a:off x="4468" y="1707"/>
              <a:ext cx="499" cy="363"/>
              <a:chOff x="793" y="1298"/>
              <a:chExt cx="1860" cy="1338"/>
            </a:xfrm>
          </p:grpSpPr>
          <p:sp>
            <p:nvSpPr>
              <p:cNvPr id="17" name="Oval 116"/>
              <p:cNvSpPr>
                <a:spLocks noChangeArrowheads="1"/>
              </p:cNvSpPr>
              <p:nvPr/>
            </p:nvSpPr>
            <p:spPr bwMode="auto">
              <a:xfrm>
                <a:off x="793" y="1298"/>
                <a:ext cx="1860" cy="1338"/>
              </a:xfrm>
              <a:prstGeom prst="ellipse">
                <a:avLst/>
              </a:prstGeom>
              <a:gradFill rotWithShape="1">
                <a:gsLst>
                  <a:gs pos="0">
                    <a:srgbClr val="4D4D4D">
                      <a:gamma/>
                      <a:tint val="36471"/>
                      <a:invGamma/>
                    </a:srgbClr>
                  </a:gs>
                  <a:gs pos="100000">
                    <a:srgbClr val="4D4D4D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646464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18" name="Freeform 117"/>
              <p:cNvSpPr>
                <a:spLocks/>
              </p:cNvSpPr>
              <p:nvPr/>
            </p:nvSpPr>
            <p:spPr bwMode="auto">
              <a:xfrm>
                <a:off x="839" y="1321"/>
                <a:ext cx="1769" cy="624"/>
              </a:xfrm>
              <a:custGeom>
                <a:avLst/>
                <a:gdLst>
                  <a:gd name="T0" fmla="*/ 0 w 3456"/>
                  <a:gd name="T1" fmla="*/ 1728 h 1728"/>
                  <a:gd name="T2" fmla="*/ 10 w 3456"/>
                  <a:gd name="T3" fmla="*/ 1552 h 1728"/>
                  <a:gd name="T4" fmla="*/ 36 w 3456"/>
                  <a:gd name="T5" fmla="*/ 1380 h 1728"/>
                  <a:gd name="T6" fmla="*/ 78 w 3456"/>
                  <a:gd name="T7" fmla="*/ 1214 h 1728"/>
                  <a:gd name="T8" fmla="*/ 136 w 3456"/>
                  <a:gd name="T9" fmla="*/ 1056 h 1728"/>
                  <a:gd name="T10" fmla="*/ 208 w 3456"/>
                  <a:gd name="T11" fmla="*/ 904 h 1728"/>
                  <a:gd name="T12" fmla="*/ 296 w 3456"/>
                  <a:gd name="T13" fmla="*/ 762 h 1728"/>
                  <a:gd name="T14" fmla="*/ 394 w 3456"/>
                  <a:gd name="T15" fmla="*/ 628 h 1728"/>
                  <a:gd name="T16" fmla="*/ 506 w 3456"/>
                  <a:gd name="T17" fmla="*/ 506 h 1728"/>
                  <a:gd name="T18" fmla="*/ 630 w 3456"/>
                  <a:gd name="T19" fmla="*/ 394 h 1728"/>
                  <a:gd name="T20" fmla="*/ 762 w 3456"/>
                  <a:gd name="T21" fmla="*/ 296 h 1728"/>
                  <a:gd name="T22" fmla="*/ 904 w 3456"/>
                  <a:gd name="T23" fmla="*/ 208 h 1728"/>
                  <a:gd name="T24" fmla="*/ 1056 w 3456"/>
                  <a:gd name="T25" fmla="*/ 136 h 1728"/>
                  <a:gd name="T26" fmla="*/ 1214 w 3456"/>
                  <a:gd name="T27" fmla="*/ 78 h 1728"/>
                  <a:gd name="T28" fmla="*/ 1380 w 3456"/>
                  <a:gd name="T29" fmla="*/ 36 h 1728"/>
                  <a:gd name="T30" fmla="*/ 1552 w 3456"/>
                  <a:gd name="T31" fmla="*/ 10 h 1728"/>
                  <a:gd name="T32" fmla="*/ 1728 w 3456"/>
                  <a:gd name="T33" fmla="*/ 0 h 1728"/>
                  <a:gd name="T34" fmla="*/ 1816 w 3456"/>
                  <a:gd name="T35" fmla="*/ 2 h 1728"/>
                  <a:gd name="T36" fmla="*/ 1992 w 3456"/>
                  <a:gd name="T37" fmla="*/ 20 h 1728"/>
                  <a:gd name="T38" fmla="*/ 2160 w 3456"/>
                  <a:gd name="T39" fmla="*/ 54 h 1728"/>
                  <a:gd name="T40" fmla="*/ 2322 w 3456"/>
                  <a:gd name="T41" fmla="*/ 106 h 1728"/>
                  <a:gd name="T42" fmla="*/ 2478 w 3456"/>
                  <a:gd name="T43" fmla="*/ 170 h 1728"/>
                  <a:gd name="T44" fmla="*/ 2624 w 3456"/>
                  <a:gd name="T45" fmla="*/ 250 h 1728"/>
                  <a:gd name="T46" fmla="*/ 2762 w 3456"/>
                  <a:gd name="T47" fmla="*/ 344 h 1728"/>
                  <a:gd name="T48" fmla="*/ 2890 w 3456"/>
                  <a:gd name="T49" fmla="*/ 448 h 1728"/>
                  <a:gd name="T50" fmla="*/ 3006 w 3456"/>
                  <a:gd name="T51" fmla="*/ 566 h 1728"/>
                  <a:gd name="T52" fmla="*/ 3112 w 3456"/>
                  <a:gd name="T53" fmla="*/ 694 h 1728"/>
                  <a:gd name="T54" fmla="*/ 3206 w 3456"/>
                  <a:gd name="T55" fmla="*/ 832 h 1728"/>
                  <a:gd name="T56" fmla="*/ 3286 w 3456"/>
                  <a:gd name="T57" fmla="*/ 978 h 1728"/>
                  <a:gd name="T58" fmla="*/ 3350 w 3456"/>
                  <a:gd name="T59" fmla="*/ 1134 h 1728"/>
                  <a:gd name="T60" fmla="*/ 3402 w 3456"/>
                  <a:gd name="T61" fmla="*/ 1296 h 1728"/>
                  <a:gd name="T62" fmla="*/ 3436 w 3456"/>
                  <a:gd name="T63" fmla="*/ 1464 h 1728"/>
                  <a:gd name="T64" fmla="*/ 3454 w 3456"/>
                  <a:gd name="T65" fmla="*/ 1638 h 1728"/>
                  <a:gd name="T66" fmla="*/ 0 w 3456"/>
                  <a:gd name="T67" fmla="*/ 1728 h 1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456" h="1728">
                    <a:moveTo>
                      <a:pt x="0" y="1728"/>
                    </a:moveTo>
                    <a:lnTo>
                      <a:pt x="0" y="1728"/>
                    </a:lnTo>
                    <a:lnTo>
                      <a:pt x="2" y="1638"/>
                    </a:lnTo>
                    <a:lnTo>
                      <a:pt x="10" y="1552"/>
                    </a:lnTo>
                    <a:lnTo>
                      <a:pt x="20" y="1464"/>
                    </a:lnTo>
                    <a:lnTo>
                      <a:pt x="36" y="1380"/>
                    </a:lnTo>
                    <a:lnTo>
                      <a:pt x="54" y="1296"/>
                    </a:lnTo>
                    <a:lnTo>
                      <a:pt x="78" y="1214"/>
                    </a:lnTo>
                    <a:lnTo>
                      <a:pt x="106" y="1134"/>
                    </a:lnTo>
                    <a:lnTo>
                      <a:pt x="136" y="1056"/>
                    </a:lnTo>
                    <a:lnTo>
                      <a:pt x="170" y="978"/>
                    </a:lnTo>
                    <a:lnTo>
                      <a:pt x="208" y="904"/>
                    </a:lnTo>
                    <a:lnTo>
                      <a:pt x="250" y="832"/>
                    </a:lnTo>
                    <a:lnTo>
                      <a:pt x="296" y="762"/>
                    </a:lnTo>
                    <a:lnTo>
                      <a:pt x="344" y="694"/>
                    </a:lnTo>
                    <a:lnTo>
                      <a:pt x="394" y="628"/>
                    </a:lnTo>
                    <a:lnTo>
                      <a:pt x="450" y="566"/>
                    </a:lnTo>
                    <a:lnTo>
                      <a:pt x="506" y="506"/>
                    </a:lnTo>
                    <a:lnTo>
                      <a:pt x="566" y="448"/>
                    </a:lnTo>
                    <a:lnTo>
                      <a:pt x="630" y="394"/>
                    </a:lnTo>
                    <a:lnTo>
                      <a:pt x="694" y="344"/>
                    </a:lnTo>
                    <a:lnTo>
                      <a:pt x="762" y="296"/>
                    </a:lnTo>
                    <a:lnTo>
                      <a:pt x="832" y="250"/>
                    </a:lnTo>
                    <a:lnTo>
                      <a:pt x="904" y="208"/>
                    </a:lnTo>
                    <a:lnTo>
                      <a:pt x="978" y="170"/>
                    </a:lnTo>
                    <a:lnTo>
                      <a:pt x="1056" y="136"/>
                    </a:lnTo>
                    <a:lnTo>
                      <a:pt x="1134" y="106"/>
                    </a:lnTo>
                    <a:lnTo>
                      <a:pt x="1214" y="78"/>
                    </a:lnTo>
                    <a:lnTo>
                      <a:pt x="1296" y="54"/>
                    </a:lnTo>
                    <a:lnTo>
                      <a:pt x="1380" y="36"/>
                    </a:lnTo>
                    <a:lnTo>
                      <a:pt x="1464" y="20"/>
                    </a:lnTo>
                    <a:lnTo>
                      <a:pt x="1552" y="10"/>
                    </a:lnTo>
                    <a:lnTo>
                      <a:pt x="1640" y="2"/>
                    </a:lnTo>
                    <a:lnTo>
                      <a:pt x="1728" y="0"/>
                    </a:lnTo>
                    <a:lnTo>
                      <a:pt x="1728" y="0"/>
                    </a:lnTo>
                    <a:lnTo>
                      <a:pt x="1816" y="2"/>
                    </a:lnTo>
                    <a:lnTo>
                      <a:pt x="1904" y="10"/>
                    </a:lnTo>
                    <a:lnTo>
                      <a:pt x="1992" y="20"/>
                    </a:lnTo>
                    <a:lnTo>
                      <a:pt x="2076" y="36"/>
                    </a:lnTo>
                    <a:lnTo>
                      <a:pt x="2160" y="54"/>
                    </a:lnTo>
                    <a:lnTo>
                      <a:pt x="2242" y="78"/>
                    </a:lnTo>
                    <a:lnTo>
                      <a:pt x="2322" y="106"/>
                    </a:lnTo>
                    <a:lnTo>
                      <a:pt x="2400" y="136"/>
                    </a:lnTo>
                    <a:lnTo>
                      <a:pt x="2478" y="170"/>
                    </a:lnTo>
                    <a:lnTo>
                      <a:pt x="2552" y="208"/>
                    </a:lnTo>
                    <a:lnTo>
                      <a:pt x="2624" y="250"/>
                    </a:lnTo>
                    <a:lnTo>
                      <a:pt x="2694" y="296"/>
                    </a:lnTo>
                    <a:lnTo>
                      <a:pt x="2762" y="344"/>
                    </a:lnTo>
                    <a:lnTo>
                      <a:pt x="2826" y="394"/>
                    </a:lnTo>
                    <a:lnTo>
                      <a:pt x="2890" y="448"/>
                    </a:lnTo>
                    <a:lnTo>
                      <a:pt x="2950" y="506"/>
                    </a:lnTo>
                    <a:lnTo>
                      <a:pt x="3006" y="566"/>
                    </a:lnTo>
                    <a:lnTo>
                      <a:pt x="3062" y="628"/>
                    </a:lnTo>
                    <a:lnTo>
                      <a:pt x="3112" y="694"/>
                    </a:lnTo>
                    <a:lnTo>
                      <a:pt x="3160" y="762"/>
                    </a:lnTo>
                    <a:lnTo>
                      <a:pt x="3206" y="832"/>
                    </a:lnTo>
                    <a:lnTo>
                      <a:pt x="3248" y="904"/>
                    </a:lnTo>
                    <a:lnTo>
                      <a:pt x="3286" y="978"/>
                    </a:lnTo>
                    <a:lnTo>
                      <a:pt x="3320" y="1056"/>
                    </a:lnTo>
                    <a:lnTo>
                      <a:pt x="3350" y="1134"/>
                    </a:lnTo>
                    <a:lnTo>
                      <a:pt x="3378" y="1214"/>
                    </a:lnTo>
                    <a:lnTo>
                      <a:pt x="3402" y="1296"/>
                    </a:lnTo>
                    <a:lnTo>
                      <a:pt x="3420" y="1380"/>
                    </a:lnTo>
                    <a:lnTo>
                      <a:pt x="3436" y="1464"/>
                    </a:lnTo>
                    <a:lnTo>
                      <a:pt x="3446" y="1552"/>
                    </a:lnTo>
                    <a:lnTo>
                      <a:pt x="3454" y="1638"/>
                    </a:lnTo>
                    <a:lnTo>
                      <a:pt x="3456" y="1728"/>
                    </a:lnTo>
                    <a:lnTo>
                      <a:pt x="0" y="1728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FFFFFF">
                      <a:gamma/>
                      <a:shade val="46275"/>
                      <a:invGamma/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charset="-127"/>
                  <a:ea typeface="굴림" charset="-127"/>
                </a:endParaRPr>
              </a:p>
            </p:txBody>
          </p:sp>
        </p:grpSp>
        <p:sp>
          <p:nvSpPr>
            <p:cNvPr id="16" name="Text Box 118"/>
            <p:cNvSpPr txBox="1">
              <a:spLocks noChangeArrowheads="1"/>
            </p:cNvSpPr>
            <p:nvPr/>
          </p:nvSpPr>
          <p:spPr bwMode="auto">
            <a:xfrm>
              <a:off x="4445" y="1729"/>
              <a:ext cx="56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</a:t>
              </a:r>
              <a:endParaRPr kumimoji="1" lang="en-US" altLang="ko-KR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Text Box 119"/>
          <p:cNvSpPr txBox="1">
            <a:spLocks noChangeArrowheads="1"/>
          </p:cNvSpPr>
          <p:nvPr/>
        </p:nvSpPr>
        <p:spPr bwMode="auto">
          <a:xfrm>
            <a:off x="527738" y="4834757"/>
            <a:ext cx="2443709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800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740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协作式强化学习</a:t>
            </a:r>
            <a:endParaRPr kumimoji="1" lang="en-US" altLang="zh-CN" sz="2000" b="1" kern="0" dirty="0">
              <a:solidFill>
                <a:srgbClr val="FF740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kern="0" dirty="0">
                <a:solidFill>
                  <a:srgbClr val="FF74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进化编程</a:t>
            </a:r>
            <a:endParaRPr kumimoji="1" lang="en-US" altLang="zh-CN" sz="2000" b="1" kern="0" dirty="0">
              <a:solidFill>
                <a:srgbClr val="FF740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kern="0" dirty="0">
                <a:solidFill>
                  <a:srgbClr val="FF74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观察</a:t>
            </a:r>
            <a:r>
              <a:rPr kumimoji="1" lang="en-US" altLang="zh-CN" sz="2000" b="1" kern="0" dirty="0">
                <a:solidFill>
                  <a:srgbClr val="FF74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kumimoji="1" lang="zh-CN" altLang="en-US" sz="2000" b="1" kern="0" dirty="0">
                <a:solidFill>
                  <a:srgbClr val="FF74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收集模式</a:t>
            </a:r>
            <a:endParaRPr kumimoji="1" lang="en-US" altLang="zh-CN" sz="2000" b="1" kern="0" dirty="0">
              <a:solidFill>
                <a:srgbClr val="9E9E9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 Box 120"/>
          <p:cNvSpPr txBox="1">
            <a:spLocks noChangeArrowheads="1"/>
          </p:cNvSpPr>
          <p:nvPr/>
        </p:nvSpPr>
        <p:spPr bwMode="auto">
          <a:xfrm>
            <a:off x="7499482" y="1773023"/>
            <a:ext cx="274212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800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进化算法</a:t>
            </a:r>
            <a:endParaRPr kumimoji="1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kern="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模型学习</a:t>
            </a:r>
            <a:endParaRPr kumimoji="1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 Box 119"/>
          <p:cNvSpPr txBox="1">
            <a:spLocks noChangeArrowheads="1"/>
          </p:cNvSpPr>
          <p:nvPr/>
        </p:nvSpPr>
        <p:spPr bwMode="auto">
          <a:xfrm>
            <a:off x="4630906" y="5123702"/>
            <a:ext cx="32258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800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000" b="1" i="0" u="none" strike="noStrike" kern="0" cap="none" spc="0" normalizeH="0" baseline="0">
                <a:ln>
                  <a:noFill/>
                </a:ln>
                <a:solidFill>
                  <a:srgbClr val="9E9E9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进化编程</a:t>
            </a:r>
            <a:endParaRPr lang="en-US" altLang="zh-CN" dirty="0"/>
          </a:p>
          <a:p>
            <a:r>
              <a:rPr lang="zh-CN" altLang="en-US" dirty="0"/>
              <a:t>基于人工智能的学习技术</a:t>
            </a:r>
            <a:endParaRPr lang="en-US" altLang="ko-KR" dirty="0"/>
          </a:p>
        </p:txBody>
      </p:sp>
      <p:sp>
        <p:nvSpPr>
          <p:cNvPr id="34" name="Rectangle 2"/>
          <p:cNvSpPr>
            <a:spLocks noChangeArrowheads="1"/>
          </p:cNvSpPr>
          <p:nvPr/>
        </p:nvSpPr>
        <p:spPr bwMode="auto">
          <a:xfrm>
            <a:off x="3492017" y="45049"/>
            <a:ext cx="5651985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二、自适应</a:t>
            </a:r>
            <a:r>
              <a: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-05</a:t>
            </a:r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方法</a:t>
            </a:r>
            <a:r>
              <a: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(18/21)</a:t>
            </a:r>
            <a:endParaRPr lang="zh-CN" alt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5" name="椭圆 34"/>
          <p:cNvSpPr/>
          <p:nvPr/>
        </p:nvSpPr>
        <p:spPr bwMode="auto">
          <a:xfrm>
            <a:off x="144060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椭圆 35"/>
          <p:cNvSpPr/>
          <p:nvPr/>
        </p:nvSpPr>
        <p:spPr bwMode="auto">
          <a:xfrm>
            <a:off x="288058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椭圆 36"/>
          <p:cNvSpPr/>
          <p:nvPr/>
        </p:nvSpPr>
        <p:spPr bwMode="auto">
          <a:xfrm>
            <a:off x="121513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椭圆 37"/>
          <p:cNvSpPr/>
          <p:nvPr/>
        </p:nvSpPr>
        <p:spPr bwMode="auto">
          <a:xfrm>
            <a:off x="1359131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椭圆 38"/>
          <p:cNvSpPr/>
          <p:nvPr/>
        </p:nvSpPr>
        <p:spPr bwMode="auto">
          <a:xfrm>
            <a:off x="280802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椭圆 39"/>
          <p:cNvSpPr/>
          <p:nvPr/>
        </p:nvSpPr>
        <p:spPr bwMode="auto">
          <a:xfrm>
            <a:off x="2952021" y="660802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椭圆 40"/>
          <p:cNvSpPr/>
          <p:nvPr/>
        </p:nvSpPr>
        <p:spPr bwMode="auto">
          <a:xfrm>
            <a:off x="309601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" name="椭圆 41"/>
          <p:cNvSpPr/>
          <p:nvPr/>
        </p:nvSpPr>
        <p:spPr bwMode="auto">
          <a:xfrm>
            <a:off x="324001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椭圆 42"/>
          <p:cNvSpPr/>
          <p:nvPr/>
        </p:nvSpPr>
        <p:spPr bwMode="auto">
          <a:xfrm>
            <a:off x="363601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椭圆 43"/>
          <p:cNvSpPr/>
          <p:nvPr/>
        </p:nvSpPr>
        <p:spPr bwMode="auto">
          <a:xfrm>
            <a:off x="378001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椭圆 44"/>
          <p:cNvSpPr/>
          <p:nvPr/>
        </p:nvSpPr>
        <p:spPr bwMode="auto">
          <a:xfrm>
            <a:off x="392400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椭圆 45"/>
          <p:cNvSpPr/>
          <p:nvPr/>
        </p:nvSpPr>
        <p:spPr bwMode="auto">
          <a:xfrm>
            <a:off x="406800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" name="椭圆 46"/>
          <p:cNvSpPr/>
          <p:nvPr/>
        </p:nvSpPr>
        <p:spPr bwMode="auto">
          <a:xfrm>
            <a:off x="4212005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椭圆 47"/>
          <p:cNvSpPr/>
          <p:nvPr/>
        </p:nvSpPr>
        <p:spPr bwMode="auto">
          <a:xfrm>
            <a:off x="435600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" name="椭圆 48"/>
          <p:cNvSpPr/>
          <p:nvPr/>
        </p:nvSpPr>
        <p:spPr bwMode="auto">
          <a:xfrm>
            <a:off x="450000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椭圆 49"/>
          <p:cNvSpPr/>
          <p:nvPr/>
        </p:nvSpPr>
        <p:spPr bwMode="auto">
          <a:xfrm>
            <a:off x="464399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椭圆 50"/>
          <p:cNvSpPr/>
          <p:nvPr/>
        </p:nvSpPr>
        <p:spPr bwMode="auto">
          <a:xfrm>
            <a:off x="478799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" name="椭圆 51"/>
          <p:cNvSpPr/>
          <p:nvPr/>
        </p:nvSpPr>
        <p:spPr bwMode="auto">
          <a:xfrm>
            <a:off x="4931995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" name="椭圆 52"/>
          <p:cNvSpPr/>
          <p:nvPr/>
        </p:nvSpPr>
        <p:spPr bwMode="auto">
          <a:xfrm>
            <a:off x="5216403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" name="椭圆 53"/>
          <p:cNvSpPr/>
          <p:nvPr/>
        </p:nvSpPr>
        <p:spPr bwMode="auto">
          <a:xfrm>
            <a:off x="5072405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" name="椭圆 54"/>
          <p:cNvSpPr/>
          <p:nvPr/>
        </p:nvSpPr>
        <p:spPr bwMode="auto">
          <a:xfrm>
            <a:off x="1514714" y="664778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" name="椭圆 55"/>
          <p:cNvSpPr/>
          <p:nvPr/>
        </p:nvSpPr>
        <p:spPr bwMode="auto">
          <a:xfrm>
            <a:off x="1658712" y="664778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" name="椭圆 56"/>
          <p:cNvSpPr/>
          <p:nvPr/>
        </p:nvSpPr>
        <p:spPr bwMode="auto">
          <a:xfrm>
            <a:off x="923431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" name="椭圆 57"/>
          <p:cNvSpPr/>
          <p:nvPr/>
        </p:nvSpPr>
        <p:spPr bwMode="auto">
          <a:xfrm>
            <a:off x="106742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" name="椭圆 58"/>
          <p:cNvSpPr/>
          <p:nvPr/>
        </p:nvSpPr>
        <p:spPr bwMode="auto">
          <a:xfrm>
            <a:off x="7178795" y="662782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" name="椭圆 59"/>
          <p:cNvSpPr/>
          <p:nvPr/>
        </p:nvSpPr>
        <p:spPr bwMode="auto">
          <a:xfrm>
            <a:off x="7321688" y="660802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" name="椭圆 61"/>
          <p:cNvSpPr/>
          <p:nvPr/>
        </p:nvSpPr>
        <p:spPr bwMode="auto">
          <a:xfrm>
            <a:off x="42672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" name="椭圆 62"/>
          <p:cNvSpPr/>
          <p:nvPr/>
        </p:nvSpPr>
        <p:spPr bwMode="auto">
          <a:xfrm>
            <a:off x="57072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椭圆 63"/>
          <p:cNvSpPr/>
          <p:nvPr/>
        </p:nvSpPr>
        <p:spPr bwMode="auto">
          <a:xfrm>
            <a:off x="180003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" name="椭圆 64"/>
          <p:cNvSpPr/>
          <p:nvPr/>
        </p:nvSpPr>
        <p:spPr bwMode="auto">
          <a:xfrm>
            <a:off x="2160032" y="668960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" name="椭圆 65"/>
          <p:cNvSpPr/>
          <p:nvPr/>
        </p:nvSpPr>
        <p:spPr bwMode="auto">
          <a:xfrm>
            <a:off x="2304030" y="66502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" name="椭圆 66"/>
          <p:cNvSpPr/>
          <p:nvPr/>
        </p:nvSpPr>
        <p:spPr bwMode="auto">
          <a:xfrm>
            <a:off x="2448028" y="668960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" name="椭圆 67"/>
          <p:cNvSpPr/>
          <p:nvPr/>
        </p:nvSpPr>
        <p:spPr bwMode="auto">
          <a:xfrm>
            <a:off x="7019966" y="664798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" name="椭圆 68"/>
          <p:cNvSpPr/>
          <p:nvPr/>
        </p:nvSpPr>
        <p:spPr bwMode="auto">
          <a:xfrm>
            <a:off x="537209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" name="椭圆 69"/>
          <p:cNvSpPr/>
          <p:nvPr/>
        </p:nvSpPr>
        <p:spPr bwMode="auto">
          <a:xfrm>
            <a:off x="551609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" name="椭圆 70"/>
          <p:cNvSpPr/>
          <p:nvPr/>
        </p:nvSpPr>
        <p:spPr bwMode="auto">
          <a:xfrm>
            <a:off x="566008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" name="椭圆 71"/>
          <p:cNvSpPr/>
          <p:nvPr/>
        </p:nvSpPr>
        <p:spPr bwMode="auto">
          <a:xfrm>
            <a:off x="580408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3" name="椭圆 72"/>
          <p:cNvSpPr/>
          <p:nvPr/>
        </p:nvSpPr>
        <p:spPr bwMode="auto">
          <a:xfrm>
            <a:off x="5948085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" name="椭圆 73"/>
          <p:cNvSpPr/>
          <p:nvPr/>
        </p:nvSpPr>
        <p:spPr bwMode="auto">
          <a:xfrm>
            <a:off x="6092083" y="664733"/>
            <a:ext cx="108000" cy="1080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5" name="椭圆 74"/>
          <p:cNvSpPr/>
          <p:nvPr/>
        </p:nvSpPr>
        <p:spPr bwMode="auto">
          <a:xfrm>
            <a:off x="623608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" name="椭圆 75"/>
          <p:cNvSpPr/>
          <p:nvPr/>
        </p:nvSpPr>
        <p:spPr bwMode="auto">
          <a:xfrm>
            <a:off x="638007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" name="椭圆 76"/>
          <p:cNvSpPr/>
          <p:nvPr/>
        </p:nvSpPr>
        <p:spPr bwMode="auto">
          <a:xfrm>
            <a:off x="652407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7617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0" y="833440"/>
            <a:ext cx="9144000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zh-CN" altLang="en-US" sz="3200" b="1" dirty="0">
                <a:solidFill>
                  <a:srgbClr val="6CA62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需求工程</a:t>
            </a:r>
            <a:endParaRPr lang="en-US" altLang="zh-CN" sz="3200" b="1" dirty="0">
              <a:solidFill>
                <a:srgbClr val="6CA62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中宋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1"/>
          <p:cNvSpPr txBox="1">
            <a:spLocks noGrp="1"/>
          </p:cNvSpPr>
          <p:nvPr/>
        </p:nvSpPr>
        <p:spPr bwMode="auto">
          <a:xfrm>
            <a:off x="7235963" y="6596956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r">
              <a:defRPr kumimoji="1" sz="1400" b="1">
                <a:solidFill>
                  <a:schemeClr val="bg1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defRPr>
            </a:lvl1pPr>
          </a:lstStyle>
          <a:p>
            <a:fld id="{0D7D0512-7820-47F3-A392-C9562B311ADF}" type="slidenum">
              <a:rPr lang="zh-CN" altLang="en-US"/>
              <a:pPr/>
              <a:t>39</a:t>
            </a:fld>
            <a:endParaRPr lang="en-US" altLang="zh-CN" dirty="0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" y="6092963"/>
            <a:ext cx="9144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D.M. Berry, B.H.C. Cheng, J. Zhang, The four levels of requirements engineering for and in dynamic adaptive systems, in: Proc. REFSQ, 2005.</a:t>
            </a:r>
            <a:endParaRPr lang="zh-CN" altLang="en-US" sz="1400" dirty="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" name="Rectangle 3"/>
          <p:cNvSpPr>
            <a:spLocks noChangeArrowheads="1"/>
          </p:cNvSpPr>
          <p:nvPr/>
        </p:nvSpPr>
        <p:spPr bwMode="gray">
          <a:xfrm>
            <a:off x="4789646" y="3621899"/>
            <a:ext cx="1835150" cy="431800"/>
          </a:xfrm>
          <a:prstGeom prst="rect">
            <a:avLst/>
          </a:prstGeom>
          <a:gradFill flip="none" rotWithShape="1">
            <a:gsLst>
              <a:gs pos="0">
                <a:srgbClr val="6CA62C">
                  <a:tint val="660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kern="0">
              <a:solidFill>
                <a:srgbClr val="000000"/>
              </a:solidFill>
            </a:endParaRPr>
          </a:p>
        </p:txBody>
      </p:sp>
      <p:sp>
        <p:nvSpPr>
          <p:cNvPr id="41" name="Rectangle 5"/>
          <p:cNvSpPr>
            <a:spLocks noChangeArrowheads="1"/>
          </p:cNvSpPr>
          <p:nvPr/>
        </p:nvSpPr>
        <p:spPr bwMode="gray">
          <a:xfrm>
            <a:off x="1154271" y="4604562"/>
            <a:ext cx="1825625" cy="431800"/>
          </a:xfrm>
          <a:prstGeom prst="rect">
            <a:avLst/>
          </a:prstGeom>
          <a:gradFill flip="none" rotWithShape="1">
            <a:gsLst>
              <a:gs pos="0">
                <a:srgbClr val="6CA62C">
                  <a:tint val="66000"/>
                  <a:satMod val="16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kern="0">
              <a:solidFill>
                <a:srgbClr val="000000"/>
              </a:solidFill>
            </a:endParaRPr>
          </a:p>
        </p:txBody>
      </p:sp>
      <p:sp>
        <p:nvSpPr>
          <p:cNvPr id="42" name="AutoShape 6"/>
          <p:cNvSpPr>
            <a:spLocks noChangeArrowheads="1"/>
          </p:cNvSpPr>
          <p:nvPr/>
        </p:nvSpPr>
        <p:spPr bwMode="gray">
          <a:xfrm flipH="1">
            <a:off x="551021" y="3991787"/>
            <a:ext cx="2428875" cy="615950"/>
          </a:xfrm>
          <a:prstGeom prst="parallelogram">
            <a:avLst>
              <a:gd name="adj" fmla="val 98582"/>
            </a:avLst>
          </a:prstGeom>
          <a:gradFill flip="none" rotWithShape="1">
            <a:gsLst>
              <a:gs pos="0">
                <a:srgbClr val="6CA62C">
                  <a:tint val="66000"/>
                  <a:satMod val="160000"/>
                </a:srgbClr>
              </a:gs>
              <a:gs pos="50000">
                <a:srgbClr val="6CA62C">
                  <a:tint val="44500"/>
                  <a:satMod val="160000"/>
                </a:srgbClr>
              </a:gs>
              <a:gs pos="100000">
                <a:srgbClr val="6CA62C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kern="0">
              <a:solidFill>
                <a:srgbClr val="000000"/>
              </a:solidFill>
            </a:endParaRPr>
          </a:p>
        </p:txBody>
      </p:sp>
      <p:sp>
        <p:nvSpPr>
          <p:cNvPr id="43" name="AutoShape 7"/>
          <p:cNvSpPr>
            <a:spLocks noChangeArrowheads="1"/>
          </p:cNvSpPr>
          <p:nvPr/>
        </p:nvSpPr>
        <p:spPr bwMode="gray">
          <a:xfrm flipH="1">
            <a:off x="2348780" y="3481678"/>
            <a:ext cx="2428875" cy="646113"/>
          </a:xfrm>
          <a:prstGeom prst="parallelogram">
            <a:avLst>
              <a:gd name="adj" fmla="val 96330"/>
            </a:avLst>
          </a:prstGeom>
          <a:gradFill rotWithShape="1">
            <a:gsLst>
              <a:gs pos="0">
                <a:srgbClr val="4EA7EA"/>
              </a:gs>
              <a:gs pos="100000">
                <a:srgbClr val="4EA7EA">
                  <a:gamma/>
                  <a:tint val="53725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kern="0">
              <a:solidFill>
                <a:srgbClr val="000000"/>
              </a:solidFill>
            </a:endParaRPr>
          </a:p>
        </p:txBody>
      </p:sp>
      <p:sp>
        <p:nvSpPr>
          <p:cNvPr id="44" name="Freeform 8"/>
          <p:cNvSpPr>
            <a:spLocks/>
          </p:cNvSpPr>
          <p:nvPr/>
        </p:nvSpPr>
        <p:spPr bwMode="gray">
          <a:xfrm>
            <a:off x="2370296" y="3483787"/>
            <a:ext cx="612775" cy="1130300"/>
          </a:xfrm>
          <a:custGeom>
            <a:avLst/>
            <a:gdLst/>
            <a:ahLst/>
            <a:cxnLst>
              <a:cxn ang="0">
                <a:pos x="0" y="167"/>
              </a:cxn>
              <a:cxn ang="0">
                <a:pos x="201" y="370"/>
              </a:cxn>
              <a:cxn ang="0">
                <a:pos x="201" y="210"/>
              </a:cxn>
              <a:cxn ang="0">
                <a:pos x="0" y="0"/>
              </a:cxn>
              <a:cxn ang="0">
                <a:pos x="0" y="167"/>
              </a:cxn>
            </a:cxnLst>
            <a:rect l="0" t="0" r="r" b="b"/>
            <a:pathLst>
              <a:path w="201" h="370">
                <a:moveTo>
                  <a:pt x="0" y="167"/>
                </a:moveTo>
                <a:lnTo>
                  <a:pt x="201" y="370"/>
                </a:lnTo>
                <a:lnTo>
                  <a:pt x="201" y="210"/>
                </a:lnTo>
                <a:lnTo>
                  <a:pt x="0" y="0"/>
                </a:lnTo>
                <a:lnTo>
                  <a:pt x="0" y="167"/>
                </a:lnTo>
                <a:close/>
              </a:path>
            </a:pathLst>
          </a:custGeom>
          <a:gradFill rotWithShape="1">
            <a:gsLst>
              <a:gs pos="0">
                <a:srgbClr val="4EA7EA">
                  <a:gamma/>
                  <a:shade val="46275"/>
                  <a:invGamma/>
                </a:srgbClr>
              </a:gs>
              <a:gs pos="100000">
                <a:srgbClr val="4EA7EA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kern="0">
              <a:solidFill>
                <a:srgbClr val="000000"/>
              </a:solidFill>
            </a:endParaRPr>
          </a:p>
        </p:txBody>
      </p:sp>
      <p:sp>
        <p:nvSpPr>
          <p:cNvPr id="45" name="AutoShape 9"/>
          <p:cNvSpPr>
            <a:spLocks noChangeArrowheads="1"/>
          </p:cNvSpPr>
          <p:nvPr/>
        </p:nvSpPr>
        <p:spPr bwMode="gray">
          <a:xfrm flipH="1">
            <a:off x="4176871" y="2966262"/>
            <a:ext cx="2438400" cy="657225"/>
          </a:xfrm>
          <a:prstGeom prst="parallelogram">
            <a:avLst>
              <a:gd name="adj" fmla="val 92256"/>
            </a:avLst>
          </a:prstGeom>
          <a:gradFill flip="none" rotWithShape="1">
            <a:gsLst>
              <a:gs pos="0">
                <a:srgbClr val="6CA62C">
                  <a:tint val="66000"/>
                  <a:satMod val="160000"/>
                </a:srgbClr>
              </a:gs>
              <a:gs pos="50000">
                <a:srgbClr val="6CA62C">
                  <a:tint val="44500"/>
                  <a:satMod val="160000"/>
                </a:srgbClr>
              </a:gs>
              <a:gs pos="100000">
                <a:srgbClr val="6CA62C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kern="0">
              <a:solidFill>
                <a:srgbClr val="000000"/>
              </a:solidFill>
            </a:endParaRPr>
          </a:p>
        </p:txBody>
      </p:sp>
      <p:sp>
        <p:nvSpPr>
          <p:cNvPr id="46" name="Freeform 10"/>
          <p:cNvSpPr>
            <a:spLocks/>
          </p:cNvSpPr>
          <p:nvPr/>
        </p:nvSpPr>
        <p:spPr bwMode="gray">
          <a:xfrm>
            <a:off x="4173696" y="2961499"/>
            <a:ext cx="615950" cy="1163638"/>
          </a:xfrm>
          <a:custGeom>
            <a:avLst/>
            <a:gdLst/>
            <a:ahLst/>
            <a:cxnLst>
              <a:cxn ang="0">
                <a:pos x="0" y="167"/>
              </a:cxn>
              <a:cxn ang="0">
                <a:pos x="201" y="370"/>
              </a:cxn>
              <a:cxn ang="0">
                <a:pos x="201" y="210"/>
              </a:cxn>
              <a:cxn ang="0">
                <a:pos x="0" y="0"/>
              </a:cxn>
              <a:cxn ang="0">
                <a:pos x="0" y="167"/>
              </a:cxn>
            </a:cxnLst>
            <a:rect l="0" t="0" r="r" b="b"/>
            <a:pathLst>
              <a:path w="201" h="370">
                <a:moveTo>
                  <a:pt x="0" y="167"/>
                </a:moveTo>
                <a:lnTo>
                  <a:pt x="201" y="370"/>
                </a:lnTo>
                <a:lnTo>
                  <a:pt x="201" y="210"/>
                </a:lnTo>
                <a:lnTo>
                  <a:pt x="0" y="0"/>
                </a:lnTo>
                <a:lnTo>
                  <a:pt x="0" y="167"/>
                </a:lnTo>
                <a:close/>
              </a:path>
            </a:pathLst>
          </a:custGeom>
          <a:gradFill flip="none" rotWithShape="1">
            <a:gsLst>
              <a:gs pos="0">
                <a:srgbClr val="6CA62C">
                  <a:tint val="66000"/>
                  <a:satMod val="160000"/>
                </a:srgbClr>
              </a:gs>
              <a:gs pos="50000">
                <a:srgbClr val="6CA62C">
                  <a:tint val="44500"/>
                  <a:satMod val="160000"/>
                </a:srgbClr>
              </a:gs>
              <a:gs pos="100000">
                <a:srgbClr val="6CA62C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kern="0">
              <a:solidFill>
                <a:srgbClr val="000000"/>
              </a:solidFill>
            </a:endParaRPr>
          </a:p>
        </p:txBody>
      </p:sp>
      <p:pic>
        <p:nvPicPr>
          <p:cNvPr id="47" name="Picture 11" descr="light_shadow"/>
          <p:cNvPicPr>
            <a:picLocks noChangeAspect="1" noChangeArrowheads="1"/>
          </p:cNvPicPr>
          <p:nvPr/>
        </p:nvPicPr>
        <p:blipFill>
          <a:blip r:embed="rId3">
            <a:lum bright="-76000" contrast="-4000"/>
            <a:grayscl/>
          </a:blip>
          <a:srcRect/>
          <a:stretch>
            <a:fillRect/>
          </a:stretch>
        </p:blipFill>
        <p:spPr bwMode="gray">
          <a:xfrm>
            <a:off x="1170146" y="4145774"/>
            <a:ext cx="1008063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Picture 12" descr="circuler_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gray">
          <a:xfrm>
            <a:off x="1082834" y="3185337"/>
            <a:ext cx="1152525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" name="Oval 13"/>
          <p:cNvSpPr>
            <a:spLocks noChangeArrowheads="1"/>
          </p:cNvSpPr>
          <p:nvPr/>
        </p:nvSpPr>
        <p:spPr bwMode="gray">
          <a:xfrm>
            <a:off x="1082834" y="3185337"/>
            <a:ext cx="1144587" cy="1143000"/>
          </a:xfrm>
          <a:prstGeom prst="ellipse">
            <a:avLst/>
          </a:prstGeom>
          <a:gradFill flip="none" rotWithShape="1">
            <a:gsLst>
              <a:gs pos="0">
                <a:srgbClr val="9FCC3E">
                  <a:tint val="66000"/>
                  <a:satMod val="160000"/>
                </a:srgbClr>
              </a:gs>
              <a:gs pos="50000">
                <a:srgbClr val="9FCC3E">
                  <a:tint val="44500"/>
                  <a:satMod val="160000"/>
                </a:srgbClr>
              </a:gs>
              <a:gs pos="100000">
                <a:srgbClr val="9FCC3E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" name="Picture 15" descr="light_shadow"/>
          <p:cNvPicPr>
            <a:picLocks noChangeAspect="1" noChangeArrowheads="1"/>
          </p:cNvPicPr>
          <p:nvPr/>
        </p:nvPicPr>
        <p:blipFill>
          <a:blip r:embed="rId3">
            <a:lum bright="-76000" contrast="-4000"/>
            <a:grayscl/>
          </a:blip>
          <a:srcRect/>
          <a:stretch>
            <a:fillRect/>
          </a:stretch>
        </p:blipFill>
        <p:spPr bwMode="gray">
          <a:xfrm>
            <a:off x="3013234" y="3642537"/>
            <a:ext cx="1008062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" name="Picture 16" descr="circuler_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gray">
          <a:xfrm>
            <a:off x="2925921" y="2682099"/>
            <a:ext cx="1152525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Oval 17"/>
          <p:cNvSpPr>
            <a:spLocks noChangeArrowheads="1"/>
          </p:cNvSpPr>
          <p:nvPr/>
        </p:nvSpPr>
        <p:spPr bwMode="gray">
          <a:xfrm>
            <a:off x="2925921" y="2682099"/>
            <a:ext cx="1144588" cy="1143000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5" name="Picture 19" descr="light_shadow"/>
          <p:cNvPicPr>
            <a:picLocks noChangeAspect="1" noChangeArrowheads="1"/>
          </p:cNvPicPr>
          <p:nvPr/>
        </p:nvPicPr>
        <p:blipFill>
          <a:blip r:embed="rId3">
            <a:lum bright="-76000" contrast="-4000"/>
            <a:grayscl/>
          </a:blip>
          <a:srcRect/>
          <a:stretch>
            <a:fillRect/>
          </a:stretch>
        </p:blipFill>
        <p:spPr bwMode="gray">
          <a:xfrm>
            <a:off x="4934109" y="3155174"/>
            <a:ext cx="1008062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" name="Picture 20" descr="circuler_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gray">
          <a:xfrm>
            <a:off x="4846796" y="2194737"/>
            <a:ext cx="1152525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" name="Oval 21"/>
          <p:cNvSpPr>
            <a:spLocks noChangeArrowheads="1"/>
          </p:cNvSpPr>
          <p:nvPr/>
        </p:nvSpPr>
        <p:spPr bwMode="gray">
          <a:xfrm>
            <a:off x="4846796" y="2194737"/>
            <a:ext cx="1144588" cy="1143000"/>
          </a:xfrm>
          <a:prstGeom prst="ellipse">
            <a:avLst/>
          </a:prstGeom>
          <a:gradFill flip="none" rotWithShape="1">
            <a:gsLst>
              <a:gs pos="0">
                <a:srgbClr val="9FCC3E">
                  <a:tint val="66000"/>
                  <a:satMod val="160000"/>
                </a:srgbClr>
              </a:gs>
              <a:gs pos="50000">
                <a:srgbClr val="9FCC3E">
                  <a:tint val="44500"/>
                  <a:satMod val="160000"/>
                </a:srgbClr>
              </a:gs>
              <a:gs pos="100000">
                <a:srgbClr val="9FCC3E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ker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 Box 23"/>
          <p:cNvSpPr txBox="1">
            <a:spLocks noChangeArrowheads="1"/>
          </p:cNvSpPr>
          <p:nvPr/>
        </p:nvSpPr>
        <p:spPr bwMode="auto">
          <a:xfrm>
            <a:off x="1188047" y="3656895"/>
            <a:ext cx="95567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Level 1</a:t>
            </a:r>
          </a:p>
        </p:txBody>
      </p:sp>
      <p:sp>
        <p:nvSpPr>
          <p:cNvPr id="60" name="Text Box 24"/>
          <p:cNvSpPr txBox="1">
            <a:spLocks noChangeArrowheads="1"/>
          </p:cNvSpPr>
          <p:nvPr/>
        </p:nvSpPr>
        <p:spPr bwMode="auto">
          <a:xfrm>
            <a:off x="3026372" y="3152070"/>
            <a:ext cx="95567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2</a:t>
            </a:r>
            <a:endParaRPr kumimoji="0" lang="en-US" altLang="zh-CN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 Box 25"/>
          <p:cNvSpPr txBox="1">
            <a:spLocks noChangeArrowheads="1"/>
          </p:cNvSpPr>
          <p:nvPr/>
        </p:nvSpPr>
        <p:spPr bwMode="auto">
          <a:xfrm>
            <a:off x="4952009" y="2655183"/>
            <a:ext cx="95567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3</a:t>
            </a:r>
            <a:endParaRPr kumimoji="0" lang="en-US" altLang="zh-CN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 Box 26"/>
          <p:cNvSpPr txBox="1">
            <a:spLocks noChangeArrowheads="1"/>
          </p:cNvSpPr>
          <p:nvPr/>
        </p:nvSpPr>
        <p:spPr bwMode="black">
          <a:xfrm>
            <a:off x="1289209" y="4962214"/>
            <a:ext cx="1690687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20650" marR="0" lvl="0" indent="-12065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>
                <a:srgbClr val="1C1C1C"/>
              </a:buClr>
              <a:buSzTx/>
              <a:buFontTx/>
              <a:buChar char="•"/>
              <a:tabLst/>
              <a:defRPr/>
            </a:pPr>
            <a:r>
              <a:rPr lang="zh-CN" altLang="en-US" b="1" kern="0" dirty="0">
                <a:solidFill>
                  <a:srgbClr val="6CA62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开发人员给出系统和反应的一般定义</a:t>
            </a:r>
            <a:endParaRPr kumimoji="0" lang="en-US" altLang="zh-CN" b="1" i="0" u="none" strike="noStrike" kern="0" cap="none" spc="0" normalizeH="0" baseline="0" noProof="0" dirty="0">
              <a:ln>
                <a:noFill/>
              </a:ln>
              <a:solidFill>
                <a:srgbClr val="6CA62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Rectangle 63"/>
          <p:cNvSpPr>
            <a:spLocks noChangeArrowheads="1"/>
          </p:cNvSpPr>
          <p:nvPr/>
        </p:nvSpPr>
        <p:spPr bwMode="gray">
          <a:xfrm>
            <a:off x="6624796" y="3128187"/>
            <a:ext cx="1835150" cy="431800"/>
          </a:xfrm>
          <a:prstGeom prst="rect">
            <a:avLst/>
          </a:prstGeom>
          <a:gradFill rotWithShape="1">
            <a:gsLst>
              <a:gs pos="0">
                <a:srgbClr val="4EA7EA"/>
              </a:gs>
              <a:gs pos="100000">
                <a:srgbClr val="4EA7EA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0" name="AutoShape 64"/>
          <p:cNvSpPr>
            <a:spLocks noChangeArrowheads="1"/>
          </p:cNvSpPr>
          <p:nvPr/>
        </p:nvSpPr>
        <p:spPr bwMode="gray">
          <a:xfrm flipH="1">
            <a:off x="6012021" y="2472549"/>
            <a:ext cx="2438400" cy="657225"/>
          </a:xfrm>
          <a:prstGeom prst="parallelogram">
            <a:avLst>
              <a:gd name="adj" fmla="val 92256"/>
            </a:avLst>
          </a:prstGeom>
          <a:gradFill rotWithShape="1">
            <a:gsLst>
              <a:gs pos="0">
                <a:srgbClr val="4EA7EA"/>
              </a:gs>
              <a:gs pos="100000">
                <a:srgbClr val="4EA7EA">
                  <a:gamma/>
                  <a:tint val="53725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1" name="Freeform 65"/>
          <p:cNvSpPr>
            <a:spLocks/>
          </p:cNvSpPr>
          <p:nvPr/>
        </p:nvSpPr>
        <p:spPr bwMode="gray">
          <a:xfrm>
            <a:off x="6008846" y="2467787"/>
            <a:ext cx="615950" cy="1163637"/>
          </a:xfrm>
          <a:custGeom>
            <a:avLst/>
            <a:gdLst/>
            <a:ahLst/>
            <a:cxnLst>
              <a:cxn ang="0">
                <a:pos x="0" y="167"/>
              </a:cxn>
              <a:cxn ang="0">
                <a:pos x="201" y="370"/>
              </a:cxn>
              <a:cxn ang="0">
                <a:pos x="201" y="210"/>
              </a:cxn>
              <a:cxn ang="0">
                <a:pos x="0" y="0"/>
              </a:cxn>
              <a:cxn ang="0">
                <a:pos x="0" y="167"/>
              </a:cxn>
            </a:cxnLst>
            <a:rect l="0" t="0" r="r" b="b"/>
            <a:pathLst>
              <a:path w="201" h="370">
                <a:moveTo>
                  <a:pt x="0" y="167"/>
                </a:moveTo>
                <a:lnTo>
                  <a:pt x="201" y="370"/>
                </a:lnTo>
                <a:lnTo>
                  <a:pt x="201" y="210"/>
                </a:lnTo>
                <a:lnTo>
                  <a:pt x="0" y="0"/>
                </a:lnTo>
                <a:lnTo>
                  <a:pt x="0" y="167"/>
                </a:lnTo>
                <a:close/>
              </a:path>
            </a:pathLst>
          </a:custGeom>
          <a:gradFill rotWithShape="1">
            <a:gsLst>
              <a:gs pos="0">
                <a:srgbClr val="4EA7EA">
                  <a:gamma/>
                  <a:shade val="46275"/>
                  <a:invGamma/>
                </a:srgbClr>
              </a:gs>
              <a:gs pos="100000">
                <a:srgbClr val="4EA7EA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102" name="Picture 66" descr="light_shadow"/>
          <p:cNvPicPr>
            <a:picLocks noChangeAspect="1" noChangeArrowheads="1"/>
          </p:cNvPicPr>
          <p:nvPr/>
        </p:nvPicPr>
        <p:blipFill>
          <a:blip r:embed="rId3">
            <a:lum bright="-76000" contrast="-4000"/>
            <a:grayscl/>
          </a:blip>
          <a:srcRect/>
          <a:stretch>
            <a:fillRect/>
          </a:stretch>
        </p:blipFill>
        <p:spPr bwMode="gray">
          <a:xfrm>
            <a:off x="6769259" y="2661462"/>
            <a:ext cx="1008062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" name="Picture 67" descr="circuler_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gray">
          <a:xfrm>
            <a:off x="6681946" y="1701024"/>
            <a:ext cx="1152525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" name="Oval 68"/>
          <p:cNvSpPr>
            <a:spLocks noChangeArrowheads="1"/>
          </p:cNvSpPr>
          <p:nvPr/>
        </p:nvSpPr>
        <p:spPr bwMode="gray">
          <a:xfrm>
            <a:off x="6681946" y="1701024"/>
            <a:ext cx="1144588" cy="1143000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ker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Text Box 70"/>
          <p:cNvSpPr txBox="1">
            <a:spLocks noChangeArrowheads="1"/>
          </p:cNvSpPr>
          <p:nvPr/>
        </p:nvSpPr>
        <p:spPr bwMode="auto">
          <a:xfrm>
            <a:off x="6787159" y="2161470"/>
            <a:ext cx="95567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Level 4</a:t>
            </a:r>
          </a:p>
        </p:txBody>
      </p:sp>
      <p:sp>
        <p:nvSpPr>
          <p:cNvPr id="119" name="Freeform 83"/>
          <p:cNvSpPr>
            <a:spLocks/>
          </p:cNvSpPr>
          <p:nvPr/>
        </p:nvSpPr>
        <p:spPr bwMode="gray">
          <a:xfrm>
            <a:off x="551021" y="3975912"/>
            <a:ext cx="612775" cy="1130300"/>
          </a:xfrm>
          <a:custGeom>
            <a:avLst/>
            <a:gdLst/>
            <a:ahLst/>
            <a:cxnLst>
              <a:cxn ang="0">
                <a:pos x="3" y="292"/>
              </a:cxn>
              <a:cxn ang="0">
                <a:pos x="386" y="712"/>
              </a:cxn>
              <a:cxn ang="0">
                <a:pos x="386" y="404"/>
              </a:cxn>
              <a:cxn ang="0">
                <a:pos x="0" y="0"/>
              </a:cxn>
              <a:cxn ang="0">
                <a:pos x="3" y="292"/>
              </a:cxn>
            </a:cxnLst>
            <a:rect l="0" t="0" r="r" b="b"/>
            <a:pathLst>
              <a:path w="386" h="712">
                <a:moveTo>
                  <a:pt x="3" y="292"/>
                </a:moveTo>
                <a:lnTo>
                  <a:pt x="386" y="712"/>
                </a:lnTo>
                <a:lnTo>
                  <a:pt x="386" y="404"/>
                </a:lnTo>
                <a:lnTo>
                  <a:pt x="0" y="0"/>
                </a:lnTo>
                <a:lnTo>
                  <a:pt x="3" y="292"/>
                </a:lnTo>
                <a:close/>
              </a:path>
            </a:pathLst>
          </a:custGeom>
          <a:gradFill flip="none" rotWithShape="1">
            <a:gsLst>
              <a:gs pos="0">
                <a:srgbClr val="6CA62C">
                  <a:tint val="66000"/>
                  <a:satMod val="160000"/>
                </a:srgbClr>
              </a:gs>
              <a:gs pos="50000">
                <a:srgbClr val="6CA62C">
                  <a:tint val="44500"/>
                  <a:satMod val="160000"/>
                </a:srgbClr>
              </a:gs>
              <a:gs pos="100000">
                <a:srgbClr val="6CA62C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kern="0">
              <a:solidFill>
                <a:srgbClr val="000000"/>
              </a:solidFill>
            </a:endParaRPr>
          </a:p>
        </p:txBody>
      </p:sp>
      <p:sp>
        <p:nvSpPr>
          <p:cNvPr id="120" name="Rectangle 4"/>
          <p:cNvSpPr>
            <a:spLocks noChangeArrowheads="1"/>
          </p:cNvSpPr>
          <p:nvPr/>
        </p:nvSpPr>
        <p:spPr bwMode="gray">
          <a:xfrm>
            <a:off x="2982617" y="4126741"/>
            <a:ext cx="1806575" cy="431800"/>
          </a:xfrm>
          <a:prstGeom prst="rect">
            <a:avLst/>
          </a:prstGeom>
          <a:gradFill rotWithShape="1">
            <a:gsLst>
              <a:gs pos="0">
                <a:srgbClr val="4EA7EA"/>
              </a:gs>
              <a:gs pos="100000">
                <a:srgbClr val="4EA7EA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kern="0">
              <a:solidFill>
                <a:srgbClr val="000000"/>
              </a:solidFill>
            </a:endParaRPr>
          </a:p>
        </p:txBody>
      </p:sp>
      <p:sp>
        <p:nvSpPr>
          <p:cNvPr id="122" name="Text Box 26"/>
          <p:cNvSpPr txBox="1">
            <a:spLocks noChangeArrowheads="1"/>
          </p:cNvSpPr>
          <p:nvPr/>
        </p:nvSpPr>
        <p:spPr bwMode="black">
          <a:xfrm>
            <a:off x="4902801" y="3894731"/>
            <a:ext cx="1690687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20650" marR="0" lvl="0" indent="-12065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>
                <a:srgbClr val="1C1C1C"/>
              </a:buClr>
              <a:buSzTx/>
              <a:buFontTx/>
              <a:buChar char="•"/>
              <a:tabLst/>
              <a:defRPr/>
            </a:pP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6CA62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辅助开发人员给出关于自适应机制的决策</a:t>
            </a:r>
            <a:endParaRPr kumimoji="0" lang="en-US" altLang="zh-CN" b="1" i="0" u="none" strike="noStrike" kern="0" cap="none" spc="0" normalizeH="0" baseline="0" noProof="0" dirty="0">
              <a:ln>
                <a:noFill/>
              </a:ln>
              <a:solidFill>
                <a:srgbClr val="6CA62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Text Box 26"/>
          <p:cNvSpPr txBox="1">
            <a:spLocks noChangeArrowheads="1"/>
          </p:cNvSpPr>
          <p:nvPr/>
        </p:nvSpPr>
        <p:spPr bwMode="black">
          <a:xfrm>
            <a:off x="3094594" y="4458221"/>
            <a:ext cx="1690687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20650" marR="0" lvl="0" indent="-12065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>
                <a:srgbClr val="1C1C1C"/>
              </a:buClr>
              <a:buSzTx/>
              <a:buFontTx/>
              <a:buChar char="•"/>
              <a:tabLst/>
              <a:defRPr/>
            </a:pPr>
            <a:r>
              <a:rPr lang="zh-CN" altLang="en-US" b="1" kern="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为实现适应，运行时刻采用需求工程技术</a:t>
            </a:r>
            <a:endParaRPr kumimoji="0" lang="en-US" altLang="zh-CN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Text Box 26"/>
          <p:cNvSpPr txBox="1">
            <a:spLocks noChangeArrowheads="1"/>
          </p:cNvSpPr>
          <p:nvPr/>
        </p:nvSpPr>
        <p:spPr bwMode="black">
          <a:xfrm>
            <a:off x="6706643" y="3639937"/>
            <a:ext cx="19693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20650" marR="0" lvl="0" indent="-12065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>
                <a:srgbClr val="1C1C1C"/>
              </a:buClr>
              <a:buSzTx/>
              <a:buFontTx/>
              <a:buChar char="•"/>
              <a:tabLst/>
              <a:defRPr/>
            </a:pPr>
            <a:r>
              <a:rPr lang="zh-CN" altLang="en-US" b="1" kern="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评估自适应机制</a:t>
            </a:r>
            <a:endParaRPr kumimoji="0" lang="en-US" altLang="zh-CN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Rectangle 2"/>
          <p:cNvSpPr>
            <a:spLocks noChangeArrowheads="1"/>
          </p:cNvSpPr>
          <p:nvPr/>
        </p:nvSpPr>
        <p:spPr bwMode="auto">
          <a:xfrm>
            <a:off x="3492017" y="45049"/>
            <a:ext cx="5651985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二、自适应</a:t>
            </a:r>
            <a:r>
              <a: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-05</a:t>
            </a:r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方法</a:t>
            </a:r>
            <a:r>
              <a: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(19/21)</a:t>
            </a:r>
            <a:endParaRPr lang="zh-CN" alt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0" name="椭圆 49"/>
          <p:cNvSpPr/>
          <p:nvPr/>
        </p:nvSpPr>
        <p:spPr bwMode="auto">
          <a:xfrm>
            <a:off x="144060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" name="椭圆 53"/>
          <p:cNvSpPr/>
          <p:nvPr/>
        </p:nvSpPr>
        <p:spPr bwMode="auto">
          <a:xfrm>
            <a:off x="288058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" name="椭圆 57"/>
          <p:cNvSpPr/>
          <p:nvPr/>
        </p:nvSpPr>
        <p:spPr bwMode="auto">
          <a:xfrm>
            <a:off x="121513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" name="椭圆 62"/>
          <p:cNvSpPr/>
          <p:nvPr/>
        </p:nvSpPr>
        <p:spPr bwMode="auto">
          <a:xfrm>
            <a:off x="1359131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椭圆 63"/>
          <p:cNvSpPr/>
          <p:nvPr/>
        </p:nvSpPr>
        <p:spPr bwMode="auto">
          <a:xfrm>
            <a:off x="280802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" name="椭圆 64"/>
          <p:cNvSpPr/>
          <p:nvPr/>
        </p:nvSpPr>
        <p:spPr bwMode="auto">
          <a:xfrm>
            <a:off x="2952021" y="660802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" name="椭圆 65"/>
          <p:cNvSpPr/>
          <p:nvPr/>
        </p:nvSpPr>
        <p:spPr bwMode="auto">
          <a:xfrm>
            <a:off x="309601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" name="椭圆 66"/>
          <p:cNvSpPr/>
          <p:nvPr/>
        </p:nvSpPr>
        <p:spPr bwMode="auto">
          <a:xfrm>
            <a:off x="324001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" name="椭圆 67"/>
          <p:cNvSpPr/>
          <p:nvPr/>
        </p:nvSpPr>
        <p:spPr bwMode="auto">
          <a:xfrm>
            <a:off x="363601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" name="椭圆 68"/>
          <p:cNvSpPr/>
          <p:nvPr/>
        </p:nvSpPr>
        <p:spPr bwMode="auto">
          <a:xfrm>
            <a:off x="378001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" name="椭圆 69"/>
          <p:cNvSpPr/>
          <p:nvPr/>
        </p:nvSpPr>
        <p:spPr bwMode="auto">
          <a:xfrm>
            <a:off x="392400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" name="椭圆 70"/>
          <p:cNvSpPr/>
          <p:nvPr/>
        </p:nvSpPr>
        <p:spPr bwMode="auto">
          <a:xfrm>
            <a:off x="406800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" name="椭圆 71"/>
          <p:cNvSpPr/>
          <p:nvPr/>
        </p:nvSpPr>
        <p:spPr bwMode="auto">
          <a:xfrm>
            <a:off x="4212005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3" name="椭圆 72"/>
          <p:cNvSpPr/>
          <p:nvPr/>
        </p:nvSpPr>
        <p:spPr bwMode="auto">
          <a:xfrm>
            <a:off x="435600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" name="椭圆 73"/>
          <p:cNvSpPr/>
          <p:nvPr/>
        </p:nvSpPr>
        <p:spPr bwMode="auto">
          <a:xfrm>
            <a:off x="450000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5" name="椭圆 74"/>
          <p:cNvSpPr/>
          <p:nvPr/>
        </p:nvSpPr>
        <p:spPr bwMode="auto">
          <a:xfrm>
            <a:off x="464399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" name="椭圆 75"/>
          <p:cNvSpPr/>
          <p:nvPr/>
        </p:nvSpPr>
        <p:spPr bwMode="auto">
          <a:xfrm>
            <a:off x="478799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" name="椭圆 76"/>
          <p:cNvSpPr/>
          <p:nvPr/>
        </p:nvSpPr>
        <p:spPr bwMode="auto">
          <a:xfrm>
            <a:off x="4931995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8" name="椭圆 77"/>
          <p:cNvSpPr/>
          <p:nvPr/>
        </p:nvSpPr>
        <p:spPr bwMode="auto">
          <a:xfrm>
            <a:off x="5216403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9" name="椭圆 78"/>
          <p:cNvSpPr/>
          <p:nvPr/>
        </p:nvSpPr>
        <p:spPr bwMode="auto">
          <a:xfrm>
            <a:off x="5072405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0" name="椭圆 79"/>
          <p:cNvSpPr/>
          <p:nvPr/>
        </p:nvSpPr>
        <p:spPr bwMode="auto">
          <a:xfrm>
            <a:off x="1514714" y="664778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1" name="椭圆 80"/>
          <p:cNvSpPr/>
          <p:nvPr/>
        </p:nvSpPr>
        <p:spPr bwMode="auto">
          <a:xfrm>
            <a:off x="1658712" y="664778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2" name="椭圆 81"/>
          <p:cNvSpPr/>
          <p:nvPr/>
        </p:nvSpPr>
        <p:spPr bwMode="auto">
          <a:xfrm>
            <a:off x="923431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3" name="椭圆 82"/>
          <p:cNvSpPr/>
          <p:nvPr/>
        </p:nvSpPr>
        <p:spPr bwMode="auto">
          <a:xfrm>
            <a:off x="106742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4" name="椭圆 83"/>
          <p:cNvSpPr/>
          <p:nvPr/>
        </p:nvSpPr>
        <p:spPr bwMode="auto">
          <a:xfrm>
            <a:off x="7178795" y="662782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5" name="椭圆 84"/>
          <p:cNvSpPr/>
          <p:nvPr/>
        </p:nvSpPr>
        <p:spPr bwMode="auto">
          <a:xfrm>
            <a:off x="7321688" y="660802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7" name="椭圆 86"/>
          <p:cNvSpPr/>
          <p:nvPr/>
        </p:nvSpPr>
        <p:spPr bwMode="auto">
          <a:xfrm>
            <a:off x="42672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8" name="椭圆 87"/>
          <p:cNvSpPr/>
          <p:nvPr/>
        </p:nvSpPr>
        <p:spPr bwMode="auto">
          <a:xfrm>
            <a:off x="57072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9" name="椭圆 88"/>
          <p:cNvSpPr/>
          <p:nvPr/>
        </p:nvSpPr>
        <p:spPr bwMode="auto">
          <a:xfrm>
            <a:off x="180003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" name="椭圆 89"/>
          <p:cNvSpPr/>
          <p:nvPr/>
        </p:nvSpPr>
        <p:spPr bwMode="auto">
          <a:xfrm>
            <a:off x="2160032" y="668960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" name="椭圆 90"/>
          <p:cNvSpPr/>
          <p:nvPr/>
        </p:nvSpPr>
        <p:spPr bwMode="auto">
          <a:xfrm>
            <a:off x="2304030" y="66502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" name="椭圆 91"/>
          <p:cNvSpPr/>
          <p:nvPr/>
        </p:nvSpPr>
        <p:spPr bwMode="auto">
          <a:xfrm>
            <a:off x="2448028" y="668960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" name="椭圆 92"/>
          <p:cNvSpPr/>
          <p:nvPr/>
        </p:nvSpPr>
        <p:spPr bwMode="auto">
          <a:xfrm>
            <a:off x="7019966" y="664798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" name="椭圆 93"/>
          <p:cNvSpPr/>
          <p:nvPr/>
        </p:nvSpPr>
        <p:spPr bwMode="auto">
          <a:xfrm>
            <a:off x="537209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5" name="椭圆 94"/>
          <p:cNvSpPr/>
          <p:nvPr/>
        </p:nvSpPr>
        <p:spPr bwMode="auto">
          <a:xfrm>
            <a:off x="551609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6" name="椭圆 95"/>
          <p:cNvSpPr/>
          <p:nvPr/>
        </p:nvSpPr>
        <p:spPr bwMode="auto">
          <a:xfrm>
            <a:off x="566008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" name="椭圆 96"/>
          <p:cNvSpPr/>
          <p:nvPr/>
        </p:nvSpPr>
        <p:spPr bwMode="auto">
          <a:xfrm>
            <a:off x="580408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" name="椭圆 97"/>
          <p:cNvSpPr/>
          <p:nvPr/>
        </p:nvSpPr>
        <p:spPr bwMode="auto">
          <a:xfrm>
            <a:off x="5948085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" name="椭圆 104"/>
          <p:cNvSpPr/>
          <p:nvPr/>
        </p:nvSpPr>
        <p:spPr bwMode="auto">
          <a:xfrm>
            <a:off x="609208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7" name="椭圆 106"/>
          <p:cNvSpPr/>
          <p:nvPr/>
        </p:nvSpPr>
        <p:spPr bwMode="auto">
          <a:xfrm>
            <a:off x="6236081" y="667669"/>
            <a:ext cx="108000" cy="1080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8" name="椭圆 107"/>
          <p:cNvSpPr/>
          <p:nvPr/>
        </p:nvSpPr>
        <p:spPr bwMode="auto">
          <a:xfrm>
            <a:off x="638007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9" name="椭圆 108"/>
          <p:cNvSpPr/>
          <p:nvPr/>
        </p:nvSpPr>
        <p:spPr bwMode="auto">
          <a:xfrm>
            <a:off x="652407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987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0" y="833440"/>
            <a:ext cx="9144000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zh-CN" altLang="en-US" sz="3200" b="1" dirty="0">
                <a:solidFill>
                  <a:srgbClr val="6CA62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定义 </a:t>
            </a:r>
            <a:r>
              <a:rPr lang="en-US" altLang="zh-CN" sz="3200" b="1" dirty="0">
                <a:solidFill>
                  <a:srgbClr val="6CA62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灯片编号占位符 1"/>
          <p:cNvSpPr txBox="1">
            <a:spLocks noGrp="1"/>
          </p:cNvSpPr>
          <p:nvPr/>
        </p:nvSpPr>
        <p:spPr bwMode="auto">
          <a:xfrm>
            <a:off x="7235963" y="6596956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r">
              <a:defRPr kumimoji="1" sz="1400" b="1">
                <a:solidFill>
                  <a:schemeClr val="bg1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defRPr>
            </a:lvl1pPr>
          </a:lstStyle>
          <a:p>
            <a:fld id="{0D7D0512-7820-47F3-A392-C9562B311ADF}" type="slidenum">
              <a:rPr lang="zh-CN" altLang="en-US">
                <a:solidFill>
                  <a:srgbClr val="FFFFFF"/>
                </a:solidFill>
              </a:rPr>
              <a:pPr/>
              <a:t>4</a:t>
            </a:fld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484643" y="1470237"/>
            <a:ext cx="2087359" cy="4479134"/>
            <a:chOff x="2484643" y="1470237"/>
            <a:chExt cx="2087359" cy="4479134"/>
          </a:xfrm>
        </p:grpSpPr>
        <p:sp>
          <p:nvSpPr>
            <p:cNvPr id="26" name="圆角矩形 25"/>
            <p:cNvSpPr/>
            <p:nvPr/>
          </p:nvSpPr>
          <p:spPr>
            <a:xfrm>
              <a:off x="2484643" y="1470237"/>
              <a:ext cx="1943370" cy="4478728"/>
            </a:xfrm>
            <a:prstGeom prst="roundRect">
              <a:avLst>
                <a:gd name="adj" fmla="val 4118"/>
              </a:avLst>
            </a:prstGeom>
            <a:solidFill>
              <a:sysClr val="window" lastClr="FFFFFF"/>
            </a:solidFill>
            <a:ln w="2540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gray">
            <a:xfrm>
              <a:off x="2484643" y="5330246"/>
              <a:ext cx="2087359" cy="619125"/>
            </a:xfrm>
            <a:custGeom>
              <a:avLst/>
              <a:gdLst/>
              <a:ahLst/>
              <a:cxnLst/>
              <a:rect l="l" t="t" r="r" b="b"/>
              <a:pathLst>
                <a:path w="2053431" h="619125">
                  <a:moveTo>
                    <a:pt x="0" y="0"/>
                  </a:moveTo>
                  <a:lnTo>
                    <a:pt x="1912938" y="0"/>
                  </a:lnTo>
                  <a:lnTo>
                    <a:pt x="1912938" y="207229"/>
                  </a:lnTo>
                  <a:lnTo>
                    <a:pt x="2053431" y="313718"/>
                  </a:lnTo>
                  <a:lnTo>
                    <a:pt x="1912938" y="420207"/>
                  </a:lnTo>
                  <a:lnTo>
                    <a:pt x="1912938" y="619125"/>
                  </a:lnTo>
                  <a:lnTo>
                    <a:pt x="0" y="619125"/>
                  </a:lnTo>
                  <a:lnTo>
                    <a:pt x="0" y="438859"/>
                  </a:lnTo>
                  <a:lnTo>
                    <a:pt x="165100" y="313718"/>
                  </a:lnTo>
                  <a:lnTo>
                    <a:pt x="0" y="188578"/>
                  </a:lnTo>
                  <a:close/>
                </a:path>
              </a:pathLst>
            </a:custGeom>
            <a:solidFill>
              <a:srgbClr val="8BAB00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kern="0" dirty="0" err="1">
                  <a:solidFill>
                    <a:prstClr val="white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Brun</a:t>
              </a:r>
              <a:endParaRPr lang="en-US" altLang="zh-CN" b="1" kern="0" dirty="0">
                <a:solidFill>
                  <a:prstClr val="white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endParaRPr>
            </a:p>
            <a:p>
              <a:pPr algn="ctr"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kern="0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2009</a:t>
              </a:r>
              <a:endParaRPr lang="zh-CN" altLang="en-US" b="1" kern="0" dirty="0">
                <a:solidFill>
                  <a:prstClr val="white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6"/>
            <p:cNvSpPr txBox="1"/>
            <p:nvPr/>
          </p:nvSpPr>
          <p:spPr>
            <a:xfrm>
              <a:off x="2549828" y="2339160"/>
              <a:ext cx="1806175" cy="2169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dirty="0">
                  <a:solidFill>
                    <a:srgbClr val="5F5E5C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系统可</a:t>
              </a:r>
              <a:r>
                <a:rPr lang="zh-CN" altLang="en-US" b="1" dirty="0">
                  <a:solidFill>
                    <a:srgbClr val="6CA62C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调整自身</a:t>
              </a:r>
              <a:r>
                <a:rPr lang="zh-CN" altLang="en-US" dirty="0">
                  <a:solidFill>
                    <a:srgbClr val="5F5E5C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行为以适应环境</a:t>
              </a:r>
              <a:endParaRPr lang="en-US" altLang="zh-CN" dirty="0">
                <a:solidFill>
                  <a:srgbClr val="5F5E5C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endParaRPr>
            </a:p>
            <a:p>
              <a:pPr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altLang="zh-CN" dirty="0">
                <a:solidFill>
                  <a:srgbClr val="5F5E5C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endParaRPr>
            </a:p>
            <a:p>
              <a:pPr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dirty="0">
                  <a:solidFill>
                    <a:srgbClr val="5F5E5C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Self</a:t>
              </a:r>
              <a:r>
                <a:rPr lang="zh-CN" altLang="en-US" dirty="0">
                  <a:solidFill>
                    <a:srgbClr val="5F5E5C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指系统可</a:t>
              </a:r>
              <a:r>
                <a:rPr lang="zh-CN" altLang="en-US" b="1" dirty="0">
                  <a:solidFill>
                    <a:srgbClr val="6CA62C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自主决定</a:t>
              </a:r>
              <a:r>
                <a:rPr lang="zh-CN" altLang="en-US" dirty="0">
                  <a:solidFill>
                    <a:srgbClr val="5F5E5C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如何适应</a:t>
              </a:r>
            </a:p>
          </p:txBody>
        </p:sp>
      </p:grpSp>
      <p:sp>
        <p:nvSpPr>
          <p:cNvPr id="25" name="圆角矩形 24"/>
          <p:cNvSpPr/>
          <p:nvPr/>
        </p:nvSpPr>
        <p:spPr>
          <a:xfrm>
            <a:off x="261812" y="1470644"/>
            <a:ext cx="1933306" cy="4478728"/>
          </a:xfrm>
          <a:prstGeom prst="roundRect">
            <a:avLst>
              <a:gd name="adj" fmla="val 4118"/>
            </a:avLst>
          </a:prstGeom>
          <a:solidFill>
            <a:sysClr val="window" lastClr="FFFFFF"/>
          </a:solidFill>
          <a:ln w="2540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gray">
          <a:xfrm>
            <a:off x="251747" y="5330246"/>
            <a:ext cx="2087359" cy="619125"/>
          </a:xfrm>
          <a:custGeom>
            <a:avLst/>
            <a:gdLst/>
            <a:ahLst/>
            <a:cxnLst/>
            <a:rect l="l" t="t" r="r" b="b"/>
            <a:pathLst>
              <a:path w="2053431" h="619125">
                <a:moveTo>
                  <a:pt x="0" y="0"/>
                </a:moveTo>
                <a:lnTo>
                  <a:pt x="1912938" y="0"/>
                </a:lnTo>
                <a:lnTo>
                  <a:pt x="1912938" y="207229"/>
                </a:lnTo>
                <a:lnTo>
                  <a:pt x="2053431" y="313718"/>
                </a:lnTo>
                <a:lnTo>
                  <a:pt x="1912938" y="420207"/>
                </a:lnTo>
                <a:lnTo>
                  <a:pt x="1912938" y="619125"/>
                </a:lnTo>
                <a:lnTo>
                  <a:pt x="0" y="619125"/>
                </a:lnTo>
                <a:close/>
              </a:path>
            </a:pathLst>
          </a:custGeom>
          <a:solidFill>
            <a:srgbClr val="8BAB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kern="0" dirty="0" err="1">
                <a:solidFill>
                  <a:prstClr val="white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Ravindranathan</a:t>
            </a:r>
            <a:endParaRPr lang="en-US" altLang="zh-CN" b="1" kern="0" dirty="0">
              <a:solidFill>
                <a:prstClr val="white"/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kern="0" dirty="0">
                <a:solidFill>
                  <a:prstClr val="white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1998</a:t>
            </a:r>
            <a:endParaRPr lang="zh-CN" altLang="en-US" b="1" kern="0" dirty="0">
              <a:solidFill>
                <a:prstClr val="white"/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TextBox 6"/>
          <p:cNvSpPr txBox="1"/>
          <p:nvPr/>
        </p:nvSpPr>
        <p:spPr>
          <a:xfrm>
            <a:off x="324059" y="2133018"/>
            <a:ext cx="18061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一个系统在变化的环境中，通过</a:t>
            </a:r>
            <a:r>
              <a:rPr lang="zh-CN" altLang="en-US" b="1" dirty="0">
                <a:solidFill>
                  <a:srgbClr val="6CA62C"/>
                </a:solidFill>
                <a:latin typeface="微软雅黑" pitchFamily="34" charset="-122"/>
                <a:ea typeface="微软雅黑" pitchFamily="34" charset="-122"/>
              </a:rPr>
              <a:t>选择执行相关模型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或者</a:t>
            </a:r>
            <a:r>
              <a:rPr lang="zh-CN" altLang="en-US" b="1" dirty="0">
                <a:solidFill>
                  <a:srgbClr val="6CA62C"/>
                </a:solidFill>
                <a:latin typeface="微软雅黑" pitchFamily="34" charset="-122"/>
                <a:ea typeface="微软雅黑" pitchFamily="34" charset="-122"/>
              </a:rPr>
              <a:t>变换模型间的关系</a:t>
            </a:r>
            <a:r>
              <a:rPr lang="zh-CN" altLang="en-US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，以实现自己的目标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4716612" y="1470237"/>
            <a:ext cx="2087359" cy="4479134"/>
            <a:chOff x="4716612" y="1470237"/>
            <a:chExt cx="2087359" cy="4479134"/>
          </a:xfrm>
        </p:grpSpPr>
        <p:sp>
          <p:nvSpPr>
            <p:cNvPr id="27" name="圆角矩形 26"/>
            <p:cNvSpPr/>
            <p:nvPr/>
          </p:nvSpPr>
          <p:spPr>
            <a:xfrm>
              <a:off x="4716612" y="1470237"/>
              <a:ext cx="1943370" cy="4478728"/>
            </a:xfrm>
            <a:prstGeom prst="roundRect">
              <a:avLst>
                <a:gd name="adj" fmla="val 4118"/>
              </a:avLst>
            </a:prstGeom>
            <a:solidFill>
              <a:sysClr val="window" lastClr="FFFFFF"/>
            </a:solidFill>
            <a:ln w="2540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gray">
            <a:xfrm>
              <a:off x="4716612" y="5330246"/>
              <a:ext cx="2087359" cy="619125"/>
            </a:xfrm>
            <a:custGeom>
              <a:avLst/>
              <a:gdLst/>
              <a:ahLst/>
              <a:cxnLst/>
              <a:rect l="l" t="t" r="r" b="b"/>
              <a:pathLst>
                <a:path w="2053431" h="619125">
                  <a:moveTo>
                    <a:pt x="0" y="0"/>
                  </a:moveTo>
                  <a:lnTo>
                    <a:pt x="1912938" y="0"/>
                  </a:lnTo>
                  <a:lnTo>
                    <a:pt x="1912938" y="207229"/>
                  </a:lnTo>
                  <a:lnTo>
                    <a:pt x="2053431" y="313718"/>
                  </a:lnTo>
                  <a:lnTo>
                    <a:pt x="1912938" y="420207"/>
                  </a:lnTo>
                  <a:lnTo>
                    <a:pt x="1912938" y="619125"/>
                  </a:lnTo>
                  <a:lnTo>
                    <a:pt x="0" y="619125"/>
                  </a:lnTo>
                  <a:lnTo>
                    <a:pt x="0" y="438859"/>
                  </a:lnTo>
                  <a:lnTo>
                    <a:pt x="165100" y="313718"/>
                  </a:lnTo>
                  <a:lnTo>
                    <a:pt x="0" y="188578"/>
                  </a:lnTo>
                  <a:close/>
                </a:path>
              </a:pathLst>
            </a:custGeom>
            <a:solidFill>
              <a:srgbClr val="8BAB00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kern="0" dirty="0" err="1">
                  <a:solidFill>
                    <a:prstClr val="white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Salehie</a:t>
              </a:r>
              <a:endParaRPr lang="en-US" altLang="zh-CN" b="1" kern="0" dirty="0">
                <a:solidFill>
                  <a:prstClr val="white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endParaRPr>
            </a:p>
            <a:p>
              <a:pPr algn="ctr"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kern="0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2011</a:t>
              </a:r>
              <a:endParaRPr lang="zh-CN" altLang="en-US" b="1" kern="0" dirty="0">
                <a:solidFill>
                  <a:prstClr val="white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6"/>
            <p:cNvSpPr txBox="1"/>
            <p:nvPr/>
          </p:nvSpPr>
          <p:spPr>
            <a:xfrm>
              <a:off x="4781797" y="1940158"/>
              <a:ext cx="1806175" cy="30008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dirty="0">
                  <a:solidFill>
                    <a:srgbClr val="5F5E5C"/>
                  </a:solidFill>
                  <a:latin typeface="微软雅黑" pitchFamily="34" charset="-122"/>
                  <a:ea typeface="微软雅黑" pitchFamily="34" charset="-122"/>
                </a:rPr>
                <a:t>当系统发现自己</a:t>
              </a:r>
              <a:r>
                <a:rPr lang="zh-CN" altLang="en-US" b="1" dirty="0">
                  <a:solidFill>
                    <a:srgbClr val="6CA62C"/>
                  </a:solidFill>
                  <a:latin typeface="微软雅黑" pitchFamily="34" charset="-122"/>
                  <a:ea typeface="微软雅黑" pitchFamily="34" charset="-122"/>
                </a:rPr>
                <a:t>无法完成既定目标</a:t>
              </a:r>
              <a:r>
                <a:rPr lang="zh-CN" altLang="en-US" dirty="0">
                  <a:solidFill>
                    <a:srgbClr val="5F5E5C"/>
                  </a:solidFill>
                  <a:latin typeface="微软雅黑" pitchFamily="34" charset="-122"/>
                  <a:ea typeface="微软雅黑" pitchFamily="34" charset="-122"/>
                </a:rPr>
                <a:t>或者</a:t>
              </a:r>
              <a:r>
                <a:rPr lang="zh-CN" altLang="en-US" b="1" dirty="0">
                  <a:solidFill>
                    <a:srgbClr val="6CA62C"/>
                  </a:solidFill>
                  <a:latin typeface="微软雅黑" pitchFamily="34" charset="-122"/>
                  <a:ea typeface="微软雅黑" pitchFamily="34" charset="-122"/>
                </a:rPr>
                <a:t>有更好的策略可以采取</a:t>
              </a:r>
              <a:r>
                <a:rPr lang="zh-CN" altLang="en-US" dirty="0">
                  <a:solidFill>
                    <a:srgbClr val="5F5E5C"/>
                  </a:solidFill>
                  <a:latin typeface="微软雅黑" pitchFamily="34" charset="-122"/>
                  <a:ea typeface="微软雅黑" pitchFamily="34" charset="-122"/>
                </a:rPr>
                <a:t>时，将评估自身情况及环境情况，并作出调整</a:t>
              </a:r>
              <a:endParaRPr lang="zh-CN" altLang="en-US" dirty="0">
                <a:solidFill>
                  <a:srgbClr val="8BAB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940143" y="1470237"/>
            <a:ext cx="1951799" cy="4479134"/>
            <a:chOff x="6940143" y="1470237"/>
            <a:chExt cx="1951799" cy="4479134"/>
          </a:xfrm>
        </p:grpSpPr>
        <p:sp>
          <p:nvSpPr>
            <p:cNvPr id="28" name="圆角矩形 27"/>
            <p:cNvSpPr/>
            <p:nvPr/>
          </p:nvSpPr>
          <p:spPr>
            <a:xfrm>
              <a:off x="6948572" y="1470237"/>
              <a:ext cx="1943370" cy="4478728"/>
            </a:xfrm>
            <a:prstGeom prst="roundRect">
              <a:avLst>
                <a:gd name="adj" fmla="val 4118"/>
              </a:avLst>
            </a:prstGeom>
            <a:solidFill>
              <a:sysClr val="window" lastClr="FFFFFF"/>
            </a:solidFill>
            <a:ln w="2540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gray">
            <a:xfrm>
              <a:off x="6940143" y="5330246"/>
              <a:ext cx="1951799" cy="619125"/>
            </a:xfrm>
            <a:custGeom>
              <a:avLst/>
              <a:gdLst/>
              <a:ahLst/>
              <a:cxnLst/>
              <a:rect l="l" t="t" r="r" b="b"/>
              <a:pathLst>
                <a:path w="1912938" h="619125">
                  <a:moveTo>
                    <a:pt x="0" y="0"/>
                  </a:moveTo>
                  <a:lnTo>
                    <a:pt x="1912938" y="0"/>
                  </a:lnTo>
                  <a:lnTo>
                    <a:pt x="1912938" y="619125"/>
                  </a:lnTo>
                  <a:lnTo>
                    <a:pt x="0" y="619125"/>
                  </a:lnTo>
                  <a:lnTo>
                    <a:pt x="0" y="438859"/>
                  </a:lnTo>
                  <a:lnTo>
                    <a:pt x="165100" y="313718"/>
                  </a:lnTo>
                  <a:lnTo>
                    <a:pt x="0" y="188578"/>
                  </a:lnTo>
                  <a:close/>
                </a:path>
              </a:pathLst>
            </a:custGeom>
            <a:solidFill>
              <a:srgbClr val="8BAB00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kern="0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Naqvi</a:t>
              </a:r>
            </a:p>
            <a:p>
              <a:pPr algn="ctr"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kern="0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2012</a:t>
              </a:r>
              <a:endParaRPr lang="zh-CN" altLang="en-US" b="1" kern="0" dirty="0">
                <a:solidFill>
                  <a:prstClr val="white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6"/>
            <p:cNvSpPr txBox="1"/>
            <p:nvPr/>
          </p:nvSpPr>
          <p:spPr>
            <a:xfrm>
              <a:off x="7013766" y="1485027"/>
              <a:ext cx="1806175" cy="3831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dirty="0">
                  <a:solidFill>
                    <a:srgbClr val="5F5E5C"/>
                  </a:solidFill>
                  <a:latin typeface="微软雅黑" pitchFamily="34" charset="-122"/>
                  <a:ea typeface="微软雅黑" pitchFamily="34" charset="-122"/>
                </a:rPr>
                <a:t>系统包含一个</a:t>
              </a:r>
              <a:r>
                <a:rPr lang="zh-CN" altLang="en-US" b="1" dirty="0">
                  <a:solidFill>
                    <a:srgbClr val="6CA62C"/>
                  </a:solidFill>
                  <a:latin typeface="微软雅黑" pitchFamily="34" charset="-122"/>
                  <a:ea typeface="微软雅黑" pitchFamily="34" charset="-122"/>
                </a:rPr>
                <a:t>闭环控制系统</a:t>
              </a:r>
              <a:r>
                <a:rPr lang="zh-CN" altLang="en-US" dirty="0">
                  <a:solidFill>
                    <a:srgbClr val="5F5E5C"/>
                  </a:solidFill>
                  <a:latin typeface="微软雅黑" pitchFamily="34" charset="-122"/>
                  <a:ea typeface="微软雅黑" pitchFamily="34" charset="-122"/>
                </a:rPr>
                <a:t>，负责在运行时根据变化信息，自动调整系统</a:t>
              </a:r>
              <a:endParaRPr lang="en-US" altLang="zh-CN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altLang="zh-CN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dirty="0">
                  <a:solidFill>
                    <a:srgbClr val="5F5E5C"/>
                  </a:solidFill>
                  <a:latin typeface="微软雅黑" pitchFamily="34" charset="-122"/>
                  <a:ea typeface="微软雅黑" pitchFamily="34" charset="-122"/>
                </a:rPr>
                <a:t>变化来自</a:t>
              </a:r>
              <a:r>
                <a:rPr lang="zh-CN" altLang="en-US" b="1" dirty="0">
                  <a:solidFill>
                    <a:srgbClr val="6CA62C"/>
                  </a:solidFill>
                  <a:latin typeface="微软雅黑" pitchFamily="34" charset="-122"/>
                  <a:ea typeface="微软雅黑" pitchFamily="34" charset="-122"/>
                </a:rPr>
                <a:t>用户需求、系统特性和环境特征</a:t>
              </a:r>
            </a:p>
          </p:txBody>
        </p:sp>
      </p:grp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3492017" y="45049"/>
            <a:ext cx="5651985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二、自适应</a:t>
            </a:r>
            <a:r>
              <a: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-01</a:t>
            </a:r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定义</a:t>
            </a:r>
            <a:r>
              <a: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(2/4)</a:t>
            </a:r>
            <a:endParaRPr lang="zh-CN" alt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4" name="椭圆 73"/>
          <p:cNvSpPr/>
          <p:nvPr/>
        </p:nvSpPr>
        <p:spPr bwMode="auto">
          <a:xfrm>
            <a:off x="144060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5" name="椭圆 74"/>
          <p:cNvSpPr/>
          <p:nvPr/>
        </p:nvSpPr>
        <p:spPr bwMode="auto">
          <a:xfrm>
            <a:off x="288058" y="664733"/>
            <a:ext cx="108000" cy="1080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" name="椭圆 75"/>
          <p:cNvSpPr/>
          <p:nvPr/>
        </p:nvSpPr>
        <p:spPr bwMode="auto">
          <a:xfrm>
            <a:off x="121513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" name="椭圆 76"/>
          <p:cNvSpPr/>
          <p:nvPr/>
        </p:nvSpPr>
        <p:spPr bwMode="auto">
          <a:xfrm>
            <a:off x="1359131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8" name="椭圆 77"/>
          <p:cNvSpPr/>
          <p:nvPr/>
        </p:nvSpPr>
        <p:spPr bwMode="auto">
          <a:xfrm>
            <a:off x="280802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9" name="椭圆 78"/>
          <p:cNvSpPr/>
          <p:nvPr/>
        </p:nvSpPr>
        <p:spPr bwMode="auto">
          <a:xfrm>
            <a:off x="2952021" y="660802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0" name="椭圆 79"/>
          <p:cNvSpPr/>
          <p:nvPr/>
        </p:nvSpPr>
        <p:spPr bwMode="auto">
          <a:xfrm>
            <a:off x="309601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1" name="椭圆 80"/>
          <p:cNvSpPr/>
          <p:nvPr/>
        </p:nvSpPr>
        <p:spPr bwMode="auto">
          <a:xfrm>
            <a:off x="324001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2" name="椭圆 81"/>
          <p:cNvSpPr/>
          <p:nvPr/>
        </p:nvSpPr>
        <p:spPr bwMode="auto">
          <a:xfrm>
            <a:off x="363601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3" name="椭圆 82"/>
          <p:cNvSpPr/>
          <p:nvPr/>
        </p:nvSpPr>
        <p:spPr bwMode="auto">
          <a:xfrm>
            <a:off x="378001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4" name="椭圆 83"/>
          <p:cNvSpPr/>
          <p:nvPr/>
        </p:nvSpPr>
        <p:spPr bwMode="auto">
          <a:xfrm>
            <a:off x="392400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5" name="椭圆 84"/>
          <p:cNvSpPr/>
          <p:nvPr/>
        </p:nvSpPr>
        <p:spPr bwMode="auto">
          <a:xfrm>
            <a:off x="406800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6" name="椭圆 85"/>
          <p:cNvSpPr/>
          <p:nvPr/>
        </p:nvSpPr>
        <p:spPr bwMode="auto">
          <a:xfrm>
            <a:off x="4212005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7" name="椭圆 86"/>
          <p:cNvSpPr/>
          <p:nvPr/>
        </p:nvSpPr>
        <p:spPr bwMode="auto">
          <a:xfrm>
            <a:off x="435600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8" name="椭圆 87"/>
          <p:cNvSpPr/>
          <p:nvPr/>
        </p:nvSpPr>
        <p:spPr bwMode="auto">
          <a:xfrm>
            <a:off x="450000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9" name="椭圆 88"/>
          <p:cNvSpPr/>
          <p:nvPr/>
        </p:nvSpPr>
        <p:spPr bwMode="auto">
          <a:xfrm>
            <a:off x="464399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" name="椭圆 89"/>
          <p:cNvSpPr/>
          <p:nvPr/>
        </p:nvSpPr>
        <p:spPr bwMode="auto">
          <a:xfrm>
            <a:off x="478799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" name="椭圆 90"/>
          <p:cNvSpPr/>
          <p:nvPr/>
        </p:nvSpPr>
        <p:spPr bwMode="auto">
          <a:xfrm>
            <a:off x="4931995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" name="椭圆 91"/>
          <p:cNvSpPr/>
          <p:nvPr/>
        </p:nvSpPr>
        <p:spPr bwMode="auto">
          <a:xfrm>
            <a:off x="5216403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" name="椭圆 92"/>
          <p:cNvSpPr/>
          <p:nvPr/>
        </p:nvSpPr>
        <p:spPr bwMode="auto">
          <a:xfrm>
            <a:off x="5072405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" name="椭圆 93"/>
          <p:cNvSpPr/>
          <p:nvPr/>
        </p:nvSpPr>
        <p:spPr bwMode="auto">
          <a:xfrm>
            <a:off x="1514714" y="664778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5" name="椭圆 94"/>
          <p:cNvSpPr/>
          <p:nvPr/>
        </p:nvSpPr>
        <p:spPr bwMode="auto">
          <a:xfrm>
            <a:off x="1658712" y="664778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6" name="椭圆 95"/>
          <p:cNvSpPr/>
          <p:nvPr/>
        </p:nvSpPr>
        <p:spPr bwMode="auto">
          <a:xfrm>
            <a:off x="923431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" name="椭圆 96"/>
          <p:cNvSpPr/>
          <p:nvPr/>
        </p:nvSpPr>
        <p:spPr bwMode="auto">
          <a:xfrm>
            <a:off x="106742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" name="椭圆 97"/>
          <p:cNvSpPr/>
          <p:nvPr/>
        </p:nvSpPr>
        <p:spPr bwMode="auto">
          <a:xfrm>
            <a:off x="7178795" y="662782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" name="椭圆 98"/>
          <p:cNvSpPr/>
          <p:nvPr/>
        </p:nvSpPr>
        <p:spPr bwMode="auto">
          <a:xfrm>
            <a:off x="7321688" y="660802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" name="椭圆 100"/>
          <p:cNvSpPr/>
          <p:nvPr/>
        </p:nvSpPr>
        <p:spPr bwMode="auto">
          <a:xfrm>
            <a:off x="42672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" name="椭圆 101"/>
          <p:cNvSpPr/>
          <p:nvPr/>
        </p:nvSpPr>
        <p:spPr bwMode="auto">
          <a:xfrm>
            <a:off x="57072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" name="椭圆 102"/>
          <p:cNvSpPr/>
          <p:nvPr/>
        </p:nvSpPr>
        <p:spPr bwMode="auto">
          <a:xfrm>
            <a:off x="180003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" name="椭圆 103"/>
          <p:cNvSpPr/>
          <p:nvPr/>
        </p:nvSpPr>
        <p:spPr bwMode="auto">
          <a:xfrm>
            <a:off x="2160032" y="668960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" name="椭圆 104"/>
          <p:cNvSpPr/>
          <p:nvPr/>
        </p:nvSpPr>
        <p:spPr bwMode="auto">
          <a:xfrm>
            <a:off x="2304030" y="66502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6" name="椭圆 105"/>
          <p:cNvSpPr/>
          <p:nvPr/>
        </p:nvSpPr>
        <p:spPr bwMode="auto">
          <a:xfrm>
            <a:off x="2448028" y="668960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7" name="椭圆 106"/>
          <p:cNvSpPr/>
          <p:nvPr/>
        </p:nvSpPr>
        <p:spPr bwMode="auto">
          <a:xfrm>
            <a:off x="7019966" y="664798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8" name="椭圆 107"/>
          <p:cNvSpPr/>
          <p:nvPr/>
        </p:nvSpPr>
        <p:spPr bwMode="auto">
          <a:xfrm>
            <a:off x="537209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9" name="椭圆 108"/>
          <p:cNvSpPr/>
          <p:nvPr/>
        </p:nvSpPr>
        <p:spPr bwMode="auto">
          <a:xfrm>
            <a:off x="551609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0" name="椭圆 109"/>
          <p:cNvSpPr/>
          <p:nvPr/>
        </p:nvSpPr>
        <p:spPr bwMode="auto">
          <a:xfrm>
            <a:off x="566008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1" name="椭圆 110"/>
          <p:cNvSpPr/>
          <p:nvPr/>
        </p:nvSpPr>
        <p:spPr bwMode="auto">
          <a:xfrm>
            <a:off x="580408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" name="椭圆 111"/>
          <p:cNvSpPr/>
          <p:nvPr/>
        </p:nvSpPr>
        <p:spPr bwMode="auto">
          <a:xfrm>
            <a:off x="5948085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3" name="椭圆 112"/>
          <p:cNvSpPr/>
          <p:nvPr/>
        </p:nvSpPr>
        <p:spPr bwMode="auto">
          <a:xfrm>
            <a:off x="609208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" name="椭圆 113"/>
          <p:cNvSpPr/>
          <p:nvPr/>
        </p:nvSpPr>
        <p:spPr bwMode="auto">
          <a:xfrm>
            <a:off x="623608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5" name="椭圆 114"/>
          <p:cNvSpPr/>
          <p:nvPr/>
        </p:nvSpPr>
        <p:spPr bwMode="auto">
          <a:xfrm>
            <a:off x="638007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6" name="椭圆 115"/>
          <p:cNvSpPr/>
          <p:nvPr/>
        </p:nvSpPr>
        <p:spPr bwMode="auto">
          <a:xfrm>
            <a:off x="652407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2200" y="6090556"/>
            <a:ext cx="9144001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Ravindranathan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M., &amp; Leitch, R. (1998). Heterogeneous intelligent control systems. In IEE Proceedings – Control Theory and Applications (Vol. 14S, pp. 551–558).</a:t>
            </a:r>
          </a:p>
        </p:txBody>
      </p:sp>
      <p:sp>
        <p:nvSpPr>
          <p:cNvPr id="65" name="矩形 64"/>
          <p:cNvSpPr/>
          <p:nvPr/>
        </p:nvSpPr>
        <p:spPr>
          <a:xfrm>
            <a:off x="-3038" y="6119336"/>
            <a:ext cx="9144001" cy="7386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Brun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Y., Di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Marzo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Serugendo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G.,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Gacek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C., Giese, H.,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Kienle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H.,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Litoiu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M., Müller, H.,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Pezzè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M., &amp; Shaw, M. (2009). Engineering self-adaptive systems through feedback loops. In B. Cheng, R. de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Lemos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H. Giese, P.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Inverardi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&amp; J. Magee (Eds.), Software engineering for self-adaptive systems (Vol. 5525, pp. 48–70). Springer Berlin/Heidelberg.</a:t>
            </a:r>
          </a:p>
        </p:txBody>
      </p:sp>
      <p:sp>
        <p:nvSpPr>
          <p:cNvPr id="66" name="矩形 65"/>
          <p:cNvSpPr/>
          <p:nvPr/>
        </p:nvSpPr>
        <p:spPr>
          <a:xfrm>
            <a:off x="2200" y="6119336"/>
            <a:ext cx="9144001" cy="7386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altLang="zh-CN" sz="1400" dirty="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Salehie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M., &amp;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Tahvildari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L. (2011). Towards a goal-driven approach to action selection in self-adaptive software. Software - Practice and Experience.</a:t>
            </a:r>
          </a:p>
        </p:txBody>
      </p:sp>
      <p:sp>
        <p:nvSpPr>
          <p:cNvPr id="24" name="矩形 23"/>
          <p:cNvSpPr/>
          <p:nvPr/>
        </p:nvSpPr>
        <p:spPr>
          <a:xfrm>
            <a:off x="-8276" y="6090556"/>
            <a:ext cx="9144001" cy="7386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altLang="zh-CN" sz="1400" dirty="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endParaRPr lang="en-US" altLang="zh-CN" sz="1400" dirty="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Naqvi, M., (2012). Claims and supporting evidence for self-adaptive systems – A literature review. In (pp. 47).</a:t>
            </a:r>
            <a:endParaRPr lang="zh-CN" altLang="en-US" sz="1400" dirty="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42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  <p:bldP spid="2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792079781"/>
              </p:ext>
            </p:extLst>
          </p:nvPr>
        </p:nvGraphicFramePr>
        <p:xfrm>
          <a:off x="1499958" y="170879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0" y="833440"/>
            <a:ext cx="9144000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zh-CN" altLang="en-US" sz="3200" b="1" dirty="0">
                <a:solidFill>
                  <a:srgbClr val="6CA62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需求工程 </a:t>
            </a:r>
            <a:r>
              <a:rPr lang="en-US" altLang="zh-CN" sz="3200" b="1" dirty="0">
                <a:solidFill>
                  <a:srgbClr val="6CA62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灯片编号占位符 1"/>
          <p:cNvSpPr txBox="1">
            <a:spLocks noGrp="1"/>
          </p:cNvSpPr>
          <p:nvPr/>
        </p:nvSpPr>
        <p:spPr bwMode="auto">
          <a:xfrm>
            <a:off x="7235963" y="6596956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r">
              <a:defRPr kumimoji="1" sz="1400" b="1">
                <a:solidFill>
                  <a:schemeClr val="bg1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defRPr>
            </a:lvl1pPr>
          </a:lstStyle>
          <a:p>
            <a:fld id="{0D7D0512-7820-47F3-A392-C9562B311ADF}" type="slidenum">
              <a:rPr lang="zh-CN" altLang="en-US"/>
              <a:pPr/>
              <a:t>40</a:t>
            </a:fld>
            <a:endParaRPr lang="en-US" altLang="zh-CN" dirty="0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" y="6092963"/>
            <a:ext cx="9144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J. Whittle, P. Sawyer, N.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Bencomo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B.H.C. Cheng, J.-M.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Bruel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RELAX: a language to address uncertainty in self-adaptive systems requirement,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Requir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. Eng. 15 (2) (2010) 177–196.</a:t>
            </a:r>
          </a:p>
        </p:txBody>
      </p:sp>
      <p:sp>
        <p:nvSpPr>
          <p:cNvPr id="50" name="Line 13"/>
          <p:cNvSpPr>
            <a:spLocks noChangeShapeType="1"/>
          </p:cNvSpPr>
          <p:nvPr/>
        </p:nvSpPr>
        <p:spPr bwMode="auto">
          <a:xfrm flipH="1">
            <a:off x="235527" y="5601881"/>
            <a:ext cx="2608497" cy="0"/>
          </a:xfrm>
          <a:prstGeom prst="line">
            <a:avLst/>
          </a:prstGeom>
          <a:noFill/>
          <a:ln w="19050" cap="rnd">
            <a:solidFill>
              <a:srgbClr val="333333"/>
            </a:solidFill>
            <a:prstDash val="sysDot"/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charset="-127"/>
              <a:ea typeface="굴림" charset="-127"/>
            </a:endParaRPr>
          </a:p>
        </p:txBody>
      </p:sp>
      <p:sp>
        <p:nvSpPr>
          <p:cNvPr id="51" name="Line 14"/>
          <p:cNvSpPr>
            <a:spLocks noChangeShapeType="1"/>
          </p:cNvSpPr>
          <p:nvPr/>
        </p:nvSpPr>
        <p:spPr bwMode="auto">
          <a:xfrm flipH="1" flipV="1">
            <a:off x="235526" y="3415943"/>
            <a:ext cx="1944688" cy="0"/>
          </a:xfrm>
          <a:prstGeom prst="line">
            <a:avLst/>
          </a:prstGeom>
          <a:noFill/>
          <a:ln w="19050" cap="rnd">
            <a:solidFill>
              <a:srgbClr val="333333"/>
            </a:solidFill>
            <a:prstDash val="sysDot"/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charset="-127"/>
              <a:ea typeface="굴림" charset="-127"/>
            </a:endParaRPr>
          </a:p>
        </p:txBody>
      </p:sp>
      <p:sp>
        <p:nvSpPr>
          <p:cNvPr id="52" name="Line 15"/>
          <p:cNvSpPr>
            <a:spLocks noChangeShapeType="1"/>
          </p:cNvSpPr>
          <p:nvPr/>
        </p:nvSpPr>
        <p:spPr bwMode="auto">
          <a:xfrm flipH="1">
            <a:off x="5363989" y="2141898"/>
            <a:ext cx="1151984" cy="0"/>
          </a:xfrm>
          <a:prstGeom prst="line">
            <a:avLst/>
          </a:prstGeom>
          <a:noFill/>
          <a:ln w="19050" cap="rnd">
            <a:solidFill>
              <a:srgbClr val="333333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charset="-127"/>
              <a:ea typeface="굴림" charset="-127"/>
            </a:endParaRPr>
          </a:p>
        </p:txBody>
      </p:sp>
      <p:sp>
        <p:nvSpPr>
          <p:cNvPr id="54" name="Text Box 17"/>
          <p:cNvSpPr txBox="1">
            <a:spLocks noChangeArrowheads="1"/>
          </p:cNvSpPr>
          <p:nvPr/>
        </p:nvSpPr>
        <p:spPr bwMode="auto">
          <a:xfrm>
            <a:off x="235526" y="2133018"/>
            <a:ext cx="210450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800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kern="0" dirty="0">
                <a:solidFill>
                  <a:srgbClr val="6CA62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Runtime Entities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将需求建模为运行时的实体，并集成对需求的反射能力</a:t>
            </a:r>
            <a:endParaRPr kumimoji="1" lang="en-US" altLang="ko-KR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5" name="Text Box 18"/>
          <p:cNvSpPr txBox="1">
            <a:spLocks noChangeArrowheads="1"/>
          </p:cNvSpPr>
          <p:nvPr/>
        </p:nvSpPr>
        <p:spPr bwMode="auto">
          <a:xfrm>
            <a:off x="6515973" y="1641682"/>
            <a:ext cx="230468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800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kern="0" dirty="0">
                <a:solidFill>
                  <a:srgbClr val="6CA62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RELAX</a:t>
            </a:r>
            <a:endParaRPr kumimoji="1" lang="en-US" altLang="ko-KR" b="1" kern="0" dirty="0">
              <a:solidFill>
                <a:srgbClr val="6CA62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可处理不确定性采用自然语言描述需求</a:t>
            </a:r>
            <a:endParaRPr kumimoji="1" lang="en-US" altLang="ko-KR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6" name="Text Box 19"/>
          <p:cNvSpPr txBox="1">
            <a:spLocks noChangeArrowheads="1"/>
          </p:cNvSpPr>
          <p:nvPr/>
        </p:nvSpPr>
        <p:spPr bwMode="auto">
          <a:xfrm>
            <a:off x="6623614" y="5097634"/>
            <a:ext cx="194468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800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6CA62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Tropos4AS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基于</a:t>
            </a:r>
            <a:r>
              <a:rPr kumimoji="1" lang="en-US" altLang="zh-CN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Agent</a:t>
            </a:r>
            <a:r>
              <a:rPr kumimoji="1" lang="zh-CN" altLang="en-US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技术</a:t>
            </a:r>
            <a:endParaRPr kumimoji="1" lang="en-US" altLang="zh-CN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建模</a:t>
            </a:r>
            <a:r>
              <a:rPr kumimoji="1" lang="en-US" altLang="zh-CN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SAS</a:t>
            </a:r>
            <a:r>
              <a:rPr kumimoji="1" lang="zh-CN" altLang="en-US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的需求</a:t>
            </a:r>
            <a:endParaRPr kumimoji="1" lang="en-US" altLang="zh-CN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8" name="Text Box 21"/>
          <p:cNvSpPr txBox="1">
            <a:spLocks noChangeArrowheads="1"/>
          </p:cNvSpPr>
          <p:nvPr/>
        </p:nvSpPr>
        <p:spPr bwMode="auto">
          <a:xfrm>
            <a:off x="6630661" y="3668651"/>
            <a:ext cx="251334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800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kern="0" dirty="0">
                <a:solidFill>
                  <a:srgbClr val="6CA62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KAOS</a:t>
            </a:r>
            <a:r>
              <a:rPr kumimoji="1" lang="zh-CN" altLang="en-US" b="1" kern="0" dirty="0">
                <a:solidFill>
                  <a:srgbClr val="6CA62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b="1" kern="0" dirty="0" err="1">
                <a:solidFill>
                  <a:srgbClr val="6CA62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zh-CN" altLang="en-US" b="1" kern="0" dirty="0">
                <a:solidFill>
                  <a:srgbClr val="6CA62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*，</a:t>
            </a:r>
            <a:r>
              <a:rPr kumimoji="1" lang="en-US" altLang="zh-CN" b="1" kern="0" dirty="0" err="1">
                <a:solidFill>
                  <a:srgbClr val="6CA62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LoREM</a:t>
            </a:r>
            <a:r>
              <a:rPr kumimoji="1" lang="zh-CN" altLang="en-US" b="1" kern="0" dirty="0">
                <a:solidFill>
                  <a:srgbClr val="6CA62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b="1" kern="0" dirty="0">
                <a:solidFill>
                  <a:srgbClr val="6CA62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FLAGS</a:t>
            </a:r>
            <a:r>
              <a:rPr kumimoji="1" lang="zh-CN" altLang="en-US" b="1" kern="0" dirty="0">
                <a:solidFill>
                  <a:srgbClr val="6CA62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b="1" kern="0" dirty="0">
                <a:solidFill>
                  <a:srgbClr val="6CA62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CARE</a:t>
            </a:r>
            <a:endParaRPr kumimoji="1" lang="en-US" altLang="ko-KR" b="1" i="0" u="none" strike="noStrike" kern="0" cap="none" spc="0" normalizeH="0" baseline="0" noProof="0" dirty="0">
              <a:ln>
                <a:noFill/>
              </a:ln>
              <a:solidFill>
                <a:srgbClr val="6CA62C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kern="0" noProof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基于目标模型</a:t>
            </a:r>
            <a:r>
              <a:rPr kumimoji="1" lang="zh-CN" altLang="en-US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zh-CN" altLang="en-US" kern="0" noProof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针对</a:t>
            </a:r>
            <a:endParaRPr kumimoji="1" lang="en-US" altLang="zh-CN" kern="0" noProof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kern="0" noProof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SAS</a:t>
            </a:r>
            <a:r>
              <a:rPr kumimoji="1" lang="zh-CN" altLang="en-US" kern="0" noProof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的需求描述语言</a:t>
            </a:r>
            <a:endParaRPr kumimoji="1" lang="en-US" altLang="ko-KR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6" name="Text Box 20"/>
          <p:cNvSpPr txBox="1">
            <a:spLocks noChangeArrowheads="1"/>
          </p:cNvSpPr>
          <p:nvPr/>
        </p:nvSpPr>
        <p:spPr bwMode="auto">
          <a:xfrm>
            <a:off x="235527" y="4851372"/>
            <a:ext cx="234326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800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kern="0" dirty="0">
                <a:solidFill>
                  <a:srgbClr val="6CA62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Live sequence charts 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基于场景的描述语言</a:t>
            </a:r>
            <a:endParaRPr kumimoji="1" lang="en-US" altLang="ko-KR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0" name="Line 14"/>
          <p:cNvSpPr>
            <a:spLocks noChangeShapeType="1"/>
          </p:cNvSpPr>
          <p:nvPr/>
        </p:nvSpPr>
        <p:spPr bwMode="auto">
          <a:xfrm flipV="1">
            <a:off x="6227977" y="5097634"/>
            <a:ext cx="2663963" cy="0"/>
          </a:xfrm>
          <a:prstGeom prst="line">
            <a:avLst/>
          </a:prstGeom>
          <a:noFill/>
          <a:ln w="19050" cap="rnd">
            <a:solidFill>
              <a:srgbClr val="333333"/>
            </a:solidFill>
            <a:prstDash val="sysDot"/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charset="-127"/>
              <a:ea typeface="굴림" charset="-127"/>
            </a:endParaRPr>
          </a:p>
        </p:txBody>
      </p:sp>
      <p:sp>
        <p:nvSpPr>
          <p:cNvPr id="71" name="Line 14"/>
          <p:cNvSpPr>
            <a:spLocks noChangeShapeType="1"/>
          </p:cNvSpPr>
          <p:nvPr/>
        </p:nvSpPr>
        <p:spPr bwMode="auto">
          <a:xfrm flipV="1">
            <a:off x="6875969" y="3632310"/>
            <a:ext cx="2015972" cy="0"/>
          </a:xfrm>
          <a:prstGeom prst="line">
            <a:avLst/>
          </a:prstGeom>
          <a:noFill/>
          <a:ln w="19050" cap="rnd">
            <a:solidFill>
              <a:srgbClr val="333333"/>
            </a:solidFill>
            <a:prstDash val="sysDot"/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charset="-127"/>
              <a:ea typeface="굴림" charset="-127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94672" y="3743659"/>
            <a:ext cx="295465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dirty="0">
                <a:ln w="0"/>
                <a:solidFill>
                  <a:srgbClr val="00B050"/>
                </a:soli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需求描述语言</a:t>
            </a:r>
            <a:endParaRPr lang="zh-CN" altLang="en-US" sz="3600" b="0" cap="none" spc="0" dirty="0">
              <a:ln w="0"/>
              <a:solidFill>
                <a:srgbClr val="00B050"/>
              </a:soli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Rectangle 2"/>
          <p:cNvSpPr>
            <a:spLocks noChangeArrowheads="1"/>
          </p:cNvSpPr>
          <p:nvPr/>
        </p:nvSpPr>
        <p:spPr bwMode="auto">
          <a:xfrm>
            <a:off x="3492017" y="45049"/>
            <a:ext cx="5651985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二、自适应</a:t>
            </a:r>
            <a:r>
              <a: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-05</a:t>
            </a:r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方法</a:t>
            </a:r>
            <a:r>
              <a: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(20/21)</a:t>
            </a:r>
            <a:endParaRPr lang="zh-CN" alt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3" name="椭圆 72"/>
          <p:cNvSpPr/>
          <p:nvPr/>
        </p:nvSpPr>
        <p:spPr bwMode="auto">
          <a:xfrm>
            <a:off x="144060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" name="椭圆 73"/>
          <p:cNvSpPr/>
          <p:nvPr/>
        </p:nvSpPr>
        <p:spPr bwMode="auto">
          <a:xfrm>
            <a:off x="288058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5" name="椭圆 74"/>
          <p:cNvSpPr/>
          <p:nvPr/>
        </p:nvSpPr>
        <p:spPr bwMode="auto">
          <a:xfrm>
            <a:off x="121513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" name="椭圆 75"/>
          <p:cNvSpPr/>
          <p:nvPr/>
        </p:nvSpPr>
        <p:spPr bwMode="auto">
          <a:xfrm>
            <a:off x="1359131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" name="椭圆 76"/>
          <p:cNvSpPr/>
          <p:nvPr/>
        </p:nvSpPr>
        <p:spPr bwMode="auto">
          <a:xfrm>
            <a:off x="280802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8" name="椭圆 77"/>
          <p:cNvSpPr/>
          <p:nvPr/>
        </p:nvSpPr>
        <p:spPr bwMode="auto">
          <a:xfrm>
            <a:off x="2952021" y="660802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9" name="椭圆 78"/>
          <p:cNvSpPr/>
          <p:nvPr/>
        </p:nvSpPr>
        <p:spPr bwMode="auto">
          <a:xfrm>
            <a:off x="309601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0" name="椭圆 79"/>
          <p:cNvSpPr/>
          <p:nvPr/>
        </p:nvSpPr>
        <p:spPr bwMode="auto">
          <a:xfrm>
            <a:off x="324001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1" name="椭圆 80"/>
          <p:cNvSpPr/>
          <p:nvPr/>
        </p:nvSpPr>
        <p:spPr bwMode="auto">
          <a:xfrm>
            <a:off x="363601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2" name="椭圆 81"/>
          <p:cNvSpPr/>
          <p:nvPr/>
        </p:nvSpPr>
        <p:spPr bwMode="auto">
          <a:xfrm>
            <a:off x="378001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3" name="椭圆 82"/>
          <p:cNvSpPr/>
          <p:nvPr/>
        </p:nvSpPr>
        <p:spPr bwMode="auto">
          <a:xfrm>
            <a:off x="392400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4" name="椭圆 83"/>
          <p:cNvSpPr/>
          <p:nvPr/>
        </p:nvSpPr>
        <p:spPr bwMode="auto">
          <a:xfrm>
            <a:off x="406800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5" name="椭圆 84"/>
          <p:cNvSpPr/>
          <p:nvPr/>
        </p:nvSpPr>
        <p:spPr bwMode="auto">
          <a:xfrm>
            <a:off x="4212005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6" name="椭圆 85"/>
          <p:cNvSpPr/>
          <p:nvPr/>
        </p:nvSpPr>
        <p:spPr bwMode="auto">
          <a:xfrm>
            <a:off x="435600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7" name="椭圆 86"/>
          <p:cNvSpPr/>
          <p:nvPr/>
        </p:nvSpPr>
        <p:spPr bwMode="auto">
          <a:xfrm>
            <a:off x="450000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8" name="椭圆 87"/>
          <p:cNvSpPr/>
          <p:nvPr/>
        </p:nvSpPr>
        <p:spPr bwMode="auto">
          <a:xfrm>
            <a:off x="464399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9" name="椭圆 88"/>
          <p:cNvSpPr/>
          <p:nvPr/>
        </p:nvSpPr>
        <p:spPr bwMode="auto">
          <a:xfrm>
            <a:off x="478799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" name="椭圆 89"/>
          <p:cNvSpPr/>
          <p:nvPr/>
        </p:nvSpPr>
        <p:spPr bwMode="auto">
          <a:xfrm>
            <a:off x="4931995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" name="椭圆 90"/>
          <p:cNvSpPr/>
          <p:nvPr/>
        </p:nvSpPr>
        <p:spPr bwMode="auto">
          <a:xfrm>
            <a:off x="5216403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" name="椭圆 91"/>
          <p:cNvSpPr/>
          <p:nvPr/>
        </p:nvSpPr>
        <p:spPr bwMode="auto">
          <a:xfrm>
            <a:off x="5072405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" name="椭圆 92"/>
          <p:cNvSpPr/>
          <p:nvPr/>
        </p:nvSpPr>
        <p:spPr bwMode="auto">
          <a:xfrm>
            <a:off x="1514714" y="664778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" name="椭圆 93"/>
          <p:cNvSpPr/>
          <p:nvPr/>
        </p:nvSpPr>
        <p:spPr bwMode="auto">
          <a:xfrm>
            <a:off x="1658712" y="664778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5" name="椭圆 94"/>
          <p:cNvSpPr/>
          <p:nvPr/>
        </p:nvSpPr>
        <p:spPr bwMode="auto">
          <a:xfrm>
            <a:off x="923431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6" name="椭圆 95"/>
          <p:cNvSpPr/>
          <p:nvPr/>
        </p:nvSpPr>
        <p:spPr bwMode="auto">
          <a:xfrm>
            <a:off x="106742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" name="椭圆 96"/>
          <p:cNvSpPr/>
          <p:nvPr/>
        </p:nvSpPr>
        <p:spPr bwMode="auto">
          <a:xfrm>
            <a:off x="7178795" y="662782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" name="椭圆 97"/>
          <p:cNvSpPr/>
          <p:nvPr/>
        </p:nvSpPr>
        <p:spPr bwMode="auto">
          <a:xfrm>
            <a:off x="7321688" y="660802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" name="椭圆 99"/>
          <p:cNvSpPr/>
          <p:nvPr/>
        </p:nvSpPr>
        <p:spPr bwMode="auto">
          <a:xfrm>
            <a:off x="42672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" name="椭圆 100"/>
          <p:cNvSpPr/>
          <p:nvPr/>
        </p:nvSpPr>
        <p:spPr bwMode="auto">
          <a:xfrm>
            <a:off x="57072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" name="椭圆 101"/>
          <p:cNvSpPr/>
          <p:nvPr/>
        </p:nvSpPr>
        <p:spPr bwMode="auto">
          <a:xfrm>
            <a:off x="180003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" name="椭圆 102"/>
          <p:cNvSpPr/>
          <p:nvPr/>
        </p:nvSpPr>
        <p:spPr bwMode="auto">
          <a:xfrm>
            <a:off x="2160032" y="668960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" name="椭圆 103"/>
          <p:cNvSpPr/>
          <p:nvPr/>
        </p:nvSpPr>
        <p:spPr bwMode="auto">
          <a:xfrm>
            <a:off x="2304030" y="66502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" name="椭圆 104"/>
          <p:cNvSpPr/>
          <p:nvPr/>
        </p:nvSpPr>
        <p:spPr bwMode="auto">
          <a:xfrm>
            <a:off x="2448028" y="668960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6" name="椭圆 105"/>
          <p:cNvSpPr/>
          <p:nvPr/>
        </p:nvSpPr>
        <p:spPr bwMode="auto">
          <a:xfrm>
            <a:off x="7019966" y="664798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7" name="椭圆 106"/>
          <p:cNvSpPr/>
          <p:nvPr/>
        </p:nvSpPr>
        <p:spPr bwMode="auto">
          <a:xfrm>
            <a:off x="537209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8" name="椭圆 107"/>
          <p:cNvSpPr/>
          <p:nvPr/>
        </p:nvSpPr>
        <p:spPr bwMode="auto">
          <a:xfrm>
            <a:off x="551609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9" name="椭圆 108"/>
          <p:cNvSpPr/>
          <p:nvPr/>
        </p:nvSpPr>
        <p:spPr bwMode="auto">
          <a:xfrm>
            <a:off x="566008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0" name="椭圆 109"/>
          <p:cNvSpPr/>
          <p:nvPr/>
        </p:nvSpPr>
        <p:spPr bwMode="auto">
          <a:xfrm>
            <a:off x="580408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1" name="椭圆 110"/>
          <p:cNvSpPr/>
          <p:nvPr/>
        </p:nvSpPr>
        <p:spPr bwMode="auto">
          <a:xfrm>
            <a:off x="5948085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" name="椭圆 111"/>
          <p:cNvSpPr/>
          <p:nvPr/>
        </p:nvSpPr>
        <p:spPr bwMode="auto">
          <a:xfrm>
            <a:off x="609208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3" name="椭圆 112"/>
          <p:cNvSpPr/>
          <p:nvPr/>
        </p:nvSpPr>
        <p:spPr bwMode="auto">
          <a:xfrm>
            <a:off x="623608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" name="椭圆 113"/>
          <p:cNvSpPr/>
          <p:nvPr/>
        </p:nvSpPr>
        <p:spPr bwMode="auto">
          <a:xfrm>
            <a:off x="6380079" y="664733"/>
            <a:ext cx="108000" cy="1080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5" name="椭圆 114"/>
          <p:cNvSpPr/>
          <p:nvPr/>
        </p:nvSpPr>
        <p:spPr bwMode="auto">
          <a:xfrm>
            <a:off x="652407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0586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0" y="833440"/>
            <a:ext cx="9144000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zh-CN" altLang="en-US" sz="3200" b="1" dirty="0">
                <a:solidFill>
                  <a:srgbClr val="6CA62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其他方法 </a:t>
            </a:r>
            <a:r>
              <a:rPr lang="en-US" altLang="zh-CN" sz="3200" b="1" dirty="0">
                <a:solidFill>
                  <a:srgbClr val="6CA62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灯片编号占位符 1"/>
          <p:cNvSpPr txBox="1">
            <a:spLocks noGrp="1"/>
          </p:cNvSpPr>
          <p:nvPr/>
        </p:nvSpPr>
        <p:spPr bwMode="auto">
          <a:xfrm>
            <a:off x="7235963" y="6596956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r">
              <a:defRPr kumimoji="1" sz="1400" b="1">
                <a:solidFill>
                  <a:schemeClr val="bg1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defRPr>
            </a:lvl1pPr>
          </a:lstStyle>
          <a:p>
            <a:fld id="{0D7D0512-7820-47F3-A392-C9562B311ADF}" type="slidenum">
              <a:rPr lang="zh-CN" altLang="en-US"/>
              <a:pPr/>
              <a:t>41</a:t>
            </a:fld>
            <a:endParaRPr lang="en-US" altLang="zh-CN" dirty="0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" y="6092963"/>
            <a:ext cx="9144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C.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Krupitzer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S.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VanSyckel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C. Becker, FESAS: towards a framework for engineering self-adaptive systems, in: Proc. SASO, IEEE, 2013, pp. 263–264.</a:t>
            </a:r>
          </a:p>
        </p:txBody>
      </p:sp>
      <p:sp>
        <p:nvSpPr>
          <p:cNvPr id="39" name="AutoShape 3"/>
          <p:cNvSpPr>
            <a:spLocks noChangeArrowheads="1"/>
          </p:cNvSpPr>
          <p:nvPr/>
        </p:nvSpPr>
        <p:spPr bwMode="ltGray">
          <a:xfrm>
            <a:off x="873748" y="1938588"/>
            <a:ext cx="2184400" cy="3303587"/>
          </a:xfrm>
          <a:prstGeom prst="flowChartOffpageConnector">
            <a:avLst/>
          </a:prstGeom>
          <a:gradFill flip="none" rotWithShape="1">
            <a:gsLst>
              <a:gs pos="0">
                <a:srgbClr val="9FCC3E">
                  <a:tint val="66000"/>
                  <a:satMod val="160000"/>
                </a:srgbClr>
              </a:gs>
              <a:gs pos="50000">
                <a:srgbClr val="9FCC3E">
                  <a:tint val="44500"/>
                  <a:satMod val="160000"/>
                </a:srgbClr>
              </a:gs>
              <a:gs pos="100000">
                <a:srgbClr val="9FCC3E">
                  <a:tint val="23500"/>
                  <a:satMod val="160000"/>
                </a:srgbClr>
              </a:gs>
            </a:gsLst>
            <a:lin ang="5400000" scaled="1"/>
            <a:tileRect/>
          </a:gradFill>
          <a:ln w="19050" algn="ctr">
            <a:noFill/>
            <a:miter lim="800000"/>
            <a:headEnd/>
            <a:tailEnd/>
          </a:ln>
          <a:effectLst>
            <a:prstShdw prst="shdw13" dist="45791" dir="3378596">
              <a:srgbClr val="1C1C1C">
                <a:alpha val="50000"/>
              </a:srgbClr>
            </a:prst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0" name="Oval 4"/>
          <p:cNvSpPr>
            <a:spLocks noChangeArrowheads="1"/>
          </p:cNvSpPr>
          <p:nvPr/>
        </p:nvSpPr>
        <p:spPr bwMode="gray">
          <a:xfrm>
            <a:off x="1042023" y="1629025"/>
            <a:ext cx="1828800" cy="565150"/>
          </a:xfrm>
          <a:prstGeom prst="ellipse">
            <a:avLst/>
          </a:prstGeom>
          <a:gradFill rotWithShape="1">
            <a:gsLst>
              <a:gs pos="0">
                <a:srgbClr val="DFDFDF"/>
              </a:gs>
              <a:gs pos="50000">
                <a:srgbClr val="DFDFDF">
                  <a:gamma/>
                  <a:tint val="24314"/>
                  <a:invGamma/>
                </a:srgbClr>
              </a:gs>
              <a:gs pos="100000">
                <a:srgbClr val="DFDFDF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1" name="Rectangle 5"/>
          <p:cNvSpPr>
            <a:spLocks noChangeArrowheads="1"/>
          </p:cNvSpPr>
          <p:nvPr/>
        </p:nvSpPr>
        <p:spPr bwMode="gray">
          <a:xfrm>
            <a:off x="1404044" y="1736975"/>
            <a:ext cx="1107996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rgbClr val="1C1C1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基于任务</a:t>
            </a:r>
            <a:endParaRPr lang="en-US" altLang="zh-CN" b="1" dirty="0">
              <a:solidFill>
                <a:srgbClr val="1C1C1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AutoShape 6"/>
          <p:cNvSpPr>
            <a:spLocks noChangeArrowheads="1"/>
          </p:cNvSpPr>
          <p:nvPr/>
        </p:nvSpPr>
        <p:spPr bwMode="ltGray">
          <a:xfrm>
            <a:off x="3489948" y="1932238"/>
            <a:ext cx="2259013" cy="3284537"/>
          </a:xfrm>
          <a:prstGeom prst="flowChartOffpageConnector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5400000" scaled="1"/>
            <a:tileRect/>
          </a:gradFill>
          <a:ln w="19050" algn="ctr">
            <a:noFill/>
            <a:miter lim="800000"/>
            <a:headEnd/>
            <a:tailEnd/>
          </a:ln>
          <a:effectLst>
            <a:prstShdw prst="shdw13" dist="45791" dir="3378596">
              <a:srgbClr val="1C1C1C">
                <a:alpha val="50000"/>
              </a:srgbClr>
            </a:prst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3" name="Oval 7"/>
          <p:cNvSpPr>
            <a:spLocks noChangeArrowheads="1"/>
          </p:cNvSpPr>
          <p:nvPr/>
        </p:nvSpPr>
        <p:spPr bwMode="gray">
          <a:xfrm>
            <a:off x="3661398" y="1629025"/>
            <a:ext cx="1831975" cy="565150"/>
          </a:xfrm>
          <a:prstGeom prst="ellipse">
            <a:avLst/>
          </a:prstGeom>
          <a:gradFill rotWithShape="1">
            <a:gsLst>
              <a:gs pos="0">
                <a:srgbClr val="DFDFDF"/>
              </a:gs>
              <a:gs pos="50000">
                <a:srgbClr val="DFDFDF">
                  <a:gamma/>
                  <a:tint val="24314"/>
                  <a:invGamma/>
                </a:srgbClr>
              </a:gs>
              <a:gs pos="100000">
                <a:srgbClr val="DFDFDF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4" name="Rectangle 8"/>
          <p:cNvSpPr>
            <a:spLocks noChangeArrowheads="1"/>
          </p:cNvSpPr>
          <p:nvPr/>
        </p:nvSpPr>
        <p:spPr bwMode="gray">
          <a:xfrm>
            <a:off x="3780011" y="1736975"/>
            <a:ext cx="156966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C1C1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中间件为中心</a:t>
            </a:r>
            <a:endParaRPr lang="en-US" altLang="zh-CN" b="1" dirty="0">
              <a:solidFill>
                <a:srgbClr val="1C1C1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AutoShape 9"/>
          <p:cNvSpPr>
            <a:spLocks noChangeArrowheads="1"/>
          </p:cNvSpPr>
          <p:nvPr/>
        </p:nvSpPr>
        <p:spPr bwMode="ltGray">
          <a:xfrm>
            <a:off x="6122023" y="1932238"/>
            <a:ext cx="2193925" cy="3303587"/>
          </a:xfrm>
          <a:prstGeom prst="flowChartOffpageConnector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43922"/>
                  <a:invGamma/>
                </a:schemeClr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  <a:effectLst>
            <a:prstShdw prst="shdw13" dist="45791" dir="3378596">
              <a:srgbClr val="1C1C1C">
                <a:alpha val="50000"/>
              </a:srgbClr>
            </a:prst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6" name="Oval 10"/>
          <p:cNvSpPr>
            <a:spLocks noChangeArrowheads="1"/>
          </p:cNvSpPr>
          <p:nvPr/>
        </p:nvSpPr>
        <p:spPr bwMode="gray">
          <a:xfrm>
            <a:off x="6283948" y="1629025"/>
            <a:ext cx="1828800" cy="565150"/>
          </a:xfrm>
          <a:prstGeom prst="ellipse">
            <a:avLst/>
          </a:prstGeom>
          <a:gradFill rotWithShape="1">
            <a:gsLst>
              <a:gs pos="0">
                <a:srgbClr val="DFDFDF"/>
              </a:gs>
              <a:gs pos="50000">
                <a:srgbClr val="DFDFDF">
                  <a:gamma/>
                  <a:tint val="24314"/>
                  <a:invGamma/>
                </a:srgbClr>
              </a:gs>
              <a:gs pos="100000">
                <a:srgbClr val="DFDFDF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7" name="Rectangle 11"/>
          <p:cNvSpPr>
            <a:spLocks noChangeArrowheads="1"/>
          </p:cNvSpPr>
          <p:nvPr/>
        </p:nvSpPr>
        <p:spPr bwMode="gray">
          <a:xfrm>
            <a:off x="6659971" y="1736975"/>
            <a:ext cx="1107996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rgbClr val="1C1C1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简化设计</a:t>
            </a:r>
            <a:endParaRPr lang="en-US" altLang="zh-CN" b="1" dirty="0">
              <a:solidFill>
                <a:srgbClr val="1C1C1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Rectangle 12"/>
          <p:cNvSpPr>
            <a:spLocks noChangeArrowheads="1"/>
          </p:cNvSpPr>
          <p:nvPr/>
        </p:nvSpPr>
        <p:spPr bwMode="black">
          <a:xfrm>
            <a:off x="926136" y="2365625"/>
            <a:ext cx="2103437" cy="2225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根据用户任务的特点制定自适应策略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自适应机制不是预先定义的，而需要根据用户任务的情况推理产生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9" name="Rectangle 31"/>
          <p:cNvSpPr>
            <a:spLocks noChangeArrowheads="1"/>
          </p:cNvSpPr>
          <p:nvPr/>
        </p:nvSpPr>
        <p:spPr bwMode="black">
          <a:xfrm>
            <a:off x="3523286" y="2368800"/>
            <a:ext cx="2100262" cy="10064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1450" indent="-171450">
              <a:lnSpc>
                <a:spcPct val="110000"/>
              </a:lnSpc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建立自适应中间件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10000"/>
              </a:lnSpc>
            </a:pP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10000"/>
              </a:lnSpc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支持结构层调整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0" name="Rectangle 38"/>
          <p:cNvSpPr>
            <a:spLocks noChangeArrowheads="1"/>
          </p:cNvSpPr>
          <p:nvPr/>
        </p:nvSpPr>
        <p:spPr bwMode="black">
          <a:xfrm>
            <a:off x="6131548" y="2368800"/>
            <a:ext cx="2100263" cy="2225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建立构件库以重用构件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建立设计空间，聚类设计方案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应用集成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1" name="AutoShape 39"/>
          <p:cNvSpPr>
            <a:spLocks noChangeArrowheads="1"/>
          </p:cNvSpPr>
          <p:nvPr/>
        </p:nvSpPr>
        <p:spPr bwMode="gray">
          <a:xfrm>
            <a:off x="954711" y="5311230"/>
            <a:ext cx="7277100" cy="703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6796" dir="3806097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2" name="Rectangle 41"/>
          <p:cNvSpPr>
            <a:spLocks noChangeArrowheads="1"/>
          </p:cNvSpPr>
          <p:nvPr/>
        </p:nvSpPr>
        <p:spPr bwMode="auto">
          <a:xfrm>
            <a:off x="1640511" y="5507634"/>
            <a:ext cx="591978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关于自适应软件系统的其他研究方法或研究方向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Rectangle 2"/>
          <p:cNvSpPr>
            <a:spLocks noChangeArrowheads="1"/>
          </p:cNvSpPr>
          <p:nvPr/>
        </p:nvSpPr>
        <p:spPr bwMode="auto">
          <a:xfrm>
            <a:off x="3492017" y="45049"/>
            <a:ext cx="5651985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二、自适应</a:t>
            </a:r>
            <a:r>
              <a: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-05</a:t>
            </a:r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方法</a:t>
            </a:r>
            <a:r>
              <a: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(21/21)</a:t>
            </a:r>
            <a:endParaRPr lang="zh-CN" alt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4" name="椭圆 53"/>
          <p:cNvSpPr/>
          <p:nvPr/>
        </p:nvSpPr>
        <p:spPr bwMode="auto">
          <a:xfrm>
            <a:off x="144060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" name="椭圆 54"/>
          <p:cNvSpPr/>
          <p:nvPr/>
        </p:nvSpPr>
        <p:spPr bwMode="auto">
          <a:xfrm>
            <a:off x="288058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" name="椭圆 55"/>
          <p:cNvSpPr/>
          <p:nvPr/>
        </p:nvSpPr>
        <p:spPr bwMode="auto">
          <a:xfrm>
            <a:off x="121513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" name="椭圆 56"/>
          <p:cNvSpPr/>
          <p:nvPr/>
        </p:nvSpPr>
        <p:spPr bwMode="auto">
          <a:xfrm>
            <a:off x="1359131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" name="椭圆 57"/>
          <p:cNvSpPr/>
          <p:nvPr/>
        </p:nvSpPr>
        <p:spPr bwMode="auto">
          <a:xfrm>
            <a:off x="280802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" name="椭圆 58"/>
          <p:cNvSpPr/>
          <p:nvPr/>
        </p:nvSpPr>
        <p:spPr bwMode="auto">
          <a:xfrm>
            <a:off x="2952021" y="660802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" name="椭圆 59"/>
          <p:cNvSpPr/>
          <p:nvPr/>
        </p:nvSpPr>
        <p:spPr bwMode="auto">
          <a:xfrm>
            <a:off x="309601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" name="椭圆 60"/>
          <p:cNvSpPr/>
          <p:nvPr/>
        </p:nvSpPr>
        <p:spPr bwMode="auto">
          <a:xfrm>
            <a:off x="324001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" name="椭圆 61"/>
          <p:cNvSpPr/>
          <p:nvPr/>
        </p:nvSpPr>
        <p:spPr bwMode="auto">
          <a:xfrm>
            <a:off x="363601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" name="椭圆 62"/>
          <p:cNvSpPr/>
          <p:nvPr/>
        </p:nvSpPr>
        <p:spPr bwMode="auto">
          <a:xfrm>
            <a:off x="378001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椭圆 63"/>
          <p:cNvSpPr/>
          <p:nvPr/>
        </p:nvSpPr>
        <p:spPr bwMode="auto">
          <a:xfrm>
            <a:off x="392400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" name="椭圆 64"/>
          <p:cNvSpPr/>
          <p:nvPr/>
        </p:nvSpPr>
        <p:spPr bwMode="auto">
          <a:xfrm>
            <a:off x="406800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" name="椭圆 65"/>
          <p:cNvSpPr/>
          <p:nvPr/>
        </p:nvSpPr>
        <p:spPr bwMode="auto">
          <a:xfrm>
            <a:off x="4212005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" name="椭圆 66"/>
          <p:cNvSpPr/>
          <p:nvPr/>
        </p:nvSpPr>
        <p:spPr bwMode="auto">
          <a:xfrm>
            <a:off x="435600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" name="椭圆 67"/>
          <p:cNvSpPr/>
          <p:nvPr/>
        </p:nvSpPr>
        <p:spPr bwMode="auto">
          <a:xfrm>
            <a:off x="450000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" name="椭圆 68"/>
          <p:cNvSpPr/>
          <p:nvPr/>
        </p:nvSpPr>
        <p:spPr bwMode="auto">
          <a:xfrm>
            <a:off x="464399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" name="椭圆 69"/>
          <p:cNvSpPr/>
          <p:nvPr/>
        </p:nvSpPr>
        <p:spPr bwMode="auto">
          <a:xfrm>
            <a:off x="478799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" name="椭圆 70"/>
          <p:cNvSpPr/>
          <p:nvPr/>
        </p:nvSpPr>
        <p:spPr bwMode="auto">
          <a:xfrm>
            <a:off x="4931995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" name="椭圆 71"/>
          <p:cNvSpPr/>
          <p:nvPr/>
        </p:nvSpPr>
        <p:spPr bwMode="auto">
          <a:xfrm>
            <a:off x="5216403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3" name="椭圆 72"/>
          <p:cNvSpPr/>
          <p:nvPr/>
        </p:nvSpPr>
        <p:spPr bwMode="auto">
          <a:xfrm>
            <a:off x="5072405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" name="椭圆 73"/>
          <p:cNvSpPr/>
          <p:nvPr/>
        </p:nvSpPr>
        <p:spPr bwMode="auto">
          <a:xfrm>
            <a:off x="1514714" y="664778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5" name="椭圆 74"/>
          <p:cNvSpPr/>
          <p:nvPr/>
        </p:nvSpPr>
        <p:spPr bwMode="auto">
          <a:xfrm>
            <a:off x="1658712" y="664778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" name="椭圆 75"/>
          <p:cNvSpPr/>
          <p:nvPr/>
        </p:nvSpPr>
        <p:spPr bwMode="auto">
          <a:xfrm>
            <a:off x="923431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" name="椭圆 76"/>
          <p:cNvSpPr/>
          <p:nvPr/>
        </p:nvSpPr>
        <p:spPr bwMode="auto">
          <a:xfrm>
            <a:off x="106742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8" name="椭圆 77"/>
          <p:cNvSpPr/>
          <p:nvPr/>
        </p:nvSpPr>
        <p:spPr bwMode="auto">
          <a:xfrm>
            <a:off x="7178795" y="662782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9" name="椭圆 78"/>
          <p:cNvSpPr/>
          <p:nvPr/>
        </p:nvSpPr>
        <p:spPr bwMode="auto">
          <a:xfrm>
            <a:off x="7321688" y="660802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1" name="椭圆 80"/>
          <p:cNvSpPr/>
          <p:nvPr/>
        </p:nvSpPr>
        <p:spPr bwMode="auto">
          <a:xfrm>
            <a:off x="42672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2" name="椭圆 81"/>
          <p:cNvSpPr/>
          <p:nvPr/>
        </p:nvSpPr>
        <p:spPr bwMode="auto">
          <a:xfrm>
            <a:off x="57072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3" name="椭圆 82"/>
          <p:cNvSpPr/>
          <p:nvPr/>
        </p:nvSpPr>
        <p:spPr bwMode="auto">
          <a:xfrm>
            <a:off x="180003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4" name="椭圆 83"/>
          <p:cNvSpPr/>
          <p:nvPr/>
        </p:nvSpPr>
        <p:spPr bwMode="auto">
          <a:xfrm>
            <a:off x="2160032" y="668960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5" name="椭圆 84"/>
          <p:cNvSpPr/>
          <p:nvPr/>
        </p:nvSpPr>
        <p:spPr bwMode="auto">
          <a:xfrm>
            <a:off x="2304030" y="66502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6" name="椭圆 85"/>
          <p:cNvSpPr/>
          <p:nvPr/>
        </p:nvSpPr>
        <p:spPr bwMode="auto">
          <a:xfrm>
            <a:off x="2448028" y="668960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7" name="椭圆 86"/>
          <p:cNvSpPr/>
          <p:nvPr/>
        </p:nvSpPr>
        <p:spPr bwMode="auto">
          <a:xfrm>
            <a:off x="7019966" y="664798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8" name="椭圆 87"/>
          <p:cNvSpPr/>
          <p:nvPr/>
        </p:nvSpPr>
        <p:spPr bwMode="auto">
          <a:xfrm>
            <a:off x="537209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9" name="椭圆 88"/>
          <p:cNvSpPr/>
          <p:nvPr/>
        </p:nvSpPr>
        <p:spPr bwMode="auto">
          <a:xfrm>
            <a:off x="551609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" name="椭圆 89"/>
          <p:cNvSpPr/>
          <p:nvPr/>
        </p:nvSpPr>
        <p:spPr bwMode="auto">
          <a:xfrm>
            <a:off x="566008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" name="椭圆 90"/>
          <p:cNvSpPr/>
          <p:nvPr/>
        </p:nvSpPr>
        <p:spPr bwMode="auto">
          <a:xfrm>
            <a:off x="580408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" name="椭圆 91"/>
          <p:cNvSpPr/>
          <p:nvPr/>
        </p:nvSpPr>
        <p:spPr bwMode="auto">
          <a:xfrm>
            <a:off x="5948085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" name="椭圆 92"/>
          <p:cNvSpPr/>
          <p:nvPr/>
        </p:nvSpPr>
        <p:spPr bwMode="auto">
          <a:xfrm>
            <a:off x="609208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" name="椭圆 93"/>
          <p:cNvSpPr/>
          <p:nvPr/>
        </p:nvSpPr>
        <p:spPr bwMode="auto">
          <a:xfrm>
            <a:off x="623608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5" name="椭圆 94"/>
          <p:cNvSpPr/>
          <p:nvPr/>
        </p:nvSpPr>
        <p:spPr bwMode="auto">
          <a:xfrm>
            <a:off x="638007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6" name="椭圆 95"/>
          <p:cNvSpPr/>
          <p:nvPr/>
        </p:nvSpPr>
        <p:spPr bwMode="auto">
          <a:xfrm>
            <a:off x="6524077" y="664733"/>
            <a:ext cx="108000" cy="1080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4387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0" y="833440"/>
            <a:ext cx="9144000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zh-CN" altLang="en-US" sz="3200" b="1" dirty="0">
                <a:solidFill>
                  <a:srgbClr val="6CA62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方法对比 </a:t>
            </a:r>
            <a:r>
              <a:rPr lang="en-US" altLang="zh-CN" sz="3200" b="1" dirty="0">
                <a:solidFill>
                  <a:srgbClr val="6CA62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灯片编号占位符 1"/>
          <p:cNvSpPr txBox="1">
            <a:spLocks noGrp="1"/>
          </p:cNvSpPr>
          <p:nvPr/>
        </p:nvSpPr>
        <p:spPr bwMode="auto">
          <a:xfrm>
            <a:off x="7235963" y="6596956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r">
              <a:defRPr kumimoji="1" sz="1400" b="1">
                <a:solidFill>
                  <a:schemeClr val="bg1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defRPr>
            </a:lvl1pPr>
          </a:lstStyle>
          <a:p>
            <a:fld id="{0D7D0512-7820-47F3-A392-C9562B311ADF}" type="slidenum">
              <a:rPr lang="zh-CN" altLang="en-US"/>
              <a:pPr/>
              <a:t>42</a:t>
            </a:fld>
            <a:endParaRPr lang="en-US" altLang="zh-CN" dirty="0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9" name="Rectangle 2"/>
          <p:cNvSpPr>
            <a:spLocks noChangeArrowheads="1"/>
          </p:cNvSpPr>
          <p:nvPr/>
        </p:nvSpPr>
        <p:spPr bwMode="auto">
          <a:xfrm>
            <a:off x="3492017" y="45049"/>
            <a:ext cx="5651985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二、自适应</a:t>
            </a:r>
            <a:r>
              <a: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-06</a:t>
            </a:r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分析</a:t>
            </a:r>
            <a:r>
              <a: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(1/3)</a:t>
            </a:r>
            <a:endParaRPr lang="zh-CN" alt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0" name="椭圆 39"/>
          <p:cNvSpPr/>
          <p:nvPr/>
        </p:nvSpPr>
        <p:spPr bwMode="auto">
          <a:xfrm>
            <a:off x="144060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椭圆 40"/>
          <p:cNvSpPr/>
          <p:nvPr/>
        </p:nvSpPr>
        <p:spPr bwMode="auto">
          <a:xfrm>
            <a:off x="288058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" name="椭圆 41"/>
          <p:cNvSpPr/>
          <p:nvPr/>
        </p:nvSpPr>
        <p:spPr bwMode="auto">
          <a:xfrm>
            <a:off x="121513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椭圆 42"/>
          <p:cNvSpPr/>
          <p:nvPr/>
        </p:nvSpPr>
        <p:spPr bwMode="auto">
          <a:xfrm>
            <a:off x="1359131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椭圆 43"/>
          <p:cNvSpPr/>
          <p:nvPr/>
        </p:nvSpPr>
        <p:spPr bwMode="auto">
          <a:xfrm>
            <a:off x="280802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椭圆 44"/>
          <p:cNvSpPr/>
          <p:nvPr/>
        </p:nvSpPr>
        <p:spPr bwMode="auto">
          <a:xfrm>
            <a:off x="2952021" y="660802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椭圆 45"/>
          <p:cNvSpPr/>
          <p:nvPr/>
        </p:nvSpPr>
        <p:spPr bwMode="auto">
          <a:xfrm>
            <a:off x="309601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" name="椭圆 46"/>
          <p:cNvSpPr/>
          <p:nvPr/>
        </p:nvSpPr>
        <p:spPr bwMode="auto">
          <a:xfrm>
            <a:off x="324001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椭圆 47"/>
          <p:cNvSpPr/>
          <p:nvPr/>
        </p:nvSpPr>
        <p:spPr bwMode="auto">
          <a:xfrm>
            <a:off x="363601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" name="椭圆 48"/>
          <p:cNvSpPr/>
          <p:nvPr/>
        </p:nvSpPr>
        <p:spPr bwMode="auto">
          <a:xfrm>
            <a:off x="378001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椭圆 49"/>
          <p:cNvSpPr/>
          <p:nvPr/>
        </p:nvSpPr>
        <p:spPr bwMode="auto">
          <a:xfrm>
            <a:off x="392400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椭圆 50"/>
          <p:cNvSpPr/>
          <p:nvPr/>
        </p:nvSpPr>
        <p:spPr bwMode="auto">
          <a:xfrm>
            <a:off x="406800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" name="椭圆 51"/>
          <p:cNvSpPr/>
          <p:nvPr/>
        </p:nvSpPr>
        <p:spPr bwMode="auto">
          <a:xfrm>
            <a:off x="4212005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" name="椭圆 52"/>
          <p:cNvSpPr/>
          <p:nvPr/>
        </p:nvSpPr>
        <p:spPr bwMode="auto">
          <a:xfrm>
            <a:off x="435600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" name="椭圆 53"/>
          <p:cNvSpPr/>
          <p:nvPr/>
        </p:nvSpPr>
        <p:spPr bwMode="auto">
          <a:xfrm>
            <a:off x="450000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" name="椭圆 54"/>
          <p:cNvSpPr/>
          <p:nvPr/>
        </p:nvSpPr>
        <p:spPr bwMode="auto">
          <a:xfrm>
            <a:off x="464399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" name="椭圆 55"/>
          <p:cNvSpPr/>
          <p:nvPr/>
        </p:nvSpPr>
        <p:spPr bwMode="auto">
          <a:xfrm>
            <a:off x="478799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" name="椭圆 56"/>
          <p:cNvSpPr/>
          <p:nvPr/>
        </p:nvSpPr>
        <p:spPr bwMode="auto">
          <a:xfrm>
            <a:off x="4931995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" name="椭圆 57"/>
          <p:cNvSpPr/>
          <p:nvPr/>
        </p:nvSpPr>
        <p:spPr bwMode="auto">
          <a:xfrm>
            <a:off x="5216403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" name="椭圆 58"/>
          <p:cNvSpPr/>
          <p:nvPr/>
        </p:nvSpPr>
        <p:spPr bwMode="auto">
          <a:xfrm>
            <a:off x="5072405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" name="椭圆 59"/>
          <p:cNvSpPr/>
          <p:nvPr/>
        </p:nvSpPr>
        <p:spPr bwMode="auto">
          <a:xfrm>
            <a:off x="1514714" y="664778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" name="椭圆 60"/>
          <p:cNvSpPr/>
          <p:nvPr/>
        </p:nvSpPr>
        <p:spPr bwMode="auto">
          <a:xfrm>
            <a:off x="1658712" y="664778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" name="椭圆 61"/>
          <p:cNvSpPr/>
          <p:nvPr/>
        </p:nvSpPr>
        <p:spPr bwMode="auto">
          <a:xfrm>
            <a:off x="923431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" name="椭圆 62"/>
          <p:cNvSpPr/>
          <p:nvPr/>
        </p:nvSpPr>
        <p:spPr bwMode="auto">
          <a:xfrm>
            <a:off x="106742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椭圆 63"/>
          <p:cNvSpPr/>
          <p:nvPr/>
        </p:nvSpPr>
        <p:spPr bwMode="auto">
          <a:xfrm>
            <a:off x="7178795" y="662782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" name="椭圆 64"/>
          <p:cNvSpPr/>
          <p:nvPr/>
        </p:nvSpPr>
        <p:spPr bwMode="auto">
          <a:xfrm>
            <a:off x="7321688" y="660802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" name="椭圆 66"/>
          <p:cNvSpPr/>
          <p:nvPr/>
        </p:nvSpPr>
        <p:spPr bwMode="auto">
          <a:xfrm>
            <a:off x="42672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" name="椭圆 67"/>
          <p:cNvSpPr/>
          <p:nvPr/>
        </p:nvSpPr>
        <p:spPr bwMode="auto">
          <a:xfrm>
            <a:off x="57072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" name="椭圆 68"/>
          <p:cNvSpPr/>
          <p:nvPr/>
        </p:nvSpPr>
        <p:spPr bwMode="auto">
          <a:xfrm>
            <a:off x="180003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" name="椭圆 69"/>
          <p:cNvSpPr/>
          <p:nvPr/>
        </p:nvSpPr>
        <p:spPr bwMode="auto">
          <a:xfrm>
            <a:off x="2160032" y="668960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" name="椭圆 70"/>
          <p:cNvSpPr/>
          <p:nvPr/>
        </p:nvSpPr>
        <p:spPr bwMode="auto">
          <a:xfrm>
            <a:off x="2304030" y="66502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" name="椭圆 71"/>
          <p:cNvSpPr/>
          <p:nvPr/>
        </p:nvSpPr>
        <p:spPr bwMode="auto">
          <a:xfrm>
            <a:off x="2448028" y="668960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3" name="椭圆 72"/>
          <p:cNvSpPr/>
          <p:nvPr/>
        </p:nvSpPr>
        <p:spPr bwMode="auto">
          <a:xfrm>
            <a:off x="7019966" y="664798"/>
            <a:ext cx="108000" cy="1080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" name="椭圆 73"/>
          <p:cNvSpPr/>
          <p:nvPr/>
        </p:nvSpPr>
        <p:spPr bwMode="auto">
          <a:xfrm>
            <a:off x="537209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5" name="椭圆 74"/>
          <p:cNvSpPr/>
          <p:nvPr/>
        </p:nvSpPr>
        <p:spPr bwMode="auto">
          <a:xfrm>
            <a:off x="551609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" name="椭圆 75"/>
          <p:cNvSpPr/>
          <p:nvPr/>
        </p:nvSpPr>
        <p:spPr bwMode="auto">
          <a:xfrm>
            <a:off x="566008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" name="椭圆 76"/>
          <p:cNvSpPr/>
          <p:nvPr/>
        </p:nvSpPr>
        <p:spPr bwMode="auto">
          <a:xfrm>
            <a:off x="580408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8" name="椭圆 77"/>
          <p:cNvSpPr/>
          <p:nvPr/>
        </p:nvSpPr>
        <p:spPr bwMode="auto">
          <a:xfrm>
            <a:off x="5948085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9" name="椭圆 78"/>
          <p:cNvSpPr/>
          <p:nvPr/>
        </p:nvSpPr>
        <p:spPr bwMode="auto">
          <a:xfrm>
            <a:off x="609208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0" name="椭圆 79"/>
          <p:cNvSpPr/>
          <p:nvPr/>
        </p:nvSpPr>
        <p:spPr bwMode="auto">
          <a:xfrm>
            <a:off x="623608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1" name="椭圆 80"/>
          <p:cNvSpPr/>
          <p:nvPr/>
        </p:nvSpPr>
        <p:spPr bwMode="auto">
          <a:xfrm>
            <a:off x="638007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2" name="椭圆 81"/>
          <p:cNvSpPr/>
          <p:nvPr/>
        </p:nvSpPr>
        <p:spPr bwMode="auto">
          <a:xfrm>
            <a:off x="652407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012439"/>
              </p:ext>
            </p:extLst>
          </p:nvPr>
        </p:nvGraphicFramePr>
        <p:xfrm>
          <a:off x="288056" y="1413028"/>
          <a:ext cx="8603883" cy="523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79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3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5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99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79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99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799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19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方法</a:t>
                      </a:r>
                    </a:p>
                  </a:txBody>
                  <a:tcPr anchor="ctr">
                    <a:solidFill>
                      <a:srgbClr val="9FCC3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MAPE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9FCC3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Time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9FCC3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Reason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9FCC3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Level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9FCC3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Tec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9FCC3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App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9FCC3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DC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9FCC3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DDec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9FCC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模型</a:t>
                      </a:r>
                    </a:p>
                  </a:txBody>
                  <a:tcPr anchor="ctr">
                    <a:solidFill>
                      <a:srgbClr val="E7F2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All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7F2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React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7F2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Ctx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/TR/U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7F2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App/Com</a:t>
                      </a:r>
                    </a:p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/TR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7F2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Par/</a:t>
                      </a:r>
                      <a:r>
                        <a:rPr lang="en-US" altLang="zh-CN" sz="1600" dirty="0" err="1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Str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7F2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Ext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7F2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G/P/M/U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7F2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H/C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7F2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体系结构</a:t>
                      </a:r>
                    </a:p>
                  </a:txBody>
                  <a:tcPr anchor="ctr">
                    <a:solidFill>
                      <a:srgbClr val="E7F2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ALL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7F2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React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7F2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Ctx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/TR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7F2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App/TR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7F2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Par/</a:t>
                      </a:r>
                      <a:r>
                        <a:rPr lang="en-US" altLang="zh-CN" sz="1600" dirty="0" err="1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Str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7F2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Ext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7F2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G/P/U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7F2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H/C/D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7F2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反射</a:t>
                      </a:r>
                    </a:p>
                  </a:txBody>
                  <a:tcPr anchor="ctr">
                    <a:solidFill>
                      <a:srgbClr val="E7F2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ALL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7F2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React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7F2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Ctx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/TR/U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7F2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App/Com/</a:t>
                      </a:r>
                    </a:p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TR/Sys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7F2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Par/Str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7F2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Both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7F2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P/M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7F2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H/D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7F2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程序范式</a:t>
                      </a:r>
                    </a:p>
                  </a:txBody>
                  <a:tcPr anchor="ctr">
                    <a:solidFill>
                      <a:srgbClr val="E7F2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P/E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7F2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React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7F2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Ctx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/TR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7F2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App/TR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7F2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Str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7F2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Ext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7F2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G/P/M/U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7F2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H/C/D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7F2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控制论</a:t>
                      </a:r>
                    </a:p>
                  </a:txBody>
                  <a:tcPr anchor="ctr">
                    <a:solidFill>
                      <a:srgbClr val="E7F2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ALL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7F2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React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7F2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Ctx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/TR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7F2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Sys/Com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7F2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Par/</a:t>
                      </a:r>
                      <a:r>
                        <a:rPr lang="en-US" altLang="zh-CN" sz="1600" dirty="0" err="1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Ctx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7F2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Ext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7F2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G/P/M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7F2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7F2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服务</a:t>
                      </a:r>
                    </a:p>
                  </a:txBody>
                  <a:tcPr anchor="ctr">
                    <a:solidFill>
                      <a:srgbClr val="E7F2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P/E/ALL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7F2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React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7F2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Ctx/TR/U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7F2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App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7F2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Str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7F2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Ext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7F2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G/P/M/U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7F2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H/C/D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7F2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Agent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7F2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P/ALL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7F2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React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7F2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Ctx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7F2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App/Sys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7F2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Par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7F2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Both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7F2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P/M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7F2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H/D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7F2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自然启发</a:t>
                      </a:r>
                    </a:p>
                  </a:txBody>
                  <a:tcPr anchor="ctr">
                    <a:solidFill>
                      <a:srgbClr val="E7F2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7F2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React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7F2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Ctx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7F2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App/Sys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7F2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Par/</a:t>
                      </a:r>
                      <a:r>
                        <a:rPr lang="en-US" altLang="zh-CN" sz="1600" dirty="0" err="1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Str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7F2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Int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7F2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U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7F2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H/D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7F2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形式化</a:t>
                      </a:r>
                    </a:p>
                  </a:txBody>
                  <a:tcPr anchor="ctr">
                    <a:solidFill>
                      <a:srgbClr val="E7F2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A/P/ALL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7F2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React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7F2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Ctx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/TR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7F2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Sys/TR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7F2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Par/</a:t>
                      </a:r>
                      <a:r>
                        <a:rPr lang="en-US" altLang="zh-CN" sz="1600" dirty="0" err="1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Str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7F2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Ext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7F2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7F2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7F2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学习</a:t>
                      </a:r>
                    </a:p>
                  </a:txBody>
                  <a:tcPr anchor="ctr">
                    <a:solidFill>
                      <a:srgbClr val="E7F2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7F2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React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7F2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Ctx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/TR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7F2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App/Sys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7F2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Par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7F2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Ext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7F2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G/M/U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7F2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H/C/D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7F2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需求工程</a:t>
                      </a:r>
                    </a:p>
                  </a:txBody>
                  <a:tcPr anchor="ctr">
                    <a:solidFill>
                      <a:srgbClr val="E7F2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A/P/ALL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7F2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React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7F2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U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7F2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App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7F2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Par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7F2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Ext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7F2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G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7F2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H/C/D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7F2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其他</a:t>
                      </a:r>
                    </a:p>
                  </a:txBody>
                  <a:tcPr anchor="ctr">
                    <a:solidFill>
                      <a:srgbClr val="E7F2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A/P/ALL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7F2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React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7F2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Ctx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/TR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7F2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App/TR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7F2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Par/</a:t>
                      </a:r>
                      <a:r>
                        <a:rPr lang="en-US" altLang="zh-CN" sz="1600" dirty="0" err="1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Str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7F2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Ext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7F2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G/U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7F2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H/D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7F2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92001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0" y="833440"/>
            <a:ext cx="9144000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zh-CN" altLang="en-US" sz="3200" b="1" dirty="0">
                <a:solidFill>
                  <a:srgbClr val="6CA62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缺陷分析 </a:t>
            </a:r>
            <a:r>
              <a:rPr lang="en-US" altLang="zh-CN" sz="3200" b="1" dirty="0">
                <a:solidFill>
                  <a:srgbClr val="6CA62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灯片编号占位符 1"/>
          <p:cNvSpPr txBox="1">
            <a:spLocks noGrp="1"/>
          </p:cNvSpPr>
          <p:nvPr/>
        </p:nvSpPr>
        <p:spPr bwMode="auto">
          <a:xfrm>
            <a:off x="7235963" y="6596956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r">
              <a:defRPr kumimoji="1" sz="1400" b="1">
                <a:solidFill>
                  <a:schemeClr val="bg1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defRPr>
            </a:lvl1pPr>
          </a:lstStyle>
          <a:p>
            <a:fld id="{0D7D0512-7820-47F3-A392-C9562B311ADF}" type="slidenum">
              <a:rPr lang="zh-CN" altLang="en-US"/>
              <a:pPr/>
              <a:t>43</a:t>
            </a:fld>
            <a:endParaRPr lang="en-US" altLang="zh-CN" dirty="0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9" name="Rectangle 2"/>
          <p:cNvSpPr>
            <a:spLocks noChangeArrowheads="1"/>
          </p:cNvSpPr>
          <p:nvPr/>
        </p:nvSpPr>
        <p:spPr bwMode="auto">
          <a:xfrm>
            <a:off x="3492017" y="45049"/>
            <a:ext cx="5651985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二、自适应</a:t>
            </a:r>
            <a:r>
              <a: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-06</a:t>
            </a:r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分析</a:t>
            </a:r>
            <a:r>
              <a: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(2/3)</a:t>
            </a:r>
            <a:endParaRPr lang="zh-CN" alt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0" name="椭圆 39"/>
          <p:cNvSpPr/>
          <p:nvPr/>
        </p:nvSpPr>
        <p:spPr bwMode="auto">
          <a:xfrm>
            <a:off x="144060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椭圆 40"/>
          <p:cNvSpPr/>
          <p:nvPr/>
        </p:nvSpPr>
        <p:spPr bwMode="auto">
          <a:xfrm>
            <a:off x="288058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" name="椭圆 41"/>
          <p:cNvSpPr/>
          <p:nvPr/>
        </p:nvSpPr>
        <p:spPr bwMode="auto">
          <a:xfrm>
            <a:off x="121513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椭圆 42"/>
          <p:cNvSpPr/>
          <p:nvPr/>
        </p:nvSpPr>
        <p:spPr bwMode="auto">
          <a:xfrm>
            <a:off x="1359131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椭圆 43"/>
          <p:cNvSpPr/>
          <p:nvPr/>
        </p:nvSpPr>
        <p:spPr bwMode="auto">
          <a:xfrm>
            <a:off x="280802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椭圆 44"/>
          <p:cNvSpPr/>
          <p:nvPr/>
        </p:nvSpPr>
        <p:spPr bwMode="auto">
          <a:xfrm>
            <a:off x="2952021" y="660802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椭圆 45"/>
          <p:cNvSpPr/>
          <p:nvPr/>
        </p:nvSpPr>
        <p:spPr bwMode="auto">
          <a:xfrm>
            <a:off x="309601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" name="椭圆 46"/>
          <p:cNvSpPr/>
          <p:nvPr/>
        </p:nvSpPr>
        <p:spPr bwMode="auto">
          <a:xfrm>
            <a:off x="324001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椭圆 47"/>
          <p:cNvSpPr/>
          <p:nvPr/>
        </p:nvSpPr>
        <p:spPr bwMode="auto">
          <a:xfrm>
            <a:off x="363601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" name="椭圆 48"/>
          <p:cNvSpPr/>
          <p:nvPr/>
        </p:nvSpPr>
        <p:spPr bwMode="auto">
          <a:xfrm>
            <a:off x="378001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椭圆 49"/>
          <p:cNvSpPr/>
          <p:nvPr/>
        </p:nvSpPr>
        <p:spPr bwMode="auto">
          <a:xfrm>
            <a:off x="392400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椭圆 50"/>
          <p:cNvSpPr/>
          <p:nvPr/>
        </p:nvSpPr>
        <p:spPr bwMode="auto">
          <a:xfrm>
            <a:off x="406800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" name="椭圆 51"/>
          <p:cNvSpPr/>
          <p:nvPr/>
        </p:nvSpPr>
        <p:spPr bwMode="auto">
          <a:xfrm>
            <a:off x="4212005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" name="椭圆 52"/>
          <p:cNvSpPr/>
          <p:nvPr/>
        </p:nvSpPr>
        <p:spPr bwMode="auto">
          <a:xfrm>
            <a:off x="435600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" name="椭圆 53"/>
          <p:cNvSpPr/>
          <p:nvPr/>
        </p:nvSpPr>
        <p:spPr bwMode="auto">
          <a:xfrm>
            <a:off x="450000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" name="椭圆 54"/>
          <p:cNvSpPr/>
          <p:nvPr/>
        </p:nvSpPr>
        <p:spPr bwMode="auto">
          <a:xfrm>
            <a:off x="464399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" name="椭圆 55"/>
          <p:cNvSpPr/>
          <p:nvPr/>
        </p:nvSpPr>
        <p:spPr bwMode="auto">
          <a:xfrm>
            <a:off x="478799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" name="椭圆 56"/>
          <p:cNvSpPr/>
          <p:nvPr/>
        </p:nvSpPr>
        <p:spPr bwMode="auto">
          <a:xfrm>
            <a:off x="4931995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" name="椭圆 57"/>
          <p:cNvSpPr/>
          <p:nvPr/>
        </p:nvSpPr>
        <p:spPr bwMode="auto">
          <a:xfrm>
            <a:off x="5216403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" name="椭圆 58"/>
          <p:cNvSpPr/>
          <p:nvPr/>
        </p:nvSpPr>
        <p:spPr bwMode="auto">
          <a:xfrm>
            <a:off x="5072405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" name="椭圆 59"/>
          <p:cNvSpPr/>
          <p:nvPr/>
        </p:nvSpPr>
        <p:spPr bwMode="auto">
          <a:xfrm>
            <a:off x="1514714" y="664778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" name="椭圆 60"/>
          <p:cNvSpPr/>
          <p:nvPr/>
        </p:nvSpPr>
        <p:spPr bwMode="auto">
          <a:xfrm>
            <a:off x="1658712" y="664778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" name="椭圆 61"/>
          <p:cNvSpPr/>
          <p:nvPr/>
        </p:nvSpPr>
        <p:spPr bwMode="auto">
          <a:xfrm>
            <a:off x="923431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" name="椭圆 62"/>
          <p:cNvSpPr/>
          <p:nvPr/>
        </p:nvSpPr>
        <p:spPr bwMode="auto">
          <a:xfrm>
            <a:off x="106742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椭圆 63"/>
          <p:cNvSpPr/>
          <p:nvPr/>
        </p:nvSpPr>
        <p:spPr bwMode="auto">
          <a:xfrm>
            <a:off x="7178795" y="662782"/>
            <a:ext cx="108000" cy="1080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" name="椭圆 64"/>
          <p:cNvSpPr/>
          <p:nvPr/>
        </p:nvSpPr>
        <p:spPr bwMode="auto">
          <a:xfrm>
            <a:off x="7321688" y="660802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" name="椭圆 66"/>
          <p:cNvSpPr/>
          <p:nvPr/>
        </p:nvSpPr>
        <p:spPr bwMode="auto">
          <a:xfrm>
            <a:off x="42672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" name="椭圆 67"/>
          <p:cNvSpPr/>
          <p:nvPr/>
        </p:nvSpPr>
        <p:spPr bwMode="auto">
          <a:xfrm>
            <a:off x="57072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" name="椭圆 68"/>
          <p:cNvSpPr/>
          <p:nvPr/>
        </p:nvSpPr>
        <p:spPr bwMode="auto">
          <a:xfrm>
            <a:off x="180003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" name="椭圆 69"/>
          <p:cNvSpPr/>
          <p:nvPr/>
        </p:nvSpPr>
        <p:spPr bwMode="auto">
          <a:xfrm>
            <a:off x="2160032" y="668960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" name="椭圆 70"/>
          <p:cNvSpPr/>
          <p:nvPr/>
        </p:nvSpPr>
        <p:spPr bwMode="auto">
          <a:xfrm>
            <a:off x="2304030" y="66502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" name="椭圆 71"/>
          <p:cNvSpPr/>
          <p:nvPr/>
        </p:nvSpPr>
        <p:spPr bwMode="auto">
          <a:xfrm>
            <a:off x="2448028" y="668960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3" name="椭圆 72"/>
          <p:cNvSpPr/>
          <p:nvPr/>
        </p:nvSpPr>
        <p:spPr bwMode="auto">
          <a:xfrm>
            <a:off x="7019966" y="664798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" name="椭圆 73"/>
          <p:cNvSpPr/>
          <p:nvPr/>
        </p:nvSpPr>
        <p:spPr bwMode="auto">
          <a:xfrm>
            <a:off x="537209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5" name="椭圆 74"/>
          <p:cNvSpPr/>
          <p:nvPr/>
        </p:nvSpPr>
        <p:spPr bwMode="auto">
          <a:xfrm>
            <a:off x="551609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" name="椭圆 75"/>
          <p:cNvSpPr/>
          <p:nvPr/>
        </p:nvSpPr>
        <p:spPr bwMode="auto">
          <a:xfrm>
            <a:off x="566008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" name="椭圆 76"/>
          <p:cNvSpPr/>
          <p:nvPr/>
        </p:nvSpPr>
        <p:spPr bwMode="auto">
          <a:xfrm>
            <a:off x="580408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8" name="椭圆 77"/>
          <p:cNvSpPr/>
          <p:nvPr/>
        </p:nvSpPr>
        <p:spPr bwMode="auto">
          <a:xfrm>
            <a:off x="5948085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9" name="椭圆 78"/>
          <p:cNvSpPr/>
          <p:nvPr/>
        </p:nvSpPr>
        <p:spPr bwMode="auto">
          <a:xfrm>
            <a:off x="609208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0" name="椭圆 79"/>
          <p:cNvSpPr/>
          <p:nvPr/>
        </p:nvSpPr>
        <p:spPr bwMode="auto">
          <a:xfrm>
            <a:off x="623608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1" name="椭圆 80"/>
          <p:cNvSpPr/>
          <p:nvPr/>
        </p:nvSpPr>
        <p:spPr bwMode="auto">
          <a:xfrm>
            <a:off x="638007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2" name="椭圆 81"/>
          <p:cNvSpPr/>
          <p:nvPr/>
        </p:nvSpPr>
        <p:spPr bwMode="auto">
          <a:xfrm>
            <a:off x="652407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" name="AutoShape 111"/>
          <p:cNvSpPr>
            <a:spLocks noChangeArrowheads="1"/>
          </p:cNvSpPr>
          <p:nvPr/>
        </p:nvSpPr>
        <p:spPr bwMode="gray">
          <a:xfrm>
            <a:off x="3399103" y="3500558"/>
            <a:ext cx="2247900" cy="1292225"/>
          </a:xfrm>
          <a:prstGeom prst="triangle">
            <a:avLst>
              <a:gd name="adj" fmla="val 50000"/>
            </a:avLst>
          </a:prstGeom>
          <a:gradFill flip="none" rotWithShape="1">
            <a:gsLst>
              <a:gs pos="100000">
                <a:schemeClr val="bg1">
                  <a:alpha val="0"/>
                </a:schemeClr>
              </a:gs>
              <a:gs pos="0">
                <a:srgbClr val="9FCC3E"/>
              </a:gs>
            </a:gsLst>
            <a:lin ang="5400000" scaled="0"/>
            <a:tileRect/>
          </a:gra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>
              <a:solidFill>
                <a:srgbClr val="BCB5AC"/>
              </a:solidFill>
            </a:endParaRPr>
          </a:p>
        </p:txBody>
      </p:sp>
      <p:sp>
        <p:nvSpPr>
          <p:cNvPr id="83" name="AutoShape 112"/>
          <p:cNvSpPr>
            <a:spLocks noChangeArrowheads="1"/>
          </p:cNvSpPr>
          <p:nvPr/>
        </p:nvSpPr>
        <p:spPr bwMode="gray">
          <a:xfrm>
            <a:off x="903553" y="3483095"/>
            <a:ext cx="2276475" cy="1311275"/>
          </a:xfrm>
          <a:prstGeom prst="triangle">
            <a:avLst>
              <a:gd name="adj" fmla="val 50000"/>
            </a:avLst>
          </a:prstGeom>
          <a:gradFill flip="none" rotWithShape="1">
            <a:gsLst>
              <a:gs pos="0">
                <a:srgbClr val="6CA62C"/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>
              <a:solidFill>
                <a:srgbClr val="BCB5AC"/>
              </a:solidFill>
            </a:endParaRPr>
          </a:p>
        </p:txBody>
      </p:sp>
      <p:sp>
        <p:nvSpPr>
          <p:cNvPr id="84" name="AutoShape 113"/>
          <p:cNvSpPr>
            <a:spLocks noChangeArrowheads="1"/>
          </p:cNvSpPr>
          <p:nvPr/>
        </p:nvSpPr>
        <p:spPr bwMode="gray">
          <a:xfrm>
            <a:off x="5875603" y="3454520"/>
            <a:ext cx="2276475" cy="1350963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folHlink">
                  <a:alpha val="80000"/>
                </a:schemeClr>
              </a:gs>
              <a:gs pos="100000">
                <a:schemeClr val="folHlink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BCB5AC"/>
              </a:solidFill>
            </a:endParaRPr>
          </a:p>
        </p:txBody>
      </p:sp>
      <p:grpSp>
        <p:nvGrpSpPr>
          <p:cNvPr id="85" name="Group 114"/>
          <p:cNvGrpSpPr>
            <a:grpSpLocks/>
          </p:cNvGrpSpPr>
          <p:nvPr/>
        </p:nvGrpSpPr>
        <p:grpSpPr bwMode="auto">
          <a:xfrm>
            <a:off x="5885128" y="4257795"/>
            <a:ext cx="2270125" cy="1691170"/>
            <a:chOff x="645" y="2510"/>
            <a:chExt cx="2087" cy="1555"/>
          </a:xfrm>
        </p:grpSpPr>
        <p:pic>
          <p:nvPicPr>
            <p:cNvPr id="86" name="Picture 115" descr="aa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687"/>
            <a:stretch>
              <a:fillRect/>
            </a:stretch>
          </p:blipFill>
          <p:spPr bwMode="gray">
            <a:xfrm>
              <a:off x="645" y="3012"/>
              <a:ext cx="2087" cy="1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7" name="Freeform 116"/>
            <p:cNvSpPr>
              <a:spLocks/>
            </p:cNvSpPr>
            <p:nvPr/>
          </p:nvSpPr>
          <p:spPr bwMode="gray">
            <a:xfrm>
              <a:off x="657" y="3004"/>
              <a:ext cx="2072" cy="1061"/>
            </a:xfrm>
            <a:custGeom>
              <a:avLst/>
              <a:gdLst>
                <a:gd name="T0" fmla="*/ 0 w 2072"/>
                <a:gd name="T1" fmla="*/ 0 h 1040"/>
                <a:gd name="T2" fmla="*/ 683 w 2072"/>
                <a:gd name="T3" fmla="*/ 8 h 1040"/>
                <a:gd name="T4" fmla="*/ 1023 w 2072"/>
                <a:gd name="T5" fmla="*/ 352 h 1040"/>
                <a:gd name="T6" fmla="*/ 1377 w 2072"/>
                <a:gd name="T7" fmla="*/ 7 h 1040"/>
                <a:gd name="T8" fmla="*/ 2072 w 2072"/>
                <a:gd name="T9" fmla="*/ 0 h 1040"/>
                <a:gd name="T10" fmla="*/ 1038 w 2072"/>
                <a:gd name="T11" fmla="*/ 1040 h 1040"/>
                <a:gd name="T12" fmla="*/ 0 w 2072"/>
                <a:gd name="T13" fmla="*/ 0 h 10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72" h="1040">
                  <a:moveTo>
                    <a:pt x="0" y="0"/>
                  </a:moveTo>
                  <a:cubicBezTo>
                    <a:pt x="345" y="0"/>
                    <a:pt x="683" y="8"/>
                    <a:pt x="683" y="8"/>
                  </a:cubicBezTo>
                  <a:cubicBezTo>
                    <a:pt x="683" y="248"/>
                    <a:pt x="907" y="352"/>
                    <a:pt x="1023" y="352"/>
                  </a:cubicBezTo>
                  <a:cubicBezTo>
                    <a:pt x="1139" y="352"/>
                    <a:pt x="1377" y="280"/>
                    <a:pt x="1377" y="7"/>
                  </a:cubicBezTo>
                  <a:lnTo>
                    <a:pt x="2072" y="0"/>
                  </a:lnTo>
                  <a:cubicBezTo>
                    <a:pt x="2072" y="730"/>
                    <a:pt x="1418" y="1040"/>
                    <a:pt x="1038" y="1040"/>
                  </a:cubicBezTo>
                  <a:cubicBezTo>
                    <a:pt x="658" y="1040"/>
                    <a:pt x="0" y="756"/>
                    <a:pt x="0" y="0"/>
                  </a:cubicBezTo>
                  <a:close/>
                </a:path>
              </a:pathLst>
            </a:custGeom>
            <a:solidFill>
              <a:schemeClr val="folHlink">
                <a:alpha val="60001"/>
              </a:schemeClr>
            </a:solidFill>
            <a:ln w="9525" cap="flat" cmpd="sng">
              <a:solidFill>
                <a:srgbClr val="231F2D">
                  <a:alpha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292929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BCB5AC"/>
                </a:solidFill>
              </a:endParaRPr>
            </a:p>
          </p:txBody>
        </p:sp>
        <p:sp>
          <p:nvSpPr>
            <p:cNvPr id="89" name="WordArt 122"/>
            <p:cNvSpPr>
              <a:spLocks noChangeArrowheads="1" noChangeShapeType="1" noTextEdit="1"/>
            </p:cNvSpPr>
            <p:nvPr/>
          </p:nvSpPr>
          <p:spPr bwMode="gray">
            <a:xfrm>
              <a:off x="1021" y="2824"/>
              <a:ext cx="1345" cy="896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spcFirstLastPara="1" wrap="none" fromWordArt="1">
              <a:prstTxWarp prst="textArchDown">
                <a:avLst>
                  <a:gd name="adj" fmla="val 113873"/>
                </a:avLst>
              </a:prstTxWarp>
            </a:bodyPr>
            <a:lstStyle/>
            <a:p>
              <a:pPr algn="ctr"/>
              <a:r>
                <a:rPr lang="en-US" altLang="zh-CN" sz="2000" kern="10" dirty="0">
                  <a:ln w="6350">
                    <a:solidFill>
                      <a:sysClr val="windowText" lastClr="000000"/>
                    </a:solidFill>
                    <a:round/>
                    <a:headEnd/>
                    <a:tailEnd/>
                  </a:ln>
                  <a:latin typeface="Times New Roman" panose="02020603050405020304" pitchFamily="18" charset="0"/>
                  <a:cs typeface="Times New Roman" panose="02020603050405020304" pitchFamily="18" charset="0"/>
                </a:rPr>
                <a:t>Proactive Adaption</a:t>
              </a:r>
              <a:endParaRPr lang="zh-CN" altLang="en-US" sz="2000" kern="10" dirty="0">
                <a:ln w="6350">
                  <a:solidFill>
                    <a:sysClr val="windowText" lastClr="000000"/>
                  </a:solidFill>
                  <a:round/>
                  <a:headEnd/>
                  <a:tailEnd/>
                </a:ln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0" name="Group 123"/>
            <p:cNvGrpSpPr>
              <a:grpSpLocks/>
            </p:cNvGrpSpPr>
            <p:nvPr/>
          </p:nvGrpSpPr>
          <p:grpSpPr bwMode="auto">
            <a:xfrm>
              <a:off x="1201" y="2510"/>
              <a:ext cx="984" cy="980"/>
              <a:chOff x="688" y="2475"/>
              <a:chExt cx="1206" cy="1198"/>
            </a:xfrm>
          </p:grpSpPr>
          <p:sp>
            <p:nvSpPr>
              <p:cNvPr id="91" name="Oval 124"/>
              <p:cNvSpPr>
                <a:spLocks noChangeArrowheads="1"/>
              </p:cNvSpPr>
              <p:nvPr/>
            </p:nvSpPr>
            <p:spPr bwMode="gray">
              <a:xfrm>
                <a:off x="766" y="2538"/>
                <a:ext cx="1051" cy="105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>
                  <a:solidFill>
                    <a:srgbClr val="BCB5AC"/>
                  </a:solidFill>
                </a:endParaRPr>
              </a:p>
            </p:txBody>
          </p:sp>
          <p:sp>
            <p:nvSpPr>
              <p:cNvPr id="92" name="Oval 125"/>
              <p:cNvSpPr>
                <a:spLocks noChangeArrowheads="1"/>
              </p:cNvSpPr>
              <p:nvPr/>
            </p:nvSpPr>
            <p:spPr bwMode="gray">
              <a:xfrm>
                <a:off x="766" y="2538"/>
                <a:ext cx="1051" cy="1053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FFCC00">
                      <a:gamma/>
                      <a:shade val="48627"/>
                      <a:invGamma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>
                  <a:solidFill>
                    <a:srgbClr val="BCB5AC"/>
                  </a:solidFill>
                </a:endParaRPr>
              </a:p>
            </p:txBody>
          </p:sp>
          <p:pic>
            <p:nvPicPr>
              <p:cNvPr id="93" name="Picture 126" descr="circuler_1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688" y="2475"/>
                <a:ext cx="1206" cy="11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4" name="Oval 127"/>
              <p:cNvSpPr>
                <a:spLocks noChangeArrowheads="1"/>
              </p:cNvSpPr>
              <p:nvPr/>
            </p:nvSpPr>
            <p:spPr bwMode="gray">
              <a:xfrm>
                <a:off x="688" y="2475"/>
                <a:ext cx="1198" cy="1198"/>
              </a:xfrm>
              <a:prstGeom prst="ellipse">
                <a:avLst/>
              </a:prstGeom>
              <a:gradFill rotWithShape="1">
                <a:gsLst>
                  <a:gs pos="0">
                    <a:srgbClr val="DDDDDD">
                      <a:gamma/>
                      <a:shade val="26275"/>
                      <a:invGamma/>
                      <a:alpha val="89999"/>
                    </a:srgbClr>
                  </a:gs>
                  <a:gs pos="50000">
                    <a:srgbClr val="DDDDDD">
                      <a:alpha val="45000"/>
                    </a:srgbClr>
                  </a:gs>
                  <a:gs pos="100000">
                    <a:srgbClr val="DDDDDD">
                      <a:gamma/>
                      <a:shade val="26275"/>
                      <a:invGamma/>
                      <a:alpha val="89999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BCB5AC"/>
                  </a:solidFill>
                </a:endParaRPr>
              </a:p>
            </p:txBody>
          </p:sp>
          <p:sp>
            <p:nvSpPr>
              <p:cNvPr id="95" name="Freeform 128"/>
              <p:cNvSpPr>
                <a:spLocks/>
              </p:cNvSpPr>
              <p:nvPr/>
            </p:nvSpPr>
            <p:spPr bwMode="gray">
              <a:xfrm>
                <a:off x="811" y="2498"/>
                <a:ext cx="942" cy="417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8588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BBF6EE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BCB5AC"/>
                  </a:solidFill>
                </a:endParaRPr>
              </a:p>
            </p:txBody>
          </p:sp>
          <p:grpSp>
            <p:nvGrpSpPr>
              <p:cNvPr id="96" name="Group 129"/>
              <p:cNvGrpSpPr>
                <a:grpSpLocks/>
              </p:cNvGrpSpPr>
              <p:nvPr/>
            </p:nvGrpSpPr>
            <p:grpSpPr bwMode="auto">
              <a:xfrm rot="-1297425" flipH="1" flipV="1">
                <a:off x="786" y="3426"/>
                <a:ext cx="957" cy="242"/>
                <a:chOff x="2532" y="1051"/>
                <a:chExt cx="893" cy="246"/>
              </a:xfrm>
            </p:grpSpPr>
            <p:grpSp>
              <p:nvGrpSpPr>
                <p:cNvPr id="97" name="Group 130"/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103" name="AutoShape 131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solidFill>
                        <a:srgbClr val="BCB5AC"/>
                      </a:solidFill>
                    </a:endParaRPr>
                  </a:p>
                </p:txBody>
              </p:sp>
              <p:sp>
                <p:nvSpPr>
                  <p:cNvPr id="104" name="AutoShape 132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solidFill>
                        <a:srgbClr val="BCB5AC"/>
                      </a:solidFill>
                    </a:endParaRPr>
                  </a:p>
                </p:txBody>
              </p:sp>
              <p:sp>
                <p:nvSpPr>
                  <p:cNvPr id="105" name="AutoShape 133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solidFill>
                        <a:srgbClr val="BCB5AC"/>
                      </a:solidFill>
                    </a:endParaRPr>
                  </a:p>
                </p:txBody>
              </p:sp>
              <p:sp>
                <p:nvSpPr>
                  <p:cNvPr id="106" name="AutoShape 134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solidFill>
                        <a:srgbClr val="BCB5AC"/>
                      </a:solidFill>
                    </a:endParaRPr>
                  </a:p>
                </p:txBody>
              </p:sp>
            </p:grpSp>
            <p:grpSp>
              <p:nvGrpSpPr>
                <p:cNvPr id="98" name="Group 135"/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99" name="AutoShape 136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solidFill>
                        <a:srgbClr val="BCB5AC"/>
                      </a:solidFill>
                    </a:endParaRPr>
                  </a:p>
                </p:txBody>
              </p:sp>
              <p:sp>
                <p:nvSpPr>
                  <p:cNvPr id="100" name="AutoShape 137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solidFill>
                        <a:srgbClr val="BCB5AC"/>
                      </a:solidFill>
                    </a:endParaRPr>
                  </a:p>
                </p:txBody>
              </p:sp>
              <p:sp>
                <p:nvSpPr>
                  <p:cNvPr id="101" name="AutoShape 138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solidFill>
                        <a:srgbClr val="BCB5AC"/>
                      </a:solidFill>
                    </a:endParaRPr>
                  </a:p>
                </p:txBody>
              </p:sp>
              <p:sp>
                <p:nvSpPr>
                  <p:cNvPr id="102" name="AutoShape 139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solidFill>
                        <a:srgbClr val="BCB5AC"/>
                      </a:solidFill>
                    </a:endParaRPr>
                  </a:p>
                </p:txBody>
              </p:sp>
            </p:grpSp>
          </p:grpSp>
        </p:grpSp>
      </p:grpSp>
      <p:grpSp>
        <p:nvGrpSpPr>
          <p:cNvPr id="111" name="Group 140"/>
          <p:cNvGrpSpPr>
            <a:grpSpLocks/>
          </p:cNvGrpSpPr>
          <p:nvPr/>
        </p:nvGrpSpPr>
        <p:grpSpPr bwMode="auto">
          <a:xfrm>
            <a:off x="897203" y="4257795"/>
            <a:ext cx="2270125" cy="1691170"/>
            <a:chOff x="645" y="2510"/>
            <a:chExt cx="2087" cy="1555"/>
          </a:xfrm>
        </p:grpSpPr>
        <p:pic>
          <p:nvPicPr>
            <p:cNvPr id="112" name="Picture 141" descr="aa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687"/>
            <a:stretch>
              <a:fillRect/>
            </a:stretch>
          </p:blipFill>
          <p:spPr bwMode="gray">
            <a:xfrm>
              <a:off x="645" y="3012"/>
              <a:ext cx="2087" cy="1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3" name="Freeform 142"/>
            <p:cNvSpPr>
              <a:spLocks/>
            </p:cNvSpPr>
            <p:nvPr/>
          </p:nvSpPr>
          <p:spPr bwMode="gray">
            <a:xfrm>
              <a:off x="657" y="3004"/>
              <a:ext cx="2072" cy="1061"/>
            </a:xfrm>
            <a:custGeom>
              <a:avLst/>
              <a:gdLst>
                <a:gd name="T0" fmla="*/ 0 w 2072"/>
                <a:gd name="T1" fmla="*/ 0 h 1040"/>
                <a:gd name="T2" fmla="*/ 683 w 2072"/>
                <a:gd name="T3" fmla="*/ 8 h 1040"/>
                <a:gd name="T4" fmla="*/ 1023 w 2072"/>
                <a:gd name="T5" fmla="*/ 352 h 1040"/>
                <a:gd name="T6" fmla="*/ 1377 w 2072"/>
                <a:gd name="T7" fmla="*/ 7 h 1040"/>
                <a:gd name="T8" fmla="*/ 2072 w 2072"/>
                <a:gd name="T9" fmla="*/ 0 h 1040"/>
                <a:gd name="T10" fmla="*/ 1038 w 2072"/>
                <a:gd name="T11" fmla="*/ 1040 h 1040"/>
                <a:gd name="T12" fmla="*/ 0 w 2072"/>
                <a:gd name="T13" fmla="*/ 0 h 10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72" h="1040">
                  <a:moveTo>
                    <a:pt x="0" y="0"/>
                  </a:moveTo>
                  <a:cubicBezTo>
                    <a:pt x="345" y="0"/>
                    <a:pt x="683" y="8"/>
                    <a:pt x="683" y="8"/>
                  </a:cubicBezTo>
                  <a:cubicBezTo>
                    <a:pt x="683" y="248"/>
                    <a:pt x="907" y="352"/>
                    <a:pt x="1023" y="352"/>
                  </a:cubicBezTo>
                  <a:cubicBezTo>
                    <a:pt x="1139" y="352"/>
                    <a:pt x="1377" y="280"/>
                    <a:pt x="1377" y="7"/>
                  </a:cubicBezTo>
                  <a:lnTo>
                    <a:pt x="2072" y="0"/>
                  </a:lnTo>
                  <a:cubicBezTo>
                    <a:pt x="2072" y="730"/>
                    <a:pt x="1418" y="1040"/>
                    <a:pt x="1038" y="1040"/>
                  </a:cubicBezTo>
                  <a:cubicBezTo>
                    <a:pt x="658" y="1040"/>
                    <a:pt x="0" y="756"/>
                    <a:pt x="0" y="0"/>
                  </a:cubicBezTo>
                  <a:close/>
                </a:path>
              </a:pathLst>
            </a:custGeom>
            <a:solidFill>
              <a:srgbClr val="6CA62C">
                <a:alpha val="60001"/>
              </a:srgbClr>
            </a:solidFill>
            <a:ln w="9525" cap="flat" cmpd="sng">
              <a:solidFill>
                <a:srgbClr val="231F2D">
                  <a:alpha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292929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BCB5AC"/>
                </a:solidFill>
              </a:endParaRPr>
            </a:p>
          </p:txBody>
        </p:sp>
        <p:sp>
          <p:nvSpPr>
            <p:cNvPr id="115" name="WordArt 148"/>
            <p:cNvSpPr>
              <a:spLocks noChangeArrowheads="1" noChangeShapeType="1" noTextEdit="1"/>
            </p:cNvSpPr>
            <p:nvPr/>
          </p:nvSpPr>
          <p:spPr bwMode="gray">
            <a:xfrm>
              <a:off x="1021" y="2824"/>
              <a:ext cx="1345" cy="896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spcFirstLastPara="1" wrap="none" fromWordArt="1">
              <a:prstTxWarp prst="textArchDown">
                <a:avLst>
                  <a:gd name="adj" fmla="val 113873"/>
                </a:avLst>
              </a:prstTxWarp>
            </a:bodyPr>
            <a:lstStyle/>
            <a:p>
              <a:pPr algn="ctr"/>
              <a:r>
                <a:rPr lang="en-US" altLang="zh-CN" sz="4800" kern="10" dirty="0">
                  <a:ln w="6350">
                    <a:solidFill>
                      <a:sysClr val="windowText" lastClr="000000"/>
                    </a:solidFill>
                    <a:round/>
                    <a:headEnd/>
                    <a:tailEnd/>
                  </a:ln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Context</a:t>
              </a:r>
              <a:r>
                <a:rPr lang="en-US" altLang="zh-CN" sz="4800" kern="10" dirty="0">
                  <a:ln w="6350">
                    <a:solidFill>
                      <a:sysClr val="windowText" lastClr="000000"/>
                    </a:solidFill>
                    <a:round/>
                    <a:headEnd/>
                    <a:tailEnd/>
                  </a:ln>
                  <a:latin typeface="Arial"/>
                  <a:cs typeface="Arial"/>
                </a:rPr>
                <a:t> Adaptation</a:t>
              </a:r>
              <a:endParaRPr lang="zh-CN" altLang="en-US" sz="4800" kern="10" dirty="0">
                <a:ln w="6350">
                  <a:solidFill>
                    <a:sysClr val="windowText" lastClr="000000"/>
                  </a:solidFill>
                  <a:round/>
                  <a:headEnd/>
                  <a:tailEnd/>
                </a:ln>
                <a:latin typeface="Arial"/>
                <a:cs typeface="Arial"/>
              </a:endParaRPr>
            </a:p>
          </p:txBody>
        </p:sp>
        <p:grpSp>
          <p:nvGrpSpPr>
            <p:cNvPr id="116" name="Group 149"/>
            <p:cNvGrpSpPr>
              <a:grpSpLocks/>
            </p:cNvGrpSpPr>
            <p:nvPr/>
          </p:nvGrpSpPr>
          <p:grpSpPr bwMode="auto">
            <a:xfrm>
              <a:off x="1201" y="2510"/>
              <a:ext cx="984" cy="980"/>
              <a:chOff x="688" y="2475"/>
              <a:chExt cx="1206" cy="1198"/>
            </a:xfrm>
          </p:grpSpPr>
          <p:sp>
            <p:nvSpPr>
              <p:cNvPr id="117" name="Oval 150"/>
              <p:cNvSpPr>
                <a:spLocks noChangeArrowheads="1"/>
              </p:cNvSpPr>
              <p:nvPr/>
            </p:nvSpPr>
            <p:spPr bwMode="gray">
              <a:xfrm>
                <a:off x="766" y="2538"/>
                <a:ext cx="1051" cy="105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>
                  <a:solidFill>
                    <a:srgbClr val="BCB5AC"/>
                  </a:solidFill>
                </a:endParaRPr>
              </a:p>
            </p:txBody>
          </p:sp>
          <p:sp>
            <p:nvSpPr>
              <p:cNvPr id="118" name="Oval 151"/>
              <p:cNvSpPr>
                <a:spLocks noChangeArrowheads="1"/>
              </p:cNvSpPr>
              <p:nvPr/>
            </p:nvSpPr>
            <p:spPr bwMode="gray">
              <a:xfrm>
                <a:off x="766" y="2538"/>
                <a:ext cx="1051" cy="1053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FFCC00">
                      <a:gamma/>
                      <a:shade val="48627"/>
                      <a:invGamma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>
                  <a:solidFill>
                    <a:srgbClr val="BCB5AC"/>
                  </a:solidFill>
                </a:endParaRPr>
              </a:p>
            </p:txBody>
          </p:sp>
          <p:pic>
            <p:nvPicPr>
              <p:cNvPr id="119" name="Picture 152" descr="circuler_1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688" y="2475"/>
                <a:ext cx="1206" cy="11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0" name="Oval 153"/>
              <p:cNvSpPr>
                <a:spLocks noChangeArrowheads="1"/>
              </p:cNvSpPr>
              <p:nvPr/>
            </p:nvSpPr>
            <p:spPr bwMode="gray">
              <a:xfrm>
                <a:off x="688" y="2475"/>
                <a:ext cx="1198" cy="1198"/>
              </a:xfrm>
              <a:prstGeom prst="ellipse">
                <a:avLst/>
              </a:prstGeom>
              <a:gradFill rotWithShape="1">
                <a:gsLst>
                  <a:gs pos="0">
                    <a:srgbClr val="DDDDDD">
                      <a:gamma/>
                      <a:shade val="26275"/>
                      <a:invGamma/>
                      <a:alpha val="89999"/>
                    </a:srgbClr>
                  </a:gs>
                  <a:gs pos="50000">
                    <a:srgbClr val="DDDDDD">
                      <a:alpha val="45000"/>
                    </a:srgbClr>
                  </a:gs>
                  <a:gs pos="100000">
                    <a:srgbClr val="DDDDDD">
                      <a:gamma/>
                      <a:shade val="26275"/>
                      <a:invGamma/>
                      <a:alpha val="89999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BCB5AC"/>
                  </a:solidFill>
                </a:endParaRPr>
              </a:p>
            </p:txBody>
          </p:sp>
          <p:sp>
            <p:nvSpPr>
              <p:cNvPr id="121" name="Freeform 154"/>
              <p:cNvSpPr>
                <a:spLocks/>
              </p:cNvSpPr>
              <p:nvPr/>
            </p:nvSpPr>
            <p:spPr bwMode="gray">
              <a:xfrm>
                <a:off x="811" y="2498"/>
                <a:ext cx="942" cy="417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8588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BBF6EE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BCB5AC"/>
                  </a:solidFill>
                </a:endParaRPr>
              </a:p>
            </p:txBody>
          </p:sp>
          <p:grpSp>
            <p:nvGrpSpPr>
              <p:cNvPr id="122" name="Group 155"/>
              <p:cNvGrpSpPr>
                <a:grpSpLocks/>
              </p:cNvGrpSpPr>
              <p:nvPr/>
            </p:nvGrpSpPr>
            <p:grpSpPr bwMode="auto">
              <a:xfrm rot="-1297425" flipH="1" flipV="1">
                <a:off x="786" y="3426"/>
                <a:ext cx="957" cy="242"/>
                <a:chOff x="2532" y="1051"/>
                <a:chExt cx="893" cy="246"/>
              </a:xfrm>
            </p:grpSpPr>
            <p:grpSp>
              <p:nvGrpSpPr>
                <p:cNvPr id="123" name="Group 156"/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129" name="AutoShape 157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solidFill>
                        <a:srgbClr val="BCB5AC"/>
                      </a:solidFill>
                    </a:endParaRPr>
                  </a:p>
                </p:txBody>
              </p:sp>
              <p:sp>
                <p:nvSpPr>
                  <p:cNvPr id="130" name="AutoShape 158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solidFill>
                        <a:srgbClr val="BCB5AC"/>
                      </a:solidFill>
                    </a:endParaRPr>
                  </a:p>
                </p:txBody>
              </p:sp>
              <p:sp>
                <p:nvSpPr>
                  <p:cNvPr id="131" name="AutoShape 159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solidFill>
                        <a:srgbClr val="BCB5AC"/>
                      </a:solidFill>
                    </a:endParaRPr>
                  </a:p>
                </p:txBody>
              </p:sp>
              <p:sp>
                <p:nvSpPr>
                  <p:cNvPr id="132" name="AutoShape 160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solidFill>
                        <a:srgbClr val="BCB5AC"/>
                      </a:solidFill>
                    </a:endParaRPr>
                  </a:p>
                </p:txBody>
              </p:sp>
            </p:grpSp>
            <p:grpSp>
              <p:nvGrpSpPr>
                <p:cNvPr id="124" name="Group 161"/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125" name="AutoShape 162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solidFill>
                        <a:srgbClr val="BCB5AC"/>
                      </a:solidFill>
                    </a:endParaRPr>
                  </a:p>
                </p:txBody>
              </p:sp>
              <p:sp>
                <p:nvSpPr>
                  <p:cNvPr id="126" name="AutoShape 163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solidFill>
                        <a:srgbClr val="BCB5AC"/>
                      </a:solidFill>
                    </a:endParaRPr>
                  </a:p>
                </p:txBody>
              </p:sp>
              <p:sp>
                <p:nvSpPr>
                  <p:cNvPr id="127" name="AutoShape 164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solidFill>
                        <a:srgbClr val="BCB5AC"/>
                      </a:solidFill>
                    </a:endParaRPr>
                  </a:p>
                </p:txBody>
              </p:sp>
              <p:sp>
                <p:nvSpPr>
                  <p:cNvPr id="128" name="AutoShape 165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solidFill>
                        <a:srgbClr val="BCB5AC"/>
                      </a:solidFill>
                    </a:endParaRPr>
                  </a:p>
                </p:txBody>
              </p:sp>
            </p:grpSp>
          </p:grpSp>
        </p:grpSp>
      </p:grpSp>
      <p:grpSp>
        <p:nvGrpSpPr>
          <p:cNvPr id="137" name="Group 166"/>
          <p:cNvGrpSpPr>
            <a:grpSpLocks/>
          </p:cNvGrpSpPr>
          <p:nvPr/>
        </p:nvGrpSpPr>
        <p:grpSpPr bwMode="auto">
          <a:xfrm>
            <a:off x="3380053" y="4257795"/>
            <a:ext cx="2271712" cy="1691170"/>
            <a:chOff x="645" y="2510"/>
            <a:chExt cx="2087" cy="1555"/>
          </a:xfrm>
        </p:grpSpPr>
        <p:pic>
          <p:nvPicPr>
            <p:cNvPr id="138" name="Picture 167" descr="aa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687"/>
            <a:stretch>
              <a:fillRect/>
            </a:stretch>
          </p:blipFill>
          <p:spPr bwMode="gray">
            <a:xfrm>
              <a:off x="645" y="3012"/>
              <a:ext cx="2087" cy="1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9" name="Freeform 168"/>
            <p:cNvSpPr>
              <a:spLocks/>
            </p:cNvSpPr>
            <p:nvPr/>
          </p:nvSpPr>
          <p:spPr bwMode="gray">
            <a:xfrm>
              <a:off x="657" y="3004"/>
              <a:ext cx="2072" cy="1061"/>
            </a:xfrm>
            <a:custGeom>
              <a:avLst/>
              <a:gdLst>
                <a:gd name="T0" fmla="*/ 0 w 2072"/>
                <a:gd name="T1" fmla="*/ 0 h 1040"/>
                <a:gd name="T2" fmla="*/ 683 w 2072"/>
                <a:gd name="T3" fmla="*/ 8 h 1040"/>
                <a:gd name="T4" fmla="*/ 1023 w 2072"/>
                <a:gd name="T5" fmla="*/ 352 h 1040"/>
                <a:gd name="T6" fmla="*/ 1377 w 2072"/>
                <a:gd name="T7" fmla="*/ 7 h 1040"/>
                <a:gd name="T8" fmla="*/ 2072 w 2072"/>
                <a:gd name="T9" fmla="*/ 0 h 1040"/>
                <a:gd name="T10" fmla="*/ 1038 w 2072"/>
                <a:gd name="T11" fmla="*/ 1040 h 1040"/>
                <a:gd name="T12" fmla="*/ 0 w 2072"/>
                <a:gd name="T13" fmla="*/ 0 h 10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72" h="1040">
                  <a:moveTo>
                    <a:pt x="0" y="0"/>
                  </a:moveTo>
                  <a:cubicBezTo>
                    <a:pt x="345" y="0"/>
                    <a:pt x="683" y="8"/>
                    <a:pt x="683" y="8"/>
                  </a:cubicBezTo>
                  <a:cubicBezTo>
                    <a:pt x="683" y="248"/>
                    <a:pt x="907" y="352"/>
                    <a:pt x="1023" y="352"/>
                  </a:cubicBezTo>
                  <a:cubicBezTo>
                    <a:pt x="1139" y="352"/>
                    <a:pt x="1377" y="280"/>
                    <a:pt x="1377" y="7"/>
                  </a:cubicBezTo>
                  <a:lnTo>
                    <a:pt x="2072" y="0"/>
                  </a:lnTo>
                  <a:cubicBezTo>
                    <a:pt x="2072" y="730"/>
                    <a:pt x="1418" y="1040"/>
                    <a:pt x="1038" y="1040"/>
                  </a:cubicBezTo>
                  <a:cubicBezTo>
                    <a:pt x="658" y="1040"/>
                    <a:pt x="0" y="756"/>
                    <a:pt x="0" y="0"/>
                  </a:cubicBezTo>
                  <a:close/>
                </a:path>
              </a:pathLst>
            </a:custGeom>
            <a:solidFill>
              <a:srgbClr val="9FCC3E">
                <a:alpha val="60001"/>
              </a:srgbClr>
            </a:solidFill>
            <a:ln w="9525" cap="flat" cmpd="sng">
              <a:solidFill>
                <a:srgbClr val="231F2D">
                  <a:alpha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292929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BCB5AC"/>
                </a:solidFill>
              </a:endParaRPr>
            </a:p>
          </p:txBody>
        </p:sp>
        <p:sp>
          <p:nvSpPr>
            <p:cNvPr id="141" name="WordArt 174"/>
            <p:cNvSpPr>
              <a:spLocks noChangeArrowheads="1" noChangeShapeType="1" noTextEdit="1"/>
            </p:cNvSpPr>
            <p:nvPr/>
          </p:nvSpPr>
          <p:spPr bwMode="gray">
            <a:xfrm>
              <a:off x="1021" y="2824"/>
              <a:ext cx="1345" cy="896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spcFirstLastPara="1" wrap="none" fromWordArt="1">
              <a:prstTxWarp prst="textArchDown">
                <a:avLst>
                  <a:gd name="adj" fmla="val 113873"/>
                </a:avLst>
              </a:prstTxWarp>
            </a:bodyPr>
            <a:lstStyle/>
            <a:p>
              <a:pPr algn="ctr"/>
              <a:r>
                <a:rPr lang="en-US" altLang="zh-CN" sz="2000" kern="10" dirty="0">
                  <a:ln w="6350">
                    <a:solidFill>
                      <a:sysClr val="windowText" lastClr="000000"/>
                    </a:solidFill>
                    <a:round/>
                    <a:headEnd/>
                    <a:tailEnd/>
                  </a:ln>
                  <a:latin typeface="Times New Roman" panose="02020603050405020304" pitchFamily="18" charset="0"/>
                  <a:cs typeface="Times New Roman" panose="02020603050405020304" pitchFamily="18" charset="0"/>
                </a:rPr>
                <a:t>Decentralization</a:t>
              </a:r>
              <a:endParaRPr lang="zh-CN" altLang="en-US" sz="2000" kern="10" dirty="0">
                <a:ln w="6350">
                  <a:solidFill>
                    <a:sysClr val="windowText" lastClr="000000"/>
                  </a:solidFill>
                  <a:round/>
                  <a:headEnd/>
                  <a:tailEnd/>
                </a:ln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2" name="Group 175"/>
            <p:cNvGrpSpPr>
              <a:grpSpLocks/>
            </p:cNvGrpSpPr>
            <p:nvPr/>
          </p:nvGrpSpPr>
          <p:grpSpPr bwMode="auto">
            <a:xfrm>
              <a:off x="1201" y="2510"/>
              <a:ext cx="984" cy="980"/>
              <a:chOff x="688" y="2475"/>
              <a:chExt cx="1206" cy="1198"/>
            </a:xfrm>
          </p:grpSpPr>
          <p:sp>
            <p:nvSpPr>
              <p:cNvPr id="143" name="Oval 176"/>
              <p:cNvSpPr>
                <a:spLocks noChangeArrowheads="1"/>
              </p:cNvSpPr>
              <p:nvPr/>
            </p:nvSpPr>
            <p:spPr bwMode="gray">
              <a:xfrm>
                <a:off x="766" y="2538"/>
                <a:ext cx="1051" cy="105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>
                  <a:solidFill>
                    <a:srgbClr val="BCB5AC"/>
                  </a:solidFill>
                </a:endParaRPr>
              </a:p>
            </p:txBody>
          </p:sp>
          <p:sp>
            <p:nvSpPr>
              <p:cNvPr id="144" name="Oval 177"/>
              <p:cNvSpPr>
                <a:spLocks noChangeArrowheads="1"/>
              </p:cNvSpPr>
              <p:nvPr/>
            </p:nvSpPr>
            <p:spPr bwMode="gray">
              <a:xfrm>
                <a:off x="766" y="2538"/>
                <a:ext cx="1051" cy="1053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FFCC00">
                      <a:gamma/>
                      <a:shade val="48627"/>
                      <a:invGamma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>
                  <a:solidFill>
                    <a:srgbClr val="BCB5AC"/>
                  </a:solidFill>
                </a:endParaRPr>
              </a:p>
            </p:txBody>
          </p:sp>
          <p:pic>
            <p:nvPicPr>
              <p:cNvPr id="145" name="Picture 178" descr="circuler_1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688" y="2475"/>
                <a:ext cx="1206" cy="11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6" name="Oval 179"/>
              <p:cNvSpPr>
                <a:spLocks noChangeArrowheads="1"/>
              </p:cNvSpPr>
              <p:nvPr/>
            </p:nvSpPr>
            <p:spPr bwMode="gray">
              <a:xfrm>
                <a:off x="688" y="2475"/>
                <a:ext cx="1198" cy="1198"/>
              </a:xfrm>
              <a:prstGeom prst="ellipse">
                <a:avLst/>
              </a:prstGeom>
              <a:gradFill rotWithShape="1">
                <a:gsLst>
                  <a:gs pos="0">
                    <a:srgbClr val="DDDDDD">
                      <a:gamma/>
                      <a:shade val="26275"/>
                      <a:invGamma/>
                      <a:alpha val="89999"/>
                    </a:srgbClr>
                  </a:gs>
                  <a:gs pos="50000">
                    <a:srgbClr val="DDDDDD">
                      <a:alpha val="45000"/>
                    </a:srgbClr>
                  </a:gs>
                  <a:gs pos="100000">
                    <a:srgbClr val="DDDDDD">
                      <a:gamma/>
                      <a:shade val="26275"/>
                      <a:invGamma/>
                      <a:alpha val="89999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BCB5AC"/>
                  </a:solidFill>
                </a:endParaRPr>
              </a:p>
            </p:txBody>
          </p:sp>
          <p:sp>
            <p:nvSpPr>
              <p:cNvPr id="147" name="Freeform 180"/>
              <p:cNvSpPr>
                <a:spLocks/>
              </p:cNvSpPr>
              <p:nvPr/>
            </p:nvSpPr>
            <p:spPr bwMode="gray">
              <a:xfrm>
                <a:off x="811" y="2498"/>
                <a:ext cx="942" cy="417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8588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BBF6EE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BCB5AC"/>
                  </a:solidFill>
                </a:endParaRPr>
              </a:p>
            </p:txBody>
          </p:sp>
          <p:grpSp>
            <p:nvGrpSpPr>
              <p:cNvPr id="148" name="Group 181"/>
              <p:cNvGrpSpPr>
                <a:grpSpLocks/>
              </p:cNvGrpSpPr>
              <p:nvPr/>
            </p:nvGrpSpPr>
            <p:grpSpPr bwMode="auto">
              <a:xfrm rot="-1297425" flipH="1" flipV="1">
                <a:off x="786" y="3426"/>
                <a:ext cx="957" cy="242"/>
                <a:chOff x="2532" y="1051"/>
                <a:chExt cx="893" cy="246"/>
              </a:xfrm>
            </p:grpSpPr>
            <p:grpSp>
              <p:nvGrpSpPr>
                <p:cNvPr id="149" name="Group 182"/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155" name="AutoShape 183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solidFill>
                        <a:srgbClr val="BCB5AC"/>
                      </a:solidFill>
                    </a:endParaRPr>
                  </a:p>
                </p:txBody>
              </p:sp>
              <p:sp>
                <p:nvSpPr>
                  <p:cNvPr id="156" name="AutoShape 184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solidFill>
                        <a:srgbClr val="BCB5AC"/>
                      </a:solidFill>
                    </a:endParaRPr>
                  </a:p>
                </p:txBody>
              </p:sp>
              <p:sp>
                <p:nvSpPr>
                  <p:cNvPr id="157" name="AutoShape 185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solidFill>
                        <a:srgbClr val="BCB5AC"/>
                      </a:solidFill>
                    </a:endParaRPr>
                  </a:p>
                </p:txBody>
              </p:sp>
              <p:sp>
                <p:nvSpPr>
                  <p:cNvPr id="158" name="AutoShape 186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solidFill>
                        <a:srgbClr val="BCB5AC"/>
                      </a:solidFill>
                    </a:endParaRPr>
                  </a:p>
                </p:txBody>
              </p:sp>
            </p:grpSp>
            <p:grpSp>
              <p:nvGrpSpPr>
                <p:cNvPr id="150" name="Group 187"/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151" name="AutoShape 188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solidFill>
                        <a:srgbClr val="BCB5AC"/>
                      </a:solidFill>
                    </a:endParaRPr>
                  </a:p>
                </p:txBody>
              </p:sp>
              <p:sp>
                <p:nvSpPr>
                  <p:cNvPr id="152" name="AutoShape 189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solidFill>
                        <a:srgbClr val="BCB5AC"/>
                      </a:solidFill>
                    </a:endParaRPr>
                  </a:p>
                </p:txBody>
              </p:sp>
              <p:sp>
                <p:nvSpPr>
                  <p:cNvPr id="153" name="AutoShape 190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solidFill>
                        <a:srgbClr val="BCB5AC"/>
                      </a:solidFill>
                    </a:endParaRPr>
                  </a:p>
                </p:txBody>
              </p:sp>
              <p:sp>
                <p:nvSpPr>
                  <p:cNvPr id="154" name="AutoShape 191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solidFill>
                        <a:srgbClr val="BCB5AC"/>
                      </a:solidFill>
                    </a:endParaRPr>
                  </a:p>
                </p:txBody>
              </p:sp>
            </p:grpSp>
          </p:grpSp>
        </p:grpSp>
      </p:grpSp>
      <p:sp>
        <p:nvSpPr>
          <p:cNvPr id="163" name="Rectangle 193"/>
          <p:cNvSpPr>
            <a:spLocks noChangeArrowheads="1"/>
          </p:cNvSpPr>
          <p:nvPr/>
        </p:nvSpPr>
        <p:spPr bwMode="auto">
          <a:xfrm>
            <a:off x="1540140" y="4426320"/>
            <a:ext cx="9906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上下文适应</a:t>
            </a:r>
            <a:endParaRPr lang="en-US" altLang="zh-CN" sz="2000" b="1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64" name="Rectangle 194"/>
          <p:cNvSpPr>
            <a:spLocks noChangeArrowheads="1"/>
          </p:cNvSpPr>
          <p:nvPr/>
        </p:nvSpPr>
        <p:spPr bwMode="auto">
          <a:xfrm>
            <a:off x="4042040" y="4426320"/>
            <a:ext cx="9906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循环</a:t>
            </a:r>
            <a:endParaRPr lang="en-US" altLang="zh-CN" sz="2000" b="1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algn="ctr"/>
            <a:r>
              <a:rPr lang="zh-CN" altLang="en-US" sz="2000" b="1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分离</a:t>
            </a:r>
            <a:endParaRPr lang="en-US" altLang="zh-CN" sz="2000" b="1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65" name="Rectangle 195"/>
          <p:cNvSpPr>
            <a:spLocks noChangeArrowheads="1"/>
          </p:cNvSpPr>
          <p:nvPr/>
        </p:nvSpPr>
        <p:spPr bwMode="auto">
          <a:xfrm>
            <a:off x="6537590" y="4426320"/>
            <a:ext cx="9906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主动</a:t>
            </a:r>
            <a:endParaRPr lang="en-US" altLang="zh-CN" sz="2000" b="1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algn="ctr"/>
            <a:r>
              <a:rPr lang="zh-CN" altLang="en-US" sz="2000" b="1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适应</a:t>
            </a:r>
            <a:endParaRPr lang="en-US" altLang="zh-CN" sz="2000" b="1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66" name="AutoShape 3"/>
          <p:cNvSpPr>
            <a:spLocks noChangeArrowheads="1"/>
          </p:cNvSpPr>
          <p:nvPr/>
        </p:nvSpPr>
        <p:spPr bwMode="auto">
          <a:xfrm>
            <a:off x="1140590" y="1543503"/>
            <a:ext cx="1828800" cy="1790156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92D050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可被自适应逻辑控制的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 eaLnBrk="0" hangingPunct="0"/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上下文环境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7" name="AutoShape 3"/>
          <p:cNvSpPr>
            <a:spLocks noChangeArrowheads="1"/>
          </p:cNvSpPr>
          <p:nvPr/>
        </p:nvSpPr>
        <p:spPr bwMode="auto">
          <a:xfrm>
            <a:off x="3598414" y="1543503"/>
            <a:ext cx="1828800" cy="1790156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92D050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实现自适应逻辑，即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MAPE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各环节的分离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8" name="AutoShape 3"/>
          <p:cNvSpPr>
            <a:spLocks noChangeArrowheads="1"/>
          </p:cNvSpPr>
          <p:nvPr/>
        </p:nvSpPr>
        <p:spPr bwMode="auto">
          <a:xfrm>
            <a:off x="6099440" y="1543503"/>
            <a:ext cx="1828800" cy="1790156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92D050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主动调整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 eaLnBrk="0" hangingPunct="0"/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阻止不期望的情景发生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724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0" y="833440"/>
            <a:ext cx="9144000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zh-CN" altLang="en-US" sz="3200" b="1" dirty="0">
                <a:solidFill>
                  <a:srgbClr val="6CA62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未来挑战 </a:t>
            </a:r>
            <a:r>
              <a:rPr lang="en-US" altLang="zh-CN" sz="3200" b="1" dirty="0">
                <a:solidFill>
                  <a:srgbClr val="6CA62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灯片编号占位符 1"/>
          <p:cNvSpPr txBox="1">
            <a:spLocks noGrp="1"/>
          </p:cNvSpPr>
          <p:nvPr/>
        </p:nvSpPr>
        <p:spPr bwMode="auto">
          <a:xfrm>
            <a:off x="7235963" y="6596956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r">
              <a:defRPr kumimoji="1" sz="1400" b="1">
                <a:solidFill>
                  <a:schemeClr val="bg1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defRPr>
            </a:lvl1pPr>
          </a:lstStyle>
          <a:p>
            <a:fld id="{0D7D0512-7820-47F3-A392-C9562B311ADF}" type="slidenum">
              <a:rPr lang="zh-CN" altLang="en-US"/>
              <a:pPr/>
              <a:t>44</a:t>
            </a:fld>
            <a:endParaRPr lang="en-US" altLang="zh-CN" dirty="0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9" name="Rectangle 2"/>
          <p:cNvSpPr>
            <a:spLocks noChangeArrowheads="1"/>
          </p:cNvSpPr>
          <p:nvPr/>
        </p:nvSpPr>
        <p:spPr bwMode="auto">
          <a:xfrm>
            <a:off x="3492017" y="45049"/>
            <a:ext cx="5651985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二、自适应</a:t>
            </a:r>
            <a:r>
              <a: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-06</a:t>
            </a:r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分析</a:t>
            </a:r>
            <a:r>
              <a: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(3/3)</a:t>
            </a:r>
            <a:endParaRPr lang="zh-CN" alt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0" name="椭圆 39"/>
          <p:cNvSpPr/>
          <p:nvPr/>
        </p:nvSpPr>
        <p:spPr bwMode="auto">
          <a:xfrm>
            <a:off x="144060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椭圆 40"/>
          <p:cNvSpPr/>
          <p:nvPr/>
        </p:nvSpPr>
        <p:spPr bwMode="auto">
          <a:xfrm>
            <a:off x="288058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" name="椭圆 41"/>
          <p:cNvSpPr/>
          <p:nvPr/>
        </p:nvSpPr>
        <p:spPr bwMode="auto">
          <a:xfrm>
            <a:off x="121513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椭圆 42"/>
          <p:cNvSpPr/>
          <p:nvPr/>
        </p:nvSpPr>
        <p:spPr bwMode="auto">
          <a:xfrm>
            <a:off x="1359131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椭圆 43"/>
          <p:cNvSpPr/>
          <p:nvPr/>
        </p:nvSpPr>
        <p:spPr bwMode="auto">
          <a:xfrm>
            <a:off x="280802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椭圆 44"/>
          <p:cNvSpPr/>
          <p:nvPr/>
        </p:nvSpPr>
        <p:spPr bwMode="auto">
          <a:xfrm>
            <a:off x="2952021" y="660802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椭圆 45"/>
          <p:cNvSpPr/>
          <p:nvPr/>
        </p:nvSpPr>
        <p:spPr bwMode="auto">
          <a:xfrm>
            <a:off x="309601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" name="椭圆 46"/>
          <p:cNvSpPr/>
          <p:nvPr/>
        </p:nvSpPr>
        <p:spPr bwMode="auto">
          <a:xfrm>
            <a:off x="324001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椭圆 47"/>
          <p:cNvSpPr/>
          <p:nvPr/>
        </p:nvSpPr>
        <p:spPr bwMode="auto">
          <a:xfrm>
            <a:off x="363601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" name="椭圆 48"/>
          <p:cNvSpPr/>
          <p:nvPr/>
        </p:nvSpPr>
        <p:spPr bwMode="auto">
          <a:xfrm>
            <a:off x="378001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椭圆 49"/>
          <p:cNvSpPr/>
          <p:nvPr/>
        </p:nvSpPr>
        <p:spPr bwMode="auto">
          <a:xfrm>
            <a:off x="392400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椭圆 50"/>
          <p:cNvSpPr/>
          <p:nvPr/>
        </p:nvSpPr>
        <p:spPr bwMode="auto">
          <a:xfrm>
            <a:off x="406800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" name="椭圆 51"/>
          <p:cNvSpPr/>
          <p:nvPr/>
        </p:nvSpPr>
        <p:spPr bwMode="auto">
          <a:xfrm>
            <a:off x="4212005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" name="椭圆 52"/>
          <p:cNvSpPr/>
          <p:nvPr/>
        </p:nvSpPr>
        <p:spPr bwMode="auto">
          <a:xfrm>
            <a:off x="435600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" name="椭圆 53"/>
          <p:cNvSpPr/>
          <p:nvPr/>
        </p:nvSpPr>
        <p:spPr bwMode="auto">
          <a:xfrm>
            <a:off x="450000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" name="椭圆 54"/>
          <p:cNvSpPr/>
          <p:nvPr/>
        </p:nvSpPr>
        <p:spPr bwMode="auto">
          <a:xfrm>
            <a:off x="464399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" name="椭圆 55"/>
          <p:cNvSpPr/>
          <p:nvPr/>
        </p:nvSpPr>
        <p:spPr bwMode="auto">
          <a:xfrm>
            <a:off x="478799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" name="椭圆 56"/>
          <p:cNvSpPr/>
          <p:nvPr/>
        </p:nvSpPr>
        <p:spPr bwMode="auto">
          <a:xfrm>
            <a:off x="4931995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" name="椭圆 57"/>
          <p:cNvSpPr/>
          <p:nvPr/>
        </p:nvSpPr>
        <p:spPr bwMode="auto">
          <a:xfrm>
            <a:off x="5216403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" name="椭圆 58"/>
          <p:cNvSpPr/>
          <p:nvPr/>
        </p:nvSpPr>
        <p:spPr bwMode="auto">
          <a:xfrm>
            <a:off x="5072405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" name="椭圆 59"/>
          <p:cNvSpPr/>
          <p:nvPr/>
        </p:nvSpPr>
        <p:spPr bwMode="auto">
          <a:xfrm>
            <a:off x="1514714" y="664778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" name="椭圆 60"/>
          <p:cNvSpPr/>
          <p:nvPr/>
        </p:nvSpPr>
        <p:spPr bwMode="auto">
          <a:xfrm>
            <a:off x="1658712" y="664778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" name="椭圆 61"/>
          <p:cNvSpPr/>
          <p:nvPr/>
        </p:nvSpPr>
        <p:spPr bwMode="auto">
          <a:xfrm>
            <a:off x="923431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" name="椭圆 62"/>
          <p:cNvSpPr/>
          <p:nvPr/>
        </p:nvSpPr>
        <p:spPr bwMode="auto">
          <a:xfrm>
            <a:off x="106742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椭圆 63"/>
          <p:cNvSpPr/>
          <p:nvPr/>
        </p:nvSpPr>
        <p:spPr bwMode="auto">
          <a:xfrm>
            <a:off x="7178795" y="662782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" name="椭圆 64"/>
          <p:cNvSpPr/>
          <p:nvPr/>
        </p:nvSpPr>
        <p:spPr bwMode="auto">
          <a:xfrm>
            <a:off x="7321688" y="660802"/>
            <a:ext cx="108000" cy="1080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" name="椭圆 66"/>
          <p:cNvSpPr/>
          <p:nvPr/>
        </p:nvSpPr>
        <p:spPr bwMode="auto">
          <a:xfrm>
            <a:off x="42672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" name="椭圆 67"/>
          <p:cNvSpPr/>
          <p:nvPr/>
        </p:nvSpPr>
        <p:spPr bwMode="auto">
          <a:xfrm>
            <a:off x="57072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" name="椭圆 68"/>
          <p:cNvSpPr/>
          <p:nvPr/>
        </p:nvSpPr>
        <p:spPr bwMode="auto">
          <a:xfrm>
            <a:off x="180003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" name="椭圆 69"/>
          <p:cNvSpPr/>
          <p:nvPr/>
        </p:nvSpPr>
        <p:spPr bwMode="auto">
          <a:xfrm>
            <a:off x="2160032" y="668960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" name="椭圆 70"/>
          <p:cNvSpPr/>
          <p:nvPr/>
        </p:nvSpPr>
        <p:spPr bwMode="auto">
          <a:xfrm>
            <a:off x="2304030" y="66502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" name="椭圆 71"/>
          <p:cNvSpPr/>
          <p:nvPr/>
        </p:nvSpPr>
        <p:spPr bwMode="auto">
          <a:xfrm>
            <a:off x="2448028" y="668960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3" name="椭圆 72"/>
          <p:cNvSpPr/>
          <p:nvPr/>
        </p:nvSpPr>
        <p:spPr bwMode="auto">
          <a:xfrm>
            <a:off x="7019966" y="664798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" name="椭圆 73"/>
          <p:cNvSpPr/>
          <p:nvPr/>
        </p:nvSpPr>
        <p:spPr bwMode="auto">
          <a:xfrm>
            <a:off x="537209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5" name="椭圆 74"/>
          <p:cNvSpPr/>
          <p:nvPr/>
        </p:nvSpPr>
        <p:spPr bwMode="auto">
          <a:xfrm>
            <a:off x="551609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" name="椭圆 75"/>
          <p:cNvSpPr/>
          <p:nvPr/>
        </p:nvSpPr>
        <p:spPr bwMode="auto">
          <a:xfrm>
            <a:off x="566008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" name="椭圆 76"/>
          <p:cNvSpPr/>
          <p:nvPr/>
        </p:nvSpPr>
        <p:spPr bwMode="auto">
          <a:xfrm>
            <a:off x="580408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8" name="椭圆 77"/>
          <p:cNvSpPr/>
          <p:nvPr/>
        </p:nvSpPr>
        <p:spPr bwMode="auto">
          <a:xfrm>
            <a:off x="5948085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9" name="椭圆 78"/>
          <p:cNvSpPr/>
          <p:nvPr/>
        </p:nvSpPr>
        <p:spPr bwMode="auto">
          <a:xfrm>
            <a:off x="609208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0" name="椭圆 79"/>
          <p:cNvSpPr/>
          <p:nvPr/>
        </p:nvSpPr>
        <p:spPr bwMode="auto">
          <a:xfrm>
            <a:off x="623608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1" name="椭圆 80"/>
          <p:cNvSpPr/>
          <p:nvPr/>
        </p:nvSpPr>
        <p:spPr bwMode="auto">
          <a:xfrm>
            <a:off x="638007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2" name="椭圆 81"/>
          <p:cNvSpPr/>
          <p:nvPr/>
        </p:nvSpPr>
        <p:spPr bwMode="auto">
          <a:xfrm>
            <a:off x="652407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5" name="任意多边形 84"/>
          <p:cNvSpPr/>
          <p:nvPr/>
        </p:nvSpPr>
        <p:spPr>
          <a:xfrm rot="1717484">
            <a:off x="2433514" y="1982669"/>
            <a:ext cx="857019" cy="365805"/>
          </a:xfrm>
          <a:custGeom>
            <a:avLst/>
            <a:gdLst>
              <a:gd name="connsiteX0" fmla="*/ 0 w 688749"/>
              <a:gd name="connsiteY0" fmla="*/ 24169 h 48339"/>
              <a:gd name="connsiteX1" fmla="*/ 688749 w 688749"/>
              <a:gd name="connsiteY1" fmla="*/ 24169 h 48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88749" h="48339">
                <a:moveTo>
                  <a:pt x="0" y="24169"/>
                </a:moveTo>
                <a:lnTo>
                  <a:pt x="688749" y="24169"/>
                </a:lnTo>
              </a:path>
            </a:pathLst>
          </a:custGeom>
          <a:noFill/>
          <a:ln w="38100" cap="flat" cmpd="sng" algn="ctr">
            <a:solidFill>
              <a:srgbClr val="8BAB00"/>
            </a:solidFill>
            <a:prstDash val="solid"/>
          </a:ln>
          <a:effectLst/>
        </p:spPr>
        <p:txBody>
          <a:bodyPr spcFirstLastPara="0" vert="horz" wrap="square" lIns="339855" tIns="6951" rIns="339856" bIns="6950" numCol="1" spcCol="1270" anchor="ctr" anchorCtr="0">
            <a:noAutofit/>
          </a:bodyPr>
          <a:lstStyle/>
          <a:p>
            <a:pPr marL="0" marR="0" lvl="0" indent="0" algn="ctr" defTabSz="22225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500" b="0" i="0" u="none" strike="noStrike" kern="0" cap="none" spc="0" normalizeH="0" baseline="0" noProof="0">
              <a:ln>
                <a:noFill/>
              </a:ln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86" name="任意多边形 85"/>
          <p:cNvSpPr/>
          <p:nvPr/>
        </p:nvSpPr>
        <p:spPr>
          <a:xfrm>
            <a:off x="6738367" y="2229927"/>
            <a:ext cx="779198" cy="779198"/>
          </a:xfrm>
          <a:custGeom>
            <a:avLst/>
            <a:gdLst>
              <a:gd name="connsiteX0" fmla="*/ 0 w 779198"/>
              <a:gd name="connsiteY0" fmla="*/ 389599 h 779198"/>
              <a:gd name="connsiteX1" fmla="*/ 389599 w 779198"/>
              <a:gd name="connsiteY1" fmla="*/ 0 h 779198"/>
              <a:gd name="connsiteX2" fmla="*/ 779198 w 779198"/>
              <a:gd name="connsiteY2" fmla="*/ 389599 h 779198"/>
              <a:gd name="connsiteX3" fmla="*/ 389599 w 779198"/>
              <a:gd name="connsiteY3" fmla="*/ 779198 h 779198"/>
              <a:gd name="connsiteX4" fmla="*/ 0 w 779198"/>
              <a:gd name="connsiteY4" fmla="*/ 389599 h 779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9198" h="779198">
                <a:moveTo>
                  <a:pt x="0" y="389599"/>
                </a:moveTo>
                <a:cubicBezTo>
                  <a:pt x="0" y="174429"/>
                  <a:pt x="174429" y="0"/>
                  <a:pt x="389599" y="0"/>
                </a:cubicBezTo>
                <a:cubicBezTo>
                  <a:pt x="604769" y="0"/>
                  <a:pt x="779198" y="174429"/>
                  <a:pt x="779198" y="389599"/>
                </a:cubicBezTo>
                <a:cubicBezTo>
                  <a:pt x="779198" y="604769"/>
                  <a:pt x="604769" y="779198"/>
                  <a:pt x="389599" y="779198"/>
                </a:cubicBezTo>
                <a:cubicBezTo>
                  <a:pt x="174429" y="779198"/>
                  <a:pt x="0" y="604769"/>
                  <a:pt x="0" y="389599"/>
                </a:cubicBezTo>
                <a:close/>
              </a:path>
            </a:pathLst>
          </a:custGeom>
          <a:solidFill>
            <a:srgbClr val="8BAB00"/>
          </a:solidFill>
          <a:ln w="38100" cap="flat" cmpd="sng" algn="ctr">
            <a:solidFill>
              <a:srgbClr val="9BBB59">
                <a:lumMod val="40000"/>
                <a:lumOff val="60000"/>
              </a:srgbClr>
            </a:solidFill>
            <a:prstDash val="solid"/>
          </a:ln>
          <a:effectLst/>
        </p:spPr>
        <p:txBody>
          <a:bodyPr spcFirstLastPara="0" vert="horz" wrap="square" lIns="124906" tIns="124906" rIns="124906" bIns="124906" numCol="1" spcCol="1270" anchor="ctr" anchorCtr="0">
            <a:noAutofit/>
          </a:bodyPr>
          <a:lstStyle/>
          <a:p>
            <a:pPr marL="0" marR="0" lvl="0" indent="0" algn="ctr" defTabSz="75565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1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87" name="任意多边形 86"/>
          <p:cNvSpPr/>
          <p:nvPr/>
        </p:nvSpPr>
        <p:spPr>
          <a:xfrm rot="1886752">
            <a:off x="5950127" y="4855413"/>
            <a:ext cx="879260" cy="48339"/>
          </a:xfrm>
          <a:custGeom>
            <a:avLst/>
            <a:gdLst>
              <a:gd name="connsiteX0" fmla="*/ 0 w 879260"/>
              <a:gd name="connsiteY0" fmla="*/ 24169 h 48339"/>
              <a:gd name="connsiteX1" fmla="*/ 879260 w 879260"/>
              <a:gd name="connsiteY1" fmla="*/ 24169 h 48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79260" h="48339">
                <a:moveTo>
                  <a:pt x="0" y="24169"/>
                </a:moveTo>
                <a:lnTo>
                  <a:pt x="879260" y="24169"/>
                </a:lnTo>
              </a:path>
            </a:pathLst>
          </a:custGeom>
          <a:noFill/>
          <a:ln w="38100" cap="flat" cmpd="sng" algn="ctr">
            <a:solidFill>
              <a:srgbClr val="8BAB00"/>
            </a:solidFill>
            <a:prstDash val="solid"/>
          </a:ln>
          <a:effectLst/>
        </p:spPr>
        <p:txBody>
          <a:bodyPr spcFirstLastPara="0" vert="horz" wrap="square" lIns="430348" tIns="2188" rIns="430348" bIns="2187" numCol="1" spcCol="1270" anchor="ctr" anchorCtr="0">
            <a:noAutofit/>
          </a:bodyPr>
          <a:lstStyle/>
          <a:p>
            <a:pPr marL="0" marR="0" lvl="0" indent="0" algn="ctr" defTabSz="22225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500" b="0" i="0" u="none" strike="noStrike" kern="0" cap="none" spc="0" normalizeH="0" baseline="0" noProof="0">
              <a:ln>
                <a:noFill/>
              </a:ln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88" name="任意多边形 87"/>
          <p:cNvSpPr/>
          <p:nvPr/>
        </p:nvSpPr>
        <p:spPr>
          <a:xfrm>
            <a:off x="1159302" y="3679907"/>
            <a:ext cx="779198" cy="779198"/>
          </a:xfrm>
          <a:custGeom>
            <a:avLst/>
            <a:gdLst>
              <a:gd name="connsiteX0" fmla="*/ 0 w 779198"/>
              <a:gd name="connsiteY0" fmla="*/ 389599 h 779198"/>
              <a:gd name="connsiteX1" fmla="*/ 389599 w 779198"/>
              <a:gd name="connsiteY1" fmla="*/ 0 h 779198"/>
              <a:gd name="connsiteX2" fmla="*/ 779198 w 779198"/>
              <a:gd name="connsiteY2" fmla="*/ 389599 h 779198"/>
              <a:gd name="connsiteX3" fmla="*/ 389599 w 779198"/>
              <a:gd name="connsiteY3" fmla="*/ 779198 h 779198"/>
              <a:gd name="connsiteX4" fmla="*/ 0 w 779198"/>
              <a:gd name="connsiteY4" fmla="*/ 389599 h 779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9198" h="779198">
                <a:moveTo>
                  <a:pt x="0" y="389599"/>
                </a:moveTo>
                <a:cubicBezTo>
                  <a:pt x="0" y="174429"/>
                  <a:pt x="174429" y="0"/>
                  <a:pt x="389599" y="0"/>
                </a:cubicBezTo>
                <a:cubicBezTo>
                  <a:pt x="604769" y="0"/>
                  <a:pt x="779198" y="174429"/>
                  <a:pt x="779198" y="389599"/>
                </a:cubicBezTo>
                <a:cubicBezTo>
                  <a:pt x="779198" y="604769"/>
                  <a:pt x="604769" y="779198"/>
                  <a:pt x="389599" y="779198"/>
                </a:cubicBezTo>
                <a:cubicBezTo>
                  <a:pt x="174429" y="779198"/>
                  <a:pt x="0" y="604769"/>
                  <a:pt x="0" y="389599"/>
                </a:cubicBezTo>
                <a:close/>
              </a:path>
            </a:pathLst>
          </a:custGeom>
          <a:solidFill>
            <a:srgbClr val="8BAB00"/>
          </a:solidFill>
          <a:ln w="38100" cap="flat" cmpd="sng" algn="ctr">
            <a:solidFill>
              <a:srgbClr val="9BBB59">
                <a:lumMod val="40000"/>
                <a:lumOff val="60000"/>
              </a:srgbClr>
            </a:solidFill>
            <a:prstDash val="solid"/>
          </a:ln>
          <a:effectLst/>
        </p:spPr>
        <p:txBody>
          <a:bodyPr spcFirstLastPara="0" vert="horz" wrap="square" lIns="124906" tIns="124906" rIns="124906" bIns="124906" numCol="1" spcCol="1270" anchor="ctr" anchorCtr="0">
            <a:noAutofit/>
          </a:bodyPr>
          <a:lstStyle/>
          <a:p>
            <a:pPr marL="0" marR="0" lvl="0" indent="0" algn="ctr" defTabSz="75565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4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89" name="任意多边形 88"/>
          <p:cNvSpPr/>
          <p:nvPr/>
        </p:nvSpPr>
        <p:spPr>
          <a:xfrm>
            <a:off x="1898263" y="3856571"/>
            <a:ext cx="849876" cy="445119"/>
          </a:xfrm>
          <a:custGeom>
            <a:avLst/>
            <a:gdLst>
              <a:gd name="connsiteX0" fmla="*/ 0 w 931753"/>
              <a:gd name="connsiteY0" fmla="*/ 24169 h 48339"/>
              <a:gd name="connsiteX1" fmla="*/ 931753 w 931753"/>
              <a:gd name="connsiteY1" fmla="*/ 24169 h 48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31753" h="48339">
                <a:moveTo>
                  <a:pt x="0" y="24169"/>
                </a:moveTo>
                <a:lnTo>
                  <a:pt x="931753" y="24169"/>
                </a:lnTo>
              </a:path>
            </a:pathLst>
          </a:custGeom>
          <a:noFill/>
          <a:ln w="38100" cap="flat" cmpd="sng" algn="ctr">
            <a:solidFill>
              <a:srgbClr val="8BAB00"/>
            </a:solidFill>
            <a:prstDash val="solid"/>
          </a:ln>
          <a:effectLst/>
        </p:spPr>
        <p:txBody>
          <a:bodyPr spcFirstLastPara="0" vert="horz" wrap="square" lIns="455283" tIns="875" rIns="455282" bIns="876" numCol="1" spcCol="1270" anchor="ctr" anchorCtr="0">
            <a:noAutofit/>
          </a:bodyPr>
          <a:lstStyle/>
          <a:p>
            <a:pPr marL="0" marR="0" lvl="0" indent="0" algn="ctr" defTabSz="22225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500" b="0" i="0" u="none" strike="noStrike" kern="0" cap="none" spc="0" normalizeH="0" baseline="0" noProof="0">
              <a:ln>
                <a:noFill/>
              </a:ln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90" name="任意多边形 89"/>
          <p:cNvSpPr/>
          <p:nvPr/>
        </p:nvSpPr>
        <p:spPr>
          <a:xfrm>
            <a:off x="2832929" y="5333034"/>
            <a:ext cx="779198" cy="779198"/>
          </a:xfrm>
          <a:custGeom>
            <a:avLst/>
            <a:gdLst>
              <a:gd name="connsiteX0" fmla="*/ 0 w 779198"/>
              <a:gd name="connsiteY0" fmla="*/ 389599 h 779198"/>
              <a:gd name="connsiteX1" fmla="*/ 389599 w 779198"/>
              <a:gd name="connsiteY1" fmla="*/ 0 h 779198"/>
              <a:gd name="connsiteX2" fmla="*/ 779198 w 779198"/>
              <a:gd name="connsiteY2" fmla="*/ 389599 h 779198"/>
              <a:gd name="connsiteX3" fmla="*/ 389599 w 779198"/>
              <a:gd name="connsiteY3" fmla="*/ 779198 h 779198"/>
              <a:gd name="connsiteX4" fmla="*/ 0 w 779198"/>
              <a:gd name="connsiteY4" fmla="*/ 389599 h 779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9198" h="779198">
                <a:moveTo>
                  <a:pt x="0" y="389599"/>
                </a:moveTo>
                <a:cubicBezTo>
                  <a:pt x="0" y="174429"/>
                  <a:pt x="174429" y="0"/>
                  <a:pt x="389599" y="0"/>
                </a:cubicBezTo>
                <a:cubicBezTo>
                  <a:pt x="604769" y="0"/>
                  <a:pt x="779198" y="174429"/>
                  <a:pt x="779198" y="389599"/>
                </a:cubicBezTo>
                <a:cubicBezTo>
                  <a:pt x="779198" y="604769"/>
                  <a:pt x="604769" y="779198"/>
                  <a:pt x="389599" y="779198"/>
                </a:cubicBezTo>
                <a:cubicBezTo>
                  <a:pt x="174429" y="779198"/>
                  <a:pt x="0" y="604769"/>
                  <a:pt x="0" y="389599"/>
                </a:cubicBezTo>
                <a:close/>
              </a:path>
            </a:pathLst>
          </a:custGeom>
          <a:solidFill>
            <a:srgbClr val="8BAB00"/>
          </a:solidFill>
          <a:ln w="38100" cap="flat" cmpd="sng" algn="ctr">
            <a:solidFill>
              <a:srgbClr val="9BBB59">
                <a:lumMod val="40000"/>
                <a:lumOff val="60000"/>
              </a:srgbClr>
            </a:solidFill>
            <a:prstDash val="solid"/>
          </a:ln>
          <a:effectLst/>
        </p:spPr>
        <p:txBody>
          <a:bodyPr spcFirstLastPara="0" vert="horz" wrap="square" lIns="124906" tIns="124906" rIns="124906" bIns="124906" numCol="1" spcCol="1270" anchor="ctr" anchorCtr="0">
            <a:noAutofit/>
          </a:bodyPr>
          <a:lstStyle/>
          <a:p>
            <a:pPr marL="0" marR="0" lvl="0" indent="0" algn="ctr" defTabSz="75565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3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91" name="任意多边形 90"/>
          <p:cNvSpPr/>
          <p:nvPr/>
        </p:nvSpPr>
        <p:spPr>
          <a:xfrm rot="20672061">
            <a:off x="6117053" y="2519820"/>
            <a:ext cx="810570" cy="301314"/>
          </a:xfrm>
          <a:custGeom>
            <a:avLst/>
            <a:gdLst>
              <a:gd name="connsiteX0" fmla="*/ 0 w 799232"/>
              <a:gd name="connsiteY0" fmla="*/ 24169 h 48339"/>
              <a:gd name="connsiteX1" fmla="*/ 799232 w 799232"/>
              <a:gd name="connsiteY1" fmla="*/ 24169 h 48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99232" h="48339">
                <a:moveTo>
                  <a:pt x="0" y="24169"/>
                </a:moveTo>
                <a:lnTo>
                  <a:pt x="799232" y="24169"/>
                </a:lnTo>
              </a:path>
            </a:pathLst>
          </a:custGeom>
          <a:noFill/>
          <a:ln w="38100" cap="flat" cmpd="sng" algn="ctr">
            <a:solidFill>
              <a:srgbClr val="8BAB00"/>
            </a:solidFill>
            <a:prstDash val="solid"/>
          </a:ln>
          <a:effectLst/>
        </p:spPr>
        <p:txBody>
          <a:bodyPr spcFirstLastPara="0" vert="horz" wrap="square" lIns="392334" tIns="4188" rIns="392336" bIns="4189" numCol="1" spcCol="1270" anchor="ctr" anchorCtr="0">
            <a:noAutofit/>
          </a:bodyPr>
          <a:lstStyle/>
          <a:p>
            <a:pPr marL="0" marR="0" lvl="0" indent="0" algn="ctr" defTabSz="22225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500" b="0" i="0" u="none" strike="noStrike" kern="0" cap="none" spc="0" normalizeH="0" baseline="0" noProof="0">
              <a:ln>
                <a:noFill/>
              </a:ln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92" name="任意多边形 91"/>
          <p:cNvSpPr/>
          <p:nvPr/>
        </p:nvSpPr>
        <p:spPr>
          <a:xfrm>
            <a:off x="6684367" y="4865762"/>
            <a:ext cx="779198" cy="779198"/>
          </a:xfrm>
          <a:custGeom>
            <a:avLst/>
            <a:gdLst>
              <a:gd name="connsiteX0" fmla="*/ 0 w 779198"/>
              <a:gd name="connsiteY0" fmla="*/ 389599 h 779198"/>
              <a:gd name="connsiteX1" fmla="*/ 389599 w 779198"/>
              <a:gd name="connsiteY1" fmla="*/ 0 h 779198"/>
              <a:gd name="connsiteX2" fmla="*/ 779198 w 779198"/>
              <a:gd name="connsiteY2" fmla="*/ 389599 h 779198"/>
              <a:gd name="connsiteX3" fmla="*/ 389599 w 779198"/>
              <a:gd name="connsiteY3" fmla="*/ 779198 h 779198"/>
              <a:gd name="connsiteX4" fmla="*/ 0 w 779198"/>
              <a:gd name="connsiteY4" fmla="*/ 389599 h 779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9198" h="779198">
                <a:moveTo>
                  <a:pt x="0" y="389599"/>
                </a:moveTo>
                <a:cubicBezTo>
                  <a:pt x="0" y="174429"/>
                  <a:pt x="174429" y="0"/>
                  <a:pt x="389599" y="0"/>
                </a:cubicBezTo>
                <a:cubicBezTo>
                  <a:pt x="604769" y="0"/>
                  <a:pt x="779198" y="174429"/>
                  <a:pt x="779198" y="389599"/>
                </a:cubicBezTo>
                <a:cubicBezTo>
                  <a:pt x="779198" y="604769"/>
                  <a:pt x="604769" y="779198"/>
                  <a:pt x="389599" y="779198"/>
                </a:cubicBezTo>
                <a:cubicBezTo>
                  <a:pt x="174429" y="779198"/>
                  <a:pt x="0" y="604769"/>
                  <a:pt x="0" y="389599"/>
                </a:cubicBezTo>
                <a:close/>
              </a:path>
            </a:pathLst>
          </a:custGeom>
          <a:solidFill>
            <a:srgbClr val="8BAB00"/>
          </a:solidFill>
          <a:ln w="38100" cap="flat" cmpd="sng" algn="ctr">
            <a:solidFill>
              <a:srgbClr val="9BBB59">
                <a:lumMod val="40000"/>
                <a:lumOff val="60000"/>
              </a:srgbClr>
            </a:solidFill>
            <a:prstDash val="solid"/>
          </a:ln>
          <a:effectLst/>
        </p:spPr>
        <p:txBody>
          <a:bodyPr spcFirstLastPara="0" vert="horz" wrap="square" lIns="124906" tIns="124906" rIns="124906" bIns="124906" numCol="1" spcCol="1270" anchor="ctr" anchorCtr="0">
            <a:noAutofit/>
          </a:bodyPr>
          <a:lstStyle/>
          <a:p>
            <a:pPr marL="0" marR="0" lvl="0" indent="0" algn="ctr" defTabSz="75565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2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93" name="任意多边形 92"/>
          <p:cNvSpPr/>
          <p:nvPr/>
        </p:nvSpPr>
        <p:spPr>
          <a:xfrm>
            <a:off x="2772025" y="1899975"/>
            <a:ext cx="3616980" cy="3616996"/>
          </a:xfrm>
          <a:custGeom>
            <a:avLst/>
            <a:gdLst>
              <a:gd name="connsiteX0" fmla="*/ 0 w 3616980"/>
              <a:gd name="connsiteY0" fmla="*/ 1808498 h 3616996"/>
              <a:gd name="connsiteX1" fmla="*/ 1808490 w 3616980"/>
              <a:gd name="connsiteY1" fmla="*/ 0 h 3616996"/>
              <a:gd name="connsiteX2" fmla="*/ 3616980 w 3616980"/>
              <a:gd name="connsiteY2" fmla="*/ 1808498 h 3616996"/>
              <a:gd name="connsiteX3" fmla="*/ 1808490 w 3616980"/>
              <a:gd name="connsiteY3" fmla="*/ 3616996 h 3616996"/>
              <a:gd name="connsiteX4" fmla="*/ 0 w 3616980"/>
              <a:gd name="connsiteY4" fmla="*/ 1808498 h 3616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6980" h="3616996">
                <a:moveTo>
                  <a:pt x="0" y="1808498"/>
                </a:moveTo>
                <a:cubicBezTo>
                  <a:pt x="0" y="809692"/>
                  <a:pt x="809689" y="0"/>
                  <a:pt x="1808490" y="0"/>
                </a:cubicBezTo>
                <a:cubicBezTo>
                  <a:pt x="2807291" y="0"/>
                  <a:pt x="3616980" y="809692"/>
                  <a:pt x="3616980" y="1808498"/>
                </a:cubicBezTo>
                <a:cubicBezTo>
                  <a:pt x="3616980" y="2807304"/>
                  <a:pt x="2807291" y="3616996"/>
                  <a:pt x="1808490" y="3616996"/>
                </a:cubicBezTo>
                <a:cubicBezTo>
                  <a:pt x="809689" y="3616996"/>
                  <a:pt x="0" y="2807304"/>
                  <a:pt x="0" y="1808498"/>
                </a:cubicBezTo>
                <a:close/>
              </a:path>
            </a:pathLst>
          </a:custGeom>
          <a:noFill/>
          <a:ln w="152400" cap="flat" cmpd="sng" algn="ctr">
            <a:solidFill>
              <a:srgbClr val="8BAB00"/>
            </a:solidFill>
            <a:prstDash val="solid"/>
          </a:ln>
          <a:effectLst/>
        </p:spPr>
        <p:txBody>
          <a:bodyPr spcFirstLastPara="0" vert="horz" wrap="square" lIns="542394" tIns="542397" rIns="542394" bIns="542397" numCol="1" spcCol="1270" anchor="ctr" anchorCtr="0">
            <a:noAutofit/>
          </a:bodyPr>
          <a:lstStyle/>
          <a:p>
            <a:pPr marL="0" marR="0" lvl="0" indent="0" algn="r" defTabSz="8890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94" name="任意多边形 93"/>
          <p:cNvSpPr/>
          <p:nvPr/>
        </p:nvSpPr>
        <p:spPr>
          <a:xfrm>
            <a:off x="1818146" y="1467432"/>
            <a:ext cx="779198" cy="779198"/>
          </a:xfrm>
          <a:custGeom>
            <a:avLst/>
            <a:gdLst>
              <a:gd name="connsiteX0" fmla="*/ 0 w 779198"/>
              <a:gd name="connsiteY0" fmla="*/ 389599 h 779198"/>
              <a:gd name="connsiteX1" fmla="*/ 389599 w 779198"/>
              <a:gd name="connsiteY1" fmla="*/ 0 h 779198"/>
              <a:gd name="connsiteX2" fmla="*/ 779198 w 779198"/>
              <a:gd name="connsiteY2" fmla="*/ 389599 h 779198"/>
              <a:gd name="connsiteX3" fmla="*/ 389599 w 779198"/>
              <a:gd name="connsiteY3" fmla="*/ 779198 h 779198"/>
              <a:gd name="connsiteX4" fmla="*/ 0 w 779198"/>
              <a:gd name="connsiteY4" fmla="*/ 389599 h 779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9198" h="779198">
                <a:moveTo>
                  <a:pt x="0" y="389599"/>
                </a:moveTo>
                <a:cubicBezTo>
                  <a:pt x="0" y="174429"/>
                  <a:pt x="174429" y="0"/>
                  <a:pt x="389599" y="0"/>
                </a:cubicBezTo>
                <a:cubicBezTo>
                  <a:pt x="604769" y="0"/>
                  <a:pt x="779198" y="174429"/>
                  <a:pt x="779198" y="389599"/>
                </a:cubicBezTo>
                <a:cubicBezTo>
                  <a:pt x="779198" y="604769"/>
                  <a:pt x="604769" y="779198"/>
                  <a:pt x="389599" y="779198"/>
                </a:cubicBezTo>
                <a:cubicBezTo>
                  <a:pt x="174429" y="779198"/>
                  <a:pt x="0" y="604769"/>
                  <a:pt x="0" y="389599"/>
                </a:cubicBezTo>
                <a:close/>
              </a:path>
            </a:pathLst>
          </a:custGeom>
          <a:solidFill>
            <a:srgbClr val="8BAB00"/>
          </a:solidFill>
          <a:ln w="38100" cap="flat" cmpd="sng" algn="ctr">
            <a:solidFill>
              <a:srgbClr val="9BBB59">
                <a:lumMod val="40000"/>
                <a:lumOff val="60000"/>
              </a:srgbClr>
            </a:solidFill>
            <a:prstDash val="solid"/>
          </a:ln>
          <a:effectLst/>
        </p:spPr>
        <p:txBody>
          <a:bodyPr spcFirstLastPara="0" vert="horz" wrap="square" lIns="124906" tIns="124906" rIns="124906" bIns="124906" numCol="1" spcCol="1270" anchor="ctr" anchorCtr="0">
            <a:noAutofit/>
          </a:bodyPr>
          <a:lstStyle/>
          <a:p>
            <a:pPr marL="0" marR="0" lvl="0" indent="0" algn="ctr" defTabSz="75565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>
                <a:solidFill>
                  <a:prstClr val="white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5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95" name="任意多边形 94"/>
          <p:cNvSpPr/>
          <p:nvPr/>
        </p:nvSpPr>
        <p:spPr>
          <a:xfrm rot="19617304">
            <a:off x="3456362" y="5414593"/>
            <a:ext cx="644769" cy="445119"/>
          </a:xfrm>
          <a:custGeom>
            <a:avLst/>
            <a:gdLst>
              <a:gd name="connsiteX0" fmla="*/ 0 w 931753"/>
              <a:gd name="connsiteY0" fmla="*/ 24169 h 48339"/>
              <a:gd name="connsiteX1" fmla="*/ 931753 w 931753"/>
              <a:gd name="connsiteY1" fmla="*/ 24169 h 48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31753" h="48339">
                <a:moveTo>
                  <a:pt x="0" y="24169"/>
                </a:moveTo>
                <a:lnTo>
                  <a:pt x="931753" y="24169"/>
                </a:lnTo>
              </a:path>
            </a:pathLst>
          </a:custGeom>
          <a:noFill/>
          <a:ln w="38100" cap="flat" cmpd="sng" algn="ctr">
            <a:solidFill>
              <a:srgbClr val="8BAB00"/>
            </a:solidFill>
            <a:prstDash val="solid"/>
          </a:ln>
          <a:effectLst/>
        </p:spPr>
        <p:txBody>
          <a:bodyPr spcFirstLastPara="0" vert="horz" wrap="square" lIns="455283" tIns="875" rIns="455282" bIns="876" numCol="1" spcCol="1270" anchor="ctr" anchorCtr="0">
            <a:noAutofit/>
          </a:bodyPr>
          <a:lstStyle/>
          <a:p>
            <a:pPr marL="0" marR="0" lvl="0" indent="0" algn="ctr" defTabSz="22225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500" b="0" i="0" u="none" strike="noStrike" kern="0" cap="none" spc="0" normalizeH="0" baseline="0" noProof="0">
              <a:ln>
                <a:noFill/>
              </a:ln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971456" y="1821260"/>
            <a:ext cx="327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将用户纳入自适应控制循环</a:t>
            </a:r>
          </a:p>
        </p:txBody>
      </p:sp>
      <p:sp>
        <p:nvSpPr>
          <p:cNvPr id="96" name="文本框 95"/>
          <p:cNvSpPr txBox="1"/>
          <p:nvPr/>
        </p:nvSpPr>
        <p:spPr>
          <a:xfrm>
            <a:off x="6659971" y="4224796"/>
            <a:ext cx="3275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建立集成其他模型的</a:t>
            </a:r>
            <a:endParaRPr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运行时模型</a:t>
            </a:r>
          </a:p>
        </p:txBody>
      </p:sp>
      <p:sp>
        <p:nvSpPr>
          <p:cNvPr id="97" name="文本框 96"/>
          <p:cNvSpPr txBox="1"/>
          <p:nvPr/>
        </p:nvSpPr>
        <p:spPr>
          <a:xfrm>
            <a:off x="188973" y="5374633"/>
            <a:ext cx="3275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处理不确定因素的</a:t>
            </a:r>
            <a:endParaRPr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Verification &amp; Validation</a:t>
            </a:r>
          </a:p>
        </p:txBody>
      </p:sp>
      <p:sp>
        <p:nvSpPr>
          <p:cNvPr id="98" name="文本框 97"/>
          <p:cNvSpPr txBox="1"/>
          <p:nvPr/>
        </p:nvSpPr>
        <p:spPr>
          <a:xfrm>
            <a:off x="195140" y="3005948"/>
            <a:ext cx="3275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将设计阶段的成果</a:t>
            </a:r>
            <a:endParaRPr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转化到运行阶段</a:t>
            </a:r>
            <a:endParaRPr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195140" y="2205017"/>
            <a:ext cx="327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自适应过程的重用</a:t>
            </a:r>
          </a:p>
        </p:txBody>
      </p:sp>
      <p:pic>
        <p:nvPicPr>
          <p:cNvPr id="3074" name="Picture 2" descr="http://pic19.nipic.com/20120314/9466718_114040031393_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2" t="-452" r="30260" b="452"/>
          <a:stretch/>
        </p:blipFill>
        <p:spPr bwMode="auto">
          <a:xfrm>
            <a:off x="2993786" y="2124473"/>
            <a:ext cx="3168000" cy="3168000"/>
          </a:xfrm>
          <a:prstGeom prst="flowChartConnector">
            <a:avLst/>
          </a:pr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57150">
            <a:solidFill>
              <a:sysClr val="window" lastClr="FFFFFF">
                <a:lumMod val="65000"/>
              </a:sysClr>
            </a:solidFill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2032770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0" y="833440"/>
            <a:ext cx="9144000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zh-CN" altLang="en-US" sz="3200" b="1" dirty="0">
                <a:solidFill>
                  <a:srgbClr val="6CA62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定义 </a:t>
            </a:r>
            <a:r>
              <a:rPr lang="en-US" altLang="zh-CN" sz="3200" b="1" dirty="0">
                <a:solidFill>
                  <a:srgbClr val="6CA62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灯片编号占位符 1"/>
          <p:cNvSpPr txBox="1">
            <a:spLocks noGrp="1"/>
          </p:cNvSpPr>
          <p:nvPr/>
        </p:nvSpPr>
        <p:spPr bwMode="auto">
          <a:xfrm>
            <a:off x="7235963" y="6596956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r">
              <a:defRPr kumimoji="1" sz="1400" b="1">
                <a:solidFill>
                  <a:schemeClr val="bg1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defRPr>
            </a:lvl1pPr>
          </a:lstStyle>
          <a:p>
            <a:fld id="{0D7D0512-7820-47F3-A392-C9562B311ADF}" type="slidenum">
              <a:rPr lang="zh-CN" altLang="en-US"/>
              <a:pPr/>
              <a:t>5</a:t>
            </a:fld>
            <a:endParaRPr lang="en-US" altLang="zh-CN" dirty="0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" y="6073736"/>
            <a:ext cx="9144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M.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Salehie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L.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Tahvildari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Self-adaptive software: landscape &amp; research challenges, ACM Trans.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Auton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. Adapt. Syst. 4 (2) (2009) Art. 14.</a:t>
            </a:r>
            <a:endParaRPr lang="zh-CN" altLang="en-US" sz="1400" dirty="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" name="图表 9"/>
          <p:cNvGraphicFramePr/>
          <p:nvPr>
            <p:extLst>
              <p:ext uri="{D42A27DB-BD31-4B8C-83A1-F6EECF244321}">
                <p14:modId xmlns:p14="http://schemas.microsoft.com/office/powerpoint/2010/main" val="2117725214"/>
              </p:ext>
            </p:extLst>
          </p:nvPr>
        </p:nvGraphicFramePr>
        <p:xfrm>
          <a:off x="2713625" y="1773332"/>
          <a:ext cx="3475603" cy="19916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圆角矩形 2"/>
          <p:cNvSpPr/>
          <p:nvPr/>
        </p:nvSpPr>
        <p:spPr bwMode="auto">
          <a:xfrm>
            <a:off x="3060021" y="3766113"/>
            <a:ext cx="3023958" cy="1785765"/>
          </a:xfrm>
          <a:prstGeom prst="roundRect">
            <a:avLst/>
          </a:prstGeom>
          <a:solidFill>
            <a:srgbClr val="E8FED2"/>
          </a:solidFill>
          <a:ln w="9525" cap="flat" cmpd="sng" algn="ctr">
            <a:solidFill>
              <a:srgbClr val="E8FED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Managed Resources</a:t>
            </a:r>
            <a:endParaRPr lang="zh-CN" altLang="en-US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2642461" y="1702725"/>
            <a:ext cx="3859078" cy="4091958"/>
          </a:xfrm>
          <a:prstGeom prst="rect">
            <a:avLst/>
          </a:prstGeom>
          <a:noFill/>
          <a:ln w="19050" cap="flat" cmpd="sng" algn="ctr">
            <a:solidFill>
              <a:srgbClr val="92D050"/>
            </a:solidFill>
            <a:prstDash val="lg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23365" y="2005379"/>
            <a:ext cx="43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endParaRPr lang="zh-CN" altLang="en-US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968256" y="2014958"/>
            <a:ext cx="43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endParaRPr lang="zh-CN" altLang="en-US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 rot="21383881">
            <a:off x="4926910" y="3038128"/>
            <a:ext cx="43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endParaRPr lang="zh-CN" altLang="en-US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 rot="21383881">
            <a:off x="3884999" y="3008743"/>
            <a:ext cx="43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endParaRPr lang="zh-CN" altLang="en-US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715552" y="2441027"/>
            <a:ext cx="1732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Adaptation</a:t>
            </a:r>
          </a:p>
          <a:p>
            <a:pPr algn="ctr"/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Logic</a:t>
            </a:r>
            <a:endParaRPr lang="zh-CN" altLang="en-US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137809" y="1569751"/>
            <a:ext cx="5330123" cy="2323873"/>
            <a:chOff x="4137809" y="1569751"/>
            <a:chExt cx="5330123" cy="2323873"/>
          </a:xfrm>
        </p:grpSpPr>
        <p:cxnSp>
          <p:nvCxnSpPr>
            <p:cNvPr id="11" name="直接连接符 10"/>
            <p:cNvCxnSpPr/>
            <p:nvPr/>
          </p:nvCxnSpPr>
          <p:spPr>
            <a:xfrm flipH="1">
              <a:off x="6518365" y="2106083"/>
              <a:ext cx="298960" cy="260410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6817327" y="2106083"/>
              <a:ext cx="2074615" cy="0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7066402" y="2270404"/>
              <a:ext cx="240152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zh-CN" altLang="en-US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感知变化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7066403" y="2700853"/>
              <a:ext cx="240152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zh-CN" altLang="en-US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自主调整</a:t>
              </a:r>
            </a:p>
          </p:txBody>
        </p:sp>
        <p:sp>
          <p:nvSpPr>
            <p:cNvPr id="15" name="TextBox 8"/>
            <p:cNvSpPr txBox="1"/>
            <p:nvPr/>
          </p:nvSpPr>
          <p:spPr>
            <a:xfrm>
              <a:off x="6501540" y="1569751"/>
              <a:ext cx="26394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闭环控制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7066403" y="3131302"/>
              <a:ext cx="239849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zh-CN" altLang="en-US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循环控制</a:t>
              </a:r>
            </a:p>
          </p:txBody>
        </p:sp>
        <p:sp>
          <p:nvSpPr>
            <p:cNvPr id="19" name="右弧形箭头 18"/>
            <p:cNvSpPr/>
            <p:nvPr/>
          </p:nvSpPr>
          <p:spPr bwMode="auto">
            <a:xfrm>
              <a:off x="4137809" y="3475418"/>
              <a:ext cx="370576" cy="418206"/>
            </a:xfrm>
            <a:prstGeom prst="curvedLeftArrow">
              <a:avLst/>
            </a:prstGeom>
            <a:solidFill>
              <a:srgbClr val="92D050"/>
            </a:solidFill>
            <a:ln w="9525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6" name="左右箭头 25"/>
          <p:cNvSpPr/>
          <p:nvPr/>
        </p:nvSpPr>
        <p:spPr bwMode="auto">
          <a:xfrm>
            <a:off x="6501539" y="4388069"/>
            <a:ext cx="645654" cy="287996"/>
          </a:xfrm>
          <a:prstGeom prst="leftRightArrow">
            <a:avLst/>
          </a:prstGeom>
          <a:solidFill>
            <a:srgbClr val="92D050"/>
          </a:solidFill>
          <a:ln w="952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-35935" y="2427924"/>
            <a:ext cx="3719607" cy="3373006"/>
            <a:chOff x="-35935" y="2427924"/>
            <a:chExt cx="3719607" cy="3373006"/>
          </a:xfrm>
        </p:grpSpPr>
        <p:sp>
          <p:nvSpPr>
            <p:cNvPr id="17" name="上弧形箭头 16"/>
            <p:cNvSpPr/>
            <p:nvPr/>
          </p:nvSpPr>
          <p:spPr bwMode="auto">
            <a:xfrm rot="16200000">
              <a:off x="2677596" y="2887549"/>
              <a:ext cx="1465702" cy="546451"/>
            </a:xfrm>
            <a:prstGeom prst="curvedDownArrow">
              <a:avLst/>
            </a:prstGeom>
            <a:solidFill>
              <a:srgbClr val="F79646"/>
            </a:solidFill>
            <a:ln w="9525" cap="flat" cmpd="sng" algn="ctr">
              <a:solidFill>
                <a:srgbClr val="F7964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cxnSp>
          <p:nvCxnSpPr>
            <p:cNvPr id="29" name="直接连接符 28"/>
            <p:cNvCxnSpPr/>
            <p:nvPr/>
          </p:nvCxnSpPr>
          <p:spPr>
            <a:xfrm flipV="1">
              <a:off x="2947072" y="3620311"/>
              <a:ext cx="281581" cy="396642"/>
            </a:xfrm>
            <a:prstGeom prst="line">
              <a:avLst/>
            </a:prstGeom>
            <a:ln w="28575">
              <a:solidFill>
                <a:srgbClr val="F796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252060" y="4018783"/>
              <a:ext cx="2695010" cy="0"/>
            </a:xfrm>
            <a:prstGeom prst="line">
              <a:avLst/>
            </a:prstGeom>
            <a:ln w="28575">
              <a:solidFill>
                <a:srgbClr val="F796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8"/>
            <p:cNvSpPr txBox="1"/>
            <p:nvPr/>
          </p:nvSpPr>
          <p:spPr>
            <a:xfrm>
              <a:off x="-35935" y="4007186"/>
              <a:ext cx="26394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自我感知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514493" y="4570700"/>
              <a:ext cx="240152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zh-CN" altLang="en-US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计算资源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514494" y="5001149"/>
              <a:ext cx="240152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zh-CN" altLang="en-US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运行状态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514494" y="5431598"/>
              <a:ext cx="239849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zh-CN" altLang="en-US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系统行为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-13789" y="1341029"/>
            <a:ext cx="3714452" cy="1106099"/>
            <a:chOff x="-13789" y="1341029"/>
            <a:chExt cx="3714452" cy="1106099"/>
          </a:xfrm>
        </p:grpSpPr>
        <p:sp>
          <p:nvSpPr>
            <p:cNvPr id="6" name="右箭头 5"/>
            <p:cNvSpPr/>
            <p:nvPr/>
          </p:nvSpPr>
          <p:spPr bwMode="auto">
            <a:xfrm>
              <a:off x="2462246" y="2059841"/>
              <a:ext cx="1238417" cy="387287"/>
            </a:xfrm>
            <a:prstGeom prst="rightArrow">
              <a:avLst/>
            </a:prstGeom>
            <a:solidFill>
              <a:srgbClr val="F79646"/>
            </a:solidFill>
            <a:ln w="9525" cap="flat" cmpd="sng" algn="ctr">
              <a:solidFill>
                <a:srgbClr val="F7964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cxnSp>
          <p:nvCxnSpPr>
            <p:cNvPr id="36" name="直接连接符 35"/>
            <p:cNvCxnSpPr/>
            <p:nvPr/>
          </p:nvCxnSpPr>
          <p:spPr>
            <a:xfrm rot="16200000" flipH="1">
              <a:off x="2348821" y="1872126"/>
              <a:ext cx="298960" cy="260410"/>
            </a:xfrm>
            <a:prstGeom prst="line">
              <a:avLst/>
            </a:prstGeom>
            <a:ln w="28575">
              <a:solidFill>
                <a:srgbClr val="F796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8"/>
            <p:cNvSpPr txBox="1"/>
            <p:nvPr/>
          </p:nvSpPr>
          <p:spPr>
            <a:xfrm>
              <a:off x="-13789" y="1341029"/>
              <a:ext cx="26394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上下文感知</a:t>
              </a:r>
            </a:p>
          </p:txBody>
        </p:sp>
        <p:cxnSp>
          <p:nvCxnSpPr>
            <p:cNvPr id="38" name="直接连接符 37"/>
            <p:cNvCxnSpPr/>
            <p:nvPr/>
          </p:nvCxnSpPr>
          <p:spPr>
            <a:xfrm>
              <a:off x="252060" y="1864249"/>
              <a:ext cx="2129826" cy="0"/>
            </a:xfrm>
            <a:prstGeom prst="line">
              <a:avLst/>
            </a:prstGeom>
            <a:ln w="28575">
              <a:solidFill>
                <a:srgbClr val="F796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http://pic2.cxtuku.com/00/02/14/b0817d386920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6"/>
          <a:stretch/>
        </p:blipFill>
        <p:spPr bwMode="auto">
          <a:xfrm>
            <a:off x="374944" y="1965170"/>
            <a:ext cx="1952809" cy="18941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pic19.nipic.com/20120323/199392_172043319000_2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46" t="5441" r="31306" b="3852"/>
          <a:stretch/>
        </p:blipFill>
        <p:spPr bwMode="auto">
          <a:xfrm>
            <a:off x="3276020" y="4396361"/>
            <a:ext cx="463287" cy="887967"/>
          </a:xfrm>
          <a:prstGeom prst="roundRect">
            <a:avLst>
              <a:gd name="adj" fmla="val 2144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thumbs.dreamstime.com/x/%C4%E3%BA%C3%BB%FA%C6%F7%C8%CB%B6%BA%C1%F4%B0%D7%C9%AB-19714388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99" t="3829" r="27548" b="3573"/>
          <a:stretch/>
        </p:blipFill>
        <p:spPr bwMode="auto">
          <a:xfrm>
            <a:off x="4031290" y="4396359"/>
            <a:ext cx="477121" cy="974122"/>
          </a:xfrm>
          <a:prstGeom prst="roundRect">
            <a:avLst>
              <a:gd name="adj" fmla="val 2800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img.zol.com.cn/ut_508/34/07/5525eaf4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" t="37068" r="2775" b="12673"/>
          <a:stretch/>
        </p:blipFill>
        <p:spPr bwMode="auto">
          <a:xfrm>
            <a:off x="4630521" y="4940033"/>
            <a:ext cx="1271412" cy="489005"/>
          </a:xfrm>
          <a:prstGeom prst="trapezoid">
            <a:avLst>
              <a:gd name="adj" fmla="val 504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toomax.com.tw/userfiles/d57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282" y="4393705"/>
            <a:ext cx="1264653" cy="466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pic38.nipic.com/20140213/3554136_135254076303_2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1" t="4693" r="20129" b="9314"/>
          <a:stretch/>
        </p:blipFill>
        <p:spPr bwMode="auto">
          <a:xfrm>
            <a:off x="7163964" y="3712913"/>
            <a:ext cx="1727976" cy="1900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2"/>
          <p:cNvSpPr>
            <a:spLocks noChangeArrowheads="1"/>
          </p:cNvSpPr>
          <p:nvPr/>
        </p:nvSpPr>
        <p:spPr bwMode="auto">
          <a:xfrm>
            <a:off x="3492017" y="45049"/>
            <a:ext cx="5651985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二、自适应</a:t>
            </a:r>
            <a:r>
              <a: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-01</a:t>
            </a:r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定义</a:t>
            </a:r>
            <a:r>
              <a: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(3/4)</a:t>
            </a:r>
            <a:endParaRPr lang="zh-CN" alt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7" name="椭圆 86"/>
          <p:cNvSpPr/>
          <p:nvPr/>
        </p:nvSpPr>
        <p:spPr bwMode="auto">
          <a:xfrm>
            <a:off x="144060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8" name="椭圆 87"/>
          <p:cNvSpPr/>
          <p:nvPr/>
        </p:nvSpPr>
        <p:spPr bwMode="auto">
          <a:xfrm>
            <a:off x="288058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9" name="椭圆 88"/>
          <p:cNvSpPr/>
          <p:nvPr/>
        </p:nvSpPr>
        <p:spPr bwMode="auto">
          <a:xfrm>
            <a:off x="121513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" name="椭圆 89"/>
          <p:cNvSpPr/>
          <p:nvPr/>
        </p:nvSpPr>
        <p:spPr bwMode="auto">
          <a:xfrm>
            <a:off x="1359131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" name="椭圆 90"/>
          <p:cNvSpPr/>
          <p:nvPr/>
        </p:nvSpPr>
        <p:spPr bwMode="auto">
          <a:xfrm>
            <a:off x="280802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" name="椭圆 91"/>
          <p:cNvSpPr/>
          <p:nvPr/>
        </p:nvSpPr>
        <p:spPr bwMode="auto">
          <a:xfrm>
            <a:off x="2952021" y="660802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" name="椭圆 92"/>
          <p:cNvSpPr/>
          <p:nvPr/>
        </p:nvSpPr>
        <p:spPr bwMode="auto">
          <a:xfrm>
            <a:off x="309601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" name="椭圆 93"/>
          <p:cNvSpPr/>
          <p:nvPr/>
        </p:nvSpPr>
        <p:spPr bwMode="auto">
          <a:xfrm>
            <a:off x="324001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5" name="椭圆 94"/>
          <p:cNvSpPr/>
          <p:nvPr/>
        </p:nvSpPr>
        <p:spPr bwMode="auto">
          <a:xfrm>
            <a:off x="363601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6" name="椭圆 95"/>
          <p:cNvSpPr/>
          <p:nvPr/>
        </p:nvSpPr>
        <p:spPr bwMode="auto">
          <a:xfrm>
            <a:off x="378001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" name="椭圆 96"/>
          <p:cNvSpPr/>
          <p:nvPr/>
        </p:nvSpPr>
        <p:spPr bwMode="auto">
          <a:xfrm>
            <a:off x="392400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" name="椭圆 97"/>
          <p:cNvSpPr/>
          <p:nvPr/>
        </p:nvSpPr>
        <p:spPr bwMode="auto">
          <a:xfrm>
            <a:off x="406800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" name="椭圆 98"/>
          <p:cNvSpPr/>
          <p:nvPr/>
        </p:nvSpPr>
        <p:spPr bwMode="auto">
          <a:xfrm>
            <a:off x="4212005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" name="椭圆 99"/>
          <p:cNvSpPr/>
          <p:nvPr/>
        </p:nvSpPr>
        <p:spPr bwMode="auto">
          <a:xfrm>
            <a:off x="435600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" name="椭圆 100"/>
          <p:cNvSpPr/>
          <p:nvPr/>
        </p:nvSpPr>
        <p:spPr bwMode="auto">
          <a:xfrm>
            <a:off x="450000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" name="椭圆 101"/>
          <p:cNvSpPr/>
          <p:nvPr/>
        </p:nvSpPr>
        <p:spPr bwMode="auto">
          <a:xfrm>
            <a:off x="464399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" name="椭圆 102"/>
          <p:cNvSpPr/>
          <p:nvPr/>
        </p:nvSpPr>
        <p:spPr bwMode="auto">
          <a:xfrm>
            <a:off x="478799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" name="椭圆 103"/>
          <p:cNvSpPr/>
          <p:nvPr/>
        </p:nvSpPr>
        <p:spPr bwMode="auto">
          <a:xfrm>
            <a:off x="4931995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" name="椭圆 104"/>
          <p:cNvSpPr/>
          <p:nvPr/>
        </p:nvSpPr>
        <p:spPr bwMode="auto">
          <a:xfrm>
            <a:off x="5216403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6" name="椭圆 105"/>
          <p:cNvSpPr/>
          <p:nvPr/>
        </p:nvSpPr>
        <p:spPr bwMode="auto">
          <a:xfrm>
            <a:off x="5072405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7" name="椭圆 106"/>
          <p:cNvSpPr/>
          <p:nvPr/>
        </p:nvSpPr>
        <p:spPr bwMode="auto">
          <a:xfrm>
            <a:off x="1514714" y="664778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8" name="椭圆 107"/>
          <p:cNvSpPr/>
          <p:nvPr/>
        </p:nvSpPr>
        <p:spPr bwMode="auto">
          <a:xfrm>
            <a:off x="1658712" y="664778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9" name="椭圆 108"/>
          <p:cNvSpPr/>
          <p:nvPr/>
        </p:nvSpPr>
        <p:spPr bwMode="auto">
          <a:xfrm>
            <a:off x="923431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0" name="椭圆 109"/>
          <p:cNvSpPr/>
          <p:nvPr/>
        </p:nvSpPr>
        <p:spPr bwMode="auto">
          <a:xfrm>
            <a:off x="106742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1" name="椭圆 110"/>
          <p:cNvSpPr/>
          <p:nvPr/>
        </p:nvSpPr>
        <p:spPr bwMode="auto">
          <a:xfrm>
            <a:off x="7178795" y="662782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" name="椭圆 111"/>
          <p:cNvSpPr/>
          <p:nvPr/>
        </p:nvSpPr>
        <p:spPr bwMode="auto">
          <a:xfrm>
            <a:off x="7321688" y="660802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" name="椭圆 113"/>
          <p:cNvSpPr/>
          <p:nvPr/>
        </p:nvSpPr>
        <p:spPr bwMode="auto">
          <a:xfrm>
            <a:off x="426729" y="664733"/>
            <a:ext cx="108000" cy="1080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5" name="椭圆 114"/>
          <p:cNvSpPr/>
          <p:nvPr/>
        </p:nvSpPr>
        <p:spPr bwMode="auto">
          <a:xfrm>
            <a:off x="57072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6" name="椭圆 115"/>
          <p:cNvSpPr/>
          <p:nvPr/>
        </p:nvSpPr>
        <p:spPr bwMode="auto">
          <a:xfrm>
            <a:off x="180003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7" name="椭圆 116"/>
          <p:cNvSpPr/>
          <p:nvPr/>
        </p:nvSpPr>
        <p:spPr bwMode="auto">
          <a:xfrm>
            <a:off x="2160032" y="668960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8" name="椭圆 117"/>
          <p:cNvSpPr/>
          <p:nvPr/>
        </p:nvSpPr>
        <p:spPr bwMode="auto">
          <a:xfrm>
            <a:off x="2304030" y="66502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9" name="椭圆 118"/>
          <p:cNvSpPr/>
          <p:nvPr/>
        </p:nvSpPr>
        <p:spPr bwMode="auto">
          <a:xfrm>
            <a:off x="2448028" y="668960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0" name="椭圆 119"/>
          <p:cNvSpPr/>
          <p:nvPr/>
        </p:nvSpPr>
        <p:spPr bwMode="auto">
          <a:xfrm>
            <a:off x="7019966" y="664798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1" name="椭圆 120"/>
          <p:cNvSpPr/>
          <p:nvPr/>
        </p:nvSpPr>
        <p:spPr bwMode="auto">
          <a:xfrm>
            <a:off x="537209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2" name="椭圆 121"/>
          <p:cNvSpPr/>
          <p:nvPr/>
        </p:nvSpPr>
        <p:spPr bwMode="auto">
          <a:xfrm>
            <a:off x="551609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3" name="椭圆 122"/>
          <p:cNvSpPr/>
          <p:nvPr/>
        </p:nvSpPr>
        <p:spPr bwMode="auto">
          <a:xfrm>
            <a:off x="566008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" name="椭圆 123"/>
          <p:cNvSpPr/>
          <p:nvPr/>
        </p:nvSpPr>
        <p:spPr bwMode="auto">
          <a:xfrm>
            <a:off x="580408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5" name="椭圆 124"/>
          <p:cNvSpPr/>
          <p:nvPr/>
        </p:nvSpPr>
        <p:spPr bwMode="auto">
          <a:xfrm>
            <a:off x="5948085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6" name="椭圆 125"/>
          <p:cNvSpPr/>
          <p:nvPr/>
        </p:nvSpPr>
        <p:spPr bwMode="auto">
          <a:xfrm>
            <a:off x="609208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7" name="椭圆 126"/>
          <p:cNvSpPr/>
          <p:nvPr/>
        </p:nvSpPr>
        <p:spPr bwMode="auto">
          <a:xfrm>
            <a:off x="623608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8" name="椭圆 127"/>
          <p:cNvSpPr/>
          <p:nvPr/>
        </p:nvSpPr>
        <p:spPr bwMode="auto">
          <a:xfrm>
            <a:off x="638007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9" name="椭圆 128"/>
          <p:cNvSpPr/>
          <p:nvPr/>
        </p:nvSpPr>
        <p:spPr bwMode="auto">
          <a:xfrm>
            <a:off x="652407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82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0" y="833440"/>
            <a:ext cx="9144000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zh-CN" altLang="en-US" sz="3200" b="1" dirty="0">
                <a:solidFill>
                  <a:srgbClr val="6CA62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应用领域 </a:t>
            </a:r>
            <a:r>
              <a:rPr lang="en-US" altLang="zh-CN" sz="3200" b="1" dirty="0">
                <a:solidFill>
                  <a:srgbClr val="6CA62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灯片编号占位符 1"/>
          <p:cNvSpPr txBox="1">
            <a:spLocks noGrp="1"/>
          </p:cNvSpPr>
          <p:nvPr/>
        </p:nvSpPr>
        <p:spPr bwMode="auto">
          <a:xfrm>
            <a:off x="7235963" y="6596956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r">
              <a:defRPr kumimoji="1" sz="1400" b="1">
                <a:solidFill>
                  <a:schemeClr val="bg1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defRPr>
            </a:lvl1pPr>
          </a:lstStyle>
          <a:p>
            <a:fld id="{0D7D0512-7820-47F3-A392-C9562B311ADF}" type="slidenum">
              <a:rPr lang="zh-CN" altLang="en-US"/>
              <a:pPr/>
              <a:t>6</a:t>
            </a:fld>
            <a:endParaRPr lang="en-US" altLang="zh-CN" dirty="0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701122" y="4085912"/>
            <a:ext cx="7747805" cy="0"/>
          </a:xfrm>
          <a:prstGeom prst="line">
            <a:avLst/>
          </a:prstGeom>
          <a:noFill/>
          <a:ln w="57150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9" name="直接连接符 8"/>
          <p:cNvCxnSpPr>
            <a:endCxn id="26" idx="2"/>
          </p:cNvCxnSpPr>
          <p:nvPr/>
        </p:nvCxnSpPr>
        <p:spPr>
          <a:xfrm>
            <a:off x="690322" y="5547557"/>
            <a:ext cx="7786869" cy="3841"/>
          </a:xfrm>
          <a:prstGeom prst="line">
            <a:avLst/>
          </a:prstGeom>
          <a:noFill/>
          <a:ln w="57150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10" name="直接连接符 9"/>
          <p:cNvCxnSpPr>
            <a:endCxn id="24" idx="2"/>
          </p:cNvCxnSpPr>
          <p:nvPr/>
        </p:nvCxnSpPr>
        <p:spPr>
          <a:xfrm>
            <a:off x="690322" y="2602567"/>
            <a:ext cx="7758605" cy="11813"/>
          </a:xfrm>
          <a:prstGeom prst="line">
            <a:avLst/>
          </a:prstGeom>
          <a:noFill/>
          <a:ln w="57150" cap="flat" cmpd="sng" algn="ctr">
            <a:solidFill>
              <a:srgbClr val="92D050"/>
            </a:solidFill>
            <a:prstDash val="solid"/>
          </a:ln>
          <a:effectLst/>
        </p:spPr>
      </p:cxnSp>
      <p:sp>
        <p:nvSpPr>
          <p:cNvPr id="12" name="椭圆 11"/>
          <p:cNvSpPr/>
          <p:nvPr/>
        </p:nvSpPr>
        <p:spPr>
          <a:xfrm>
            <a:off x="2783754" y="2189286"/>
            <a:ext cx="3600000" cy="3600000"/>
          </a:xfrm>
          <a:prstGeom prst="ellipse">
            <a:avLst/>
          </a:prstGeom>
          <a:solidFill>
            <a:sysClr val="window" lastClr="FFFFFF"/>
          </a:solidFill>
          <a:ln w="57150" cap="flat" cmpd="sng" algn="ctr">
            <a:solidFill>
              <a:srgbClr val="92D050"/>
            </a:solidFill>
            <a:prstDash val="solid"/>
          </a:ln>
          <a:effectLst/>
        </p:spPr>
        <p:txBody>
          <a:bodyPr rtlCol="0" anchor="ctr"/>
          <a:lstStyle/>
          <a:p>
            <a:pPr indent="457246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prstClr val="white">
                  <a:lumMod val="50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131193" y="3474649"/>
            <a:ext cx="32407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集成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一个或多个资源的系统，如传感器、无线网络、设备、嵌入式系统、软件系统</a:t>
            </a:r>
          </a:p>
        </p:txBody>
      </p:sp>
      <p:sp>
        <p:nvSpPr>
          <p:cNvPr id="15" name="椭圆 14"/>
          <p:cNvSpPr/>
          <p:nvPr/>
        </p:nvSpPr>
        <p:spPr>
          <a:xfrm>
            <a:off x="258216" y="2386513"/>
            <a:ext cx="432104" cy="432104"/>
          </a:xfrm>
          <a:prstGeom prst="ellipse">
            <a:avLst/>
          </a:prstGeom>
          <a:noFill/>
          <a:ln w="57150" cap="flat" cmpd="sng" algn="ctr">
            <a:solidFill>
              <a:srgbClr val="92D050"/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69016" y="3869860"/>
            <a:ext cx="432104" cy="432104"/>
          </a:xfrm>
          <a:prstGeom prst="ellipse">
            <a:avLst/>
          </a:prstGeom>
          <a:noFill/>
          <a:ln w="57150" cap="flat" cmpd="sng" algn="ctr">
            <a:solidFill>
              <a:srgbClr val="92D050"/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58216" y="5331503"/>
            <a:ext cx="432104" cy="432104"/>
          </a:xfrm>
          <a:prstGeom prst="ellipse">
            <a:avLst/>
          </a:prstGeom>
          <a:noFill/>
          <a:ln w="57150" cap="flat" cmpd="sng" algn="ctr">
            <a:solidFill>
              <a:srgbClr val="92D050"/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" name="Text Box 44"/>
          <p:cNvSpPr txBox="1">
            <a:spLocks noChangeArrowheads="1"/>
          </p:cNvSpPr>
          <p:nvPr/>
        </p:nvSpPr>
        <p:spPr bwMode="auto">
          <a:xfrm>
            <a:off x="684054" y="1641682"/>
            <a:ext cx="287365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pPr indent="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0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SOS &amp;</a:t>
            </a:r>
            <a:r>
              <a:rPr lang="zh-CN" altLang="en-US" sz="20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intelligent infrastructure system</a:t>
            </a:r>
            <a:endParaRPr lang="en-US" sz="2000" b="1" kern="0" dirty="0">
              <a:solidFill>
                <a:prstClr val="black">
                  <a:lumMod val="65000"/>
                  <a:lumOff val="3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 Box 44"/>
          <p:cNvSpPr txBox="1">
            <a:spLocks noChangeArrowheads="1"/>
          </p:cNvSpPr>
          <p:nvPr/>
        </p:nvSpPr>
        <p:spPr bwMode="auto">
          <a:xfrm>
            <a:off x="701156" y="3141004"/>
            <a:ext cx="286285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pPr indent="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0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 networks &amp;</a:t>
            </a:r>
            <a:r>
              <a:rPr lang="zh-CN" altLang="en-US" sz="20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embedded systems</a:t>
            </a:r>
          </a:p>
        </p:txBody>
      </p:sp>
      <p:sp>
        <p:nvSpPr>
          <p:cNvPr id="23" name="Text Box 44"/>
          <p:cNvSpPr txBox="1">
            <a:spLocks noChangeArrowheads="1"/>
          </p:cNvSpPr>
          <p:nvPr/>
        </p:nvSpPr>
        <p:spPr bwMode="auto">
          <a:xfrm>
            <a:off x="684054" y="5012978"/>
            <a:ext cx="2873659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pPr indent="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0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 services</a:t>
            </a:r>
          </a:p>
        </p:txBody>
      </p:sp>
      <p:sp>
        <p:nvSpPr>
          <p:cNvPr id="24" name="椭圆 23"/>
          <p:cNvSpPr/>
          <p:nvPr/>
        </p:nvSpPr>
        <p:spPr>
          <a:xfrm>
            <a:off x="8448925" y="2398326"/>
            <a:ext cx="432104" cy="432104"/>
          </a:xfrm>
          <a:prstGeom prst="ellipse">
            <a:avLst/>
          </a:prstGeom>
          <a:noFill/>
          <a:ln w="57150" cap="flat" cmpd="sng" algn="ctr">
            <a:solidFill>
              <a:srgbClr val="92D050"/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8477189" y="5335344"/>
            <a:ext cx="432104" cy="432104"/>
          </a:xfrm>
          <a:prstGeom prst="ellipse">
            <a:avLst/>
          </a:prstGeom>
          <a:noFill/>
          <a:ln w="57150" cap="flat" cmpd="sng" algn="ctr">
            <a:solidFill>
              <a:srgbClr val="92D050"/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8459725" y="3869860"/>
            <a:ext cx="432104" cy="432104"/>
          </a:xfrm>
          <a:prstGeom prst="ellipse">
            <a:avLst/>
          </a:prstGeom>
          <a:noFill/>
          <a:ln w="57150" cap="flat" cmpd="sng" algn="ctr">
            <a:solidFill>
              <a:srgbClr val="92D050"/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0" name="Text Box 44"/>
          <p:cNvSpPr txBox="1">
            <a:spLocks noChangeArrowheads="1"/>
          </p:cNvSpPr>
          <p:nvPr/>
        </p:nvSpPr>
        <p:spPr bwMode="auto">
          <a:xfrm>
            <a:off x="5586287" y="2133018"/>
            <a:ext cx="2873659" cy="46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pPr indent="0"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0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Manufacturing industry</a:t>
            </a:r>
          </a:p>
        </p:txBody>
      </p:sp>
      <p:sp>
        <p:nvSpPr>
          <p:cNvPr id="31" name="Text Box 44"/>
          <p:cNvSpPr txBox="1">
            <a:spLocks noChangeArrowheads="1"/>
          </p:cNvSpPr>
          <p:nvPr/>
        </p:nvSpPr>
        <p:spPr bwMode="auto">
          <a:xfrm>
            <a:off x="5579986" y="3141004"/>
            <a:ext cx="286285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pPr indent="0"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0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Traffic and Transportation</a:t>
            </a:r>
          </a:p>
        </p:txBody>
      </p:sp>
      <p:sp>
        <p:nvSpPr>
          <p:cNvPr id="32" name="Text Box 44"/>
          <p:cNvSpPr txBox="1">
            <a:spLocks noChangeArrowheads="1"/>
          </p:cNvSpPr>
          <p:nvPr/>
        </p:nvSpPr>
        <p:spPr bwMode="auto">
          <a:xfrm>
            <a:off x="5579986" y="5052933"/>
            <a:ext cx="2873659" cy="46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pPr indent="0"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0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industry</a:t>
            </a:r>
          </a:p>
        </p:txBody>
      </p:sp>
      <p:pic>
        <p:nvPicPr>
          <p:cNvPr id="2050" name="Picture 2" descr="http://s2.51cto.com/wyfs02/M01/5A/6A/wKiom1T9NtGgUsZpAAG6z80-H9Q82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480" y="2507563"/>
            <a:ext cx="1532561" cy="1139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3492017" y="45049"/>
            <a:ext cx="5651985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二、自适应</a:t>
            </a:r>
            <a:r>
              <a: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-01</a:t>
            </a:r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定义</a:t>
            </a:r>
            <a:r>
              <a: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(4/4)</a:t>
            </a:r>
            <a:endParaRPr lang="zh-CN" alt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144060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椭圆 28"/>
          <p:cNvSpPr/>
          <p:nvPr/>
        </p:nvSpPr>
        <p:spPr bwMode="auto">
          <a:xfrm>
            <a:off x="288058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椭圆 32"/>
          <p:cNvSpPr/>
          <p:nvPr/>
        </p:nvSpPr>
        <p:spPr bwMode="auto">
          <a:xfrm>
            <a:off x="121513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椭圆 33"/>
          <p:cNvSpPr/>
          <p:nvPr/>
        </p:nvSpPr>
        <p:spPr bwMode="auto">
          <a:xfrm>
            <a:off x="1359131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椭圆 34"/>
          <p:cNvSpPr/>
          <p:nvPr/>
        </p:nvSpPr>
        <p:spPr bwMode="auto">
          <a:xfrm>
            <a:off x="280802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椭圆 35"/>
          <p:cNvSpPr/>
          <p:nvPr/>
        </p:nvSpPr>
        <p:spPr bwMode="auto">
          <a:xfrm>
            <a:off x="2952021" y="660802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椭圆 36"/>
          <p:cNvSpPr/>
          <p:nvPr/>
        </p:nvSpPr>
        <p:spPr bwMode="auto">
          <a:xfrm>
            <a:off x="309601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椭圆 37"/>
          <p:cNvSpPr/>
          <p:nvPr/>
        </p:nvSpPr>
        <p:spPr bwMode="auto">
          <a:xfrm>
            <a:off x="324001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椭圆 38"/>
          <p:cNvSpPr/>
          <p:nvPr/>
        </p:nvSpPr>
        <p:spPr bwMode="auto">
          <a:xfrm>
            <a:off x="363601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椭圆 39"/>
          <p:cNvSpPr/>
          <p:nvPr/>
        </p:nvSpPr>
        <p:spPr bwMode="auto">
          <a:xfrm>
            <a:off x="378001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椭圆 40"/>
          <p:cNvSpPr/>
          <p:nvPr/>
        </p:nvSpPr>
        <p:spPr bwMode="auto">
          <a:xfrm>
            <a:off x="392400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" name="椭圆 41"/>
          <p:cNvSpPr/>
          <p:nvPr/>
        </p:nvSpPr>
        <p:spPr bwMode="auto">
          <a:xfrm>
            <a:off x="406800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椭圆 42"/>
          <p:cNvSpPr/>
          <p:nvPr/>
        </p:nvSpPr>
        <p:spPr bwMode="auto">
          <a:xfrm>
            <a:off x="4212005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椭圆 43"/>
          <p:cNvSpPr/>
          <p:nvPr/>
        </p:nvSpPr>
        <p:spPr bwMode="auto">
          <a:xfrm>
            <a:off x="435600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椭圆 44"/>
          <p:cNvSpPr/>
          <p:nvPr/>
        </p:nvSpPr>
        <p:spPr bwMode="auto">
          <a:xfrm>
            <a:off x="450000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椭圆 45"/>
          <p:cNvSpPr/>
          <p:nvPr/>
        </p:nvSpPr>
        <p:spPr bwMode="auto">
          <a:xfrm>
            <a:off x="464399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" name="椭圆 46"/>
          <p:cNvSpPr/>
          <p:nvPr/>
        </p:nvSpPr>
        <p:spPr bwMode="auto">
          <a:xfrm>
            <a:off x="478799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椭圆 47"/>
          <p:cNvSpPr/>
          <p:nvPr/>
        </p:nvSpPr>
        <p:spPr bwMode="auto">
          <a:xfrm>
            <a:off x="4931995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" name="椭圆 48"/>
          <p:cNvSpPr/>
          <p:nvPr/>
        </p:nvSpPr>
        <p:spPr bwMode="auto">
          <a:xfrm>
            <a:off x="5216403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椭圆 49"/>
          <p:cNvSpPr/>
          <p:nvPr/>
        </p:nvSpPr>
        <p:spPr bwMode="auto">
          <a:xfrm>
            <a:off x="5072405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椭圆 50"/>
          <p:cNvSpPr/>
          <p:nvPr/>
        </p:nvSpPr>
        <p:spPr bwMode="auto">
          <a:xfrm>
            <a:off x="1514714" y="664778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" name="椭圆 51"/>
          <p:cNvSpPr/>
          <p:nvPr/>
        </p:nvSpPr>
        <p:spPr bwMode="auto">
          <a:xfrm>
            <a:off x="1658712" y="664778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" name="椭圆 52"/>
          <p:cNvSpPr/>
          <p:nvPr/>
        </p:nvSpPr>
        <p:spPr bwMode="auto">
          <a:xfrm>
            <a:off x="923431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" name="椭圆 53"/>
          <p:cNvSpPr/>
          <p:nvPr/>
        </p:nvSpPr>
        <p:spPr bwMode="auto">
          <a:xfrm>
            <a:off x="106742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" name="椭圆 54"/>
          <p:cNvSpPr/>
          <p:nvPr/>
        </p:nvSpPr>
        <p:spPr bwMode="auto">
          <a:xfrm>
            <a:off x="7178795" y="662782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" name="椭圆 55"/>
          <p:cNvSpPr/>
          <p:nvPr/>
        </p:nvSpPr>
        <p:spPr bwMode="auto">
          <a:xfrm>
            <a:off x="7321688" y="660802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" name="椭圆 57"/>
          <p:cNvSpPr/>
          <p:nvPr/>
        </p:nvSpPr>
        <p:spPr bwMode="auto">
          <a:xfrm>
            <a:off x="42672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" name="椭圆 58"/>
          <p:cNvSpPr/>
          <p:nvPr/>
        </p:nvSpPr>
        <p:spPr bwMode="auto">
          <a:xfrm>
            <a:off x="570727" y="664733"/>
            <a:ext cx="108000" cy="1080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" name="椭圆 59"/>
          <p:cNvSpPr/>
          <p:nvPr/>
        </p:nvSpPr>
        <p:spPr bwMode="auto">
          <a:xfrm>
            <a:off x="180003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" name="椭圆 60"/>
          <p:cNvSpPr/>
          <p:nvPr/>
        </p:nvSpPr>
        <p:spPr bwMode="auto">
          <a:xfrm>
            <a:off x="2160032" y="668960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" name="椭圆 61"/>
          <p:cNvSpPr/>
          <p:nvPr/>
        </p:nvSpPr>
        <p:spPr bwMode="auto">
          <a:xfrm>
            <a:off x="2304030" y="66502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" name="椭圆 62"/>
          <p:cNvSpPr/>
          <p:nvPr/>
        </p:nvSpPr>
        <p:spPr bwMode="auto">
          <a:xfrm>
            <a:off x="2448028" y="668960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椭圆 63"/>
          <p:cNvSpPr/>
          <p:nvPr/>
        </p:nvSpPr>
        <p:spPr bwMode="auto">
          <a:xfrm>
            <a:off x="7019966" y="664798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" name="椭圆 64"/>
          <p:cNvSpPr/>
          <p:nvPr/>
        </p:nvSpPr>
        <p:spPr bwMode="auto">
          <a:xfrm>
            <a:off x="537209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" name="椭圆 65"/>
          <p:cNvSpPr/>
          <p:nvPr/>
        </p:nvSpPr>
        <p:spPr bwMode="auto">
          <a:xfrm>
            <a:off x="551609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" name="椭圆 66"/>
          <p:cNvSpPr/>
          <p:nvPr/>
        </p:nvSpPr>
        <p:spPr bwMode="auto">
          <a:xfrm>
            <a:off x="566008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" name="椭圆 67"/>
          <p:cNvSpPr/>
          <p:nvPr/>
        </p:nvSpPr>
        <p:spPr bwMode="auto">
          <a:xfrm>
            <a:off x="580408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" name="椭圆 68"/>
          <p:cNvSpPr/>
          <p:nvPr/>
        </p:nvSpPr>
        <p:spPr bwMode="auto">
          <a:xfrm>
            <a:off x="5948085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" name="椭圆 69"/>
          <p:cNvSpPr/>
          <p:nvPr/>
        </p:nvSpPr>
        <p:spPr bwMode="auto">
          <a:xfrm>
            <a:off x="609208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" name="椭圆 70"/>
          <p:cNvSpPr/>
          <p:nvPr/>
        </p:nvSpPr>
        <p:spPr bwMode="auto">
          <a:xfrm>
            <a:off x="623608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" name="椭圆 71"/>
          <p:cNvSpPr/>
          <p:nvPr/>
        </p:nvSpPr>
        <p:spPr bwMode="auto">
          <a:xfrm>
            <a:off x="638007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3" name="椭圆 72"/>
          <p:cNvSpPr/>
          <p:nvPr/>
        </p:nvSpPr>
        <p:spPr bwMode="auto">
          <a:xfrm>
            <a:off x="652407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596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3"/>
          <p:cNvSpPr>
            <a:spLocks noChangeArrowheads="1"/>
          </p:cNvSpPr>
          <p:nvPr/>
        </p:nvSpPr>
        <p:spPr bwMode="gray">
          <a:xfrm rot="-675088">
            <a:off x="3200400" y="5041265"/>
            <a:ext cx="5029200" cy="1219200"/>
          </a:xfrm>
          <a:prstGeom prst="ellipse">
            <a:avLst/>
          </a:prstGeom>
          <a:gradFill rotWithShape="1">
            <a:gsLst>
              <a:gs pos="0">
                <a:srgbClr val="000000">
                  <a:alpha val="50000"/>
                </a:srgbClr>
              </a:gs>
              <a:gs pos="100000">
                <a:srgbClr val="205E6C">
                  <a:alpha val="48000"/>
                </a:srgbClr>
              </a:gs>
            </a:gsLst>
            <a:lin ang="0" scaled="1"/>
          </a:gra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PubPieSlice"/>
          <p:cNvSpPr>
            <a:spLocks noEditPoints="1" noChangeArrowheads="1"/>
          </p:cNvSpPr>
          <p:nvPr/>
        </p:nvSpPr>
        <p:spPr bwMode="gray">
          <a:xfrm rot="-541963">
            <a:off x="914400" y="1231267"/>
            <a:ext cx="6262688" cy="4937125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3163 w 21600"/>
              <a:gd name="T10" fmla="*/ 3163 h 21600"/>
              <a:gd name="T11" fmla="*/ 18437 w 21600"/>
              <a:gd name="T12" fmla="*/ 18437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>
                <a:moveTo>
                  <a:pt x="15290" y="978"/>
                </a:moveTo>
                <a:cubicBezTo>
                  <a:pt x="13881" y="333"/>
                  <a:pt x="12349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6597"/>
                  <a:pt x="19161" y="2775"/>
                  <a:pt x="15349" y="1005"/>
                </a:cubicBezTo>
                <a:lnTo>
                  <a:pt x="10800" y="10800"/>
                </a:lnTo>
                <a:close/>
              </a:path>
            </a:pathLst>
          </a:custGeom>
          <a:solidFill>
            <a:srgbClr val="FFFF00"/>
          </a:solidFill>
          <a:ln w="9525">
            <a:miter lim="800000"/>
            <a:headEnd/>
            <a:tailEnd/>
          </a:ln>
          <a:scene3d>
            <a:camera prst="legacyPerspectiveFront">
              <a:rot lat="20099980" lon="1500000" rev="0"/>
            </a:camera>
            <a:lightRig rig="legacyFlat4" dir="b"/>
          </a:scene3d>
          <a:sp3d extrusionH="506400" prstMaterial="legacyMatte">
            <a:bevelT w="13500" h="13500" prst="angle"/>
            <a:bevelB w="13500" h="13500" prst="angle"/>
            <a:extrusionClr>
              <a:srgbClr val="B2B2B2"/>
            </a:extrusionClr>
          </a:sp3d>
        </p:spPr>
        <p:txBody>
          <a:bodyPr>
            <a:flatTx/>
          </a:bodyPr>
          <a:lstStyle/>
          <a:p>
            <a:endParaRPr lang="zh-CN" altLang="en-US"/>
          </a:p>
        </p:txBody>
      </p:sp>
      <p:sp>
        <p:nvSpPr>
          <p:cNvPr id="33" name="PubPieSlice"/>
          <p:cNvSpPr>
            <a:spLocks noEditPoints="1" noChangeArrowheads="1"/>
          </p:cNvSpPr>
          <p:nvPr/>
        </p:nvSpPr>
        <p:spPr bwMode="gray">
          <a:xfrm rot="-1740949">
            <a:off x="1350963" y="1724980"/>
            <a:ext cx="6153150" cy="4275137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3163 w 21600"/>
              <a:gd name="T10" fmla="*/ 3163 h 21600"/>
              <a:gd name="T11" fmla="*/ 18437 w 21600"/>
              <a:gd name="T12" fmla="*/ 18437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>
                <a:moveTo>
                  <a:pt x="21417" y="8823"/>
                </a:moveTo>
                <a:cubicBezTo>
                  <a:pt x="20622" y="4552"/>
                  <a:pt x="17345" y="1173"/>
                  <a:pt x="13101" y="247"/>
                </a:cubicBezTo>
                <a:lnTo>
                  <a:pt x="10800" y="10800"/>
                </a:lnTo>
                <a:close/>
              </a:path>
            </a:pathLst>
          </a:custGeom>
          <a:solidFill>
            <a:srgbClr val="E8FED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" name="PubPieSlice"/>
          <p:cNvSpPr>
            <a:spLocks noEditPoints="1" noChangeArrowheads="1"/>
          </p:cNvSpPr>
          <p:nvPr/>
        </p:nvSpPr>
        <p:spPr bwMode="gray">
          <a:xfrm rot="-1731064">
            <a:off x="1338265" y="1723392"/>
            <a:ext cx="6154737" cy="4303713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3163 w 21600"/>
              <a:gd name="T10" fmla="*/ 3163 h 21600"/>
              <a:gd name="T11" fmla="*/ 18437 w 21600"/>
              <a:gd name="T12" fmla="*/ 18437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>
                <a:moveTo>
                  <a:pt x="18494" y="18378"/>
                </a:moveTo>
                <a:cubicBezTo>
                  <a:pt x="20484" y="16358"/>
                  <a:pt x="21600" y="13635"/>
                  <a:pt x="21600" y="10800"/>
                </a:cubicBezTo>
                <a:cubicBezTo>
                  <a:pt x="21600" y="9806"/>
                  <a:pt x="21463" y="8818"/>
                  <a:pt x="21192" y="7863"/>
                </a:cubicBezTo>
                <a:lnTo>
                  <a:pt x="10800" y="10800"/>
                </a:lnTo>
                <a:close/>
              </a:path>
            </a:pathLst>
          </a:custGeom>
          <a:solidFill>
            <a:srgbClr val="DEE7F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" name="PubPieSlice"/>
          <p:cNvSpPr>
            <a:spLocks noEditPoints="1" noChangeArrowheads="1"/>
          </p:cNvSpPr>
          <p:nvPr/>
        </p:nvSpPr>
        <p:spPr bwMode="gray">
          <a:xfrm rot="-1731064">
            <a:off x="1319215" y="1726567"/>
            <a:ext cx="6226175" cy="4271963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3163 w 21600"/>
              <a:gd name="T10" fmla="*/ 3163 h 21600"/>
              <a:gd name="T11" fmla="*/ 18437 w 21600"/>
              <a:gd name="T12" fmla="*/ 18437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>
                <a:moveTo>
                  <a:pt x="13091" y="246"/>
                </a:moveTo>
                <a:cubicBezTo>
                  <a:pt x="12338" y="82"/>
                  <a:pt x="11570" y="0"/>
                  <a:pt x="10800" y="0"/>
                </a:cubicBezTo>
                <a:cubicBezTo>
                  <a:pt x="7908" y="-1"/>
                  <a:pt x="5137" y="1159"/>
                  <a:pt x="3107" y="3218"/>
                </a:cubicBezTo>
                <a:lnTo>
                  <a:pt x="10800" y="10800"/>
                </a:lnTo>
                <a:close/>
              </a:path>
            </a:pathLst>
          </a:custGeom>
          <a:solidFill>
            <a:srgbClr val="FEECDE"/>
          </a:solidFill>
          <a:ln w="9525">
            <a:solidFill>
              <a:srgbClr val="FEECDE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" name="PubPieSlice"/>
          <p:cNvSpPr>
            <a:spLocks noEditPoints="1" noChangeArrowheads="1"/>
          </p:cNvSpPr>
          <p:nvPr/>
        </p:nvSpPr>
        <p:spPr bwMode="gray">
          <a:xfrm rot="-1731064">
            <a:off x="1325563" y="1732917"/>
            <a:ext cx="6191250" cy="4252913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3163 w 21600"/>
              <a:gd name="T10" fmla="*/ 3163 h 21600"/>
              <a:gd name="T11" fmla="*/ 18437 w 21600"/>
              <a:gd name="T12" fmla="*/ 18437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>
                <a:moveTo>
                  <a:pt x="3097" y="3229"/>
                </a:moveTo>
                <a:cubicBezTo>
                  <a:pt x="1112" y="5249"/>
                  <a:pt x="0" y="7967"/>
                  <a:pt x="0" y="10799"/>
                </a:cubicBezTo>
                <a:cubicBezTo>
                  <a:pt x="-1" y="12026"/>
                  <a:pt x="208" y="13243"/>
                  <a:pt x="617" y="14399"/>
                </a:cubicBezTo>
                <a:lnTo>
                  <a:pt x="10800" y="10800"/>
                </a:lnTo>
                <a:close/>
              </a:path>
            </a:pathLst>
          </a:custGeom>
          <a:solidFill>
            <a:srgbClr val="DEE7F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" name="PubPieSlice"/>
          <p:cNvSpPr>
            <a:spLocks noEditPoints="1" noChangeArrowheads="1"/>
          </p:cNvSpPr>
          <p:nvPr/>
        </p:nvSpPr>
        <p:spPr bwMode="gray">
          <a:xfrm rot="-1731064">
            <a:off x="1365250" y="1753553"/>
            <a:ext cx="6140450" cy="4252912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3163 w 21600"/>
              <a:gd name="T10" fmla="*/ 3163 h 21600"/>
              <a:gd name="T11" fmla="*/ 18437 w 21600"/>
              <a:gd name="T12" fmla="*/ 18437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>
                <a:moveTo>
                  <a:pt x="8318" y="21311"/>
                </a:moveTo>
                <a:cubicBezTo>
                  <a:pt x="9132" y="21503"/>
                  <a:pt x="9964" y="21600"/>
                  <a:pt x="10800" y="21600"/>
                </a:cubicBezTo>
                <a:cubicBezTo>
                  <a:pt x="13756" y="21599"/>
                  <a:pt x="16583" y="20388"/>
                  <a:pt x="18621" y="18247"/>
                </a:cubicBezTo>
                <a:lnTo>
                  <a:pt x="10800" y="10800"/>
                </a:lnTo>
                <a:close/>
              </a:path>
            </a:pathLst>
          </a:custGeom>
          <a:solidFill>
            <a:srgbClr val="FEECDE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0" y="833440"/>
            <a:ext cx="9144000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zh-CN" altLang="en-US" sz="3200" b="1" dirty="0">
                <a:solidFill>
                  <a:srgbClr val="6CA62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自适应要素</a:t>
            </a:r>
            <a:r>
              <a:rPr lang="en-US" altLang="zh-CN" sz="3200" b="1" dirty="0">
                <a:solidFill>
                  <a:srgbClr val="6CA62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5W+1H</a:t>
            </a:r>
            <a:r>
              <a:rPr lang="zh-CN" altLang="en-US" sz="3200" b="1" dirty="0">
                <a:solidFill>
                  <a:srgbClr val="6CA62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solidFill>
                  <a:srgbClr val="6CA62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灯片编号占位符 1"/>
          <p:cNvSpPr txBox="1">
            <a:spLocks noGrp="1"/>
          </p:cNvSpPr>
          <p:nvPr/>
        </p:nvSpPr>
        <p:spPr bwMode="auto">
          <a:xfrm>
            <a:off x="7235963" y="6596956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r">
              <a:defRPr kumimoji="1" sz="1400" b="1">
                <a:solidFill>
                  <a:schemeClr val="bg1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defRPr>
            </a:lvl1pPr>
          </a:lstStyle>
          <a:p>
            <a:fld id="{0D7D0512-7820-47F3-A392-C9562B311ADF}" type="slidenum">
              <a:rPr lang="zh-CN" altLang="en-US"/>
              <a:pPr/>
              <a:t>7</a:t>
            </a:fld>
            <a:endParaRPr lang="en-US" altLang="zh-CN" dirty="0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2" name="Text Box 10"/>
          <p:cNvSpPr txBox="1">
            <a:spLocks noChangeArrowheads="1"/>
          </p:cNvSpPr>
          <p:nvPr/>
        </p:nvSpPr>
        <p:spPr bwMode="gray">
          <a:xfrm>
            <a:off x="2733615" y="2526667"/>
            <a:ext cx="80021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gray">
          <a:xfrm>
            <a:off x="4705253" y="1840867"/>
            <a:ext cx="97174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</a:p>
        </p:txBody>
      </p:sp>
      <p:sp>
        <p:nvSpPr>
          <p:cNvPr id="24" name="Text Box 12"/>
          <p:cNvSpPr txBox="1">
            <a:spLocks noChangeArrowheads="1"/>
          </p:cNvSpPr>
          <p:nvPr/>
        </p:nvSpPr>
        <p:spPr bwMode="gray">
          <a:xfrm>
            <a:off x="6260161" y="2836228"/>
            <a:ext cx="81785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</a:t>
            </a:r>
          </a:p>
        </p:txBody>
      </p:sp>
      <p:sp>
        <p:nvSpPr>
          <p:cNvPr id="25" name="Text Box 13"/>
          <p:cNvSpPr txBox="1">
            <a:spLocks noChangeArrowheads="1"/>
          </p:cNvSpPr>
          <p:nvPr/>
        </p:nvSpPr>
        <p:spPr bwMode="gray">
          <a:xfrm>
            <a:off x="5190948" y="4584067"/>
            <a:ext cx="106715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</a:p>
        </p:txBody>
      </p:sp>
      <p:sp>
        <p:nvSpPr>
          <p:cNvPr id="26" name="Text Box 14"/>
          <p:cNvSpPr txBox="1">
            <a:spLocks noChangeArrowheads="1"/>
          </p:cNvSpPr>
          <p:nvPr/>
        </p:nvSpPr>
        <p:spPr bwMode="gray">
          <a:xfrm>
            <a:off x="3206902" y="5346067"/>
            <a:ext cx="920445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</a:p>
        </p:txBody>
      </p:sp>
      <p:sp>
        <p:nvSpPr>
          <p:cNvPr id="27" name="Text Box 15"/>
          <p:cNvSpPr txBox="1">
            <a:spLocks noChangeArrowheads="1"/>
          </p:cNvSpPr>
          <p:nvPr/>
        </p:nvSpPr>
        <p:spPr bwMode="gray">
          <a:xfrm>
            <a:off x="1886598" y="4355467"/>
            <a:ext cx="81785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</a:t>
            </a:r>
          </a:p>
        </p:txBody>
      </p:sp>
      <p:sp>
        <p:nvSpPr>
          <p:cNvPr id="28" name="Oval 16"/>
          <p:cNvSpPr>
            <a:spLocks noChangeArrowheads="1"/>
          </p:cNvSpPr>
          <p:nvPr/>
        </p:nvSpPr>
        <p:spPr bwMode="white">
          <a:xfrm rot="-1866028">
            <a:off x="3170240" y="3028315"/>
            <a:ext cx="2568575" cy="1582738"/>
          </a:xfrm>
          <a:prstGeom prst="ellipse">
            <a:avLst/>
          </a:prstGeom>
          <a:solidFill>
            <a:srgbClr val="92D05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AutoShape 17"/>
          <p:cNvSpPr>
            <a:spLocks noChangeArrowheads="1"/>
          </p:cNvSpPr>
          <p:nvPr/>
        </p:nvSpPr>
        <p:spPr bwMode="gray">
          <a:xfrm rot="-1870055">
            <a:off x="2744788" y="2755267"/>
            <a:ext cx="3357562" cy="2085975"/>
          </a:xfrm>
          <a:custGeom>
            <a:avLst/>
            <a:gdLst>
              <a:gd name="G0" fmla="+- 1763482 0 0"/>
              <a:gd name="G1" fmla="+- 5477921 0 0"/>
              <a:gd name="G2" fmla="+- 1763482 0 5477921"/>
              <a:gd name="G3" fmla="+- 10800 0 0"/>
              <a:gd name="G4" fmla="+- 0 0 1763482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8204 0 0"/>
              <a:gd name="G9" fmla="+- 0 0 5477921"/>
              <a:gd name="G10" fmla="+- 8204 0 2700"/>
              <a:gd name="G11" fmla="cos G10 1763482"/>
              <a:gd name="G12" fmla="sin G10 1763482"/>
              <a:gd name="G13" fmla="cos 13500 1763482"/>
              <a:gd name="G14" fmla="sin 13500 1763482"/>
              <a:gd name="G15" fmla="+- G11 10800 0"/>
              <a:gd name="G16" fmla="+- G12 10800 0"/>
              <a:gd name="G17" fmla="+- G13 10800 0"/>
              <a:gd name="G18" fmla="+- G14 10800 0"/>
              <a:gd name="G19" fmla="*/ 8204 1 2"/>
              <a:gd name="G20" fmla="+- G19 5400 0"/>
              <a:gd name="G21" fmla="cos G20 1763482"/>
              <a:gd name="G22" fmla="sin G20 1763482"/>
              <a:gd name="G23" fmla="+- G21 10800 0"/>
              <a:gd name="G24" fmla="+- G12 G23 G22"/>
              <a:gd name="G25" fmla="+- G22 G23 G11"/>
              <a:gd name="G26" fmla="cos 10800 1763482"/>
              <a:gd name="G27" fmla="sin 10800 1763482"/>
              <a:gd name="G28" fmla="cos 8204 1763482"/>
              <a:gd name="G29" fmla="sin 8204 1763482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5477921"/>
              <a:gd name="G36" fmla="sin G34 5477921"/>
              <a:gd name="G37" fmla="+/ 5477921 1763482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8204 G39"/>
              <a:gd name="G43" fmla="sin 8204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4643 w 21600"/>
              <a:gd name="T5" fmla="*/ 1926 h 21600"/>
              <a:gd name="T6" fmla="*/ 11861 w 21600"/>
              <a:gd name="T7" fmla="*/ 20242 h 21600"/>
              <a:gd name="T8" fmla="*/ 6123 w 21600"/>
              <a:gd name="T9" fmla="*/ 4059 h 21600"/>
              <a:gd name="T10" fmla="*/ 22838 w 21600"/>
              <a:gd name="T11" fmla="*/ 16909 h 21600"/>
              <a:gd name="T12" fmla="*/ 17463 w 21600"/>
              <a:gd name="T13" fmla="*/ 18665 h 21600"/>
              <a:gd name="T14" fmla="*/ 15708 w 21600"/>
              <a:gd name="T15" fmla="*/ 1329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8115" y="14512"/>
                </a:moveTo>
                <a:cubicBezTo>
                  <a:pt x="18699" y="13362"/>
                  <a:pt x="19004" y="12090"/>
                  <a:pt x="19004" y="10800"/>
                </a:cubicBezTo>
                <a:cubicBezTo>
                  <a:pt x="19004" y="6269"/>
                  <a:pt x="15330" y="2596"/>
                  <a:pt x="10800" y="2596"/>
                </a:cubicBezTo>
                <a:cubicBezTo>
                  <a:pt x="6269" y="2596"/>
                  <a:pt x="2596" y="6269"/>
                  <a:pt x="2596" y="10800"/>
                </a:cubicBezTo>
                <a:cubicBezTo>
                  <a:pt x="2596" y="15330"/>
                  <a:pt x="6269" y="19004"/>
                  <a:pt x="10800" y="19004"/>
                </a:cubicBezTo>
                <a:cubicBezTo>
                  <a:pt x="11106" y="19004"/>
                  <a:pt x="11412" y="18986"/>
                  <a:pt x="11716" y="18952"/>
                </a:cubicBezTo>
                <a:lnTo>
                  <a:pt x="12006" y="21532"/>
                </a:lnTo>
                <a:cubicBezTo>
                  <a:pt x="11605" y="21577"/>
                  <a:pt x="11203" y="21599"/>
                  <a:pt x="10800" y="21600"/>
                </a:cubicBezTo>
                <a:cubicBezTo>
                  <a:pt x="4835" y="21600"/>
                  <a:pt x="0" y="16764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2498"/>
                  <a:pt x="21199" y="14173"/>
                  <a:pt x="20430" y="15687"/>
                </a:cubicBezTo>
                <a:lnTo>
                  <a:pt x="22838" y="16909"/>
                </a:lnTo>
                <a:lnTo>
                  <a:pt x="17463" y="18665"/>
                </a:lnTo>
                <a:lnTo>
                  <a:pt x="15708" y="13290"/>
                </a:lnTo>
                <a:lnTo>
                  <a:pt x="18115" y="14512"/>
                </a:lnTo>
                <a:close/>
              </a:path>
            </a:pathLst>
          </a:custGeom>
          <a:solidFill>
            <a:srgbClr val="E0FDDB"/>
          </a:solidFill>
          <a:ln w="9525">
            <a:noFill/>
            <a:miter lim="800000"/>
            <a:headEnd/>
            <a:tailEnd/>
          </a:ln>
          <a:effectLst>
            <a:outerShdw dist="180501" dir="3042636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0" name="Text Box 18"/>
          <p:cNvSpPr txBox="1">
            <a:spLocks noChangeArrowheads="1"/>
          </p:cNvSpPr>
          <p:nvPr/>
        </p:nvSpPr>
        <p:spPr bwMode="black">
          <a:xfrm>
            <a:off x="3470277" y="3357001"/>
            <a:ext cx="19526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Self-Adaptive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52060" y="2358976"/>
            <a:ext cx="2224090" cy="604823"/>
            <a:chOff x="421040" y="2358976"/>
            <a:chExt cx="2012611" cy="604823"/>
          </a:xfrm>
        </p:grpSpPr>
        <p:cxnSp>
          <p:nvCxnSpPr>
            <p:cNvPr id="31" name="直接箭头连接符 30"/>
            <p:cNvCxnSpPr/>
            <p:nvPr/>
          </p:nvCxnSpPr>
          <p:spPr>
            <a:xfrm flipH="1">
              <a:off x="427220" y="2808046"/>
              <a:ext cx="1728192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6CA62C"/>
              </a:solidFill>
              <a:prstDash val="solid"/>
              <a:headEnd type="none"/>
              <a:tailEnd type="oval"/>
            </a:ln>
            <a:effectLst/>
          </p:spPr>
        </p:cxnSp>
        <p:cxnSp>
          <p:nvCxnSpPr>
            <p:cNvPr id="38" name="直接连接符 37"/>
            <p:cNvCxnSpPr/>
            <p:nvPr/>
          </p:nvCxnSpPr>
          <p:spPr>
            <a:xfrm>
              <a:off x="2155413" y="2808047"/>
              <a:ext cx="278238" cy="155752"/>
            </a:xfrm>
            <a:prstGeom prst="line">
              <a:avLst/>
            </a:prstGeom>
            <a:noFill/>
            <a:ln w="28575" cap="flat" cmpd="sng" algn="ctr">
              <a:solidFill>
                <a:srgbClr val="6CA62C"/>
              </a:solidFill>
              <a:prstDash val="solid"/>
            </a:ln>
            <a:effectLst/>
          </p:spPr>
        </p:cxnSp>
        <p:sp>
          <p:nvSpPr>
            <p:cNvPr id="39" name="Text Box 44"/>
            <p:cNvSpPr txBox="1">
              <a:spLocks noChangeArrowheads="1"/>
            </p:cNvSpPr>
            <p:nvPr/>
          </p:nvSpPr>
          <p:spPr bwMode="auto">
            <a:xfrm>
              <a:off x="421040" y="2358976"/>
              <a:ext cx="1872208" cy="4277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3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indent="457200" defTabSz="720725">
                <a:lnSpc>
                  <a:spcPct val="135000"/>
                </a:lnSpc>
                <a:defRPr sz="160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defTabSz="720725" eaLnBrk="0" hangingPunct="0">
                <a:defRPr sz="1600">
                  <a:latin typeface="Arial" pitchFamily="34" charset="0"/>
                  <a:ea typeface="宋体" pitchFamily="2" charset="-122"/>
                </a:defRPr>
              </a:lvl2pPr>
              <a:lvl3pPr defTabSz="720725" eaLnBrk="0" hangingPunct="0">
                <a:defRPr sz="1600">
                  <a:latin typeface="Arial" pitchFamily="34" charset="0"/>
                  <a:ea typeface="宋体" pitchFamily="2" charset="-122"/>
                </a:defRPr>
              </a:lvl3pPr>
              <a:lvl4pPr defTabSz="720725" eaLnBrk="0" hangingPunct="0">
                <a:defRPr sz="1600">
                  <a:latin typeface="Arial" pitchFamily="34" charset="0"/>
                  <a:ea typeface="宋体" pitchFamily="2" charset="-122"/>
                </a:defRPr>
              </a:lvl4pPr>
              <a:lvl5pPr defTabSz="720725" eaLnBrk="0" hangingPunct="0">
                <a:defRPr sz="1600">
                  <a:latin typeface="Arial" pitchFamily="34" charset="0"/>
                  <a:ea typeface="宋体" pitchFamily="2" charset="-122"/>
                </a:defRPr>
              </a:lvl5pPr>
              <a:lvl6pPr defTabSz="72072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latin typeface="Arial" pitchFamily="34" charset="0"/>
                  <a:ea typeface="宋体" pitchFamily="2" charset="-122"/>
                </a:defRPr>
              </a:lvl6pPr>
              <a:lvl7pPr defTabSz="72072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latin typeface="Arial" pitchFamily="34" charset="0"/>
                  <a:ea typeface="宋体" pitchFamily="2" charset="-122"/>
                </a:defRPr>
              </a:lvl7pPr>
              <a:lvl8pPr defTabSz="72072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latin typeface="Arial" pitchFamily="34" charset="0"/>
                  <a:ea typeface="宋体" pitchFamily="2" charset="-122"/>
                </a:defRPr>
              </a:lvl8pPr>
              <a:lvl9pPr defTabSz="72072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defTabSz="720725" eaLnBrk="1" fontAlgn="auto" latinLnBrk="0" hangingPunct="1">
                <a:lnSpc>
                  <a:spcPct val="13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如何进行自适应</a:t>
              </a:r>
              <a:endPara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52060" y="3640654"/>
            <a:ext cx="2068934" cy="604823"/>
            <a:chOff x="421040" y="2358976"/>
            <a:chExt cx="1872208" cy="604823"/>
          </a:xfrm>
        </p:grpSpPr>
        <p:cxnSp>
          <p:nvCxnSpPr>
            <p:cNvPr id="41" name="直接箭头连接符 40"/>
            <p:cNvCxnSpPr/>
            <p:nvPr/>
          </p:nvCxnSpPr>
          <p:spPr>
            <a:xfrm flipH="1">
              <a:off x="427220" y="2808046"/>
              <a:ext cx="1433800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6CA62C"/>
              </a:solidFill>
              <a:prstDash val="solid"/>
              <a:headEnd type="none"/>
              <a:tailEnd type="oval"/>
            </a:ln>
            <a:effectLst/>
          </p:spPr>
        </p:cxnSp>
        <p:cxnSp>
          <p:nvCxnSpPr>
            <p:cNvPr id="42" name="直接连接符 41"/>
            <p:cNvCxnSpPr/>
            <p:nvPr/>
          </p:nvCxnSpPr>
          <p:spPr>
            <a:xfrm>
              <a:off x="1870778" y="2808047"/>
              <a:ext cx="278238" cy="155752"/>
            </a:xfrm>
            <a:prstGeom prst="line">
              <a:avLst/>
            </a:prstGeom>
            <a:noFill/>
            <a:ln w="28575" cap="flat" cmpd="sng" algn="ctr">
              <a:solidFill>
                <a:srgbClr val="6CA62C"/>
              </a:solidFill>
              <a:prstDash val="solid"/>
            </a:ln>
            <a:effectLst/>
          </p:spPr>
        </p:cxnSp>
        <p:sp>
          <p:nvSpPr>
            <p:cNvPr id="43" name="Text Box 44"/>
            <p:cNvSpPr txBox="1">
              <a:spLocks noChangeArrowheads="1"/>
            </p:cNvSpPr>
            <p:nvPr/>
          </p:nvSpPr>
          <p:spPr bwMode="auto">
            <a:xfrm>
              <a:off x="421040" y="2358976"/>
              <a:ext cx="1872208" cy="4277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3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indent="457200" defTabSz="720725">
                <a:lnSpc>
                  <a:spcPct val="135000"/>
                </a:lnSpc>
                <a:defRPr sz="160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defTabSz="720725" eaLnBrk="0" hangingPunct="0">
                <a:defRPr sz="1600">
                  <a:latin typeface="Arial" pitchFamily="34" charset="0"/>
                  <a:ea typeface="宋体" pitchFamily="2" charset="-122"/>
                </a:defRPr>
              </a:lvl2pPr>
              <a:lvl3pPr defTabSz="720725" eaLnBrk="0" hangingPunct="0">
                <a:defRPr sz="1600">
                  <a:latin typeface="Arial" pitchFamily="34" charset="0"/>
                  <a:ea typeface="宋体" pitchFamily="2" charset="-122"/>
                </a:defRPr>
              </a:lvl3pPr>
              <a:lvl4pPr defTabSz="720725" eaLnBrk="0" hangingPunct="0">
                <a:defRPr sz="1600">
                  <a:latin typeface="Arial" pitchFamily="34" charset="0"/>
                  <a:ea typeface="宋体" pitchFamily="2" charset="-122"/>
                </a:defRPr>
              </a:lvl4pPr>
              <a:lvl5pPr defTabSz="720725" eaLnBrk="0" hangingPunct="0">
                <a:defRPr sz="1600">
                  <a:latin typeface="Arial" pitchFamily="34" charset="0"/>
                  <a:ea typeface="宋体" pitchFamily="2" charset="-122"/>
                </a:defRPr>
              </a:lvl5pPr>
              <a:lvl6pPr defTabSz="72072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latin typeface="Arial" pitchFamily="34" charset="0"/>
                  <a:ea typeface="宋体" pitchFamily="2" charset="-122"/>
                </a:defRPr>
              </a:lvl6pPr>
              <a:lvl7pPr defTabSz="72072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latin typeface="Arial" pitchFamily="34" charset="0"/>
                  <a:ea typeface="宋体" pitchFamily="2" charset="-122"/>
                </a:defRPr>
              </a:lvl7pPr>
              <a:lvl8pPr defTabSz="72072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latin typeface="Arial" pitchFamily="34" charset="0"/>
                  <a:ea typeface="宋体" pitchFamily="2" charset="-122"/>
                </a:defRPr>
              </a:lvl8pPr>
              <a:lvl9pPr defTabSz="72072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defTabSz="720725" eaLnBrk="1" fontAlgn="auto" latinLnBrk="0" hangingPunct="1">
                <a:lnSpc>
                  <a:spcPct val="13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8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由谁控制</a:t>
              </a:r>
              <a:r>
                <a: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适应</a:t>
              </a:r>
              <a:endPara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252060" y="5660969"/>
            <a:ext cx="2303968" cy="466281"/>
            <a:chOff x="421040" y="2358976"/>
            <a:chExt cx="2084894" cy="466281"/>
          </a:xfrm>
        </p:grpSpPr>
        <p:cxnSp>
          <p:nvCxnSpPr>
            <p:cNvPr id="45" name="直接箭头连接符 44"/>
            <p:cNvCxnSpPr/>
            <p:nvPr/>
          </p:nvCxnSpPr>
          <p:spPr>
            <a:xfrm flipH="1">
              <a:off x="427220" y="2808046"/>
              <a:ext cx="1728192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6CA62C"/>
              </a:solidFill>
              <a:prstDash val="solid"/>
              <a:headEnd type="none"/>
              <a:tailEnd type="oval"/>
            </a:ln>
            <a:effectLst/>
          </p:spPr>
        </p:cxnSp>
        <p:cxnSp>
          <p:nvCxnSpPr>
            <p:cNvPr id="46" name="直接连接符 45"/>
            <p:cNvCxnSpPr/>
            <p:nvPr/>
          </p:nvCxnSpPr>
          <p:spPr>
            <a:xfrm flipV="1">
              <a:off x="2155413" y="2613041"/>
              <a:ext cx="350521" cy="195006"/>
            </a:xfrm>
            <a:prstGeom prst="line">
              <a:avLst/>
            </a:prstGeom>
            <a:noFill/>
            <a:ln w="28575" cap="flat" cmpd="sng" algn="ctr">
              <a:solidFill>
                <a:srgbClr val="6CA62C"/>
              </a:solidFill>
              <a:prstDash val="solid"/>
            </a:ln>
            <a:effectLst/>
          </p:spPr>
        </p:cxnSp>
        <p:sp>
          <p:nvSpPr>
            <p:cNvPr id="47" name="Text Box 44"/>
            <p:cNvSpPr txBox="1">
              <a:spLocks noChangeArrowheads="1"/>
            </p:cNvSpPr>
            <p:nvPr/>
          </p:nvSpPr>
          <p:spPr bwMode="auto">
            <a:xfrm>
              <a:off x="421040" y="2358976"/>
              <a:ext cx="1872208" cy="466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3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indent="457200" defTabSz="720725">
                <a:lnSpc>
                  <a:spcPct val="135000"/>
                </a:lnSpc>
                <a:defRPr sz="160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defTabSz="720725" eaLnBrk="0" hangingPunct="0">
                <a:defRPr sz="1600">
                  <a:latin typeface="Arial" pitchFamily="34" charset="0"/>
                  <a:ea typeface="宋体" pitchFamily="2" charset="-122"/>
                </a:defRPr>
              </a:lvl2pPr>
              <a:lvl3pPr defTabSz="720725" eaLnBrk="0" hangingPunct="0">
                <a:defRPr sz="1600">
                  <a:latin typeface="Arial" pitchFamily="34" charset="0"/>
                  <a:ea typeface="宋体" pitchFamily="2" charset="-122"/>
                </a:defRPr>
              </a:lvl3pPr>
              <a:lvl4pPr defTabSz="720725" eaLnBrk="0" hangingPunct="0">
                <a:defRPr sz="1600">
                  <a:latin typeface="Arial" pitchFamily="34" charset="0"/>
                  <a:ea typeface="宋体" pitchFamily="2" charset="-122"/>
                </a:defRPr>
              </a:lvl4pPr>
              <a:lvl5pPr defTabSz="720725" eaLnBrk="0" hangingPunct="0">
                <a:defRPr sz="1600">
                  <a:latin typeface="Arial" pitchFamily="34" charset="0"/>
                  <a:ea typeface="宋体" pitchFamily="2" charset="-122"/>
                </a:defRPr>
              </a:lvl5pPr>
              <a:lvl6pPr defTabSz="72072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latin typeface="Arial" pitchFamily="34" charset="0"/>
                  <a:ea typeface="宋体" pitchFamily="2" charset="-122"/>
                </a:defRPr>
              </a:lvl6pPr>
              <a:lvl7pPr defTabSz="72072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latin typeface="Arial" pitchFamily="34" charset="0"/>
                  <a:ea typeface="宋体" pitchFamily="2" charset="-122"/>
                </a:defRPr>
              </a:lvl7pPr>
              <a:lvl8pPr defTabSz="72072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latin typeface="Arial" pitchFamily="34" charset="0"/>
                  <a:ea typeface="宋体" pitchFamily="2" charset="-122"/>
                </a:defRPr>
              </a:lvl8pPr>
              <a:lvl9pPr defTabSz="72072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defTabSz="720725" eaLnBrk="1" fontAlgn="auto" latinLnBrk="0" hangingPunct="1">
                <a:lnSpc>
                  <a:spcPct val="13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8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需要调整什么</a:t>
              </a:r>
              <a:endPara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6493455" y="1268798"/>
            <a:ext cx="2809639" cy="690767"/>
            <a:chOff x="-249235" y="2358976"/>
            <a:chExt cx="2542483" cy="690767"/>
          </a:xfrm>
        </p:grpSpPr>
        <p:cxnSp>
          <p:nvCxnSpPr>
            <p:cNvPr id="49" name="直接箭头连接符 48"/>
            <p:cNvCxnSpPr/>
            <p:nvPr/>
          </p:nvCxnSpPr>
          <p:spPr>
            <a:xfrm>
              <a:off x="25432" y="2808046"/>
              <a:ext cx="2129980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6CA62C"/>
              </a:solidFill>
              <a:prstDash val="solid"/>
              <a:headEnd type="none"/>
              <a:tailEnd type="oval"/>
            </a:ln>
            <a:effectLst/>
          </p:spPr>
        </p:cxnSp>
        <p:cxnSp>
          <p:nvCxnSpPr>
            <p:cNvPr id="50" name="直接连接符 49"/>
            <p:cNvCxnSpPr/>
            <p:nvPr/>
          </p:nvCxnSpPr>
          <p:spPr>
            <a:xfrm flipV="1">
              <a:off x="-249235" y="2812347"/>
              <a:ext cx="278238" cy="237396"/>
            </a:xfrm>
            <a:prstGeom prst="line">
              <a:avLst/>
            </a:prstGeom>
            <a:noFill/>
            <a:ln w="28575" cap="flat" cmpd="sng" algn="ctr">
              <a:solidFill>
                <a:srgbClr val="6CA62C"/>
              </a:solidFill>
              <a:prstDash val="solid"/>
            </a:ln>
            <a:effectLst/>
          </p:spPr>
        </p:cxnSp>
        <p:sp>
          <p:nvSpPr>
            <p:cNvPr id="51" name="Text Box 44"/>
            <p:cNvSpPr txBox="1">
              <a:spLocks noChangeArrowheads="1"/>
            </p:cNvSpPr>
            <p:nvPr/>
          </p:nvSpPr>
          <p:spPr bwMode="auto">
            <a:xfrm>
              <a:off x="421040" y="2358976"/>
              <a:ext cx="1872208" cy="4277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3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indent="457200" defTabSz="720725">
                <a:lnSpc>
                  <a:spcPct val="135000"/>
                </a:lnSpc>
                <a:defRPr sz="160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defTabSz="720725" eaLnBrk="0" hangingPunct="0">
                <a:defRPr sz="1600">
                  <a:latin typeface="Arial" pitchFamily="34" charset="0"/>
                  <a:ea typeface="宋体" pitchFamily="2" charset="-122"/>
                </a:defRPr>
              </a:lvl2pPr>
              <a:lvl3pPr defTabSz="720725" eaLnBrk="0" hangingPunct="0">
                <a:defRPr sz="1600">
                  <a:latin typeface="Arial" pitchFamily="34" charset="0"/>
                  <a:ea typeface="宋体" pitchFamily="2" charset="-122"/>
                </a:defRPr>
              </a:lvl3pPr>
              <a:lvl4pPr defTabSz="720725" eaLnBrk="0" hangingPunct="0">
                <a:defRPr sz="1600">
                  <a:latin typeface="Arial" pitchFamily="34" charset="0"/>
                  <a:ea typeface="宋体" pitchFamily="2" charset="-122"/>
                </a:defRPr>
              </a:lvl4pPr>
              <a:lvl5pPr defTabSz="720725" eaLnBrk="0" hangingPunct="0">
                <a:defRPr sz="1600">
                  <a:latin typeface="Arial" pitchFamily="34" charset="0"/>
                  <a:ea typeface="宋体" pitchFamily="2" charset="-122"/>
                </a:defRPr>
              </a:lvl5pPr>
              <a:lvl6pPr defTabSz="72072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latin typeface="Arial" pitchFamily="34" charset="0"/>
                  <a:ea typeface="宋体" pitchFamily="2" charset="-122"/>
                </a:defRPr>
              </a:lvl6pPr>
              <a:lvl7pPr defTabSz="72072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latin typeface="Arial" pitchFamily="34" charset="0"/>
                  <a:ea typeface="宋体" pitchFamily="2" charset="-122"/>
                </a:defRPr>
              </a:lvl7pPr>
              <a:lvl8pPr defTabSz="72072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latin typeface="Arial" pitchFamily="34" charset="0"/>
                  <a:ea typeface="宋体" pitchFamily="2" charset="-122"/>
                </a:defRPr>
              </a:lvl8pPr>
              <a:lvl9pPr defTabSz="72072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defTabSz="720725" eaLnBrk="1" fontAlgn="auto" latinLnBrk="0" hangingPunct="1">
                <a:lnSpc>
                  <a:spcPct val="13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800" b="1" kern="0" noProof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何时进行</a:t>
              </a:r>
              <a:r>
                <a: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自适应</a:t>
              </a:r>
              <a:endPara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6944409" y="2528259"/>
            <a:ext cx="2311300" cy="666343"/>
            <a:chOff x="201719" y="2358976"/>
            <a:chExt cx="2091529" cy="666343"/>
          </a:xfrm>
        </p:grpSpPr>
        <p:cxnSp>
          <p:nvCxnSpPr>
            <p:cNvPr id="53" name="直接箭头连接符 52"/>
            <p:cNvCxnSpPr/>
            <p:nvPr/>
          </p:nvCxnSpPr>
          <p:spPr>
            <a:xfrm>
              <a:off x="427220" y="2808046"/>
              <a:ext cx="1728192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6CA62C"/>
              </a:solidFill>
              <a:prstDash val="solid"/>
              <a:headEnd type="none"/>
              <a:tailEnd type="oval"/>
            </a:ln>
            <a:effectLst/>
          </p:spPr>
        </p:cxnSp>
        <p:cxnSp>
          <p:nvCxnSpPr>
            <p:cNvPr id="54" name="直接连接符 53"/>
            <p:cNvCxnSpPr/>
            <p:nvPr/>
          </p:nvCxnSpPr>
          <p:spPr>
            <a:xfrm flipV="1">
              <a:off x="201719" y="2802935"/>
              <a:ext cx="231881" cy="222384"/>
            </a:xfrm>
            <a:prstGeom prst="line">
              <a:avLst/>
            </a:prstGeom>
            <a:noFill/>
            <a:ln w="28575" cap="flat" cmpd="sng" algn="ctr">
              <a:solidFill>
                <a:srgbClr val="6CA62C"/>
              </a:solidFill>
              <a:prstDash val="solid"/>
            </a:ln>
            <a:effectLst/>
          </p:spPr>
        </p:cxnSp>
        <p:sp>
          <p:nvSpPr>
            <p:cNvPr id="55" name="Text Box 44"/>
            <p:cNvSpPr txBox="1">
              <a:spLocks noChangeArrowheads="1"/>
            </p:cNvSpPr>
            <p:nvPr/>
          </p:nvSpPr>
          <p:spPr bwMode="auto">
            <a:xfrm>
              <a:off x="421040" y="2358976"/>
              <a:ext cx="1872208" cy="4277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3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indent="457200" defTabSz="720725">
                <a:lnSpc>
                  <a:spcPct val="135000"/>
                </a:lnSpc>
                <a:defRPr sz="160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defTabSz="720725" eaLnBrk="0" hangingPunct="0">
                <a:defRPr sz="1600">
                  <a:latin typeface="Arial" pitchFamily="34" charset="0"/>
                  <a:ea typeface="宋体" pitchFamily="2" charset="-122"/>
                </a:defRPr>
              </a:lvl2pPr>
              <a:lvl3pPr defTabSz="720725" eaLnBrk="0" hangingPunct="0">
                <a:defRPr sz="1600">
                  <a:latin typeface="Arial" pitchFamily="34" charset="0"/>
                  <a:ea typeface="宋体" pitchFamily="2" charset="-122"/>
                </a:defRPr>
              </a:lvl3pPr>
              <a:lvl4pPr defTabSz="720725" eaLnBrk="0" hangingPunct="0">
                <a:defRPr sz="1600">
                  <a:latin typeface="Arial" pitchFamily="34" charset="0"/>
                  <a:ea typeface="宋体" pitchFamily="2" charset="-122"/>
                </a:defRPr>
              </a:lvl4pPr>
              <a:lvl5pPr defTabSz="720725" eaLnBrk="0" hangingPunct="0">
                <a:defRPr sz="1600">
                  <a:latin typeface="Arial" pitchFamily="34" charset="0"/>
                  <a:ea typeface="宋体" pitchFamily="2" charset="-122"/>
                </a:defRPr>
              </a:lvl5pPr>
              <a:lvl6pPr defTabSz="72072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latin typeface="Arial" pitchFamily="34" charset="0"/>
                  <a:ea typeface="宋体" pitchFamily="2" charset="-122"/>
                </a:defRPr>
              </a:lvl6pPr>
              <a:lvl7pPr defTabSz="72072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latin typeface="Arial" pitchFamily="34" charset="0"/>
                  <a:ea typeface="宋体" pitchFamily="2" charset="-122"/>
                </a:defRPr>
              </a:lvl7pPr>
              <a:lvl8pPr defTabSz="72072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latin typeface="Arial" pitchFamily="34" charset="0"/>
                  <a:ea typeface="宋体" pitchFamily="2" charset="-122"/>
                </a:defRPr>
              </a:lvl8pPr>
              <a:lvl9pPr defTabSz="72072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defTabSz="720725" eaLnBrk="1" fontAlgn="auto" latinLnBrk="0" hangingPunct="1">
                <a:lnSpc>
                  <a:spcPct val="13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8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为什么要</a:t>
              </a:r>
              <a:r>
                <a: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适应</a:t>
              </a:r>
              <a:endPara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6657204" y="4004992"/>
            <a:ext cx="2628684" cy="671868"/>
            <a:chOff x="-85486" y="2358976"/>
            <a:chExt cx="2378734" cy="671868"/>
          </a:xfrm>
        </p:grpSpPr>
        <p:cxnSp>
          <p:nvCxnSpPr>
            <p:cNvPr id="57" name="直接箭头连接符 56"/>
            <p:cNvCxnSpPr/>
            <p:nvPr/>
          </p:nvCxnSpPr>
          <p:spPr>
            <a:xfrm>
              <a:off x="201719" y="2808046"/>
              <a:ext cx="1953693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6CA62C"/>
              </a:solidFill>
              <a:prstDash val="solid"/>
              <a:headEnd type="none"/>
              <a:tailEnd type="oval"/>
            </a:ln>
            <a:effectLst/>
          </p:spPr>
        </p:cxnSp>
        <p:cxnSp>
          <p:nvCxnSpPr>
            <p:cNvPr id="58" name="直接连接符 57"/>
            <p:cNvCxnSpPr/>
            <p:nvPr/>
          </p:nvCxnSpPr>
          <p:spPr>
            <a:xfrm flipV="1">
              <a:off x="-85486" y="2808046"/>
              <a:ext cx="311835" cy="222798"/>
            </a:xfrm>
            <a:prstGeom prst="line">
              <a:avLst/>
            </a:prstGeom>
            <a:noFill/>
            <a:ln w="28575" cap="flat" cmpd="sng" algn="ctr">
              <a:solidFill>
                <a:srgbClr val="6CA62C"/>
              </a:solidFill>
              <a:prstDash val="solid"/>
            </a:ln>
            <a:effectLst/>
          </p:spPr>
        </p:cxnSp>
        <p:sp>
          <p:nvSpPr>
            <p:cNvPr id="59" name="Text Box 44"/>
            <p:cNvSpPr txBox="1">
              <a:spLocks noChangeArrowheads="1"/>
            </p:cNvSpPr>
            <p:nvPr/>
          </p:nvSpPr>
          <p:spPr bwMode="auto">
            <a:xfrm>
              <a:off x="421040" y="2358976"/>
              <a:ext cx="1872208" cy="4277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3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indent="457200" defTabSz="720725">
                <a:lnSpc>
                  <a:spcPct val="135000"/>
                </a:lnSpc>
                <a:defRPr sz="160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defTabSz="720725" eaLnBrk="0" hangingPunct="0">
                <a:defRPr sz="1600">
                  <a:latin typeface="Arial" pitchFamily="34" charset="0"/>
                  <a:ea typeface="宋体" pitchFamily="2" charset="-122"/>
                </a:defRPr>
              </a:lvl2pPr>
              <a:lvl3pPr defTabSz="720725" eaLnBrk="0" hangingPunct="0">
                <a:defRPr sz="1600">
                  <a:latin typeface="Arial" pitchFamily="34" charset="0"/>
                  <a:ea typeface="宋体" pitchFamily="2" charset="-122"/>
                </a:defRPr>
              </a:lvl3pPr>
              <a:lvl4pPr defTabSz="720725" eaLnBrk="0" hangingPunct="0">
                <a:defRPr sz="1600">
                  <a:latin typeface="Arial" pitchFamily="34" charset="0"/>
                  <a:ea typeface="宋体" pitchFamily="2" charset="-122"/>
                </a:defRPr>
              </a:lvl4pPr>
              <a:lvl5pPr defTabSz="720725" eaLnBrk="0" hangingPunct="0">
                <a:defRPr sz="1600">
                  <a:latin typeface="Arial" pitchFamily="34" charset="0"/>
                  <a:ea typeface="宋体" pitchFamily="2" charset="-122"/>
                </a:defRPr>
              </a:lvl5pPr>
              <a:lvl6pPr defTabSz="72072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latin typeface="Arial" pitchFamily="34" charset="0"/>
                  <a:ea typeface="宋体" pitchFamily="2" charset="-122"/>
                </a:defRPr>
              </a:lvl6pPr>
              <a:lvl7pPr defTabSz="72072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latin typeface="Arial" pitchFamily="34" charset="0"/>
                  <a:ea typeface="宋体" pitchFamily="2" charset="-122"/>
                </a:defRPr>
              </a:lvl7pPr>
              <a:lvl8pPr defTabSz="72072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latin typeface="Arial" pitchFamily="34" charset="0"/>
                  <a:ea typeface="宋体" pitchFamily="2" charset="-122"/>
                </a:defRPr>
              </a:lvl8pPr>
              <a:lvl9pPr defTabSz="72072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defTabSz="720725" eaLnBrk="1" fontAlgn="auto" latinLnBrk="0" hangingPunct="1">
                <a:lnSpc>
                  <a:spcPct val="13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8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调整哪个层次</a:t>
              </a:r>
              <a:endPara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0" name="Rectangle 2"/>
          <p:cNvSpPr>
            <a:spLocks noChangeArrowheads="1"/>
          </p:cNvSpPr>
          <p:nvPr/>
        </p:nvSpPr>
        <p:spPr bwMode="auto">
          <a:xfrm>
            <a:off x="3492017" y="45049"/>
            <a:ext cx="5651985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二、自适应</a:t>
            </a:r>
            <a:r>
              <a: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-02</a:t>
            </a:r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要素</a:t>
            </a:r>
            <a:r>
              <a: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(1/7)</a:t>
            </a:r>
            <a:endParaRPr lang="zh-CN" alt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1" name="椭圆 60"/>
          <p:cNvSpPr/>
          <p:nvPr/>
        </p:nvSpPr>
        <p:spPr bwMode="auto">
          <a:xfrm>
            <a:off x="144060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" name="椭圆 61"/>
          <p:cNvSpPr/>
          <p:nvPr/>
        </p:nvSpPr>
        <p:spPr bwMode="auto">
          <a:xfrm>
            <a:off x="288058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" name="椭圆 62"/>
          <p:cNvSpPr/>
          <p:nvPr/>
        </p:nvSpPr>
        <p:spPr bwMode="auto">
          <a:xfrm>
            <a:off x="121513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椭圆 63"/>
          <p:cNvSpPr/>
          <p:nvPr/>
        </p:nvSpPr>
        <p:spPr bwMode="auto">
          <a:xfrm>
            <a:off x="1359131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" name="椭圆 64"/>
          <p:cNvSpPr/>
          <p:nvPr/>
        </p:nvSpPr>
        <p:spPr bwMode="auto">
          <a:xfrm>
            <a:off x="280802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" name="椭圆 65"/>
          <p:cNvSpPr/>
          <p:nvPr/>
        </p:nvSpPr>
        <p:spPr bwMode="auto">
          <a:xfrm>
            <a:off x="2952021" y="660802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" name="椭圆 66"/>
          <p:cNvSpPr/>
          <p:nvPr/>
        </p:nvSpPr>
        <p:spPr bwMode="auto">
          <a:xfrm>
            <a:off x="309601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" name="椭圆 67"/>
          <p:cNvSpPr/>
          <p:nvPr/>
        </p:nvSpPr>
        <p:spPr bwMode="auto">
          <a:xfrm>
            <a:off x="324001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" name="椭圆 68"/>
          <p:cNvSpPr/>
          <p:nvPr/>
        </p:nvSpPr>
        <p:spPr bwMode="auto">
          <a:xfrm>
            <a:off x="363601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" name="椭圆 69"/>
          <p:cNvSpPr/>
          <p:nvPr/>
        </p:nvSpPr>
        <p:spPr bwMode="auto">
          <a:xfrm>
            <a:off x="378001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" name="椭圆 70"/>
          <p:cNvSpPr/>
          <p:nvPr/>
        </p:nvSpPr>
        <p:spPr bwMode="auto">
          <a:xfrm>
            <a:off x="392400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" name="椭圆 71"/>
          <p:cNvSpPr/>
          <p:nvPr/>
        </p:nvSpPr>
        <p:spPr bwMode="auto">
          <a:xfrm>
            <a:off x="406800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3" name="椭圆 72"/>
          <p:cNvSpPr/>
          <p:nvPr/>
        </p:nvSpPr>
        <p:spPr bwMode="auto">
          <a:xfrm>
            <a:off x="4212005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" name="椭圆 73"/>
          <p:cNvSpPr/>
          <p:nvPr/>
        </p:nvSpPr>
        <p:spPr bwMode="auto">
          <a:xfrm>
            <a:off x="435600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5" name="椭圆 74"/>
          <p:cNvSpPr/>
          <p:nvPr/>
        </p:nvSpPr>
        <p:spPr bwMode="auto">
          <a:xfrm>
            <a:off x="450000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" name="椭圆 75"/>
          <p:cNvSpPr/>
          <p:nvPr/>
        </p:nvSpPr>
        <p:spPr bwMode="auto">
          <a:xfrm>
            <a:off x="464399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" name="椭圆 76"/>
          <p:cNvSpPr/>
          <p:nvPr/>
        </p:nvSpPr>
        <p:spPr bwMode="auto">
          <a:xfrm>
            <a:off x="478799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8" name="椭圆 77"/>
          <p:cNvSpPr/>
          <p:nvPr/>
        </p:nvSpPr>
        <p:spPr bwMode="auto">
          <a:xfrm>
            <a:off x="4931995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9" name="椭圆 78"/>
          <p:cNvSpPr/>
          <p:nvPr/>
        </p:nvSpPr>
        <p:spPr bwMode="auto">
          <a:xfrm>
            <a:off x="5216403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0" name="椭圆 79"/>
          <p:cNvSpPr/>
          <p:nvPr/>
        </p:nvSpPr>
        <p:spPr bwMode="auto">
          <a:xfrm>
            <a:off x="5072405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1" name="椭圆 80"/>
          <p:cNvSpPr/>
          <p:nvPr/>
        </p:nvSpPr>
        <p:spPr bwMode="auto">
          <a:xfrm>
            <a:off x="1514714" y="664778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2" name="椭圆 81"/>
          <p:cNvSpPr/>
          <p:nvPr/>
        </p:nvSpPr>
        <p:spPr bwMode="auto">
          <a:xfrm>
            <a:off x="1658712" y="664778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3" name="椭圆 82"/>
          <p:cNvSpPr/>
          <p:nvPr/>
        </p:nvSpPr>
        <p:spPr bwMode="auto">
          <a:xfrm>
            <a:off x="923431" y="664733"/>
            <a:ext cx="108000" cy="1080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4" name="椭圆 83"/>
          <p:cNvSpPr/>
          <p:nvPr/>
        </p:nvSpPr>
        <p:spPr bwMode="auto">
          <a:xfrm>
            <a:off x="106742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5" name="椭圆 84"/>
          <p:cNvSpPr/>
          <p:nvPr/>
        </p:nvSpPr>
        <p:spPr bwMode="auto">
          <a:xfrm>
            <a:off x="7178795" y="662782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6" name="椭圆 85"/>
          <p:cNvSpPr/>
          <p:nvPr/>
        </p:nvSpPr>
        <p:spPr bwMode="auto">
          <a:xfrm>
            <a:off x="7321688" y="660802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8" name="椭圆 87"/>
          <p:cNvSpPr/>
          <p:nvPr/>
        </p:nvSpPr>
        <p:spPr bwMode="auto">
          <a:xfrm>
            <a:off x="42672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9" name="椭圆 88"/>
          <p:cNvSpPr/>
          <p:nvPr/>
        </p:nvSpPr>
        <p:spPr bwMode="auto">
          <a:xfrm>
            <a:off x="57072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" name="椭圆 89"/>
          <p:cNvSpPr/>
          <p:nvPr/>
        </p:nvSpPr>
        <p:spPr bwMode="auto">
          <a:xfrm>
            <a:off x="180003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" name="椭圆 90"/>
          <p:cNvSpPr/>
          <p:nvPr/>
        </p:nvSpPr>
        <p:spPr bwMode="auto">
          <a:xfrm>
            <a:off x="2160032" y="668960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" name="椭圆 91"/>
          <p:cNvSpPr/>
          <p:nvPr/>
        </p:nvSpPr>
        <p:spPr bwMode="auto">
          <a:xfrm>
            <a:off x="2304030" y="66502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" name="椭圆 92"/>
          <p:cNvSpPr/>
          <p:nvPr/>
        </p:nvSpPr>
        <p:spPr bwMode="auto">
          <a:xfrm>
            <a:off x="2448028" y="668960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" name="椭圆 93"/>
          <p:cNvSpPr/>
          <p:nvPr/>
        </p:nvSpPr>
        <p:spPr bwMode="auto">
          <a:xfrm>
            <a:off x="7019966" y="664798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5" name="椭圆 94"/>
          <p:cNvSpPr/>
          <p:nvPr/>
        </p:nvSpPr>
        <p:spPr bwMode="auto">
          <a:xfrm>
            <a:off x="537209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6" name="椭圆 95"/>
          <p:cNvSpPr/>
          <p:nvPr/>
        </p:nvSpPr>
        <p:spPr bwMode="auto">
          <a:xfrm>
            <a:off x="551609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" name="椭圆 96"/>
          <p:cNvSpPr/>
          <p:nvPr/>
        </p:nvSpPr>
        <p:spPr bwMode="auto">
          <a:xfrm>
            <a:off x="566008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" name="椭圆 97"/>
          <p:cNvSpPr/>
          <p:nvPr/>
        </p:nvSpPr>
        <p:spPr bwMode="auto">
          <a:xfrm>
            <a:off x="580408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" name="椭圆 98"/>
          <p:cNvSpPr/>
          <p:nvPr/>
        </p:nvSpPr>
        <p:spPr bwMode="auto">
          <a:xfrm>
            <a:off x="5948085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" name="椭圆 99"/>
          <p:cNvSpPr/>
          <p:nvPr/>
        </p:nvSpPr>
        <p:spPr bwMode="auto">
          <a:xfrm>
            <a:off x="609208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" name="椭圆 100"/>
          <p:cNvSpPr/>
          <p:nvPr/>
        </p:nvSpPr>
        <p:spPr bwMode="auto">
          <a:xfrm>
            <a:off x="623608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" name="椭圆 101"/>
          <p:cNvSpPr/>
          <p:nvPr/>
        </p:nvSpPr>
        <p:spPr bwMode="auto">
          <a:xfrm>
            <a:off x="638007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" name="椭圆 102"/>
          <p:cNvSpPr/>
          <p:nvPr/>
        </p:nvSpPr>
        <p:spPr bwMode="auto">
          <a:xfrm>
            <a:off x="652407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252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0" y="833440"/>
            <a:ext cx="9144000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en-US" altLang="zh-CN" sz="3200" b="1" dirty="0">
                <a:solidFill>
                  <a:srgbClr val="6CA62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5W+1H-Time</a:t>
            </a:r>
            <a:r>
              <a:rPr lang="zh-CN" altLang="en-US" sz="3200" b="1" dirty="0">
                <a:solidFill>
                  <a:srgbClr val="6CA62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solidFill>
                  <a:srgbClr val="6CA62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灯片编号占位符 1"/>
          <p:cNvSpPr txBox="1">
            <a:spLocks noGrp="1"/>
          </p:cNvSpPr>
          <p:nvPr/>
        </p:nvSpPr>
        <p:spPr bwMode="auto">
          <a:xfrm>
            <a:off x="7235963" y="6596956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r">
              <a:defRPr kumimoji="1" sz="1400" b="1">
                <a:solidFill>
                  <a:schemeClr val="bg1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defRPr>
            </a:lvl1pPr>
          </a:lstStyle>
          <a:p>
            <a:fld id="{0D7D0512-7820-47F3-A392-C9562B311ADF}" type="slidenum">
              <a:rPr lang="zh-CN" altLang="en-US"/>
              <a:pPr/>
              <a:t>8</a:t>
            </a:fld>
            <a:endParaRPr lang="en-US" altLang="zh-CN" dirty="0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" y="6092963"/>
            <a:ext cx="9144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M. Rohr, S.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Giesecke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W.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Hasselbring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M.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Hiel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W.-J. van den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Heuvel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H.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Weigand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A classification scheme for self-adaptation research, in: Proc. SOAS, 2006, p. 5.</a:t>
            </a:r>
            <a:endParaRPr lang="zh-CN" altLang="en-US" sz="1400" dirty="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TextBox 30"/>
          <p:cNvSpPr txBox="1"/>
          <p:nvPr/>
        </p:nvSpPr>
        <p:spPr>
          <a:xfrm>
            <a:off x="612055" y="1450740"/>
            <a:ext cx="7920880" cy="464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eaLnBrk="1" fontAlgn="auto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rgbClr val="7BC143"/>
                </a:solidFill>
                <a:latin typeface="微软雅黑" pitchFamily="34" charset="-122"/>
                <a:ea typeface="微软雅黑" pitchFamily="34" charset="-122"/>
              </a:rPr>
              <a:t>时间要素反应了软件将什么时候进行自适应，一般存在如下两种方式：</a:t>
            </a:r>
          </a:p>
        </p:txBody>
      </p:sp>
      <p:sp>
        <p:nvSpPr>
          <p:cNvPr id="9" name="Freeform 274"/>
          <p:cNvSpPr>
            <a:spLocks/>
          </p:cNvSpPr>
          <p:nvPr/>
        </p:nvSpPr>
        <p:spPr bwMode="auto">
          <a:xfrm>
            <a:off x="2572125" y="2544207"/>
            <a:ext cx="1440000" cy="1440000"/>
          </a:xfrm>
          <a:prstGeom prst="flowChartConnector">
            <a:avLst/>
          </a:prstGeom>
          <a:solidFill>
            <a:srgbClr val="36B2E6"/>
          </a:solidFill>
          <a:ln>
            <a:noFill/>
          </a:ln>
          <a:effectLst>
            <a:reflection endPos="21000" dist="50800" dir="5400000" sy="-100000" algn="bl" rotWithShape="0"/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Freeform 369"/>
          <p:cNvSpPr>
            <a:spLocks/>
          </p:cNvSpPr>
          <p:nvPr/>
        </p:nvSpPr>
        <p:spPr bwMode="auto">
          <a:xfrm>
            <a:off x="5147992" y="2561591"/>
            <a:ext cx="1440000" cy="1440000"/>
          </a:xfrm>
          <a:prstGeom prst="flowChartConnector">
            <a:avLst/>
          </a:prstGeom>
          <a:solidFill>
            <a:srgbClr val="7BC143"/>
          </a:solidFill>
          <a:ln>
            <a:noFill/>
          </a:ln>
          <a:effectLst>
            <a:reflection endPos="21000" dist="50800" dir="5400000" sy="-100000" algn="bl" rotWithShape="0"/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TextBox 33"/>
          <p:cNvSpPr txBox="1"/>
          <p:nvPr/>
        </p:nvSpPr>
        <p:spPr>
          <a:xfrm>
            <a:off x="2768489" y="2854812"/>
            <a:ext cx="10472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>
                <a:solidFill>
                  <a:prstClr val="white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反应</a:t>
            </a:r>
            <a:endParaRPr lang="en-US" altLang="zh-CN" sz="2000" b="1" dirty="0">
              <a:solidFill>
                <a:prstClr val="white"/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prstClr val="white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reactive</a:t>
            </a:r>
          </a:p>
        </p:txBody>
      </p:sp>
      <p:sp>
        <p:nvSpPr>
          <p:cNvPr id="12" name="TextBox 35"/>
          <p:cNvSpPr txBox="1"/>
          <p:nvPr/>
        </p:nvSpPr>
        <p:spPr>
          <a:xfrm>
            <a:off x="5265810" y="2853072"/>
            <a:ext cx="1204369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>
                <a:solidFill>
                  <a:prstClr val="white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主动</a:t>
            </a:r>
            <a:endParaRPr lang="en-US" altLang="zh-CN" sz="2800" b="1" dirty="0">
              <a:solidFill>
                <a:prstClr val="white"/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prstClr val="white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proactive</a:t>
            </a:r>
            <a:endParaRPr lang="zh-CN" altLang="en-US" sz="2000" b="1" dirty="0">
              <a:solidFill>
                <a:prstClr val="white"/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329397" y="2349015"/>
            <a:ext cx="1728192" cy="0"/>
          </a:xfrm>
          <a:prstGeom prst="straightConnector1">
            <a:avLst/>
          </a:prstGeom>
          <a:noFill/>
          <a:ln w="9525" cap="flat" cmpd="sng" algn="ctr">
            <a:solidFill>
              <a:srgbClr val="009BD2"/>
            </a:solidFill>
            <a:prstDash val="solid"/>
            <a:headEnd type="none"/>
            <a:tailEnd type="oval"/>
          </a:ln>
          <a:effectLst/>
        </p:spPr>
      </p:cxnSp>
      <p:cxnSp>
        <p:nvCxnSpPr>
          <p:cNvPr id="14" name="直接连接符 13"/>
          <p:cNvCxnSpPr>
            <a:endCxn id="9" idx="1"/>
          </p:cNvCxnSpPr>
          <p:nvPr/>
        </p:nvCxnSpPr>
        <p:spPr>
          <a:xfrm>
            <a:off x="2057590" y="2349016"/>
            <a:ext cx="725419" cy="406075"/>
          </a:xfrm>
          <a:prstGeom prst="line">
            <a:avLst/>
          </a:prstGeom>
          <a:noFill/>
          <a:ln w="9525" cap="flat" cmpd="sng" algn="ctr">
            <a:solidFill>
              <a:srgbClr val="009BD2"/>
            </a:solidFill>
            <a:prstDash val="solid"/>
          </a:ln>
          <a:effectLst/>
        </p:spPr>
      </p:cxnSp>
      <p:cxnSp>
        <p:nvCxnSpPr>
          <p:cNvPr id="15" name="直接连接符 14"/>
          <p:cNvCxnSpPr/>
          <p:nvPr/>
        </p:nvCxnSpPr>
        <p:spPr>
          <a:xfrm>
            <a:off x="6980158" y="2349015"/>
            <a:ext cx="1839783" cy="0"/>
          </a:xfrm>
          <a:prstGeom prst="line">
            <a:avLst/>
          </a:prstGeom>
          <a:noFill/>
          <a:ln w="9525" cap="flat" cmpd="sng" algn="ctr">
            <a:solidFill>
              <a:srgbClr val="7BC143"/>
            </a:solidFill>
            <a:prstDash val="solid"/>
            <a:headEnd type="none"/>
            <a:tailEnd type="oval"/>
          </a:ln>
          <a:effectLst/>
        </p:spPr>
      </p:cxnSp>
      <p:cxnSp>
        <p:nvCxnSpPr>
          <p:cNvPr id="16" name="直接连接符 15"/>
          <p:cNvCxnSpPr>
            <a:endCxn id="10" idx="7"/>
          </p:cNvCxnSpPr>
          <p:nvPr/>
        </p:nvCxnSpPr>
        <p:spPr>
          <a:xfrm flipH="1">
            <a:off x="6377109" y="2349016"/>
            <a:ext cx="597518" cy="423459"/>
          </a:xfrm>
          <a:prstGeom prst="line">
            <a:avLst/>
          </a:prstGeom>
          <a:noFill/>
          <a:ln w="9525" cap="flat" cmpd="sng" algn="ctr">
            <a:solidFill>
              <a:srgbClr val="7BC143"/>
            </a:solidFill>
            <a:prstDash val="solid"/>
          </a:ln>
          <a:effectLst/>
        </p:spPr>
      </p:cxnSp>
      <p:sp>
        <p:nvSpPr>
          <p:cNvPr id="17" name="Text Box 44"/>
          <p:cNvSpPr txBox="1">
            <a:spLocks noChangeArrowheads="1"/>
          </p:cNvSpPr>
          <p:nvPr/>
        </p:nvSpPr>
        <p:spPr bwMode="auto">
          <a:xfrm>
            <a:off x="324059" y="2727287"/>
            <a:ext cx="1877546" cy="1214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defTabSz="720725" eaLnBrk="1" fontAlgn="auto" latinLnBrk="0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变化发生</a:t>
            </a:r>
            <a:r>
              <a:rPr lang="zh-CN" altLang="en-US" sz="18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后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8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采取相应的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自适应策略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 Box 44"/>
          <p:cNvSpPr txBox="1">
            <a:spLocks noChangeArrowheads="1"/>
          </p:cNvSpPr>
          <p:nvPr/>
        </p:nvSpPr>
        <p:spPr bwMode="auto">
          <a:xfrm>
            <a:off x="6763941" y="2727622"/>
            <a:ext cx="2055999" cy="1214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defTabSz="720725" eaLnBrk="1" fontAlgn="auto" latinLnBrk="0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在变化发生前就修改软件，避免它的失效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86445" y="4652983"/>
            <a:ext cx="7185504" cy="369332"/>
            <a:chOff x="986445" y="4724982"/>
            <a:chExt cx="7185504" cy="369332"/>
          </a:xfrm>
        </p:grpSpPr>
        <p:sp>
          <p:nvSpPr>
            <p:cNvPr id="24" name="矩形 23"/>
            <p:cNvSpPr/>
            <p:nvPr/>
          </p:nvSpPr>
          <p:spPr>
            <a:xfrm>
              <a:off x="1000840" y="4724982"/>
              <a:ext cx="717110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zh-CN" altLang="en-US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用户更喜欢主动方法，但是相比于反应式算法，主动方法更加复杂</a:t>
              </a:r>
            </a:p>
          </p:txBody>
        </p:sp>
        <p:cxnSp>
          <p:nvCxnSpPr>
            <p:cNvPr id="22" name="直接连接符 21"/>
            <p:cNvCxnSpPr/>
            <p:nvPr/>
          </p:nvCxnSpPr>
          <p:spPr>
            <a:xfrm flipH="1">
              <a:off x="986445" y="5077779"/>
              <a:ext cx="7171109" cy="2529"/>
            </a:xfrm>
            <a:prstGeom prst="line">
              <a:avLst/>
            </a:prstGeom>
            <a:ln w="12700">
              <a:solidFill>
                <a:srgbClr val="92D050"/>
              </a:solidFill>
              <a:prstDash val="sysDot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/>
        </p:nvGrpSpPr>
        <p:grpSpPr>
          <a:xfrm>
            <a:off x="982797" y="5084977"/>
            <a:ext cx="7171109" cy="369332"/>
            <a:chOff x="982797" y="5156976"/>
            <a:chExt cx="7171109" cy="369332"/>
          </a:xfrm>
        </p:grpSpPr>
        <p:sp>
          <p:nvSpPr>
            <p:cNvPr id="25" name="矩形 24"/>
            <p:cNvSpPr/>
            <p:nvPr/>
          </p:nvSpPr>
          <p:spPr>
            <a:xfrm>
              <a:off x="1000842" y="5156976"/>
              <a:ext cx="688311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zh-CN" altLang="en-US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目前大部分方法都是反应式方法</a:t>
              </a:r>
            </a:p>
          </p:txBody>
        </p:sp>
        <p:cxnSp>
          <p:nvCxnSpPr>
            <p:cNvPr id="23" name="直接连接符 22"/>
            <p:cNvCxnSpPr/>
            <p:nvPr/>
          </p:nvCxnSpPr>
          <p:spPr>
            <a:xfrm flipH="1">
              <a:off x="982797" y="5516971"/>
              <a:ext cx="7171109" cy="2529"/>
            </a:xfrm>
            <a:prstGeom prst="line">
              <a:avLst/>
            </a:prstGeom>
            <a:ln w="12700">
              <a:solidFill>
                <a:srgbClr val="92D050"/>
              </a:solidFill>
              <a:prstDash val="sysDot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982796" y="5577104"/>
            <a:ext cx="8161207" cy="371861"/>
            <a:chOff x="982796" y="5649103"/>
            <a:chExt cx="8161207" cy="371861"/>
          </a:xfrm>
        </p:grpSpPr>
        <p:sp>
          <p:nvSpPr>
            <p:cNvPr id="26" name="矩形 25"/>
            <p:cNvSpPr/>
            <p:nvPr/>
          </p:nvSpPr>
          <p:spPr>
            <a:xfrm>
              <a:off x="1000839" y="5649103"/>
              <a:ext cx="814316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zh-CN" altLang="en-US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主动方法的研究已经形成了一个新的方向“</a:t>
              </a:r>
              <a:r>
                <a:rPr lang="en-US" altLang="zh-CN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Self-optimization</a:t>
              </a:r>
              <a:r>
                <a:rPr lang="zh-CN" altLang="en-US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”</a:t>
              </a:r>
            </a:p>
          </p:txBody>
        </p:sp>
        <p:cxnSp>
          <p:nvCxnSpPr>
            <p:cNvPr id="27" name="直接连接符 26"/>
            <p:cNvCxnSpPr/>
            <p:nvPr/>
          </p:nvCxnSpPr>
          <p:spPr>
            <a:xfrm flipH="1">
              <a:off x="982796" y="6018435"/>
              <a:ext cx="7171109" cy="2529"/>
            </a:xfrm>
            <a:prstGeom prst="line">
              <a:avLst/>
            </a:prstGeom>
            <a:ln w="12700">
              <a:solidFill>
                <a:srgbClr val="92D050"/>
              </a:solidFill>
              <a:prstDash val="sysDot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3492017" y="45049"/>
            <a:ext cx="5651985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二、自适应</a:t>
            </a:r>
            <a:r>
              <a: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-02</a:t>
            </a:r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要素</a:t>
            </a:r>
            <a:r>
              <a: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(2/7)</a:t>
            </a:r>
            <a:endParaRPr lang="zh-CN" alt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9" name="椭圆 28"/>
          <p:cNvSpPr/>
          <p:nvPr/>
        </p:nvSpPr>
        <p:spPr bwMode="auto">
          <a:xfrm>
            <a:off x="144060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椭圆 29"/>
          <p:cNvSpPr/>
          <p:nvPr/>
        </p:nvSpPr>
        <p:spPr bwMode="auto">
          <a:xfrm>
            <a:off x="288058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椭圆 30"/>
          <p:cNvSpPr/>
          <p:nvPr/>
        </p:nvSpPr>
        <p:spPr bwMode="auto">
          <a:xfrm>
            <a:off x="121513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椭圆 31"/>
          <p:cNvSpPr/>
          <p:nvPr/>
        </p:nvSpPr>
        <p:spPr bwMode="auto">
          <a:xfrm>
            <a:off x="1359131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椭圆 32"/>
          <p:cNvSpPr/>
          <p:nvPr/>
        </p:nvSpPr>
        <p:spPr bwMode="auto">
          <a:xfrm>
            <a:off x="280802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椭圆 33"/>
          <p:cNvSpPr/>
          <p:nvPr/>
        </p:nvSpPr>
        <p:spPr bwMode="auto">
          <a:xfrm>
            <a:off x="2952021" y="660802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椭圆 34"/>
          <p:cNvSpPr/>
          <p:nvPr/>
        </p:nvSpPr>
        <p:spPr bwMode="auto">
          <a:xfrm>
            <a:off x="309601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椭圆 35"/>
          <p:cNvSpPr/>
          <p:nvPr/>
        </p:nvSpPr>
        <p:spPr bwMode="auto">
          <a:xfrm>
            <a:off x="324001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椭圆 36"/>
          <p:cNvSpPr/>
          <p:nvPr/>
        </p:nvSpPr>
        <p:spPr bwMode="auto">
          <a:xfrm>
            <a:off x="363601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椭圆 37"/>
          <p:cNvSpPr/>
          <p:nvPr/>
        </p:nvSpPr>
        <p:spPr bwMode="auto">
          <a:xfrm>
            <a:off x="378001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椭圆 38"/>
          <p:cNvSpPr/>
          <p:nvPr/>
        </p:nvSpPr>
        <p:spPr bwMode="auto">
          <a:xfrm>
            <a:off x="392400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椭圆 39"/>
          <p:cNvSpPr/>
          <p:nvPr/>
        </p:nvSpPr>
        <p:spPr bwMode="auto">
          <a:xfrm>
            <a:off x="406800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椭圆 40"/>
          <p:cNvSpPr/>
          <p:nvPr/>
        </p:nvSpPr>
        <p:spPr bwMode="auto">
          <a:xfrm>
            <a:off x="4212005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" name="椭圆 41"/>
          <p:cNvSpPr/>
          <p:nvPr/>
        </p:nvSpPr>
        <p:spPr bwMode="auto">
          <a:xfrm>
            <a:off x="435600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椭圆 42"/>
          <p:cNvSpPr/>
          <p:nvPr/>
        </p:nvSpPr>
        <p:spPr bwMode="auto">
          <a:xfrm>
            <a:off x="450000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椭圆 43"/>
          <p:cNvSpPr/>
          <p:nvPr/>
        </p:nvSpPr>
        <p:spPr bwMode="auto">
          <a:xfrm>
            <a:off x="464399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椭圆 44"/>
          <p:cNvSpPr/>
          <p:nvPr/>
        </p:nvSpPr>
        <p:spPr bwMode="auto">
          <a:xfrm>
            <a:off x="478799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椭圆 45"/>
          <p:cNvSpPr/>
          <p:nvPr/>
        </p:nvSpPr>
        <p:spPr bwMode="auto">
          <a:xfrm>
            <a:off x="4931995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" name="椭圆 46"/>
          <p:cNvSpPr/>
          <p:nvPr/>
        </p:nvSpPr>
        <p:spPr bwMode="auto">
          <a:xfrm>
            <a:off x="5216403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椭圆 47"/>
          <p:cNvSpPr/>
          <p:nvPr/>
        </p:nvSpPr>
        <p:spPr bwMode="auto">
          <a:xfrm>
            <a:off x="5072405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" name="椭圆 48"/>
          <p:cNvSpPr/>
          <p:nvPr/>
        </p:nvSpPr>
        <p:spPr bwMode="auto">
          <a:xfrm>
            <a:off x="1514714" y="664778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椭圆 49"/>
          <p:cNvSpPr/>
          <p:nvPr/>
        </p:nvSpPr>
        <p:spPr bwMode="auto">
          <a:xfrm>
            <a:off x="1658712" y="664778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椭圆 50"/>
          <p:cNvSpPr/>
          <p:nvPr/>
        </p:nvSpPr>
        <p:spPr bwMode="auto">
          <a:xfrm>
            <a:off x="923431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" name="椭圆 51"/>
          <p:cNvSpPr/>
          <p:nvPr/>
        </p:nvSpPr>
        <p:spPr bwMode="auto">
          <a:xfrm>
            <a:off x="1067429" y="664733"/>
            <a:ext cx="108000" cy="1080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" name="椭圆 52"/>
          <p:cNvSpPr/>
          <p:nvPr/>
        </p:nvSpPr>
        <p:spPr bwMode="auto">
          <a:xfrm>
            <a:off x="7178795" y="662782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" name="椭圆 53"/>
          <p:cNvSpPr/>
          <p:nvPr/>
        </p:nvSpPr>
        <p:spPr bwMode="auto">
          <a:xfrm>
            <a:off x="7321688" y="660802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" name="椭圆 55"/>
          <p:cNvSpPr/>
          <p:nvPr/>
        </p:nvSpPr>
        <p:spPr bwMode="auto">
          <a:xfrm>
            <a:off x="42672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" name="椭圆 56"/>
          <p:cNvSpPr/>
          <p:nvPr/>
        </p:nvSpPr>
        <p:spPr bwMode="auto">
          <a:xfrm>
            <a:off x="57072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" name="椭圆 57"/>
          <p:cNvSpPr/>
          <p:nvPr/>
        </p:nvSpPr>
        <p:spPr bwMode="auto">
          <a:xfrm>
            <a:off x="180003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" name="椭圆 58"/>
          <p:cNvSpPr/>
          <p:nvPr/>
        </p:nvSpPr>
        <p:spPr bwMode="auto">
          <a:xfrm>
            <a:off x="2160032" y="668960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" name="椭圆 59"/>
          <p:cNvSpPr/>
          <p:nvPr/>
        </p:nvSpPr>
        <p:spPr bwMode="auto">
          <a:xfrm>
            <a:off x="2304030" y="66502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" name="椭圆 60"/>
          <p:cNvSpPr/>
          <p:nvPr/>
        </p:nvSpPr>
        <p:spPr bwMode="auto">
          <a:xfrm>
            <a:off x="2448028" y="668960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" name="椭圆 61"/>
          <p:cNvSpPr/>
          <p:nvPr/>
        </p:nvSpPr>
        <p:spPr bwMode="auto">
          <a:xfrm>
            <a:off x="7019966" y="664798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" name="椭圆 62"/>
          <p:cNvSpPr/>
          <p:nvPr/>
        </p:nvSpPr>
        <p:spPr bwMode="auto">
          <a:xfrm>
            <a:off x="537209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椭圆 63"/>
          <p:cNvSpPr/>
          <p:nvPr/>
        </p:nvSpPr>
        <p:spPr bwMode="auto">
          <a:xfrm>
            <a:off x="551609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" name="椭圆 64"/>
          <p:cNvSpPr/>
          <p:nvPr/>
        </p:nvSpPr>
        <p:spPr bwMode="auto">
          <a:xfrm>
            <a:off x="566008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" name="椭圆 65"/>
          <p:cNvSpPr/>
          <p:nvPr/>
        </p:nvSpPr>
        <p:spPr bwMode="auto">
          <a:xfrm>
            <a:off x="580408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" name="椭圆 66"/>
          <p:cNvSpPr/>
          <p:nvPr/>
        </p:nvSpPr>
        <p:spPr bwMode="auto">
          <a:xfrm>
            <a:off x="5948085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" name="椭圆 67"/>
          <p:cNvSpPr/>
          <p:nvPr/>
        </p:nvSpPr>
        <p:spPr bwMode="auto">
          <a:xfrm>
            <a:off x="609208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" name="椭圆 68"/>
          <p:cNvSpPr/>
          <p:nvPr/>
        </p:nvSpPr>
        <p:spPr bwMode="auto">
          <a:xfrm>
            <a:off x="623608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" name="椭圆 69"/>
          <p:cNvSpPr/>
          <p:nvPr/>
        </p:nvSpPr>
        <p:spPr bwMode="auto">
          <a:xfrm>
            <a:off x="638007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" name="椭圆 70"/>
          <p:cNvSpPr/>
          <p:nvPr/>
        </p:nvSpPr>
        <p:spPr bwMode="auto">
          <a:xfrm>
            <a:off x="652407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028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0" y="833440"/>
            <a:ext cx="9144000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en-US" altLang="zh-CN" sz="3200" b="1" dirty="0">
                <a:solidFill>
                  <a:srgbClr val="6CA62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5W+1H-Reason</a:t>
            </a:r>
            <a:r>
              <a:rPr lang="zh-CN" altLang="en-US" sz="3200" b="1" dirty="0">
                <a:solidFill>
                  <a:srgbClr val="6CA62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solidFill>
                  <a:srgbClr val="6CA62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灯片编号占位符 1"/>
          <p:cNvSpPr txBox="1">
            <a:spLocks noGrp="1"/>
          </p:cNvSpPr>
          <p:nvPr/>
        </p:nvSpPr>
        <p:spPr bwMode="auto">
          <a:xfrm>
            <a:off x="7235963" y="6596956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r">
              <a:defRPr kumimoji="1" sz="1400" b="1">
                <a:solidFill>
                  <a:schemeClr val="bg1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defRPr>
            </a:lvl1pPr>
          </a:lstStyle>
          <a:p>
            <a:fld id="{0D7D0512-7820-47F3-A392-C9562B311ADF}" type="slidenum">
              <a:rPr lang="zh-CN" altLang="en-US"/>
              <a:pPr/>
              <a:t>9</a:t>
            </a:fld>
            <a:endParaRPr lang="en-US" altLang="zh-CN" dirty="0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" y="6289179"/>
            <a:ext cx="91440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P. McKinley, S.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Sadjadi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E.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Kasten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B.H.C. Cheng, Composing adaptive software, IEEE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Comput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. 37 (7) (2004) 56–64.</a:t>
            </a:r>
            <a:endParaRPr lang="zh-CN" altLang="en-US" sz="1400" dirty="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Line 1602"/>
          <p:cNvSpPr>
            <a:spLocks noChangeShapeType="1"/>
          </p:cNvSpPr>
          <p:nvPr/>
        </p:nvSpPr>
        <p:spPr bwMode="auto">
          <a:xfrm>
            <a:off x="4499781" y="600009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solidFill>
                <a:prstClr val="black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8" name="Line 1603"/>
          <p:cNvSpPr>
            <a:spLocks noChangeShapeType="1"/>
          </p:cNvSpPr>
          <p:nvPr/>
        </p:nvSpPr>
        <p:spPr bwMode="auto">
          <a:xfrm>
            <a:off x="4499781" y="600009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solidFill>
                <a:prstClr val="black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0" name="灰色3"/>
          <p:cNvSpPr>
            <a:spLocks/>
          </p:cNvSpPr>
          <p:nvPr/>
        </p:nvSpPr>
        <p:spPr bwMode="auto">
          <a:xfrm>
            <a:off x="4085545" y="2013640"/>
            <a:ext cx="2249781" cy="1332085"/>
          </a:xfrm>
          <a:custGeom>
            <a:avLst/>
            <a:gdLst>
              <a:gd name="T0" fmla="*/ 0 w 1296"/>
              <a:gd name="T1" fmla="*/ 0 h 768"/>
              <a:gd name="T2" fmla="*/ 2147483647 w 1296"/>
              <a:gd name="T3" fmla="*/ 2147483647 h 768"/>
              <a:gd name="T4" fmla="*/ 2147483647 w 1296"/>
              <a:gd name="T5" fmla="*/ 2147483647 h 768"/>
              <a:gd name="T6" fmla="*/ 2147483647 w 1296"/>
              <a:gd name="T7" fmla="*/ 0 h 768"/>
              <a:gd name="T8" fmla="*/ 0 w 1296"/>
              <a:gd name="T9" fmla="*/ 0 h 7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96" h="768">
                <a:moveTo>
                  <a:pt x="0" y="0"/>
                </a:moveTo>
                <a:lnTo>
                  <a:pt x="432" y="768"/>
                </a:lnTo>
                <a:lnTo>
                  <a:pt x="1296" y="768"/>
                </a:lnTo>
                <a:lnTo>
                  <a:pt x="864" y="0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rgbClr val="FFFFFF"/>
              </a:gs>
            </a:gsLst>
            <a:lin ang="5400000" scaled="1"/>
          </a:gradFill>
          <a:ln w="317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kern="0" dirty="0">
              <a:solidFill>
                <a:sysClr val="windowText" lastClr="000000"/>
              </a:solidFill>
              <a:ea typeface="微软雅黑" pitchFamily="34" charset="-122"/>
            </a:endParaRPr>
          </a:p>
        </p:txBody>
      </p:sp>
      <p:sp>
        <p:nvSpPr>
          <p:cNvPr id="11" name="灰色2"/>
          <p:cNvSpPr>
            <a:spLocks/>
          </p:cNvSpPr>
          <p:nvPr/>
        </p:nvSpPr>
        <p:spPr bwMode="auto">
          <a:xfrm>
            <a:off x="4074432" y="3429874"/>
            <a:ext cx="2249780" cy="1335261"/>
          </a:xfrm>
          <a:custGeom>
            <a:avLst/>
            <a:gdLst>
              <a:gd name="T0" fmla="*/ 0 w 1296"/>
              <a:gd name="T1" fmla="*/ 2147483647 h 768"/>
              <a:gd name="T2" fmla="*/ 2147483647 w 1296"/>
              <a:gd name="T3" fmla="*/ 2147483647 h 768"/>
              <a:gd name="T4" fmla="*/ 2147483647 w 1296"/>
              <a:gd name="T5" fmla="*/ 0 h 768"/>
              <a:gd name="T6" fmla="*/ 2147483647 w 1296"/>
              <a:gd name="T7" fmla="*/ 0 h 768"/>
              <a:gd name="T8" fmla="*/ 0 w 1296"/>
              <a:gd name="T9" fmla="*/ 2147483647 h 7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96" h="768">
                <a:moveTo>
                  <a:pt x="0" y="768"/>
                </a:moveTo>
                <a:lnTo>
                  <a:pt x="864" y="768"/>
                </a:lnTo>
                <a:lnTo>
                  <a:pt x="1296" y="0"/>
                </a:lnTo>
                <a:lnTo>
                  <a:pt x="432" y="0"/>
                </a:lnTo>
                <a:lnTo>
                  <a:pt x="0" y="768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rgbClr val="FFFFFF"/>
              </a:gs>
            </a:gsLst>
            <a:lin ang="5400000" scaled="1"/>
          </a:gradFill>
          <a:ln w="317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kern="0" dirty="0">
              <a:solidFill>
                <a:sysClr val="windowText" lastClr="000000"/>
              </a:solidFill>
              <a:ea typeface="微软雅黑" pitchFamily="34" charset="-122"/>
            </a:endParaRPr>
          </a:p>
        </p:txBody>
      </p:sp>
      <p:sp>
        <p:nvSpPr>
          <p:cNvPr id="12" name="灰色1"/>
          <p:cNvSpPr>
            <a:spLocks/>
          </p:cNvSpPr>
          <p:nvPr/>
        </p:nvSpPr>
        <p:spPr bwMode="auto">
          <a:xfrm>
            <a:off x="3263113" y="2039043"/>
            <a:ext cx="1500383" cy="2665759"/>
          </a:xfrm>
          <a:custGeom>
            <a:avLst/>
            <a:gdLst>
              <a:gd name="T0" fmla="*/ 0 w 864"/>
              <a:gd name="T1" fmla="*/ 2147483647 h 1536"/>
              <a:gd name="T2" fmla="*/ 2147483647 w 864"/>
              <a:gd name="T3" fmla="*/ 2147483647 h 1536"/>
              <a:gd name="T4" fmla="*/ 2147483647 w 864"/>
              <a:gd name="T5" fmla="*/ 2147483647 h 1536"/>
              <a:gd name="T6" fmla="*/ 2147483647 w 864"/>
              <a:gd name="T7" fmla="*/ 0 h 1536"/>
              <a:gd name="T8" fmla="*/ 0 w 864"/>
              <a:gd name="T9" fmla="*/ 2147483647 h 1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64" h="1536">
                <a:moveTo>
                  <a:pt x="0" y="768"/>
                </a:moveTo>
                <a:lnTo>
                  <a:pt x="432" y="1536"/>
                </a:lnTo>
                <a:lnTo>
                  <a:pt x="864" y="768"/>
                </a:lnTo>
                <a:lnTo>
                  <a:pt x="432" y="0"/>
                </a:lnTo>
                <a:lnTo>
                  <a:pt x="0" y="768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rgbClr val="FFFFFF"/>
              </a:gs>
            </a:gsLst>
            <a:lin ang="5400000" scaled="1"/>
          </a:gradFill>
          <a:ln w="317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kern="0" dirty="0">
              <a:solidFill>
                <a:sysClr val="windowText" lastClr="000000"/>
              </a:solidFill>
              <a:ea typeface="微软雅黑" pitchFamily="34" charset="-122"/>
            </a:endParaRPr>
          </a:p>
        </p:txBody>
      </p:sp>
      <p:sp>
        <p:nvSpPr>
          <p:cNvPr id="13" name="深色2"/>
          <p:cNvSpPr>
            <a:spLocks/>
          </p:cNvSpPr>
          <p:nvPr/>
        </p:nvSpPr>
        <p:spPr bwMode="auto">
          <a:xfrm>
            <a:off x="4085545" y="2007013"/>
            <a:ext cx="2249781" cy="1332085"/>
          </a:xfrm>
          <a:custGeom>
            <a:avLst/>
            <a:gdLst>
              <a:gd name="T0" fmla="*/ 0 w 1296"/>
              <a:gd name="T1" fmla="*/ 0 h 768"/>
              <a:gd name="T2" fmla="*/ 2147483647 w 1296"/>
              <a:gd name="T3" fmla="*/ 2147483647 h 768"/>
              <a:gd name="T4" fmla="*/ 2147483647 w 1296"/>
              <a:gd name="T5" fmla="*/ 2147483647 h 768"/>
              <a:gd name="T6" fmla="*/ 2147483647 w 1296"/>
              <a:gd name="T7" fmla="*/ 0 h 768"/>
              <a:gd name="T8" fmla="*/ 0 w 1296"/>
              <a:gd name="T9" fmla="*/ 0 h 7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96" h="768">
                <a:moveTo>
                  <a:pt x="0" y="0"/>
                </a:moveTo>
                <a:lnTo>
                  <a:pt x="432" y="768"/>
                </a:lnTo>
                <a:lnTo>
                  <a:pt x="1296" y="768"/>
                </a:lnTo>
                <a:lnTo>
                  <a:pt x="864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6CA62C">
                  <a:shade val="30000"/>
                  <a:satMod val="115000"/>
                </a:srgbClr>
              </a:gs>
              <a:gs pos="50000">
                <a:srgbClr val="6CA62C">
                  <a:shade val="67500"/>
                  <a:satMod val="115000"/>
                </a:srgbClr>
              </a:gs>
              <a:gs pos="100000">
                <a:srgbClr val="6CA62C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3175" cap="flat" cmpd="sng" algn="ctr">
            <a:solidFill>
              <a:srgbClr val="4BACC6">
                <a:lumMod val="60000"/>
                <a:lumOff val="40000"/>
              </a:srgbClr>
            </a:solidFill>
            <a:prstDash val="solid"/>
          </a:ln>
          <a:effectLst/>
        </p:spPr>
        <p:txBody>
          <a:bodyPr vert="eaVert" anchor="ctr"/>
          <a:lstStyle/>
          <a:p>
            <a:endParaRPr lang="zh-CN" altLang="en-US" sz="32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深色3"/>
          <p:cNvSpPr>
            <a:spLocks/>
          </p:cNvSpPr>
          <p:nvPr/>
        </p:nvSpPr>
        <p:spPr bwMode="auto">
          <a:xfrm>
            <a:off x="4074432" y="3423248"/>
            <a:ext cx="2249780" cy="1335261"/>
          </a:xfrm>
          <a:custGeom>
            <a:avLst/>
            <a:gdLst>
              <a:gd name="T0" fmla="*/ 0 w 1296"/>
              <a:gd name="T1" fmla="*/ 2147483647 h 768"/>
              <a:gd name="T2" fmla="*/ 2147483647 w 1296"/>
              <a:gd name="T3" fmla="*/ 2147483647 h 768"/>
              <a:gd name="T4" fmla="*/ 2147483647 w 1296"/>
              <a:gd name="T5" fmla="*/ 0 h 768"/>
              <a:gd name="T6" fmla="*/ 2147483647 w 1296"/>
              <a:gd name="T7" fmla="*/ 0 h 768"/>
              <a:gd name="T8" fmla="*/ 0 w 1296"/>
              <a:gd name="T9" fmla="*/ 2147483647 h 7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96" h="768">
                <a:moveTo>
                  <a:pt x="0" y="768"/>
                </a:moveTo>
                <a:lnTo>
                  <a:pt x="864" y="768"/>
                </a:lnTo>
                <a:lnTo>
                  <a:pt x="1296" y="0"/>
                </a:lnTo>
                <a:lnTo>
                  <a:pt x="432" y="0"/>
                </a:lnTo>
                <a:lnTo>
                  <a:pt x="0" y="768"/>
                </a:lnTo>
                <a:close/>
              </a:path>
            </a:pathLst>
          </a:custGeom>
          <a:gradFill flip="none" rotWithShape="1">
            <a:gsLst>
              <a:gs pos="0">
                <a:srgbClr val="6CA62C">
                  <a:shade val="30000"/>
                  <a:satMod val="115000"/>
                </a:srgbClr>
              </a:gs>
              <a:gs pos="50000">
                <a:srgbClr val="6CA62C">
                  <a:shade val="67500"/>
                  <a:satMod val="115000"/>
                </a:srgbClr>
              </a:gs>
              <a:gs pos="100000">
                <a:srgbClr val="6CA62C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3175" cap="flat" cmpd="sng" algn="ctr">
            <a:solidFill>
              <a:srgbClr val="4BACC6">
                <a:lumMod val="60000"/>
                <a:lumOff val="40000"/>
              </a:srgbClr>
            </a:solidFill>
            <a:prstDash val="solid"/>
          </a:ln>
          <a:effectLst/>
        </p:spPr>
        <p:txBody>
          <a:bodyPr vert="eaVert" anchor="ctr"/>
          <a:lstStyle/>
          <a:p>
            <a:endParaRPr lang="zh-CN" altLang="en-US" sz="32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深色1"/>
          <p:cNvSpPr>
            <a:spLocks/>
          </p:cNvSpPr>
          <p:nvPr/>
        </p:nvSpPr>
        <p:spPr bwMode="auto">
          <a:xfrm>
            <a:off x="3263113" y="2032416"/>
            <a:ext cx="1500383" cy="2665759"/>
          </a:xfrm>
          <a:custGeom>
            <a:avLst/>
            <a:gdLst>
              <a:gd name="T0" fmla="*/ 0 w 864"/>
              <a:gd name="T1" fmla="*/ 2147483647 h 1536"/>
              <a:gd name="T2" fmla="*/ 2147483647 w 864"/>
              <a:gd name="T3" fmla="*/ 2147483647 h 1536"/>
              <a:gd name="T4" fmla="*/ 2147483647 w 864"/>
              <a:gd name="T5" fmla="*/ 2147483647 h 1536"/>
              <a:gd name="T6" fmla="*/ 2147483647 w 864"/>
              <a:gd name="T7" fmla="*/ 0 h 1536"/>
              <a:gd name="T8" fmla="*/ 0 w 864"/>
              <a:gd name="T9" fmla="*/ 2147483647 h 1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64" h="1536">
                <a:moveTo>
                  <a:pt x="0" y="768"/>
                </a:moveTo>
                <a:lnTo>
                  <a:pt x="432" y="1536"/>
                </a:lnTo>
                <a:lnTo>
                  <a:pt x="864" y="768"/>
                </a:lnTo>
                <a:lnTo>
                  <a:pt x="432" y="0"/>
                </a:lnTo>
                <a:lnTo>
                  <a:pt x="0" y="768"/>
                </a:lnTo>
                <a:close/>
              </a:path>
            </a:pathLst>
          </a:custGeom>
          <a:gradFill flip="none" rotWithShape="1">
            <a:gsLst>
              <a:gs pos="0">
                <a:srgbClr val="6CA62C">
                  <a:shade val="30000"/>
                  <a:satMod val="115000"/>
                </a:srgbClr>
              </a:gs>
              <a:gs pos="50000">
                <a:srgbClr val="6CA62C">
                  <a:shade val="67500"/>
                  <a:satMod val="115000"/>
                </a:srgbClr>
              </a:gs>
              <a:gs pos="100000">
                <a:srgbClr val="6CA62C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 w="3175" cap="flat" cmpd="sng" algn="ctr">
            <a:solidFill>
              <a:srgbClr val="4BACC6">
                <a:lumMod val="60000"/>
                <a:lumOff val="40000"/>
              </a:srgbClr>
            </a:solidFill>
            <a:prstDash val="solid"/>
          </a:ln>
          <a:effectLst/>
        </p:spPr>
        <p:txBody>
          <a:bodyPr vert="eaVert" anchor="ctr"/>
          <a:lstStyle/>
          <a:p>
            <a:endParaRPr lang="zh-CN" altLang="en-US" sz="32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Line 1602"/>
          <p:cNvSpPr>
            <a:spLocks noChangeShapeType="1"/>
          </p:cNvSpPr>
          <p:nvPr/>
        </p:nvSpPr>
        <p:spPr bwMode="auto">
          <a:xfrm>
            <a:off x="4557095" y="600009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solidFill>
                <a:prstClr val="black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7" name="Line 1603"/>
          <p:cNvSpPr>
            <a:spLocks noChangeShapeType="1"/>
          </p:cNvSpPr>
          <p:nvPr/>
        </p:nvSpPr>
        <p:spPr bwMode="auto">
          <a:xfrm>
            <a:off x="4557095" y="600009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solidFill>
                <a:prstClr val="black"/>
              </a:solidFill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614909" y="4528874"/>
            <a:ext cx="1751412" cy="1517067"/>
            <a:chOff x="6916551" y="3480392"/>
            <a:chExt cx="1751184" cy="1516869"/>
          </a:xfrm>
        </p:grpSpPr>
        <p:sp>
          <p:nvSpPr>
            <p:cNvPr id="19" name="TextBox 19"/>
            <p:cNvSpPr txBox="1">
              <a:spLocks noChangeArrowheads="1"/>
            </p:cNvSpPr>
            <p:nvPr/>
          </p:nvSpPr>
          <p:spPr bwMode="auto">
            <a:xfrm>
              <a:off x="6916551" y="3820455"/>
              <a:ext cx="1728238" cy="461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r" defTabSz="914491" eaLnBrk="1" hangingPunct="1">
                <a:lnSpc>
                  <a:spcPct val="120000"/>
                </a:lnSpc>
                <a:defRPr/>
              </a:pPr>
              <a:r>
                <a:rPr lang="zh-CN" altLang="en-US" sz="2000" b="1" kern="0" dirty="0">
                  <a:solidFill>
                    <a:srgbClr val="6CA62C"/>
                  </a:solidFill>
                  <a:latin typeface="微软雅黑" pitchFamily="34" charset="-122"/>
                  <a:ea typeface="微软雅黑" pitchFamily="34" charset="-122"/>
                </a:rPr>
                <a:t>需求变化</a:t>
              </a:r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8667735" y="3480392"/>
              <a:ext cx="0" cy="1516869"/>
            </a:xfrm>
            <a:prstGeom prst="line">
              <a:avLst/>
            </a:prstGeom>
            <a:ln>
              <a:solidFill>
                <a:srgbClr val="6CA62C"/>
              </a:solidFill>
              <a:headEnd type="oval"/>
              <a:tailEnd type="oval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5834644" y="2804227"/>
            <a:ext cx="2337306" cy="480775"/>
            <a:chOff x="8523719" y="2495623"/>
            <a:chExt cx="2337002" cy="480713"/>
          </a:xfrm>
        </p:grpSpPr>
        <p:cxnSp>
          <p:nvCxnSpPr>
            <p:cNvPr id="25" name="直接连接符 24"/>
            <p:cNvCxnSpPr/>
            <p:nvPr/>
          </p:nvCxnSpPr>
          <p:spPr>
            <a:xfrm>
              <a:off x="8523719" y="2976336"/>
              <a:ext cx="2337002" cy="0"/>
            </a:xfrm>
            <a:prstGeom prst="line">
              <a:avLst/>
            </a:prstGeom>
            <a:ln>
              <a:solidFill>
                <a:srgbClr val="6CA62C"/>
              </a:solidFill>
              <a:headEnd type="oval"/>
              <a:tailEnd type="oval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6" name="TextBox 19"/>
            <p:cNvSpPr txBox="1">
              <a:spLocks noChangeArrowheads="1"/>
            </p:cNvSpPr>
            <p:nvPr/>
          </p:nvSpPr>
          <p:spPr bwMode="auto">
            <a:xfrm>
              <a:off x="9132483" y="2495623"/>
              <a:ext cx="1728238" cy="461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r" defTabSz="914491" eaLnBrk="1" hangingPunct="1">
                <a:lnSpc>
                  <a:spcPct val="120000"/>
                </a:lnSpc>
                <a:defRPr/>
              </a:pPr>
              <a:r>
                <a:rPr lang="zh-CN" altLang="en-US" sz="2000" b="1" kern="0" dirty="0">
                  <a:solidFill>
                    <a:srgbClr val="6CA62C"/>
                  </a:solidFill>
                  <a:latin typeface="微软雅黑" pitchFamily="34" charset="-122"/>
                  <a:ea typeface="微软雅黑" pitchFamily="34" charset="-122"/>
                </a:rPr>
                <a:t>环境变化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999076" y="2781006"/>
            <a:ext cx="2494794" cy="512270"/>
            <a:chOff x="4767614" y="2080954"/>
            <a:chExt cx="2494469" cy="512204"/>
          </a:xfrm>
        </p:grpSpPr>
        <p:cxnSp>
          <p:nvCxnSpPr>
            <p:cNvPr id="31" name="直接连接符 30"/>
            <p:cNvCxnSpPr/>
            <p:nvPr/>
          </p:nvCxnSpPr>
          <p:spPr>
            <a:xfrm flipH="1" flipV="1">
              <a:off x="4767614" y="2593157"/>
              <a:ext cx="2494469" cy="1"/>
            </a:xfrm>
            <a:prstGeom prst="line">
              <a:avLst/>
            </a:prstGeom>
            <a:ln>
              <a:solidFill>
                <a:srgbClr val="6CA62C"/>
              </a:solidFill>
              <a:headEnd type="oval"/>
              <a:tailEnd type="oval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2" name="TextBox 19"/>
            <p:cNvSpPr txBox="1">
              <a:spLocks noChangeArrowheads="1"/>
            </p:cNvSpPr>
            <p:nvPr/>
          </p:nvSpPr>
          <p:spPr bwMode="auto">
            <a:xfrm>
              <a:off x="4767614" y="2080954"/>
              <a:ext cx="1728238" cy="461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zh-CN" altLang="en-US" sz="2000" b="1" kern="0" dirty="0">
                  <a:solidFill>
                    <a:srgbClr val="6CA62C"/>
                  </a:solidFill>
                  <a:latin typeface="微软雅黑" pitchFamily="34" charset="-122"/>
                  <a:ea typeface="微软雅黑" pitchFamily="34" charset="-122"/>
                </a:rPr>
                <a:t>资源变化</a:t>
              </a:r>
            </a:p>
          </p:txBody>
        </p:sp>
      </p:grpSp>
      <p:sp>
        <p:nvSpPr>
          <p:cNvPr id="34" name="TextBox 30"/>
          <p:cNvSpPr txBox="1"/>
          <p:nvPr/>
        </p:nvSpPr>
        <p:spPr>
          <a:xfrm>
            <a:off x="612055" y="1450740"/>
            <a:ext cx="7920880" cy="46628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eaLnBrk="1" fontAlgn="auto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rgbClr val="7BC143"/>
                </a:solidFill>
                <a:latin typeface="微软雅黑" pitchFamily="34" charset="-122"/>
                <a:ea typeface="微软雅黑" pitchFamily="34" charset="-122"/>
              </a:rPr>
              <a:t>变化是引发自适应的原因，一般分为：</a:t>
            </a:r>
          </a:p>
        </p:txBody>
      </p:sp>
      <p:sp>
        <p:nvSpPr>
          <p:cNvPr id="37" name="矩形 36"/>
          <p:cNvSpPr/>
          <p:nvPr/>
        </p:nvSpPr>
        <p:spPr>
          <a:xfrm>
            <a:off x="991201" y="3429000"/>
            <a:ext cx="240152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kern="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硬件组件的损坏</a:t>
            </a:r>
            <a:endParaRPr lang="en-US" altLang="zh-CN" kern="0" dirty="0">
              <a:solidFill>
                <a:prstClr val="black">
                  <a:lumMod val="65000"/>
                  <a:lumOff val="3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kern="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软件错误</a:t>
            </a:r>
            <a:endParaRPr lang="en-US" altLang="zh-CN" kern="0" dirty="0">
              <a:solidFill>
                <a:prstClr val="black">
                  <a:lumMod val="65000"/>
                  <a:lumOff val="3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kern="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网络连接错误</a:t>
            </a:r>
            <a:endParaRPr lang="en-US" altLang="zh-CN" kern="0" dirty="0">
              <a:solidFill>
                <a:prstClr val="black">
                  <a:lumMod val="65000"/>
                  <a:lumOff val="3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  <a:endParaRPr lang="zh-CN" altLang="en-US" kern="0" dirty="0">
              <a:solidFill>
                <a:prstClr val="black">
                  <a:lumMod val="65000"/>
                  <a:lumOff val="3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418413" y="3441657"/>
            <a:ext cx="24015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kern="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环境变量变化</a:t>
            </a:r>
            <a:endParaRPr lang="en-US" altLang="zh-CN" kern="0" dirty="0">
              <a:solidFill>
                <a:prstClr val="black">
                  <a:lumMod val="65000"/>
                  <a:lumOff val="3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  <a:endParaRPr lang="zh-CN" altLang="en-US" kern="0" dirty="0">
              <a:solidFill>
                <a:prstClr val="black">
                  <a:lumMod val="65000"/>
                  <a:lumOff val="3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428059" y="4868980"/>
            <a:ext cx="240152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kern="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用户组的组成变化</a:t>
            </a:r>
            <a:endParaRPr lang="en-US" altLang="zh-CN" kern="0" dirty="0">
              <a:solidFill>
                <a:prstClr val="black">
                  <a:lumMod val="65000"/>
                  <a:lumOff val="3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kern="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用户喜好变化</a:t>
            </a:r>
            <a:endParaRPr lang="en-US" altLang="zh-CN" kern="0" dirty="0">
              <a:solidFill>
                <a:prstClr val="black">
                  <a:lumMod val="65000"/>
                  <a:lumOff val="3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  <a:endParaRPr lang="zh-CN" altLang="en-US" kern="0" dirty="0">
              <a:solidFill>
                <a:prstClr val="black">
                  <a:lumMod val="65000"/>
                  <a:lumOff val="3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Rectangle 2"/>
          <p:cNvSpPr>
            <a:spLocks noChangeArrowheads="1"/>
          </p:cNvSpPr>
          <p:nvPr/>
        </p:nvSpPr>
        <p:spPr bwMode="auto">
          <a:xfrm>
            <a:off x="3492017" y="45049"/>
            <a:ext cx="5651985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二、自适应</a:t>
            </a:r>
            <a:r>
              <a: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-02</a:t>
            </a:r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要素</a:t>
            </a:r>
            <a:r>
              <a: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(3/7)</a:t>
            </a:r>
            <a:endParaRPr lang="zh-CN" alt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3" name="椭圆 32"/>
          <p:cNvSpPr/>
          <p:nvPr/>
        </p:nvSpPr>
        <p:spPr bwMode="auto">
          <a:xfrm>
            <a:off x="144060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椭圆 34"/>
          <p:cNvSpPr/>
          <p:nvPr/>
        </p:nvSpPr>
        <p:spPr bwMode="auto">
          <a:xfrm>
            <a:off x="288058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椭圆 35"/>
          <p:cNvSpPr/>
          <p:nvPr/>
        </p:nvSpPr>
        <p:spPr bwMode="auto">
          <a:xfrm>
            <a:off x="1215133" y="664733"/>
            <a:ext cx="108000" cy="1080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椭圆 39"/>
          <p:cNvSpPr/>
          <p:nvPr/>
        </p:nvSpPr>
        <p:spPr bwMode="auto">
          <a:xfrm>
            <a:off x="1359131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椭圆 40"/>
          <p:cNvSpPr/>
          <p:nvPr/>
        </p:nvSpPr>
        <p:spPr bwMode="auto">
          <a:xfrm>
            <a:off x="280802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" name="椭圆 41"/>
          <p:cNvSpPr/>
          <p:nvPr/>
        </p:nvSpPr>
        <p:spPr bwMode="auto">
          <a:xfrm>
            <a:off x="2952021" y="660802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椭圆 42"/>
          <p:cNvSpPr/>
          <p:nvPr/>
        </p:nvSpPr>
        <p:spPr bwMode="auto">
          <a:xfrm>
            <a:off x="309601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椭圆 43"/>
          <p:cNvSpPr/>
          <p:nvPr/>
        </p:nvSpPr>
        <p:spPr bwMode="auto">
          <a:xfrm>
            <a:off x="324001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椭圆 44"/>
          <p:cNvSpPr/>
          <p:nvPr/>
        </p:nvSpPr>
        <p:spPr bwMode="auto">
          <a:xfrm>
            <a:off x="363601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椭圆 45"/>
          <p:cNvSpPr/>
          <p:nvPr/>
        </p:nvSpPr>
        <p:spPr bwMode="auto">
          <a:xfrm>
            <a:off x="378001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" name="椭圆 46"/>
          <p:cNvSpPr/>
          <p:nvPr/>
        </p:nvSpPr>
        <p:spPr bwMode="auto">
          <a:xfrm>
            <a:off x="392400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椭圆 47"/>
          <p:cNvSpPr/>
          <p:nvPr/>
        </p:nvSpPr>
        <p:spPr bwMode="auto">
          <a:xfrm>
            <a:off x="406800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" name="椭圆 48"/>
          <p:cNvSpPr/>
          <p:nvPr/>
        </p:nvSpPr>
        <p:spPr bwMode="auto">
          <a:xfrm>
            <a:off x="4212005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椭圆 49"/>
          <p:cNvSpPr/>
          <p:nvPr/>
        </p:nvSpPr>
        <p:spPr bwMode="auto">
          <a:xfrm>
            <a:off x="435600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椭圆 50"/>
          <p:cNvSpPr/>
          <p:nvPr/>
        </p:nvSpPr>
        <p:spPr bwMode="auto">
          <a:xfrm>
            <a:off x="450000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" name="椭圆 51"/>
          <p:cNvSpPr/>
          <p:nvPr/>
        </p:nvSpPr>
        <p:spPr bwMode="auto">
          <a:xfrm>
            <a:off x="464399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" name="椭圆 52"/>
          <p:cNvSpPr/>
          <p:nvPr/>
        </p:nvSpPr>
        <p:spPr bwMode="auto">
          <a:xfrm>
            <a:off x="478799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" name="椭圆 53"/>
          <p:cNvSpPr/>
          <p:nvPr/>
        </p:nvSpPr>
        <p:spPr bwMode="auto">
          <a:xfrm>
            <a:off x="4931995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" name="椭圆 54"/>
          <p:cNvSpPr/>
          <p:nvPr/>
        </p:nvSpPr>
        <p:spPr bwMode="auto">
          <a:xfrm>
            <a:off x="5216403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" name="椭圆 55"/>
          <p:cNvSpPr/>
          <p:nvPr/>
        </p:nvSpPr>
        <p:spPr bwMode="auto">
          <a:xfrm>
            <a:off x="5072405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" name="椭圆 56"/>
          <p:cNvSpPr/>
          <p:nvPr/>
        </p:nvSpPr>
        <p:spPr bwMode="auto">
          <a:xfrm>
            <a:off x="1514714" y="664778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" name="椭圆 57"/>
          <p:cNvSpPr/>
          <p:nvPr/>
        </p:nvSpPr>
        <p:spPr bwMode="auto">
          <a:xfrm>
            <a:off x="1658712" y="664778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" name="椭圆 58"/>
          <p:cNvSpPr/>
          <p:nvPr/>
        </p:nvSpPr>
        <p:spPr bwMode="auto">
          <a:xfrm>
            <a:off x="923431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" name="椭圆 59"/>
          <p:cNvSpPr/>
          <p:nvPr/>
        </p:nvSpPr>
        <p:spPr bwMode="auto">
          <a:xfrm>
            <a:off x="106742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" name="椭圆 60"/>
          <p:cNvSpPr/>
          <p:nvPr/>
        </p:nvSpPr>
        <p:spPr bwMode="auto">
          <a:xfrm>
            <a:off x="7178795" y="662782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" name="椭圆 61"/>
          <p:cNvSpPr/>
          <p:nvPr/>
        </p:nvSpPr>
        <p:spPr bwMode="auto">
          <a:xfrm>
            <a:off x="7321688" y="660802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椭圆 63"/>
          <p:cNvSpPr/>
          <p:nvPr/>
        </p:nvSpPr>
        <p:spPr bwMode="auto">
          <a:xfrm>
            <a:off x="42672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" name="椭圆 64"/>
          <p:cNvSpPr/>
          <p:nvPr/>
        </p:nvSpPr>
        <p:spPr bwMode="auto">
          <a:xfrm>
            <a:off x="57072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" name="椭圆 65"/>
          <p:cNvSpPr/>
          <p:nvPr/>
        </p:nvSpPr>
        <p:spPr bwMode="auto">
          <a:xfrm>
            <a:off x="180003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" name="椭圆 66"/>
          <p:cNvSpPr/>
          <p:nvPr/>
        </p:nvSpPr>
        <p:spPr bwMode="auto">
          <a:xfrm>
            <a:off x="2160032" y="668960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" name="椭圆 67"/>
          <p:cNvSpPr/>
          <p:nvPr/>
        </p:nvSpPr>
        <p:spPr bwMode="auto">
          <a:xfrm>
            <a:off x="2304030" y="66502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" name="椭圆 68"/>
          <p:cNvSpPr/>
          <p:nvPr/>
        </p:nvSpPr>
        <p:spPr bwMode="auto">
          <a:xfrm>
            <a:off x="2448028" y="668960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" name="椭圆 69"/>
          <p:cNvSpPr/>
          <p:nvPr/>
        </p:nvSpPr>
        <p:spPr bwMode="auto">
          <a:xfrm>
            <a:off x="7019966" y="664798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" name="椭圆 70"/>
          <p:cNvSpPr/>
          <p:nvPr/>
        </p:nvSpPr>
        <p:spPr bwMode="auto">
          <a:xfrm>
            <a:off x="537209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" name="椭圆 71"/>
          <p:cNvSpPr/>
          <p:nvPr/>
        </p:nvSpPr>
        <p:spPr bwMode="auto">
          <a:xfrm>
            <a:off x="551609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3" name="椭圆 72"/>
          <p:cNvSpPr/>
          <p:nvPr/>
        </p:nvSpPr>
        <p:spPr bwMode="auto">
          <a:xfrm>
            <a:off x="566008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" name="椭圆 73"/>
          <p:cNvSpPr/>
          <p:nvPr/>
        </p:nvSpPr>
        <p:spPr bwMode="auto">
          <a:xfrm>
            <a:off x="580408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5" name="椭圆 74"/>
          <p:cNvSpPr/>
          <p:nvPr/>
        </p:nvSpPr>
        <p:spPr bwMode="auto">
          <a:xfrm>
            <a:off x="5948085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" name="椭圆 75"/>
          <p:cNvSpPr/>
          <p:nvPr/>
        </p:nvSpPr>
        <p:spPr bwMode="auto">
          <a:xfrm>
            <a:off x="6092083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" name="椭圆 76"/>
          <p:cNvSpPr/>
          <p:nvPr/>
        </p:nvSpPr>
        <p:spPr bwMode="auto">
          <a:xfrm>
            <a:off x="6236081" y="667669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8" name="椭圆 77"/>
          <p:cNvSpPr/>
          <p:nvPr/>
        </p:nvSpPr>
        <p:spPr bwMode="auto">
          <a:xfrm>
            <a:off x="6380079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9" name="椭圆 78"/>
          <p:cNvSpPr/>
          <p:nvPr/>
        </p:nvSpPr>
        <p:spPr bwMode="auto">
          <a:xfrm>
            <a:off x="6524077" y="66473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871462"/>
      </p:ext>
    </p:extLst>
  </p:cSld>
  <p:clrMapOvr>
    <a:masterClrMapping/>
  </p:clrMapOvr>
</p:sld>
</file>

<file path=ppt/theme/theme1.xml><?xml version="1.0" encoding="utf-8"?>
<a:theme xmlns:a="http://schemas.openxmlformats.org/drawingml/2006/main" name="2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2F2F2"/>
        </a:solidFill>
        <a:ln w="25400" cap="flat" cmpd="sng" algn="ctr">
          <a:solidFill>
            <a:srgbClr val="993300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rgbClr val="993300">
              <a:gamma/>
              <a:shade val="60000"/>
              <a:invGamma/>
            </a:srgbClr>
          </a:outerShdw>
        </a:effectLst>
      </a:spPr>
      <a:bodyPr vert="horz" wrap="square" lIns="90170" tIns="46990" rIns="90170" bIns="4699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2F2F2"/>
        </a:solidFill>
        <a:ln w="25400" cap="flat" cmpd="sng" algn="ctr">
          <a:solidFill>
            <a:srgbClr val="993300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rgbClr val="993300">
              <a:gamma/>
              <a:shade val="60000"/>
              <a:invGamma/>
            </a:srgbClr>
          </a:outerShdw>
        </a:effectLst>
      </a:spPr>
      <a:bodyPr vert="horz" wrap="square" lIns="90170" tIns="46990" rIns="90170" bIns="4699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默认设计模板">
  <a:themeElements>
    <a:clrScheme name="2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2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5_默认设计模板">
  <a:themeElements>
    <a:clrScheme name="2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2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6_默认设计模板">
  <a:themeElements>
    <a:clrScheme name="2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2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默认设计模板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7_默认设计模板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9146</TotalTime>
  <Pages>0</Pages>
  <Words>5114</Words>
  <Characters>0</Characters>
  <Application>Microsoft Office PowerPoint</Application>
  <DocSecurity>0</DocSecurity>
  <PresentationFormat>全屏显示(4:3)</PresentationFormat>
  <Lines>0</Lines>
  <Paragraphs>984</Paragraphs>
  <Slides>44</Slides>
  <Notes>43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44</vt:i4>
      </vt:variant>
    </vt:vector>
  </HeadingPairs>
  <TitlesOfParts>
    <vt:vector size="69" baseType="lpstr">
      <vt:lpstr>Arial Unicode MS</vt:lpstr>
      <vt:lpstr>굴림</vt:lpstr>
      <vt:lpstr>Microsoft YaHei UI</vt:lpstr>
      <vt:lpstr>华康俪金黑W8(P)</vt:lpstr>
      <vt:lpstr>华文楷体</vt:lpstr>
      <vt:lpstr>华文新魏</vt:lpstr>
      <vt:lpstr>华文中宋</vt:lpstr>
      <vt:lpstr>宋体</vt:lpstr>
      <vt:lpstr>微软雅黑</vt:lpstr>
      <vt:lpstr>微软雅黑 Light</vt:lpstr>
      <vt:lpstr>Arial</vt:lpstr>
      <vt:lpstr>Calibri</vt:lpstr>
      <vt:lpstr>Calibri Light</vt:lpstr>
      <vt:lpstr>Comic Sans MS</vt:lpstr>
      <vt:lpstr>Impact</vt:lpstr>
      <vt:lpstr>Palatino Linotype</vt:lpstr>
      <vt:lpstr>Times New Roman</vt:lpstr>
      <vt:lpstr>Webdings</vt:lpstr>
      <vt:lpstr>Wingdings</vt:lpstr>
      <vt:lpstr>2_默认设计模板</vt:lpstr>
      <vt:lpstr>4_默认设计模板</vt:lpstr>
      <vt:lpstr>5_默认设计模板</vt:lpstr>
      <vt:lpstr>6_默认设计模板</vt:lpstr>
      <vt:lpstr>1_默认设计模板</vt:lpstr>
      <vt:lpstr>7_默认设计模板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王 璐</cp:lastModifiedBy>
  <cp:revision>1426</cp:revision>
  <dcterms:created xsi:type="dcterms:W3CDTF">2014-03-21T03:02:44Z</dcterms:created>
  <dcterms:modified xsi:type="dcterms:W3CDTF">2020-09-29T06:41:23Z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2052-9.1.0.5060</vt:lpwstr>
  </property>
</Properties>
</file>