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17.jpg" ContentType="image/png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2"/>
  </p:notesMasterIdLst>
  <p:sldIdLst>
    <p:sldId id="257" r:id="rId3"/>
    <p:sldId id="258" r:id="rId4"/>
    <p:sldId id="259" r:id="rId5"/>
    <p:sldId id="260" r:id="rId6"/>
    <p:sldId id="26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274" r:id="rId15"/>
    <p:sldId id="304" r:id="rId16"/>
    <p:sldId id="305" r:id="rId17"/>
    <p:sldId id="303" r:id="rId18"/>
    <p:sldId id="306" r:id="rId19"/>
    <p:sldId id="302" r:id="rId20"/>
    <p:sldId id="276" r:id="rId21"/>
    <p:sldId id="275" r:id="rId22"/>
    <p:sldId id="270" r:id="rId23"/>
    <p:sldId id="267" r:id="rId24"/>
    <p:sldId id="273" r:id="rId25"/>
    <p:sldId id="293" r:id="rId26"/>
    <p:sldId id="294" r:id="rId27"/>
    <p:sldId id="278" r:id="rId28"/>
    <p:sldId id="280" r:id="rId29"/>
    <p:sldId id="283" r:id="rId30"/>
    <p:sldId id="290" r:id="rId31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00" y="84"/>
      </p:cViewPr>
      <p:guideLst>
        <p:guide orient="horz" pos="21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DFCC-589B-4A60-9C12-59D686ADFEC6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CC3E0-7DDF-45E7-A937-AD50A2B51C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服务治理</a:t>
            </a:r>
            <a:r>
              <a:rPr lang="zh-CN"/>
              <a:t>：</a:t>
            </a:r>
          </a:p>
          <a:p>
            <a:r>
              <a:t>服务注册</a:t>
            </a:r>
          </a:p>
          <a:p>
            <a:r>
              <a:t>服务发现</a:t>
            </a:r>
          </a:p>
          <a:p>
            <a:r>
              <a:t>负载均衡</a:t>
            </a:r>
          </a:p>
          <a:p>
            <a:r>
              <a:t>扩缩容</a:t>
            </a:r>
          </a:p>
          <a:p>
            <a:r>
              <a:t>流量治理</a:t>
            </a:r>
          </a:p>
          <a:p>
            <a:r>
              <a:t>稳定性治理</a:t>
            </a:r>
          </a:p>
          <a:p>
            <a:r>
              <a:t>可观测性</a:t>
            </a:r>
            <a:r>
              <a:rPr lang="zh-CN"/>
              <a:t>：</a:t>
            </a:r>
          </a:p>
          <a:p>
            <a:r>
              <a:t>日志采集</a:t>
            </a:r>
          </a:p>
          <a:p>
            <a:r>
              <a:t>日志分析</a:t>
            </a:r>
          </a:p>
          <a:p>
            <a:r>
              <a:t>监控打点</a:t>
            </a:r>
          </a:p>
          <a:p>
            <a:r>
              <a:t>监控大盘</a:t>
            </a:r>
          </a:p>
          <a:p>
            <a:r>
              <a:t>异常报警</a:t>
            </a:r>
          </a:p>
          <a:p>
            <a:r>
              <a:t>链路追踪</a:t>
            </a:r>
          </a:p>
          <a:p>
            <a:r>
              <a:rPr lang="zh-CN"/>
              <a:t>安全：</a:t>
            </a:r>
          </a:p>
          <a:p>
            <a:r>
              <a:rPr lang="zh-CN"/>
              <a:t>身份验证</a:t>
            </a:r>
          </a:p>
          <a:p>
            <a:r>
              <a:rPr lang="zh-CN"/>
              <a:t>认证授权</a:t>
            </a:r>
          </a:p>
          <a:p>
            <a:r>
              <a:rPr lang="zh-CN"/>
              <a:t>访问令牌</a:t>
            </a:r>
          </a:p>
          <a:p>
            <a:r>
              <a:rPr lang="zh-CN"/>
              <a:t>审计</a:t>
            </a:r>
          </a:p>
          <a:p>
            <a:r>
              <a:rPr lang="zh-CN"/>
              <a:t>传输加密</a:t>
            </a:r>
          </a:p>
          <a:p>
            <a:r>
              <a:rPr lang="zh-CN"/>
              <a:t>黑产攻击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98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82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33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66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服务治理</a:t>
            </a:r>
          </a:p>
          <a:p>
            <a:r>
              <a:t>可观测性</a:t>
            </a:r>
          </a:p>
          <a:p>
            <a:r>
              <a:t>安全</a:t>
            </a:r>
          </a:p>
          <a:p>
            <a:r>
              <a:t>服务注册</a:t>
            </a:r>
          </a:p>
          <a:p>
            <a:r>
              <a:t>日志采集</a:t>
            </a:r>
          </a:p>
          <a:p>
            <a:r>
              <a:t>身份验证</a:t>
            </a:r>
          </a:p>
          <a:p>
            <a:r>
              <a:t>服务发现</a:t>
            </a:r>
          </a:p>
          <a:p>
            <a:r>
              <a:t>日志分析</a:t>
            </a:r>
          </a:p>
          <a:p>
            <a:r>
              <a:t>认证授权</a:t>
            </a:r>
          </a:p>
          <a:p>
            <a:r>
              <a:t>负载均衡</a:t>
            </a:r>
          </a:p>
          <a:p>
            <a:r>
              <a:t>监控打点</a:t>
            </a:r>
          </a:p>
          <a:p>
            <a:r>
              <a:t>访问令牌</a:t>
            </a:r>
          </a:p>
          <a:p>
            <a:r>
              <a:t>扩缩容</a:t>
            </a:r>
          </a:p>
          <a:p>
            <a:r>
              <a:t>监控大盘</a:t>
            </a:r>
          </a:p>
          <a:p>
            <a:r>
              <a:t>审计</a:t>
            </a:r>
          </a:p>
          <a:p>
            <a:r>
              <a:t>流量治理</a:t>
            </a:r>
          </a:p>
          <a:p>
            <a:r>
              <a:t>异常报警</a:t>
            </a:r>
          </a:p>
          <a:p>
            <a:r>
              <a:t>传输加密</a:t>
            </a:r>
          </a:p>
          <a:p>
            <a:r>
              <a:t>稳定性治理</a:t>
            </a:r>
          </a:p>
          <a:p>
            <a:r>
              <a:t>链路追踪</a:t>
            </a:r>
          </a:p>
          <a:p>
            <a:r>
              <a:t>黑产攻击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10000"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dirty="0"/>
              <a:t>微服务概念介绍。在当前软件开发领域，微服务架构已成为一种热门的架构模型。它通过将一个大型应用程序拆分为多个小型、独立的服务单元，实现了高度灵活和可扩展的应用开发。在这次演讲中，我们将重点探讨微服务的定义和特点以及其架构模型的相关内容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image" Target="../media/image7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image" Target="../media/image6.png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6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7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6.png"/><Relationship Id="rId5" Type="http://schemas.openxmlformats.org/officeDocument/2006/relationships/tags" Target="../tags/tag33.xml"/><Relationship Id="rId10" Type="http://schemas.openxmlformats.org/officeDocument/2006/relationships/notesSlide" Target="../notesSlides/notesSlide24.xml"/><Relationship Id="rId4" Type="http://schemas.openxmlformats.org/officeDocument/2006/relationships/tags" Target="../tags/tag32.xml"/><Relationship Id="rId9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9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1509982"/>
            <a:ext cx="11038043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微服务架构深度解析</a:t>
            </a:r>
          </a:p>
        </p:txBody>
      </p:sp>
      <p:sp>
        <p:nvSpPr>
          <p:cNvPr id="3" name="New shape"/>
          <p:cNvSpPr/>
          <p:nvPr/>
        </p:nvSpPr>
        <p:spPr>
          <a:xfrm>
            <a:off x="622800" y="3101012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4" name="New shape"/>
          <p:cNvSpPr/>
          <p:nvPr/>
        </p:nvSpPr>
        <p:spPr>
          <a:xfrm>
            <a:off x="611778" y="3098226"/>
            <a:ext cx="11038043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3000" b="0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构建高效、灵活的系统架构</a:t>
            </a:r>
          </a:p>
        </p:txBody>
      </p:sp>
      <p:sp>
        <p:nvSpPr>
          <p:cNvPr id="5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6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7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8" name="New shape"/>
          <p:cNvSpPr/>
          <p:nvPr/>
        </p:nvSpPr>
        <p:spPr>
          <a:xfrm>
            <a:off x="611778" y="4136689"/>
            <a:ext cx="11038043" cy="45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作者:</a:t>
            </a:r>
            <a:r>
              <a:rPr lang="zh-CN"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霍志杰</a:t>
            </a:r>
          </a:p>
        </p:txBody>
      </p:sp>
      <p:sp>
        <p:nvSpPr>
          <p:cNvPr id="9" name="New shape"/>
          <p:cNvSpPr/>
          <p:nvPr/>
        </p:nvSpPr>
        <p:spPr>
          <a:xfrm>
            <a:off x="611778" y="4740950"/>
            <a:ext cx="11038043" cy="45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汇报时间: 2023/12/01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架构演变历史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9470" y="2348865"/>
            <a:ext cx="4363085" cy="920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SOA</a:t>
            </a:r>
            <a:r>
              <a:rPr lang="zh-CN" altLang="en-US" sz="3200">
                <a:solidFill>
                  <a:schemeClr val="bg1"/>
                </a:solidFill>
              </a:rPr>
              <a:t>架构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2980" y="3500755"/>
            <a:ext cx="609600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服务注册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缺点：</a:t>
            </a: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各服务之间存在依赖关系，如果某个服务出现故障可能会造成服务的雪崩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;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服务之间的依赖与调用关系复杂，测试部署的困难比较大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35730" y="981075"/>
            <a:ext cx="7353300" cy="5067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架构演变历史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82980" y="2276475"/>
            <a:ext cx="4363085" cy="920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微服务架构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27125" y="3213100"/>
            <a:ext cx="6096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优点：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开发效率</a:t>
            </a: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业务独立设计</a:t>
            </a: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故障隔离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缺点：</a:t>
            </a: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治理，运维</a:t>
            </a: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观测挑战</a:t>
            </a: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安全性</a:t>
            </a: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分布式系统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83430" y="1341120"/>
            <a:ext cx="7334885" cy="41338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微服务概览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5325" y="1557020"/>
            <a:ext cx="10763250" cy="42576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91478"/>
            <a:ext cx="5776571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0</a:t>
            </a:r>
            <a:r>
              <a:rPr lang="en-US" sz="4800" b="1" dirty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3</a:t>
            </a:r>
            <a:endParaRPr sz="4800" b="1" i="0" dirty="0">
              <a:solidFill>
                <a:srgbClr val="00FFF8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512695"/>
            <a:ext cx="5771526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0" err="1">
                <a:solidFill>
                  <a:srgbClr val="FE9471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微服务</a:t>
            </a:r>
            <a:r>
              <a:rPr lang="zh-CN" altLang="en-US" sz="4800" b="1" i="0" dirty="0">
                <a:solidFill>
                  <a:srgbClr val="FE9471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sz="4800" b="1" i="0" dirty="0">
              <a:solidFill>
                <a:srgbClr val="FE9471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服务拆分</a:t>
            </a:r>
            <a:endParaRPr sz="3000" b="1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FBB48A-9AC1-22D8-151D-0768787299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555543"/>
            <a:ext cx="9793932" cy="43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3736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服务发现</a:t>
            </a:r>
            <a:endParaRPr sz="3000" b="1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54EAD6-22AD-6DD2-4F85-5D15301913DC}"/>
              </a:ext>
            </a:extLst>
          </p:cNvPr>
          <p:cNvSpPr txBox="1"/>
          <p:nvPr/>
        </p:nvSpPr>
        <p:spPr>
          <a:xfrm>
            <a:off x="1343472" y="1700808"/>
            <a:ext cx="92170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5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5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）高可用：服务元数据存储是服务发现的基础，而数据一致性又是保证服务一致性的关键，而且数据一致性大多依赖分布式算法，同时分布式系统中也要求多数机器可用，所以高可用是必须的功能之一。</a:t>
            </a:r>
            <a:endParaRPr lang="en-US" altLang="zh-CN" sz="15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5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）服务注册：服务实例要想被其它服务知道，必须通过自己或者其它管理组件把服务地址相关元数据存储，同样的当服务地址变化时需要更新，服务停止时需要销毁，这一系列操作也就是服务注册。</a:t>
            </a:r>
            <a:endParaRPr lang="en-US" altLang="zh-CN" sz="15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5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5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）服务查询：复杂的服务提供了多种服务接口和端口，部署环境也比较复杂，一旦服务组件通过服务注册存储了大量信息后，它就需要提供接口给其它组件或服务进行复杂的查询，比如通过固定的目录获取动态的</a:t>
            </a:r>
            <a:r>
              <a:rPr lang="en-US" altLang="zh-CN" sz="15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5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地址等。</a:t>
            </a:r>
          </a:p>
        </p:txBody>
      </p:sp>
    </p:spTree>
    <p:extLst>
      <p:ext uri="{BB962C8B-B14F-4D97-AF65-F5344CB8AC3E}">
        <p14:creationId xmlns:p14="http://schemas.microsoft.com/office/powerpoint/2010/main" val="379139350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服务通信</a:t>
            </a:r>
            <a:endParaRPr sz="3000" b="1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54EAD6-22AD-6DD2-4F85-5D15301913DC}"/>
              </a:ext>
            </a:extLst>
          </p:cNvPr>
          <p:cNvSpPr txBox="1"/>
          <p:nvPr/>
        </p:nvSpPr>
        <p:spPr>
          <a:xfrm>
            <a:off x="1377284" y="2492896"/>
            <a:ext cx="858039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1.REST</a:t>
            </a:r>
            <a:r>
              <a:rPr lang="zh-CN" altLang="en-US" sz="15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58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RESRful</a:t>
            </a:r>
            <a:endParaRPr lang="en-US" altLang="zh-CN" sz="15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5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2.RPC</a:t>
            </a:r>
          </a:p>
          <a:p>
            <a:endParaRPr lang="en-US" altLang="zh-CN" sz="15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5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8303CA-27A9-D784-25EF-B33DC703A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42" y="1268760"/>
            <a:ext cx="4977234" cy="46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884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服务监控与治理</a:t>
            </a:r>
            <a:endParaRPr sz="3000" b="1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74866E-69A1-38EC-3E58-3B036A904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556792"/>
            <a:ext cx="9663391" cy="42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4259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91478"/>
            <a:ext cx="5776571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0</a:t>
            </a:r>
            <a:r>
              <a:rPr lang="en-US" sz="4800" b="1" i="0" dirty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4</a:t>
            </a:r>
            <a:endParaRPr sz="4800" b="1" i="0" dirty="0">
              <a:solidFill>
                <a:srgbClr val="00FFF8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512695"/>
            <a:ext cx="5771526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0" err="1">
                <a:solidFill>
                  <a:srgbClr val="FE9471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微服务解决方案</a:t>
            </a:r>
            <a:endParaRPr sz="4800" b="1" i="0" dirty="0">
              <a:solidFill>
                <a:srgbClr val="FE9471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0386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New picture">
            <a:extLst>
              <a:ext uri="{FF2B5EF4-FFF2-40B4-BE49-F238E27FC236}">
                <a16:creationId xmlns:a16="http://schemas.microsoft.com/office/drawing/2014/main" id="{08FED315-95EF-16AA-9514-A39A936B67C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11" name="New shape">
            <a:extLst>
              <a:ext uri="{FF2B5EF4-FFF2-40B4-BE49-F238E27FC236}">
                <a16:creationId xmlns:a16="http://schemas.microsoft.com/office/drawing/2014/main" id="{F6A73D09-1520-4C74-513E-AC51048F0E8E}"/>
              </a:ext>
            </a:extLst>
          </p:cNvPr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0" err="1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服务解决方案</a:t>
            </a:r>
            <a:endParaRPr sz="3000" b="1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1E09A2-30B7-5945-36EF-2343014257E5}"/>
              </a:ext>
            </a:extLst>
          </p:cNvPr>
          <p:cNvSpPr txBox="1"/>
          <p:nvPr/>
        </p:nvSpPr>
        <p:spPr>
          <a:xfrm>
            <a:off x="1271464" y="1196752"/>
            <a:ext cx="9232384" cy="155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提起微服务，不得不提 </a:t>
            </a:r>
            <a:r>
              <a:rPr lang="en-US" altLang="zh-CN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全家桶系列，</a:t>
            </a:r>
            <a:r>
              <a:rPr lang="en-US" altLang="zh-CN" sz="1580" b="0" i="0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r>
              <a:rPr lang="en-US" altLang="zh-CN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是若干个框架的集合，包括 </a:t>
            </a:r>
            <a:r>
              <a:rPr lang="en-US" altLang="zh-CN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spring-cloud-config</a:t>
            </a:r>
            <a:r>
              <a:rPr lang="zh-CN" altLang="en-US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spring-cloud-bus </a:t>
            </a:r>
            <a:r>
              <a:rPr lang="zh-CN" altLang="en-US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等近 </a:t>
            </a:r>
            <a:r>
              <a:rPr lang="en-US" altLang="zh-CN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zh-CN" altLang="en-US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个子项目，提供了服务治理、服务网关、智能路由、负载均衡、断路器、监控跟踪、分布式消息队列、配置管理等领域的解决方案。</a:t>
            </a:r>
          </a:p>
          <a:p>
            <a:pPr algn="l"/>
            <a:r>
              <a:rPr lang="en-US" altLang="zh-CN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 Boot </a:t>
            </a:r>
            <a:r>
              <a:rPr lang="zh-CN" altLang="en-US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风格的封装，屏蔽掉了复杂的配置和实现原理，最终给开发者留出了一套简单易懂、容易部署的分布式系统开发工具包。</a:t>
            </a:r>
          </a:p>
          <a:p>
            <a:pPr algn="l"/>
            <a:r>
              <a:rPr lang="zh-CN" altLang="en-US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</a:t>
            </a:r>
            <a:r>
              <a:rPr lang="en-US" altLang="zh-CN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包含以下组件，主要以 </a:t>
            </a:r>
            <a:r>
              <a:rPr lang="en-US" altLang="zh-CN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Netflix </a:t>
            </a:r>
            <a:r>
              <a:rPr lang="zh-CN" altLang="en-US" sz="158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开源为主：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5F944A6-AE0E-659C-6CDA-C5D4CAB3C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18" y="2924944"/>
            <a:ext cx="7686675" cy="31146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8800" y="979200"/>
            <a:ext cx="3672000" cy="511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1054800" y="1037646"/>
            <a:ext cx="2482880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4800" b="1" i="0">
                <a:solidFill>
                  <a:srgbClr val="FE9471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目录</a:t>
            </a:r>
          </a:p>
        </p:txBody>
      </p:sp>
      <p:sp>
        <p:nvSpPr>
          <p:cNvPr id="4" name="New shape"/>
          <p:cNvSpPr/>
          <p:nvPr/>
        </p:nvSpPr>
        <p:spPr>
          <a:xfrm>
            <a:off x="2160203" y="2567426"/>
            <a:ext cx="1841514" cy="692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575" b="1" dirty="0">
                <a:solidFill>
                  <a:srgbClr val="00FFF8"/>
                </a:solidFill>
                <a:latin typeface="微软雅黑" panose="020B0503020204020204" charset="-122"/>
              </a:rPr>
              <a:t>01</a:t>
            </a:r>
          </a:p>
          <a:p>
            <a:pPr>
              <a:lnSpc>
                <a:spcPct val="150000"/>
              </a:lnSpc>
            </a:pPr>
            <a:r>
              <a:rPr sz="1575" b="0" i="0" dirty="0" err="1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微服务概念介绍</a:t>
            </a:r>
            <a:endParaRPr sz="1575" b="0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2743982" y="3623949"/>
            <a:ext cx="2055873" cy="655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sz="1575" b="1" dirty="0">
                <a:solidFill>
                  <a:srgbClr val="00FFF8"/>
                </a:solidFill>
                <a:latin typeface="微软雅黑" panose="020B0503020204020204" charset="-122"/>
              </a:rPr>
              <a:t>02</a:t>
            </a:r>
          </a:p>
          <a:p>
            <a:pPr>
              <a:lnSpc>
                <a:spcPct val="150000"/>
              </a:lnSpc>
            </a:pPr>
            <a:r>
              <a:rPr sz="1575" b="0" i="0" dirty="0" err="1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系统架构的发展历程</a:t>
            </a:r>
            <a:endParaRPr sz="1575" b="0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5601007" y="2564904"/>
            <a:ext cx="1841514" cy="655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575" b="1" dirty="0">
                <a:solidFill>
                  <a:srgbClr val="00FFF8"/>
                </a:solidFill>
                <a:latin typeface="微软雅黑" panose="020B0503020204020204" charset="-122"/>
              </a:rPr>
              <a:t>04</a:t>
            </a:r>
          </a:p>
          <a:p>
            <a:pPr>
              <a:lnSpc>
                <a:spcPct val="150000"/>
              </a:lnSpc>
            </a:pPr>
            <a:r>
              <a:rPr sz="1575" b="0" i="0" dirty="0" err="1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微服务解决方案</a:t>
            </a:r>
            <a:endParaRPr sz="1575" b="0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6456040" y="3623949"/>
            <a:ext cx="2345570" cy="655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sz="1575" b="1" dirty="0">
                <a:solidFill>
                  <a:srgbClr val="00FFF8"/>
                </a:solidFill>
                <a:latin typeface="微软雅黑" panose="020B0503020204020204" charset="-122"/>
              </a:rPr>
              <a:t>05</a:t>
            </a:r>
            <a:endParaRPr lang="zh-CN" altLang="en-US" sz="1575" b="1" dirty="0">
              <a:solidFill>
                <a:srgbClr val="00FFF8"/>
              </a:solidFill>
              <a:latin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75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Spring Cloud Alibaba </a:t>
            </a:r>
            <a:endParaRPr lang="zh-CN" altLang="en-US" sz="1575" b="0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6938210" y="4739525"/>
            <a:ext cx="1841514" cy="655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575" b="1" dirty="0">
                <a:solidFill>
                  <a:srgbClr val="00FFF8"/>
                </a:solidFill>
                <a:latin typeface="微软雅黑" panose="020B0503020204020204" charset="-122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zh-CN" altLang="en-US" sz="1575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架构的选择</a:t>
            </a:r>
            <a:endParaRPr sz="1575" b="0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12" name="New shape"/>
          <p:cNvSpPr/>
          <p:nvPr/>
        </p:nvSpPr>
        <p:spPr>
          <a:xfrm>
            <a:off x="622800" y="3429000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080171-9825-A4E0-61AB-E9567B5DC338}"/>
              </a:ext>
            </a:extLst>
          </p:cNvPr>
          <p:cNvSpPr txBox="1"/>
          <p:nvPr/>
        </p:nvSpPr>
        <p:spPr>
          <a:xfrm>
            <a:off x="3081580" y="4736259"/>
            <a:ext cx="2484476" cy="732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FFF8"/>
                </a:solidFill>
                <a:latin typeface="微软雅黑" panose="020B0503020204020204" charset="-122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微服务设计</a:t>
            </a:r>
            <a:endParaRPr lang="zh-CN" altLang="en-US" sz="1800" b="0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0" err="1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服务解决方案</a:t>
            </a:r>
            <a:endParaRPr sz="3000" b="1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DE0419-ABDA-9154-0CE9-3C06B8CC3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6" y="1124744"/>
            <a:ext cx="9664700" cy="4965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91478"/>
            <a:ext cx="5776571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0</a:t>
            </a:r>
            <a:r>
              <a:rPr lang="en-US" sz="4800" b="1" i="0" dirty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5</a:t>
            </a:r>
            <a:endParaRPr sz="4800" b="1" i="0" dirty="0">
              <a:solidFill>
                <a:srgbClr val="00FFF8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1958698"/>
            <a:ext cx="5771526" cy="2177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i="0" dirty="0">
                <a:solidFill>
                  <a:srgbClr val="FE9471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Spring Cloud Alibaba</a:t>
            </a:r>
            <a:endParaRPr sz="4800" b="1" i="0" dirty="0">
              <a:solidFill>
                <a:srgbClr val="FE9471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6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国内微服务发展概述</a:t>
            </a:r>
          </a:p>
        </p:txBody>
      </p:sp>
      <p:sp>
        <p:nvSpPr>
          <p:cNvPr id="11" name="New shape"/>
          <p:cNvSpPr/>
          <p:nvPr>
            <p:custDataLst>
              <p:tags r:id="rId1"/>
            </p:custDataLst>
          </p:nvPr>
        </p:nvSpPr>
        <p:spPr>
          <a:xfrm>
            <a:off x="6458401" y="1555200"/>
            <a:ext cx="4545078" cy="185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Spring Cloud Alibaba定义</a:t>
            </a: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Spring Cloud Alibaba是阿里巴巴推出的一套微服务解决方案，它基于Spring Boot和Spring Cloud构建，提供了丰富的组件和服务，用于简化微服务的部署、管理和监控。</a:t>
            </a:r>
          </a:p>
        </p:txBody>
      </p:sp>
      <p:sp>
        <p:nvSpPr>
          <p:cNvPr id="12" name="New shape"/>
          <p:cNvSpPr/>
          <p:nvPr>
            <p:custDataLst>
              <p:tags r:id="rId2"/>
            </p:custDataLst>
          </p:nvPr>
        </p:nvSpPr>
        <p:spPr>
          <a:xfrm>
            <a:off x="981860" y="2390400"/>
            <a:ext cx="4545077" cy="185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sz="2100" b="1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Spring Cloud Alibaba的核心功能</a:t>
            </a:r>
          </a:p>
          <a:p>
            <a:pPr algn="r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Spring Cloud Alibaba的核心功能包括服务注册与发现、配置中心、负载均衡、熔断器等，这些功能可以帮助开发者快速构建稳定可靠的微服务架构。</a:t>
            </a:r>
          </a:p>
        </p:txBody>
      </p:sp>
      <p:sp>
        <p:nvSpPr>
          <p:cNvPr id="13" name="New shape"/>
          <p:cNvSpPr/>
          <p:nvPr>
            <p:custDataLst>
              <p:tags r:id="rId3"/>
            </p:custDataLst>
          </p:nvPr>
        </p:nvSpPr>
        <p:spPr>
          <a:xfrm>
            <a:off x="6458401" y="3726212"/>
            <a:ext cx="4554174" cy="185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Spring Cloud Alibaba的优势</a:t>
            </a: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Spring Cloud Alibaba的优势在于它结合了阿里巴巴的实践经验和技术积累，提供了高性能、高可用、易扩展的微服务解决方案，适用于大规模的分布式系统开发。</a:t>
            </a:r>
          </a:p>
        </p:txBody>
      </p:sp>
      <p:sp>
        <p:nvSpPr>
          <p:cNvPr id="14" name="New shape"/>
          <p:cNvSpPr/>
          <p:nvPr>
            <p:custDataLst>
              <p:tags r:id="rId4"/>
            </p:custDataLst>
          </p:nvPr>
        </p:nvSpPr>
        <p:spPr>
          <a:xfrm>
            <a:off x="5965200" y="1926000"/>
            <a:ext cx="39600" cy="464400"/>
          </a:xfrm>
          <a:prstGeom prst="rect">
            <a:avLst/>
          </a:prstGeom>
          <a:solidFill>
            <a:srgbClr val="00F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ew shape"/>
          <p:cNvSpPr/>
          <p:nvPr>
            <p:custDataLst>
              <p:tags r:id="rId5"/>
            </p:custDataLst>
          </p:nvPr>
        </p:nvSpPr>
        <p:spPr>
          <a:xfrm>
            <a:off x="6152400" y="1735740"/>
            <a:ext cx="309600" cy="39600"/>
          </a:xfrm>
          <a:prstGeom prst="rect">
            <a:avLst/>
          </a:prstGeom>
          <a:solidFill>
            <a:srgbClr val="00F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ew shape"/>
          <p:cNvSpPr/>
          <p:nvPr>
            <p:custDataLst>
              <p:tags r:id="rId6"/>
            </p:custDataLst>
          </p:nvPr>
        </p:nvSpPr>
        <p:spPr>
          <a:xfrm>
            <a:off x="5806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E9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New shape"/>
          <p:cNvSpPr/>
          <p:nvPr>
            <p:custDataLst>
              <p:tags r:id="rId7"/>
            </p:custDataLst>
          </p:nvPr>
        </p:nvSpPr>
        <p:spPr>
          <a:xfrm>
            <a:off x="5965200" y="2761200"/>
            <a:ext cx="39600" cy="965012"/>
          </a:xfrm>
          <a:prstGeom prst="rect">
            <a:avLst/>
          </a:prstGeom>
          <a:solidFill>
            <a:srgbClr val="00F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ew shape"/>
          <p:cNvSpPr/>
          <p:nvPr>
            <p:custDataLst>
              <p:tags r:id="rId8"/>
            </p:custDataLst>
          </p:nvPr>
        </p:nvSpPr>
        <p:spPr>
          <a:xfrm>
            <a:off x="5515200" y="2570940"/>
            <a:ext cx="309600" cy="39600"/>
          </a:xfrm>
          <a:prstGeom prst="rect">
            <a:avLst/>
          </a:prstGeom>
          <a:solidFill>
            <a:srgbClr val="00F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ew shape"/>
          <p:cNvSpPr/>
          <p:nvPr>
            <p:custDataLst>
              <p:tags r:id="rId9"/>
            </p:custDataLst>
          </p:nvPr>
        </p:nvSpPr>
        <p:spPr>
          <a:xfrm>
            <a:off x="5806800" y="23904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E9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0" name="New shape"/>
          <p:cNvSpPr/>
          <p:nvPr>
            <p:custDataLst>
              <p:tags r:id="rId10"/>
            </p:custDataLst>
          </p:nvPr>
        </p:nvSpPr>
        <p:spPr>
          <a:xfrm>
            <a:off x="5965200" y="4097012"/>
            <a:ext cx="39600" cy="457200"/>
          </a:xfrm>
          <a:prstGeom prst="rect">
            <a:avLst/>
          </a:prstGeom>
          <a:solidFill>
            <a:srgbClr val="00F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ew shape"/>
          <p:cNvSpPr/>
          <p:nvPr>
            <p:custDataLst>
              <p:tags r:id="rId11"/>
            </p:custDataLst>
          </p:nvPr>
        </p:nvSpPr>
        <p:spPr>
          <a:xfrm>
            <a:off x="6152400" y="3906752"/>
            <a:ext cx="309600" cy="39600"/>
          </a:xfrm>
          <a:prstGeom prst="rect">
            <a:avLst/>
          </a:prstGeom>
          <a:solidFill>
            <a:srgbClr val="00F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ew shape"/>
          <p:cNvSpPr/>
          <p:nvPr>
            <p:custDataLst>
              <p:tags r:id="rId12"/>
            </p:custDataLst>
          </p:nvPr>
        </p:nvSpPr>
        <p:spPr>
          <a:xfrm>
            <a:off x="5806800" y="3726212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E9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New picture"/>
          <p:cNvPicPr/>
          <p:nvPr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22" name="New shape"/>
          <p:cNvSpPr/>
          <p:nvPr>
            <p:custDataLst>
              <p:tags r:id="rId2"/>
            </p:custDataLst>
          </p:nvPr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Dubbo</a:t>
            </a:r>
          </a:p>
        </p:txBody>
      </p:sp>
      <p:sp>
        <p:nvSpPr>
          <p:cNvPr id="23" name="New shape"/>
          <p:cNvSpPr/>
          <p:nvPr>
            <p:custDataLst>
              <p:tags r:id="rId3"/>
            </p:custDataLst>
          </p:nvPr>
        </p:nvSpPr>
        <p:spPr>
          <a:xfrm>
            <a:off x="1558800" y="1988895"/>
            <a:ext cx="2744215" cy="2488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Dubbo的基本概念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Dubbo是阿里巴巴开源的一款高性能、轻量级的RPC（远程过程调用）框架，用于构建分布式服务和微服务架构。</a:t>
            </a:r>
          </a:p>
        </p:txBody>
      </p:sp>
      <p:sp>
        <p:nvSpPr>
          <p:cNvPr id="24" name="New shape"/>
          <p:cNvSpPr/>
          <p:nvPr>
            <p:custDataLst>
              <p:tags r:id="rId4"/>
            </p:custDataLst>
          </p:nvPr>
        </p:nvSpPr>
        <p:spPr>
          <a:xfrm>
            <a:off x="4430015" y="1988894"/>
            <a:ext cx="2744215" cy="2128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Dubbo的核心特性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Dubbo具有高度的可扩展性、强大的容错机制、灵活的配置方式等核心特性，能够支持大规模的分布式系统运行。</a:t>
            </a:r>
          </a:p>
        </p:txBody>
      </p:sp>
      <p:sp>
        <p:nvSpPr>
          <p:cNvPr id="25" name="New shape"/>
          <p:cNvSpPr/>
          <p:nvPr>
            <p:custDataLst>
              <p:tags r:id="rId5"/>
            </p:custDataLst>
          </p:nvPr>
        </p:nvSpPr>
        <p:spPr>
          <a:xfrm>
            <a:off x="7301229" y="1988895"/>
            <a:ext cx="2744216" cy="3489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Dubbo在Spring Cloud Alibaba中的应用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在Spring Cloud Alibaba中，Dubbo作为微服务解决方案的一部分，与Spring Cloud的其他组件一起，提供了一站式的微服务开发、部署和管理体验。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>
            <p:custDataLst>
              <p:tags r:id="rId1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>
            <p:custDataLst>
              <p:tags r:id="rId2"/>
            </p:custDataLst>
          </p:nvPr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Sentinel</a:t>
            </a:r>
          </a:p>
        </p:txBody>
      </p:sp>
      <p:sp>
        <p:nvSpPr>
          <p:cNvPr id="4" name="New shape"/>
          <p:cNvSpPr/>
          <p:nvPr>
            <p:custDataLst>
              <p:tags r:id="rId3"/>
            </p:custDataLst>
          </p:nvPr>
        </p:nvSpPr>
        <p:spPr>
          <a:xfrm>
            <a:off x="1774800" y="1555200"/>
            <a:ext cx="8016003" cy="1407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Sentinel的基本概念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Sentinel是Spring Cloud Alibaba中用于服务熔断和服务降级的流量控制组件，通过提供丰富的配置项和灵活的策略，可以有效地保护微服务系统的稳定性。</a:t>
            </a:r>
          </a:p>
        </p:txBody>
      </p:sp>
      <p:sp>
        <p:nvSpPr>
          <p:cNvPr id="5" name="New shape"/>
          <p:cNvSpPr/>
          <p:nvPr>
            <p:custDataLst>
              <p:tags r:id="rId4"/>
            </p:custDataLst>
          </p:nvPr>
        </p:nvSpPr>
        <p:spPr>
          <a:xfrm>
            <a:off x="1774800" y="3089496"/>
            <a:ext cx="8016003" cy="1407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Sentinel的主要功能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Sentinel的主要功能包括流量控制、熔断降级、系统负载保护等，能够根据系统的实时状态动态调整控制策略，从而保证微服务的高可用性。</a:t>
            </a:r>
          </a:p>
        </p:txBody>
      </p:sp>
      <p:sp>
        <p:nvSpPr>
          <p:cNvPr id="6" name="New shape"/>
          <p:cNvSpPr/>
          <p:nvPr>
            <p:custDataLst>
              <p:tags r:id="rId5"/>
            </p:custDataLst>
          </p:nvPr>
        </p:nvSpPr>
        <p:spPr>
          <a:xfrm>
            <a:off x="1774800" y="4623792"/>
            <a:ext cx="8016003" cy="1407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Sentinel的应用场景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Sentinel广泛应用于微服务架构中，特别是在处理大流量、复杂业务逻辑的场景下，Sentinel能够有效防止系统过载，提高系统的响应速度和稳定性。</a:t>
            </a:r>
          </a:p>
        </p:txBody>
      </p:sp>
      <p:sp>
        <p:nvSpPr>
          <p:cNvPr id="7" name="New shape"/>
          <p:cNvSpPr/>
          <p:nvPr>
            <p:custDataLst>
              <p:tags r:id="rId6"/>
            </p:custDataLst>
          </p:nvPr>
        </p:nvSpPr>
        <p:spPr>
          <a:xfrm>
            <a:off x="1270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E9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" name="New shape"/>
          <p:cNvSpPr/>
          <p:nvPr>
            <p:custDataLst>
              <p:tags r:id="rId7"/>
            </p:custDataLst>
          </p:nvPr>
        </p:nvSpPr>
        <p:spPr>
          <a:xfrm>
            <a:off x="1270800" y="3089496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E9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" name="New shape"/>
          <p:cNvSpPr/>
          <p:nvPr>
            <p:custDataLst>
              <p:tags r:id="rId8"/>
            </p:custDataLst>
          </p:nvPr>
        </p:nvSpPr>
        <p:spPr>
          <a:xfrm>
            <a:off x="1270800" y="4623792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E9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New picture"/>
          <p:cNvPicPr/>
          <p:nvPr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16" name="New shape"/>
          <p:cNvSpPr/>
          <p:nvPr>
            <p:custDataLst>
              <p:tags r:id="rId2"/>
            </p:custDataLst>
          </p:nvPr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RocketMQ</a:t>
            </a:r>
          </a:p>
        </p:txBody>
      </p:sp>
      <p:sp>
        <p:nvSpPr>
          <p:cNvPr id="17" name="New shape"/>
          <p:cNvSpPr/>
          <p:nvPr>
            <p:custDataLst>
              <p:tags r:id="rId3"/>
            </p:custDataLst>
          </p:nvPr>
        </p:nvSpPr>
        <p:spPr>
          <a:xfrm>
            <a:off x="1558800" y="2422800"/>
            <a:ext cx="2744215" cy="2448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0" err="1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RocketMQ的基本概念</a:t>
            </a:r>
            <a:br>
              <a:rPr sz="1800" dirty="0">
                <a:latin typeface="微软雅黑" panose="020B0503020204020204" charset="-122"/>
              </a:rPr>
            </a:br>
            <a:endParaRPr sz="1800" dirty="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1575" b="0" i="0" dirty="0" err="1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RocketMQ是阿里巴巴开源的一款分布式消息中间件，主要用于处理大量的消息传递和流数据处理</a:t>
            </a:r>
            <a:r>
              <a:rPr sz="1575" b="0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。</a:t>
            </a:r>
          </a:p>
        </p:txBody>
      </p:sp>
      <p:sp>
        <p:nvSpPr>
          <p:cNvPr id="18" name="New shape"/>
          <p:cNvSpPr/>
          <p:nvPr>
            <p:custDataLst>
              <p:tags r:id="rId4"/>
            </p:custDataLst>
          </p:nvPr>
        </p:nvSpPr>
        <p:spPr>
          <a:xfrm>
            <a:off x="4430015" y="2422800"/>
            <a:ext cx="2744215" cy="2808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RocketMQ的工作原理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RocketMQ通过生产者、消费者、Broker和NameServer等组件协同工作，实现高效的消息传递和存储。</a:t>
            </a:r>
          </a:p>
        </p:txBody>
      </p:sp>
      <p:sp>
        <p:nvSpPr>
          <p:cNvPr id="19" name="New shape"/>
          <p:cNvSpPr/>
          <p:nvPr>
            <p:custDataLst>
              <p:tags r:id="rId5"/>
            </p:custDataLst>
          </p:nvPr>
        </p:nvSpPr>
        <p:spPr>
          <a:xfrm>
            <a:off x="7301229" y="2422800"/>
            <a:ext cx="2744216" cy="2808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RocketMQ在微服务中的应用</a:t>
            </a:r>
            <a:br>
              <a:rPr sz="1800">
                <a:latin typeface="微软雅黑" panose="020B0503020204020204" charset="-122"/>
              </a:rPr>
            </a:br>
            <a:endParaRPr sz="180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在Spring Cloud Alibaba中，RocketMQ可以作为异步通信、解耦和削峰填谷的工具，提高微服务的健壮性和可扩展性。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06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512695"/>
            <a:ext cx="5771526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E9471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关于</a:t>
            </a:r>
            <a:r>
              <a:rPr lang="zh-CN" altLang="en-US" sz="4800" b="1" i="0" dirty="0">
                <a:solidFill>
                  <a:srgbClr val="FE9471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架构选择</a:t>
            </a:r>
            <a:endParaRPr sz="4800" b="1" i="0" dirty="0">
              <a:solidFill>
                <a:srgbClr val="FE9471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架构选择</a:t>
            </a:r>
            <a:endParaRPr sz="3000" b="1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919536" y="2025660"/>
            <a:ext cx="8139990" cy="2381688"/>
          </a:xfrm>
          <a:prstGeom prst="roundRect">
            <a:avLst>
              <a:gd name="adj" fmla="val 10888"/>
            </a:avLst>
          </a:prstGeom>
          <a:solidFill>
            <a:srgbClr val="001C5C"/>
          </a:solidFill>
          <a:ln w="6350">
            <a:solidFill>
              <a:srgbClr val="FE94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b="1" i="0" dirty="0">
                <a:solidFill>
                  <a:schemeClr val="bg1"/>
                </a:solidFill>
                <a:effectLst/>
                <a:latin typeface="-apple-system"/>
              </a:rPr>
              <a:t>No silver bullet</a:t>
            </a:r>
            <a:endParaRPr lang="en-US" altLang="zh-CN" sz="7200" b="1" dirty="0">
              <a:solidFill>
                <a:schemeClr val="bg1"/>
              </a:solidFill>
              <a:effectLst/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b="1" i="0" dirty="0">
              <a:solidFill>
                <a:srgbClr val="191B1F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不要为了微服务而微服务</a:t>
            </a:r>
            <a:endParaRPr sz="3000" b="1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8B10E6-BDC9-8770-A209-1927FC4E3992}"/>
              </a:ext>
            </a:extLst>
          </p:cNvPr>
          <p:cNvSpPr txBox="1"/>
          <p:nvPr/>
        </p:nvSpPr>
        <p:spPr>
          <a:xfrm>
            <a:off x="1847528" y="1735357"/>
            <a:ext cx="60939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分布式固有复杂性</a:t>
            </a:r>
            <a:endParaRPr lang="en-US" altLang="zh-CN" sz="24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4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服务的依赖管理和测试</a:t>
            </a:r>
            <a:endParaRPr lang="en-US" altLang="zh-CN" sz="24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有效的配置版本管理</a:t>
            </a:r>
            <a:endParaRPr lang="en-US" altLang="zh-CN" sz="24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自动化的部署流程</a:t>
            </a:r>
            <a:endParaRPr lang="en-US" altLang="zh-CN" sz="24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更高的要求</a:t>
            </a:r>
            <a:endParaRPr lang="en-US" altLang="zh-CN" sz="2400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FC8A8F-B3AF-057D-1AF8-6060B8BAD080}"/>
              </a:ext>
            </a:extLst>
          </p:cNvPr>
          <p:cNvSpPr txBox="1"/>
          <p:nvPr/>
        </p:nvSpPr>
        <p:spPr>
          <a:xfrm>
            <a:off x="6096000" y="2492896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……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2635727"/>
            <a:ext cx="11038043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谢 谢 大 家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01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5727"/>
            <a:ext cx="5771526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FE9471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微服务概念介绍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微服务的定义和特点</a:t>
            </a:r>
          </a:p>
        </p:txBody>
      </p:sp>
      <p:sp>
        <p:nvSpPr>
          <p:cNvPr id="4" name="New shape"/>
          <p:cNvSpPr/>
          <p:nvPr/>
        </p:nvSpPr>
        <p:spPr>
          <a:xfrm>
            <a:off x="6458401" y="1555200"/>
            <a:ext cx="4545078" cy="1493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微服务的定义</a:t>
            </a: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微服务是一种软件开发技术，将大型复杂系统拆分为多个小型、独立的服务，每个服务都有明确的功能和接口。</a:t>
            </a:r>
          </a:p>
        </p:txBody>
      </p:sp>
      <p:sp>
        <p:nvSpPr>
          <p:cNvPr id="5" name="New shape"/>
          <p:cNvSpPr/>
          <p:nvPr/>
        </p:nvSpPr>
        <p:spPr>
          <a:xfrm>
            <a:off x="981860" y="2390401"/>
            <a:ext cx="4545077" cy="1493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sz="2100" b="1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微服务的显著特点</a:t>
            </a:r>
          </a:p>
          <a:p>
            <a:pPr algn="r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微服务的特点包括高度模块化、松耦合、自治和可扩展性，这些特点使得开发和维护更加灵活和高效。</a:t>
            </a:r>
          </a:p>
        </p:txBody>
      </p:sp>
      <p:sp>
        <p:nvSpPr>
          <p:cNvPr id="6" name="New shape"/>
          <p:cNvSpPr/>
          <p:nvPr/>
        </p:nvSpPr>
        <p:spPr>
          <a:xfrm>
            <a:off x="6458401" y="3365807"/>
            <a:ext cx="4554174" cy="1493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微服务的优势与挑战</a:t>
            </a: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微服务的优势在于提高系统的弹性和可靠性，促进团队的独立协作；但同时也带来了分布式系统带来的复杂性和一致性问题。</a:t>
            </a:r>
          </a:p>
        </p:txBody>
      </p:sp>
      <p:sp>
        <p:nvSpPr>
          <p:cNvPr id="7" name="New shape"/>
          <p:cNvSpPr/>
          <p:nvPr/>
        </p:nvSpPr>
        <p:spPr>
          <a:xfrm>
            <a:off x="5965200" y="1926000"/>
            <a:ext cx="39600" cy="464400"/>
          </a:xfrm>
          <a:prstGeom prst="rect">
            <a:avLst/>
          </a:prstGeom>
          <a:solidFill>
            <a:srgbClr val="00F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152400" y="1735740"/>
            <a:ext cx="309600" cy="39600"/>
          </a:xfrm>
          <a:prstGeom prst="rect">
            <a:avLst/>
          </a:prstGeom>
          <a:solidFill>
            <a:srgbClr val="00F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806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E9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New shape"/>
          <p:cNvSpPr/>
          <p:nvPr/>
        </p:nvSpPr>
        <p:spPr>
          <a:xfrm>
            <a:off x="5965200" y="2761201"/>
            <a:ext cx="39600" cy="604606"/>
          </a:xfrm>
          <a:prstGeom prst="rect">
            <a:avLst/>
          </a:prstGeom>
          <a:solidFill>
            <a:srgbClr val="00F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515200" y="2570941"/>
            <a:ext cx="309600" cy="39600"/>
          </a:xfrm>
          <a:prstGeom prst="rect">
            <a:avLst/>
          </a:prstGeom>
          <a:solidFill>
            <a:srgbClr val="00F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806800" y="2390401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E9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New shape"/>
          <p:cNvSpPr/>
          <p:nvPr/>
        </p:nvSpPr>
        <p:spPr>
          <a:xfrm>
            <a:off x="5965200" y="3736607"/>
            <a:ext cx="39600" cy="457200"/>
          </a:xfrm>
          <a:prstGeom prst="rect">
            <a:avLst/>
          </a:prstGeom>
          <a:solidFill>
            <a:srgbClr val="00F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6152400" y="3546347"/>
            <a:ext cx="309600" cy="39600"/>
          </a:xfrm>
          <a:prstGeom prst="rect">
            <a:avLst/>
          </a:prstGeom>
          <a:solidFill>
            <a:srgbClr val="00F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806800" y="3365807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E9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0FFF8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02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5727"/>
            <a:ext cx="5771526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FE9471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系统架构的发展历程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架构演变历史</a:t>
            </a:r>
          </a:p>
        </p:txBody>
      </p:sp>
      <p:sp>
        <p:nvSpPr>
          <p:cNvPr id="15" name="右箭头 14"/>
          <p:cNvSpPr/>
          <p:nvPr/>
        </p:nvSpPr>
        <p:spPr>
          <a:xfrm>
            <a:off x="551180" y="3551555"/>
            <a:ext cx="11583035" cy="93408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95325" y="2780665"/>
            <a:ext cx="2259330" cy="52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</a:rPr>
              <a:t>单体架构</a:t>
            </a:r>
          </a:p>
        </p:txBody>
      </p:sp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1847215" y="4725035"/>
            <a:ext cx="3053080" cy="52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</a:rPr>
              <a:t>垂直应用架构</a:t>
            </a: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4439285" y="2780665"/>
            <a:ext cx="3097530" cy="52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</a:rPr>
              <a:t>分布式架构</a:t>
            </a: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6887845" y="4725035"/>
            <a:ext cx="2259330" cy="52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</a:rPr>
              <a:t>SOA</a:t>
            </a:r>
            <a:r>
              <a:rPr lang="zh-CN" altLang="en-US" sz="3600">
                <a:solidFill>
                  <a:schemeClr val="bg1"/>
                </a:solidFill>
              </a:rPr>
              <a:t>架构</a:t>
            </a: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8636000" y="2780665"/>
            <a:ext cx="2683510" cy="52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</a:rPr>
              <a:t>微服务架构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架构演变历史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75910" y="1196975"/>
            <a:ext cx="4826635" cy="50126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5325" y="1976120"/>
            <a:ext cx="4363085" cy="920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all in one process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99515" y="3285490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优点：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性能最高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无额外开销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冗余小</a:t>
            </a: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缺点：</a:t>
            </a: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紧耦合</a:t>
            </a: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代码庞大难维护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架构演变历史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1180" y="2132965"/>
            <a:ext cx="4363085" cy="920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垂直应用架构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35730" y="1772920"/>
            <a:ext cx="7836535" cy="38982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2980" y="3357245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优点：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业务独立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缺点：</a:t>
            </a: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不同业务存在冗余</a:t>
            </a: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每个业务还是单体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架构演变历史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7080" y="2276475"/>
            <a:ext cx="4363085" cy="920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分布式架构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91585" y="1374775"/>
            <a:ext cx="8051165" cy="4540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21080" y="342900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优点：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业务无关的独立服务</a:t>
            </a: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缺点：</a:t>
            </a: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服务模块单点故障</a:t>
            </a: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调用关系复杂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Unix 5.4 unknown"/>
  <p:tag name="AS_OS" val="Unix 5.4 unknown"/>
  <p:tag name="AS_RELEASE_DATE" val="2013.12.17"/>
  <p:tag name="AS_TITLE" val="Spire.Presentation for .NET "/>
  <p:tag name="AS_VERSION" val="2.1.0.0"/>
  <p:tag name="COMMONDATA" val="eyJoZGlkIjoiYTM0MjA3ZWFhOTVjM2IzMzc5Y2Y0ZGYzNzIxMzY5Z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913</Words>
  <Application>Microsoft Office PowerPoint</Application>
  <PresentationFormat>宽屏</PresentationFormat>
  <Paragraphs>226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-apple-system</vt:lpstr>
      <vt:lpstr>微软雅黑</vt:lpstr>
      <vt:lpstr>Arial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杰 霍</cp:lastModifiedBy>
  <cp:revision>20</cp:revision>
  <dcterms:created xsi:type="dcterms:W3CDTF">2023-12-16T13:41:00Z</dcterms:created>
  <dcterms:modified xsi:type="dcterms:W3CDTF">2023-12-28T12:26:16Z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11E9D848D0254F7E937FFE95718912E3_13</vt:lpwstr>
  </property>
  <property fmtid="{D5CDD505-2E9C-101B-9397-08002B2CF9AE}" pid="3" name="KSOProductBuildVer">
    <vt:lpwstr>2052-12.1.0.16120</vt:lpwstr>
  </property>
</Properties>
</file>