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1"/>
  </p:notesMasterIdLst>
  <p:handoutMasterIdLst>
    <p:handoutMasterId r:id="rId62"/>
  </p:handoutMasterIdLst>
  <p:sldIdLst>
    <p:sldId id="696" r:id="rId2"/>
    <p:sldId id="820" r:id="rId3"/>
    <p:sldId id="821" r:id="rId4"/>
    <p:sldId id="878" r:id="rId5"/>
    <p:sldId id="879" r:id="rId6"/>
    <p:sldId id="880" r:id="rId7"/>
    <p:sldId id="881" r:id="rId8"/>
    <p:sldId id="882" r:id="rId9"/>
    <p:sldId id="883" r:id="rId10"/>
    <p:sldId id="884" r:id="rId11"/>
    <p:sldId id="885" r:id="rId12"/>
    <p:sldId id="822" r:id="rId13"/>
    <p:sldId id="823" r:id="rId14"/>
    <p:sldId id="824" r:id="rId15"/>
    <p:sldId id="825" r:id="rId16"/>
    <p:sldId id="826" r:id="rId17"/>
    <p:sldId id="830" r:id="rId18"/>
    <p:sldId id="868" r:id="rId19"/>
    <p:sldId id="869" r:id="rId20"/>
    <p:sldId id="870" r:id="rId21"/>
    <p:sldId id="871" r:id="rId22"/>
    <p:sldId id="829" r:id="rId23"/>
    <p:sldId id="831" r:id="rId24"/>
    <p:sldId id="886" r:id="rId25"/>
    <p:sldId id="844" r:id="rId26"/>
    <p:sldId id="849" r:id="rId27"/>
    <p:sldId id="850" r:id="rId28"/>
    <p:sldId id="852" r:id="rId29"/>
    <p:sldId id="853" r:id="rId30"/>
    <p:sldId id="854" r:id="rId31"/>
    <p:sldId id="855" r:id="rId32"/>
    <p:sldId id="856" r:id="rId33"/>
    <p:sldId id="858" r:id="rId34"/>
    <p:sldId id="877" r:id="rId35"/>
    <p:sldId id="887" r:id="rId36"/>
    <p:sldId id="888" r:id="rId37"/>
    <p:sldId id="859" r:id="rId38"/>
    <p:sldId id="889" r:id="rId39"/>
    <p:sldId id="890" r:id="rId40"/>
    <p:sldId id="860" r:id="rId41"/>
    <p:sldId id="861" r:id="rId42"/>
    <p:sldId id="862" r:id="rId43"/>
    <p:sldId id="863" r:id="rId44"/>
    <p:sldId id="864" r:id="rId45"/>
    <p:sldId id="865" r:id="rId46"/>
    <p:sldId id="872" r:id="rId47"/>
    <p:sldId id="873" r:id="rId48"/>
    <p:sldId id="891" r:id="rId49"/>
    <p:sldId id="832" r:id="rId50"/>
    <p:sldId id="833" r:id="rId51"/>
    <p:sldId id="834" r:id="rId52"/>
    <p:sldId id="835" r:id="rId53"/>
    <p:sldId id="837" r:id="rId54"/>
    <p:sldId id="838" r:id="rId55"/>
    <p:sldId id="840" r:id="rId56"/>
    <p:sldId id="866" r:id="rId57"/>
    <p:sldId id="841" r:id="rId58"/>
    <p:sldId id="842" r:id="rId59"/>
    <p:sldId id="843" r:id="rId60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66"/>
    <a:srgbClr val="FF6600"/>
    <a:srgbClr val="00FF00"/>
    <a:srgbClr val="00FFFF"/>
    <a:srgbClr val="FF3399"/>
    <a:srgbClr val="FF0066"/>
    <a:srgbClr val="FFFFCC"/>
    <a:srgbClr val="66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102" autoAdjust="0"/>
    <p:restoredTop sz="96525" autoAdjust="0"/>
  </p:normalViewPr>
  <p:slideViewPr>
    <p:cSldViewPr>
      <p:cViewPr varScale="1">
        <p:scale>
          <a:sx n="112" d="100"/>
          <a:sy n="112" d="100"/>
        </p:scale>
        <p:origin x="10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8036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00DFB04E-09DE-4EA4-8A15-849B9F2619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783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40D6D5D1-EBA9-49E7-BCF4-74F55DFAE7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644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海明码距，也叫“海明距离”。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D5D1-EBA9-49E7-BCF4-74F55DFAE7F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36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D5D1-EBA9-49E7-BCF4-74F55DFAE7F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33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D5D1-EBA9-49E7-BCF4-74F55DFAE7F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05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D5D1-EBA9-49E7-BCF4-74F55DFAE7F7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8E6684-09E9-42B2-A385-90BE92848E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 b="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61A7130-F495-4826-890D-15F4C8FF1D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Text Box 22">
            <a:extLst>
              <a:ext uri="{FF2B5EF4-FFF2-40B4-BE49-F238E27FC236}">
                <a16:creationId xmlns:a16="http://schemas.microsoft.com/office/drawing/2014/main" id="{B7384608-25A7-47BA-B71C-B9849D295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/>
                <a:ea typeface="黑体"/>
              </a:rPr>
              <a:t>计算机科学与技术学院</a:t>
            </a:r>
            <a:endParaRPr lang="en-US" altLang="zh-CN" sz="2800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3F74E53-E86D-4746-940F-6DD3460864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19B7142-83B7-471D-90AE-B526AC62B3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A816A2-BE8E-4FD4-BCC7-D6688611FCA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84C599F-C07A-4746-A90A-04811BEB1F18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6">
            <a:extLst>
              <a:ext uri="{FF2B5EF4-FFF2-40B4-BE49-F238E27FC236}">
                <a16:creationId xmlns:a16="http://schemas.microsoft.com/office/drawing/2014/main" id="{F72F93AB-4DFF-4290-830A-C1474F8F6E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8CD90-EB6C-4EF8-843B-BC01DDFAB9E6}" type="datetime3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2021年4月6日星期二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18:11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602920-A5C8-4063-9344-02806C2E116E}"/>
              </a:ext>
            </a:extLst>
          </p:cNvPr>
          <p:cNvGrpSpPr/>
          <p:nvPr userDrawn="1"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4D9DA1F-0FC8-4237-816B-076884A5DFA5}"/>
                </a:ext>
              </a:extLst>
            </p:cNvPr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rgbClr val="9999FF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379219E-FB28-4540-AC15-81D4AFA87F8F}"/>
                </a:ext>
              </a:extLst>
            </p:cNvPr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59" name="Line 5">
                <a:extLst>
                  <a:ext uri="{FF2B5EF4-FFF2-40B4-BE49-F238E27FC236}">
                    <a16:creationId xmlns:a16="http://schemas.microsoft.com/office/drawing/2014/main" id="{FF46B5E1-CBEA-4648-A7B3-C16E6778D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5">
                <a:extLst>
                  <a:ext uri="{FF2B5EF4-FFF2-40B4-BE49-F238E27FC236}">
                    <a16:creationId xmlns:a16="http://schemas.microsoft.com/office/drawing/2014/main" id="{8AAD3670-0DCE-4147-B63D-BFC849A40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16">
                <a:extLst>
                  <a:ext uri="{FF2B5EF4-FFF2-40B4-BE49-F238E27FC236}">
                    <a16:creationId xmlns:a16="http://schemas.microsoft.com/office/drawing/2014/main" id="{01D6474B-91FC-40DD-AAEB-AF3521B97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:a16="http://schemas.microsoft.com/office/drawing/2014/main" id="{C2037196-9143-4B46-976B-DA5CB448B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480C95E-5828-4100-BECA-CEC77EAB093D}"/>
                </a:ext>
              </a:extLst>
            </p:cNvPr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2FFA1AB-FDCF-4D44-B483-673A6D05A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id="{96C07AB1-83A0-493A-8972-8393EC979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18">
                <a:extLst>
                  <a:ext uri="{FF2B5EF4-FFF2-40B4-BE49-F238E27FC236}">
                    <a16:creationId xmlns:a16="http://schemas.microsoft.com/office/drawing/2014/main" id="{EBE728AD-D7B8-44F8-AC54-F3607FA99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D41A4E56-4AF0-4056-822F-617A076A5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26269A2-9553-46E6-A478-A18DA99BD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B1A0128-E1D3-4F2A-8513-5EDFBFCDCB46}"/>
                </a:ext>
              </a:extLst>
            </p:cNvPr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8557DB85-3B84-42F1-9638-59ECFD8C1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id="{163391FC-08F2-4809-9929-3FB46ECBC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0">
                <a:extLst>
                  <a:ext uri="{FF2B5EF4-FFF2-40B4-BE49-F238E27FC236}">
                    <a16:creationId xmlns:a16="http://schemas.microsoft.com/office/drawing/2014/main" id="{BB8A8E76-D565-4AE2-8C97-353782A75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11">
                <a:extLst>
                  <a:ext uri="{FF2B5EF4-FFF2-40B4-BE49-F238E27FC236}">
                    <a16:creationId xmlns:a16="http://schemas.microsoft.com/office/drawing/2014/main" id="{A938B062-E1E0-48E9-8700-CFAACDEAD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12">
                <a:extLst>
                  <a:ext uri="{FF2B5EF4-FFF2-40B4-BE49-F238E27FC236}">
                    <a16:creationId xmlns:a16="http://schemas.microsoft.com/office/drawing/2014/main" id="{E573B9B4-508E-4075-B5F4-AB7CBF9B4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13">
                <a:extLst>
                  <a:ext uri="{FF2B5EF4-FFF2-40B4-BE49-F238E27FC236}">
                    <a16:creationId xmlns:a16="http://schemas.microsoft.com/office/drawing/2014/main" id="{C8F35BD4-337C-4A23-89A0-8ABDE405B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499978D7-F7E0-44F8-852E-9E95B8A90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20">
                <a:extLst>
                  <a:ext uri="{FF2B5EF4-FFF2-40B4-BE49-F238E27FC236}">
                    <a16:creationId xmlns:a16="http://schemas.microsoft.com/office/drawing/2014/main" id="{3F04BA1A-0C09-4ACB-A6DC-CA980FC8E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21">
                <a:extLst>
                  <a:ext uri="{FF2B5EF4-FFF2-40B4-BE49-F238E27FC236}">
                    <a16:creationId xmlns:a16="http://schemas.microsoft.com/office/drawing/2014/main" id="{02AF827B-5771-42A4-8468-C1BE021F9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id="{73637420-B396-4133-944D-BDF20CC7E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23">
                <a:extLst>
                  <a:ext uri="{FF2B5EF4-FFF2-40B4-BE49-F238E27FC236}">
                    <a16:creationId xmlns:a16="http://schemas.microsoft.com/office/drawing/2014/main" id="{7949B9A7-8F39-4646-A64F-2CFBE93A3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26">
                <a:extLst>
                  <a:ext uri="{FF2B5EF4-FFF2-40B4-BE49-F238E27FC236}">
                    <a16:creationId xmlns:a16="http://schemas.microsoft.com/office/drawing/2014/main" id="{733D741A-2CB1-4662-9949-7CB6B671D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27">
                <a:extLst>
                  <a:ext uri="{FF2B5EF4-FFF2-40B4-BE49-F238E27FC236}">
                    <a16:creationId xmlns:a16="http://schemas.microsoft.com/office/drawing/2014/main" id="{EA9AA3E1-3C1C-4727-AE98-8C5D6252A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E010F65-D58C-4C9C-81B7-E30CEE3B1E07}"/>
                </a:ext>
              </a:extLst>
            </p:cNvPr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8" name="Line 24">
                <a:extLst>
                  <a:ext uri="{FF2B5EF4-FFF2-40B4-BE49-F238E27FC236}">
                    <a16:creationId xmlns:a16="http://schemas.microsoft.com/office/drawing/2014/main" id="{8EC67573-D3E5-4335-8C9E-1A88B13F0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8">
                <a:extLst>
                  <a:ext uri="{FF2B5EF4-FFF2-40B4-BE49-F238E27FC236}">
                    <a16:creationId xmlns:a16="http://schemas.microsoft.com/office/drawing/2014/main" id="{613D348F-1CF7-4C42-9770-6D872FECD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9">
                <a:extLst>
                  <a:ext uri="{FF2B5EF4-FFF2-40B4-BE49-F238E27FC236}">
                    <a16:creationId xmlns:a16="http://schemas.microsoft.com/office/drawing/2014/main" id="{04D03B01-0A03-4BDF-B7E1-DA0B802CC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4">
                <a:extLst>
                  <a:ext uri="{FF2B5EF4-FFF2-40B4-BE49-F238E27FC236}">
                    <a16:creationId xmlns:a16="http://schemas.microsoft.com/office/drawing/2014/main" id="{4313C8A3-3439-4FF2-B39A-940B7B9BE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DB9EB-5F16-4B08-8412-4F97BE319F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73F6EC-E7C4-4555-B684-C67EA2778F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090CA-FDE9-4186-A298-407E61DFE87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ABA4E1-8AB1-4D2A-AD41-E3DC7498F1B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66BCAA-7FE8-48C5-92BA-4F50C4CCA44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DBB49-DD30-4033-BFF2-9E4137615BC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20711C-4FEB-4201-90D7-C8162A33915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E6DF2-4702-471B-B748-EBB1E9F8540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3F73FC-E84B-456C-9BCF-090633B1A5B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DC3D2-928F-423B-9B93-F89670AF97B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CDE23294-77CD-41D1-8E06-07BD922CD88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6353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4738" indent="-355600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9863" indent="-36512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795463" indent="-35560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计算机系统中的</a:t>
            </a:r>
            <a:b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</a:b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数据表示</a:t>
            </a: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dirty="0">
                <a:ea typeface="楷体" panose="02010609060101010101" pitchFamily="49" charset="-122"/>
              </a:rPr>
              <a:t>2.6  </a:t>
            </a:r>
            <a:r>
              <a:rPr lang="zh-CN" altLang="en-US" sz="3800" dirty="0">
                <a:ea typeface="楷体" panose="02010609060101010101" pitchFamily="49" charset="-122"/>
              </a:rPr>
              <a:t>检错与纠错码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4CE5B-48F6-42B9-869C-29C842A9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码距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9900"/>
                </a:solidFill>
              </a:rPr>
              <a:t>校验位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9900"/>
                </a:solidFill>
              </a:rPr>
              <a:t>位数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E6A9C-5B1D-419D-ABC7-B56E5E6B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2" y="573602"/>
            <a:ext cx="4247802" cy="1592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要求可以</a:t>
            </a:r>
            <a:r>
              <a:rPr lang="zh-CN" altLang="en-US" dirty="0">
                <a:solidFill>
                  <a:srgbClr val="C00000"/>
                </a:solidFill>
              </a:rPr>
              <a:t>纠正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位错误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CC0066"/>
                </a:solidFill>
              </a:rPr>
              <a:t>数据位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6600FF"/>
                </a:solidFill>
              </a:rPr>
              <a:t>校验位</a:t>
            </a:r>
            <a:r>
              <a:rPr lang="zh-CN" altLang="en-US" dirty="0"/>
              <a:t>之间</a:t>
            </a:r>
            <a:br>
              <a:rPr lang="en-US" altLang="zh-CN" dirty="0"/>
            </a:br>
            <a:r>
              <a:rPr lang="zh-CN" altLang="en-US" dirty="0"/>
              <a:t>位数的关系：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6C20-271F-4267-8444-D108A0E3F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79389A-BAF3-4853-854B-1984B861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837357"/>
            <a:ext cx="2232025" cy="576262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C01573-90D5-47F5-A21D-2FE12948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837357"/>
            <a:ext cx="1657350" cy="576262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校验码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B287298-DF55-4D7B-8847-F1A0CC78EF02}"/>
              </a:ext>
            </a:extLst>
          </p:cNvPr>
          <p:cNvSpPr>
            <a:spLocks/>
          </p:cNvSpPr>
          <p:nvPr/>
        </p:nvSpPr>
        <p:spPr bwMode="auto">
          <a:xfrm rot="16200000">
            <a:off x="5769769" y="512713"/>
            <a:ext cx="215900" cy="2160587"/>
          </a:xfrm>
          <a:prstGeom prst="leftBrace">
            <a:avLst>
              <a:gd name="adj1" fmla="val 6541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7B08273-794C-42AC-BA0F-EA9C1A0A5C70}"/>
              </a:ext>
            </a:extLst>
          </p:cNvPr>
          <p:cNvSpPr>
            <a:spLocks/>
          </p:cNvSpPr>
          <p:nvPr/>
        </p:nvSpPr>
        <p:spPr bwMode="auto">
          <a:xfrm rot="16200000">
            <a:off x="7786688" y="800844"/>
            <a:ext cx="215900" cy="1584325"/>
          </a:xfrm>
          <a:prstGeom prst="leftBrace">
            <a:avLst>
              <a:gd name="adj1" fmla="val 6543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F38C14B-8947-491C-A34B-422367C03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7" y="1629519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ED9048EB-91EE-48C1-93B4-939174497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7" y="1629519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2E39A9F3-6E70-4928-9E79-2A0CDDD9A60A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634163" y="-1288306"/>
            <a:ext cx="215900" cy="3889375"/>
          </a:xfrm>
          <a:prstGeom prst="leftBrace">
            <a:avLst>
              <a:gd name="adj1" fmla="val 6830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DB0F948-CD4F-45F1-A9B0-EEC00B50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63" y="116632"/>
            <a:ext cx="26654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</a:rPr>
              <a:t>码字：</a:t>
            </a:r>
            <a:r>
              <a:rPr lang="en-US" altLang="zh-CN" i="1" dirty="0">
                <a:solidFill>
                  <a:srgbClr val="FF3300"/>
                </a:solidFill>
              </a:rPr>
              <a:t>m</a:t>
            </a:r>
            <a:r>
              <a:rPr lang="zh-CN" altLang="en-US" dirty="0">
                <a:solidFill>
                  <a:srgbClr val="FF3300"/>
                </a:solidFill>
              </a:rPr>
              <a:t>位</a:t>
            </a:r>
          </a:p>
        </p:txBody>
      </p:sp>
      <p:graphicFrame>
        <p:nvGraphicFramePr>
          <p:cNvPr id="13" name="Group 175">
            <a:extLst>
              <a:ext uri="{FF2B5EF4-FFF2-40B4-BE49-F238E27FC236}">
                <a16:creationId xmlns:a16="http://schemas.microsoft.com/office/drawing/2014/main" id="{E75BAE4D-6F4D-491C-95E4-A52BBA29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89596"/>
              </p:ext>
            </p:extLst>
          </p:nvPr>
        </p:nvGraphicFramePr>
        <p:xfrm>
          <a:off x="251520" y="2315846"/>
          <a:ext cx="6408712" cy="4145280"/>
        </p:xfrm>
        <a:graphic>
          <a:graphicData uri="http://schemas.openxmlformats.org/drawingml/2006/table">
            <a:tbl>
              <a:tblPr/>
              <a:tblGrid>
                <a:gridCol w="1872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5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数据位数</a:t>
                      </a: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pt-BR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校验码位数</a:t>
                      </a:r>
                      <a:r>
                        <a:rPr kumimoji="1" lang="pt-BR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1" lang="pt-BR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增加的百分比</a:t>
                      </a:r>
                      <a:endParaRPr kumimoji="1" lang="zh-CN" alt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75.00</a:t>
                      </a:r>
                      <a:r>
                        <a:rPr kumimoji="1" lang="zh-CN" alt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％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50.00</a:t>
                      </a:r>
                      <a:r>
                        <a:rPr kumimoji="1" lang="zh-CN" alt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31.25</a:t>
                      </a:r>
                      <a:r>
                        <a:rPr kumimoji="1" lang="zh-CN" alt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32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18.75</a:t>
                      </a:r>
                      <a:r>
                        <a:rPr kumimoji="1" lang="zh-CN" alt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64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10.94</a:t>
                      </a:r>
                      <a:r>
                        <a:rPr kumimoji="1" lang="zh-CN" alt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128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6.25</a:t>
                      </a:r>
                      <a:r>
                        <a:rPr kumimoji="1" lang="zh-CN" alt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256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3.52</a:t>
                      </a:r>
                      <a:r>
                        <a:rPr kumimoji="1" lang="zh-CN" alt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％</a:t>
                      </a:r>
                      <a:endParaRPr kumimoji="1" lang="zh-CN" alt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5">
            <a:extLst>
              <a:ext uri="{FF2B5EF4-FFF2-40B4-BE49-F238E27FC236}">
                <a16:creationId xmlns:a16="http://schemas.microsoft.com/office/drawing/2014/main" id="{D58081EA-9636-4A66-A0FB-D754D9C7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231" y="1635222"/>
            <a:ext cx="2330523" cy="574675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50000" dirty="0"/>
              <a:t>k </a:t>
            </a:r>
            <a:r>
              <a:rPr lang="zh-CN" altLang="en-US" dirty="0">
                <a:latin typeface="+mn-ea"/>
                <a:ea typeface="+mn-ea"/>
              </a:rPr>
              <a:t>≥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pt-BR" altLang="zh-CN" i="1" dirty="0">
                <a:solidFill>
                  <a:srgbClr val="000000"/>
                </a:solidFill>
              </a:rPr>
              <a:t>n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349D3B-13C6-41F0-9329-F3D8F114427D}"/>
              </a:ext>
            </a:extLst>
          </p:cNvPr>
          <p:cNvSpPr/>
          <p:nvPr/>
        </p:nvSpPr>
        <p:spPr>
          <a:xfrm>
            <a:off x="6742112" y="2835227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i="1" baseline="50000" dirty="0">
                <a:solidFill>
                  <a:srgbClr val="6600FF"/>
                </a:solidFill>
              </a:rPr>
              <a:t>k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k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</a:rPr>
              <a:t>5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302817-0F33-4F64-9D91-0FDA0BF27092}"/>
              </a:ext>
            </a:extLst>
          </p:cNvPr>
          <p:cNvSpPr/>
          <p:nvPr/>
        </p:nvSpPr>
        <p:spPr>
          <a:xfrm>
            <a:off x="6742112" y="3352055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i="1" baseline="50000" dirty="0">
                <a:solidFill>
                  <a:srgbClr val="6600FF"/>
                </a:solidFill>
              </a:rPr>
              <a:t>k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k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</a:rPr>
              <a:t>9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EF6F77-0A26-4A6A-BEB3-634D9A994A06}"/>
              </a:ext>
            </a:extLst>
          </p:cNvPr>
          <p:cNvSpPr/>
          <p:nvPr/>
        </p:nvSpPr>
        <p:spPr>
          <a:xfrm>
            <a:off x="6742112" y="3868883"/>
            <a:ext cx="1893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i="1" baseline="50000" dirty="0">
                <a:solidFill>
                  <a:srgbClr val="6600FF"/>
                </a:solidFill>
              </a:rPr>
              <a:t>k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k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</a:rPr>
              <a:t>17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69030B-65C9-424E-97C3-101A126FC8E3}"/>
              </a:ext>
            </a:extLst>
          </p:cNvPr>
          <p:cNvSpPr/>
          <p:nvPr/>
        </p:nvSpPr>
        <p:spPr>
          <a:xfrm>
            <a:off x="6742112" y="4385711"/>
            <a:ext cx="1893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i="1" baseline="50000" dirty="0">
                <a:solidFill>
                  <a:srgbClr val="6600FF"/>
                </a:solidFill>
              </a:rPr>
              <a:t>k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k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</a:rPr>
              <a:t>33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CFD2AC-D135-430D-8651-A585284D0FBF}"/>
              </a:ext>
            </a:extLst>
          </p:cNvPr>
          <p:cNvSpPr/>
          <p:nvPr/>
        </p:nvSpPr>
        <p:spPr>
          <a:xfrm>
            <a:off x="6742112" y="4902539"/>
            <a:ext cx="1893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i="1" baseline="50000" dirty="0">
                <a:solidFill>
                  <a:srgbClr val="6600FF"/>
                </a:solidFill>
              </a:rPr>
              <a:t>k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k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</a:rPr>
              <a:t>65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60F0F5-D0C0-4344-9FD4-2FC59AA1B67D}"/>
              </a:ext>
            </a:extLst>
          </p:cNvPr>
          <p:cNvSpPr/>
          <p:nvPr/>
        </p:nvSpPr>
        <p:spPr>
          <a:xfrm>
            <a:off x="6742112" y="5419367"/>
            <a:ext cx="2073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i="1" baseline="50000" dirty="0">
                <a:solidFill>
                  <a:srgbClr val="6600FF"/>
                </a:solidFill>
              </a:rPr>
              <a:t>k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k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</a:rPr>
              <a:t>129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662B6C-4E7B-41C5-95F3-E9D0D434914C}"/>
              </a:ext>
            </a:extLst>
          </p:cNvPr>
          <p:cNvSpPr/>
          <p:nvPr/>
        </p:nvSpPr>
        <p:spPr>
          <a:xfrm>
            <a:off x="6742112" y="5936193"/>
            <a:ext cx="2073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i="1" baseline="50000" dirty="0">
                <a:solidFill>
                  <a:srgbClr val="6600FF"/>
                </a:solidFill>
              </a:rPr>
              <a:t>k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k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257</a:t>
            </a:r>
            <a:endParaRPr lang="zh-CN" alt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4CE5B-48F6-42B9-869C-29C842A9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码距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9900"/>
                </a:solidFill>
              </a:rPr>
              <a:t>校验位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9900"/>
                </a:solidFill>
              </a:rPr>
              <a:t>位数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E6A9C-5B1D-419D-ABC7-B56E5E6B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2" y="573602"/>
            <a:ext cx="4247802" cy="1592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要求可以</a:t>
            </a:r>
            <a:r>
              <a:rPr lang="zh-CN" altLang="en-US" dirty="0">
                <a:solidFill>
                  <a:srgbClr val="C00000"/>
                </a:solidFill>
              </a:rPr>
              <a:t>纠正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位错误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CC0066"/>
                </a:solidFill>
              </a:rPr>
              <a:t>数据位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6600FF"/>
                </a:solidFill>
              </a:rPr>
              <a:t>校验位</a:t>
            </a:r>
            <a:r>
              <a:rPr lang="zh-CN" altLang="en-US" dirty="0"/>
              <a:t>之间</a:t>
            </a:r>
            <a:br>
              <a:rPr lang="en-US" altLang="zh-CN" dirty="0"/>
            </a:br>
            <a:r>
              <a:rPr lang="zh-CN" altLang="en-US" dirty="0"/>
              <a:t>位数的关系：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6C20-271F-4267-8444-D108A0E3F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79389A-BAF3-4853-854B-1984B861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837357"/>
            <a:ext cx="2232025" cy="576262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C01573-90D5-47F5-A21D-2FE12948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837357"/>
            <a:ext cx="1657350" cy="576262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校验码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B287298-DF55-4D7B-8847-F1A0CC78EF02}"/>
              </a:ext>
            </a:extLst>
          </p:cNvPr>
          <p:cNvSpPr>
            <a:spLocks/>
          </p:cNvSpPr>
          <p:nvPr/>
        </p:nvSpPr>
        <p:spPr bwMode="auto">
          <a:xfrm rot="16200000">
            <a:off x="5769769" y="512713"/>
            <a:ext cx="215900" cy="2160587"/>
          </a:xfrm>
          <a:prstGeom prst="leftBrace">
            <a:avLst>
              <a:gd name="adj1" fmla="val 6541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7B08273-794C-42AC-BA0F-EA9C1A0A5C70}"/>
              </a:ext>
            </a:extLst>
          </p:cNvPr>
          <p:cNvSpPr>
            <a:spLocks/>
          </p:cNvSpPr>
          <p:nvPr/>
        </p:nvSpPr>
        <p:spPr bwMode="auto">
          <a:xfrm rot="16200000">
            <a:off x="7786688" y="800844"/>
            <a:ext cx="215900" cy="1584325"/>
          </a:xfrm>
          <a:prstGeom prst="leftBrace">
            <a:avLst>
              <a:gd name="adj1" fmla="val 6543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F38C14B-8947-491C-A34B-422367C03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7" y="1629519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ED9048EB-91EE-48C1-93B4-939174497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7" y="1629519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2E39A9F3-6E70-4928-9E79-2A0CDDD9A60A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634163" y="-1288306"/>
            <a:ext cx="215900" cy="3889375"/>
          </a:xfrm>
          <a:prstGeom prst="leftBrace">
            <a:avLst>
              <a:gd name="adj1" fmla="val 6830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DB0F948-CD4F-45F1-A9B0-EEC00B50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63" y="116632"/>
            <a:ext cx="26654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</a:rPr>
              <a:t>码字：</a:t>
            </a:r>
            <a:r>
              <a:rPr lang="en-US" altLang="zh-CN" i="1" dirty="0">
                <a:solidFill>
                  <a:srgbClr val="FF3300"/>
                </a:solidFill>
              </a:rPr>
              <a:t>m</a:t>
            </a:r>
            <a:r>
              <a:rPr lang="zh-CN" altLang="en-US" dirty="0">
                <a:solidFill>
                  <a:srgbClr val="FF3300"/>
                </a:solidFill>
              </a:rPr>
              <a:t>位</a:t>
            </a:r>
          </a:p>
        </p:txBody>
      </p:sp>
      <p:graphicFrame>
        <p:nvGraphicFramePr>
          <p:cNvPr id="13" name="Group 175">
            <a:extLst>
              <a:ext uri="{FF2B5EF4-FFF2-40B4-BE49-F238E27FC236}">
                <a16:creationId xmlns:a16="http://schemas.microsoft.com/office/drawing/2014/main" id="{E75BAE4D-6F4D-491C-95E4-A52BBA29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56685"/>
              </p:ext>
            </p:extLst>
          </p:nvPr>
        </p:nvGraphicFramePr>
        <p:xfrm>
          <a:off x="251520" y="2315846"/>
          <a:ext cx="4248472" cy="4145280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数据位数 </a:t>
                      </a: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pt-BR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校验码位数 </a:t>
                      </a:r>
                      <a:r>
                        <a:rPr kumimoji="1" lang="pt-BR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1" lang="pt-BR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endParaRPr kumimoji="1" lang="pt-B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endParaRPr kumimoji="1" lang="pt-B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26</a:t>
                      </a:r>
                      <a:endParaRPr kumimoji="1" lang="pt-B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27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1" lang="pt-B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58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120</a:t>
                      </a:r>
                      <a:endParaRPr kumimoji="1" lang="pt-B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121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247</a:t>
                      </a:r>
                      <a:endParaRPr kumimoji="1" lang="pt-B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248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～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502</a:t>
                      </a:r>
                      <a:endParaRPr kumimoji="1" lang="pt-B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5">
            <a:extLst>
              <a:ext uri="{FF2B5EF4-FFF2-40B4-BE49-F238E27FC236}">
                <a16:creationId xmlns:a16="http://schemas.microsoft.com/office/drawing/2014/main" id="{D58081EA-9636-4A66-A0FB-D754D9C7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231" y="1635222"/>
            <a:ext cx="2330523" cy="574675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50000" dirty="0"/>
              <a:t>k </a:t>
            </a:r>
            <a:r>
              <a:rPr lang="zh-CN" altLang="en-US" dirty="0">
                <a:latin typeface="+mn-ea"/>
                <a:ea typeface="+mn-ea"/>
              </a:rPr>
              <a:t>≥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pt-BR" altLang="zh-CN" i="1" dirty="0">
                <a:solidFill>
                  <a:srgbClr val="000000"/>
                </a:solidFill>
              </a:rPr>
              <a:t>n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349D3B-13C6-41F0-9329-F3D8F114427D}"/>
              </a:ext>
            </a:extLst>
          </p:cNvPr>
          <p:cNvSpPr/>
          <p:nvPr/>
        </p:nvSpPr>
        <p:spPr>
          <a:xfrm>
            <a:off x="4568402" y="2835227"/>
            <a:ext cx="3890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baseline="50000" dirty="0">
                <a:solidFill>
                  <a:srgbClr val="6600FF"/>
                </a:solidFill>
              </a:rPr>
              <a:t>3</a:t>
            </a:r>
            <a:r>
              <a:rPr lang="pt-BR" altLang="zh-CN" i="1" baseline="50000" dirty="0">
                <a:solidFill>
                  <a:srgbClr val="6600FF"/>
                </a:solidFill>
              </a:rPr>
              <a:t>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n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6600FF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66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6600FF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6600FF"/>
                </a:solidFill>
                <a:latin typeface="Courier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4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04D8FD-668F-4DDC-AECB-A0B3F4A4D46E}"/>
              </a:ext>
            </a:extLst>
          </p:cNvPr>
          <p:cNvSpPr/>
          <p:nvPr/>
        </p:nvSpPr>
        <p:spPr>
          <a:xfrm>
            <a:off x="4569989" y="3358447"/>
            <a:ext cx="4050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baseline="50000" dirty="0">
                <a:solidFill>
                  <a:srgbClr val="6600FF"/>
                </a:solidFill>
              </a:rPr>
              <a:t>4</a:t>
            </a:r>
            <a:r>
              <a:rPr lang="pt-BR" altLang="zh-CN" i="1" baseline="50000" dirty="0">
                <a:solidFill>
                  <a:srgbClr val="6600FF"/>
                </a:solidFill>
              </a:rPr>
              <a:t>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n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6600FF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66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6600FF"/>
                </a:solidFill>
                <a:cs typeface="Times New Roman" pitchFamily="18" charset="0"/>
              </a:rPr>
              <a:t>4</a:t>
            </a:r>
            <a:r>
              <a:rPr lang="en-US" altLang="zh-CN" dirty="0">
                <a:solidFill>
                  <a:srgbClr val="6600FF"/>
                </a:solidFill>
                <a:latin typeface="Courier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11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4AF7BC-89D4-4F5C-BDDE-C39B13267540}"/>
              </a:ext>
            </a:extLst>
          </p:cNvPr>
          <p:cNvSpPr/>
          <p:nvPr/>
        </p:nvSpPr>
        <p:spPr>
          <a:xfrm>
            <a:off x="4568402" y="3867387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baseline="50000" dirty="0">
                <a:solidFill>
                  <a:srgbClr val="6600FF"/>
                </a:solidFill>
              </a:rPr>
              <a:t>5</a:t>
            </a:r>
            <a:r>
              <a:rPr lang="pt-BR" altLang="zh-CN" i="1" baseline="50000" dirty="0">
                <a:solidFill>
                  <a:srgbClr val="6600FF"/>
                </a:solidFill>
              </a:rPr>
              <a:t>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n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6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6600FF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66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6600FF"/>
                </a:solidFill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srgbClr val="6600FF"/>
                </a:solidFill>
                <a:latin typeface="Courier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6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26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DEAF4D-8490-4102-939D-D0EF39E430B4}"/>
              </a:ext>
            </a:extLst>
          </p:cNvPr>
          <p:cNvSpPr/>
          <p:nvPr/>
        </p:nvSpPr>
        <p:spPr>
          <a:xfrm>
            <a:off x="4568402" y="4377452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baseline="50000" dirty="0">
                <a:solidFill>
                  <a:srgbClr val="6600FF"/>
                </a:solidFill>
              </a:rPr>
              <a:t>6</a:t>
            </a:r>
            <a:r>
              <a:rPr lang="pt-BR" altLang="zh-CN" i="1" baseline="50000" dirty="0">
                <a:solidFill>
                  <a:srgbClr val="6600FF"/>
                </a:solidFill>
              </a:rPr>
              <a:t>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n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7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6600FF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66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6600FF"/>
                </a:solidFill>
                <a:cs typeface="Times New Roman" pitchFamily="18" charset="0"/>
              </a:rPr>
              <a:t>6</a:t>
            </a:r>
            <a:r>
              <a:rPr lang="en-US" altLang="zh-CN" dirty="0">
                <a:solidFill>
                  <a:srgbClr val="6600FF"/>
                </a:solidFill>
                <a:latin typeface="Courier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7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57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072AD6-EFFE-4559-B25C-9A5DC61C724E}"/>
              </a:ext>
            </a:extLst>
          </p:cNvPr>
          <p:cNvSpPr/>
          <p:nvPr/>
        </p:nvSpPr>
        <p:spPr>
          <a:xfrm>
            <a:off x="4568402" y="4899547"/>
            <a:ext cx="4249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baseline="50000" dirty="0">
                <a:solidFill>
                  <a:srgbClr val="6600FF"/>
                </a:solidFill>
              </a:rPr>
              <a:t>7</a:t>
            </a:r>
            <a:r>
              <a:rPr lang="pt-BR" altLang="zh-CN" i="1" baseline="50000" dirty="0">
                <a:solidFill>
                  <a:srgbClr val="6600FF"/>
                </a:solidFill>
              </a:rPr>
              <a:t>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n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8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6600FF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66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6600FF"/>
                </a:solidFill>
                <a:cs typeface="Times New Roman" pitchFamily="18" charset="0"/>
              </a:rPr>
              <a:t>7</a:t>
            </a:r>
            <a:r>
              <a:rPr lang="en-US" altLang="zh-CN" dirty="0">
                <a:solidFill>
                  <a:srgbClr val="6600FF"/>
                </a:solidFill>
                <a:latin typeface="Courier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8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120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FCD49D-10F1-4851-B27C-8CC9D1D1DEC2}"/>
              </a:ext>
            </a:extLst>
          </p:cNvPr>
          <p:cNvSpPr/>
          <p:nvPr/>
        </p:nvSpPr>
        <p:spPr>
          <a:xfrm>
            <a:off x="4568402" y="5421642"/>
            <a:ext cx="4249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baseline="50000" dirty="0">
                <a:solidFill>
                  <a:srgbClr val="6600FF"/>
                </a:solidFill>
              </a:rPr>
              <a:t>8</a:t>
            </a:r>
            <a:r>
              <a:rPr lang="pt-BR" altLang="zh-CN" i="1" baseline="50000" dirty="0">
                <a:solidFill>
                  <a:srgbClr val="6600FF"/>
                </a:solidFill>
              </a:rPr>
              <a:t> 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zh-CN" altLang="en-US" dirty="0">
                <a:solidFill>
                  <a:srgbClr val="6600FF"/>
                </a:solidFill>
              </a:rPr>
              <a:t> </a:t>
            </a:r>
            <a:r>
              <a:rPr lang="pt-BR" altLang="zh-CN" i="1" dirty="0">
                <a:solidFill>
                  <a:srgbClr val="6600FF"/>
                </a:solidFill>
              </a:rPr>
              <a:t>n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9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6600FF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66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6600FF"/>
                </a:solidFill>
                <a:cs typeface="Times New Roman" pitchFamily="18" charset="0"/>
              </a:rPr>
              <a:t>8</a:t>
            </a:r>
            <a:r>
              <a:rPr lang="en-US" altLang="zh-CN" dirty="0">
                <a:solidFill>
                  <a:srgbClr val="6600FF"/>
                </a:solidFill>
                <a:latin typeface="Courier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9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247</a:t>
            </a:r>
            <a:endParaRPr lang="zh-CN" altLang="en-US" dirty="0">
              <a:solidFill>
                <a:srgbClr val="6600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40AF4F-AFE7-45C8-958C-A56FBA8DCB98}"/>
              </a:ext>
            </a:extLst>
          </p:cNvPr>
          <p:cNvSpPr/>
          <p:nvPr/>
        </p:nvSpPr>
        <p:spPr>
          <a:xfrm>
            <a:off x="4574636" y="5940499"/>
            <a:ext cx="4461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altLang="zh-CN" dirty="0">
                <a:solidFill>
                  <a:srgbClr val="6600FF"/>
                </a:solidFill>
              </a:rPr>
              <a:t>2</a:t>
            </a:r>
            <a:r>
              <a:rPr lang="pt-BR" altLang="zh-CN" baseline="50000" dirty="0">
                <a:solidFill>
                  <a:srgbClr val="6600FF"/>
                </a:solidFill>
              </a:rPr>
              <a:t>9</a:t>
            </a:r>
            <a:r>
              <a:rPr lang="zh-CN" altLang="en-US" dirty="0">
                <a:solidFill>
                  <a:srgbClr val="6600FF"/>
                </a:solidFill>
                <a:latin typeface="+mn-ea"/>
              </a:rPr>
              <a:t>≥</a:t>
            </a:r>
            <a:r>
              <a:rPr lang="pt-BR" altLang="zh-CN" i="1" dirty="0">
                <a:solidFill>
                  <a:srgbClr val="6600FF"/>
                </a:solidFill>
              </a:rPr>
              <a:t>n</a:t>
            </a:r>
            <a:r>
              <a:rPr lang="zh-CN" altLang="pt-BR" dirty="0">
                <a:solidFill>
                  <a:srgbClr val="6600FF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10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6600FF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66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2</a:t>
            </a:r>
            <a:r>
              <a:rPr lang="en-US" altLang="zh-CN" baseline="30000" dirty="0">
                <a:solidFill>
                  <a:srgbClr val="6600FF"/>
                </a:solidFill>
                <a:cs typeface="Times New Roman" pitchFamily="18" charset="0"/>
              </a:rPr>
              <a:t>9</a:t>
            </a:r>
            <a:r>
              <a:rPr lang="en-US" altLang="zh-CN" dirty="0">
                <a:solidFill>
                  <a:srgbClr val="6600FF"/>
                </a:solidFill>
                <a:latin typeface="Courier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10</a:t>
            </a:r>
            <a:r>
              <a:rPr lang="zh-CN" altLang="en-US" dirty="0">
                <a:solidFill>
                  <a:srgbClr val="6600FF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6600FF"/>
                </a:solidFill>
                <a:cs typeface="Times New Roman" pitchFamily="18" charset="0"/>
              </a:rPr>
              <a:t>502</a:t>
            </a:r>
            <a:endParaRPr lang="zh-CN" alt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4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BE0FA-F082-4788-9D0C-57B921968C1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二、奇偶校验码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712200" cy="6121400"/>
          </a:xfrm>
        </p:spPr>
        <p:txBody>
          <a:bodyPr/>
          <a:lstStyle/>
          <a:p>
            <a:r>
              <a:rPr lang="zh-CN" altLang="en-US" dirty="0"/>
              <a:t>定义：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aseline="-30000" dirty="0">
                <a:solidFill>
                  <a:srgbClr val="000000"/>
                </a:solidFill>
              </a:rPr>
              <a:t>-1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aseline="-30000" dirty="0">
                <a:solidFill>
                  <a:srgbClr val="000000"/>
                </a:solidFill>
              </a:rPr>
              <a:t>-2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1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0 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是一个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位字，则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奇校验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位 </a:t>
            </a:r>
            <a:r>
              <a:rPr lang="en-US" altLang="zh-CN" i="1" dirty="0"/>
              <a:t>C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定义为：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en-US" altLang="zh-CN" i="1" dirty="0"/>
              <a:t>X</a:t>
            </a:r>
            <a:r>
              <a:rPr lang="zh-CN" altLang="en-US" dirty="0"/>
              <a:t>中包含有</a:t>
            </a:r>
            <a:r>
              <a:rPr lang="zh-CN" altLang="en-US" dirty="0">
                <a:solidFill>
                  <a:srgbClr val="0000FF"/>
                </a:solidFill>
              </a:rPr>
              <a:t>奇数个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时，</a:t>
            </a:r>
            <a:r>
              <a:rPr lang="en-US" altLang="zh-CN" i="1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，既</a:t>
            </a:r>
            <a:r>
              <a:rPr lang="en-US" altLang="zh-CN" i="1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FF0066"/>
                </a:solidFill>
                <a:ea typeface="黑体" pitchFamily="2" charset="-122"/>
              </a:rPr>
              <a:t>偶校验</a:t>
            </a:r>
            <a:r>
              <a:rPr lang="zh-CN" altLang="en-US" dirty="0"/>
              <a:t>位 </a:t>
            </a:r>
            <a:r>
              <a:rPr lang="en-US" altLang="zh-CN" i="1" dirty="0"/>
              <a:t>C </a:t>
            </a:r>
            <a:r>
              <a:rPr lang="zh-CN" altLang="en-US" dirty="0"/>
              <a:t>定义为：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当</a:t>
            </a:r>
            <a:r>
              <a:rPr lang="en-US" altLang="zh-CN" i="1" dirty="0"/>
              <a:t>X</a:t>
            </a:r>
            <a:r>
              <a:rPr lang="zh-CN" altLang="en-US" dirty="0"/>
              <a:t>中包含有</a:t>
            </a:r>
            <a:r>
              <a:rPr lang="zh-CN" altLang="en-US" dirty="0">
                <a:solidFill>
                  <a:srgbClr val="0000FF"/>
                </a:solidFill>
              </a:rPr>
              <a:t>偶数个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时，</a:t>
            </a:r>
            <a:r>
              <a:rPr lang="en-US" altLang="zh-CN" i="1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27108" name="Object 4"/>
          <p:cNvGraphicFramePr>
            <a:graphicFrameLocks noChangeAspect="1"/>
          </p:cNvGraphicFramePr>
          <p:nvPr/>
        </p:nvGraphicFramePr>
        <p:xfrm>
          <a:off x="1093788" y="1989138"/>
          <a:ext cx="6524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235" name="公式" r:id="rId3" imgW="2260440" imgH="253800" progId="Equation.3">
                  <p:embed/>
                </p:oleObj>
              </mc:Choice>
              <mc:Fallback>
                <p:oleObj name="公式" r:id="rId3" imgW="22604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989138"/>
                        <a:ext cx="65246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7110" name="Object 6"/>
          <p:cNvGraphicFramePr>
            <a:graphicFrameLocks noChangeAspect="1"/>
          </p:cNvGraphicFramePr>
          <p:nvPr/>
        </p:nvGraphicFramePr>
        <p:xfrm>
          <a:off x="900113" y="4217988"/>
          <a:ext cx="6524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236" name="公式" r:id="rId5" imgW="2260440" imgH="228600" progId="Equation.3">
                  <p:embed/>
                </p:oleObj>
              </mc:Choice>
              <mc:Fallback>
                <p:oleObj name="公式" r:id="rId5" imgW="22604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17988"/>
                        <a:ext cx="65246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7112" name="Line 8"/>
          <p:cNvSpPr>
            <a:spLocks noChangeShapeType="1"/>
          </p:cNvSpPr>
          <p:nvPr/>
        </p:nvSpPr>
        <p:spPr bwMode="auto">
          <a:xfrm>
            <a:off x="2317750" y="15795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7113" name="Line 9"/>
          <p:cNvSpPr>
            <a:spLocks noChangeShapeType="1"/>
          </p:cNvSpPr>
          <p:nvPr/>
        </p:nvSpPr>
        <p:spPr bwMode="auto">
          <a:xfrm>
            <a:off x="4787900" y="28527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B23D07-8CE4-45A6-93C7-3CD2A6B0BDC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二、奇偶校验码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3738"/>
            <a:ext cx="8712200" cy="5688012"/>
          </a:xfrm>
        </p:spPr>
        <p:txBody>
          <a:bodyPr/>
          <a:lstStyle/>
          <a:p>
            <a:r>
              <a:rPr lang="zh-CN" altLang="en-US" dirty="0"/>
              <a:t>校验过程：</a:t>
            </a:r>
            <a:br>
              <a:rPr lang="zh-CN" altLang="en-US" dirty="0"/>
            </a:br>
            <a:r>
              <a:rPr lang="zh-CN" altLang="en-US" dirty="0"/>
              <a:t>将一个字</a:t>
            </a:r>
            <a:r>
              <a:rPr lang="en-US" altLang="zh-CN" i="1" dirty="0"/>
              <a:t>X</a:t>
            </a:r>
            <a:r>
              <a:rPr lang="zh-CN" altLang="en-US" dirty="0"/>
              <a:t>从部件</a:t>
            </a:r>
            <a:r>
              <a:rPr lang="en-US" altLang="zh-CN" dirty="0"/>
              <a:t>A</a:t>
            </a:r>
            <a:r>
              <a:rPr lang="zh-CN" altLang="en-US" dirty="0"/>
              <a:t>传送到部件</a:t>
            </a:r>
            <a:r>
              <a:rPr lang="en-US" altLang="zh-CN" dirty="0"/>
              <a:t>B</a:t>
            </a:r>
            <a:r>
              <a:rPr lang="zh-CN" altLang="en-US" dirty="0"/>
              <a:t>，采用</a:t>
            </a:r>
            <a:r>
              <a:rPr lang="zh-CN" altLang="en-US" dirty="0">
                <a:solidFill>
                  <a:srgbClr val="FF6600"/>
                </a:solidFill>
                <a:ea typeface="黑体" pitchFamily="2" charset="-122"/>
              </a:rPr>
              <a:t>偶校验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rgbClr val="FF0066"/>
                </a:solidFill>
              </a:rPr>
              <a:t>发送端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计算出校验位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，与要发送的数据合在一起，将（</a:t>
            </a:r>
            <a:r>
              <a:rPr lang="en-US" altLang="zh-CN" i="1" dirty="0">
                <a:solidFill>
                  <a:srgbClr val="000000"/>
                </a:solidFill>
              </a:rPr>
              <a:t>c x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aseline="-30000" dirty="0">
                <a:solidFill>
                  <a:srgbClr val="000000"/>
                </a:solidFill>
              </a:rPr>
              <a:t>-1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aseline="-30000" dirty="0">
                <a:solidFill>
                  <a:srgbClr val="000000"/>
                </a:solidFill>
              </a:rPr>
              <a:t>-2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…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1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）发送到接收端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66"/>
                </a:solidFill>
                <a:cs typeface="Times New Roman" pitchFamily="18" charset="0"/>
              </a:rPr>
              <a:t>接收端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接收到的是                                                     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然后计算</a:t>
            </a:r>
          </a:p>
          <a:p>
            <a:pPr lvl="2"/>
            <a:endParaRPr lang="zh-CN" altLang="en-US" dirty="0">
              <a:solidFill>
                <a:srgbClr val="000000"/>
              </a:solidFill>
            </a:endParaRPr>
          </a:p>
          <a:p>
            <a:pPr lvl="2">
              <a:spcBef>
                <a:spcPct val="50000"/>
              </a:spcBef>
            </a:pPr>
            <a:r>
              <a:rPr lang="zh-CN" altLang="en-US" dirty="0"/>
              <a:t>若</a:t>
            </a:r>
            <a:r>
              <a:rPr lang="en-US" altLang="zh-CN" i="1" dirty="0"/>
              <a:t>F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，收到的信息有错；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i="1" dirty="0"/>
              <a:t>F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，字</a:t>
            </a:r>
            <a:r>
              <a:rPr lang="en-US" altLang="zh-CN" i="1" dirty="0"/>
              <a:t>X</a:t>
            </a:r>
            <a:r>
              <a:rPr lang="zh-CN" altLang="en-US" dirty="0"/>
              <a:t>传送正确。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8136" name="Object 8"/>
              <p:cNvSpPr txBox="1"/>
              <p:nvPr/>
            </p:nvSpPr>
            <p:spPr bwMode="auto">
              <a:xfrm>
                <a:off x="1043609" y="4508500"/>
                <a:ext cx="7128792" cy="5778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+mn-lt"/>
                        </a:rPr>
                        <m:t>F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′⊕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⊕⋅⋅⋅⊕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813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9" y="4508500"/>
                <a:ext cx="7128792" cy="577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CFD3A2B5-65D0-4F6D-B7BA-439E3759DDAD}"/>
                  </a:ext>
                </a:extLst>
              </p:cNvPr>
              <p:cNvSpPr txBox="1"/>
              <p:nvPr/>
            </p:nvSpPr>
            <p:spPr bwMode="auto">
              <a:xfrm>
                <a:off x="2914672" y="3565176"/>
                <a:ext cx="4845546" cy="5778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smtClean="0">
                          <a:solidFill>
                            <a:srgbClr val="000000"/>
                          </a:solidFill>
                          <a:latin typeface="+mn-lt"/>
                        </a:rPr>
                        <m:t>X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⋅⋅⋅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CFD3A2B5-65D0-4F6D-B7BA-439E3759D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4672" y="3565176"/>
                <a:ext cx="4845546" cy="577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836A3D-1FB3-4345-9E6E-E2C6C3CC1AE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二、奇偶校验码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8680"/>
            <a:ext cx="8712200" cy="604867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/>
              <a:t>缺点：</a:t>
            </a:r>
          </a:p>
          <a:p>
            <a:pPr lvl="1">
              <a:spcBef>
                <a:spcPts val="200"/>
              </a:spcBef>
            </a:pPr>
            <a:r>
              <a:rPr lang="zh-CN" altLang="en-US" dirty="0"/>
              <a:t>只能检测每个字中所产生的</a:t>
            </a:r>
            <a:r>
              <a:rPr lang="zh-CN" altLang="en-US" dirty="0">
                <a:solidFill>
                  <a:srgbClr val="CC0066"/>
                </a:solidFill>
              </a:rPr>
              <a:t>奇数个错误</a:t>
            </a:r>
          </a:p>
          <a:p>
            <a:pPr lvl="1">
              <a:spcBef>
                <a:spcPts val="200"/>
              </a:spcBef>
            </a:pPr>
            <a:r>
              <a:rPr lang="zh-CN" altLang="en-US" dirty="0"/>
              <a:t>不具备</a:t>
            </a:r>
            <a:r>
              <a:rPr lang="zh-CN" altLang="en-US" dirty="0">
                <a:solidFill>
                  <a:srgbClr val="CC0066"/>
                </a:solidFill>
              </a:rPr>
              <a:t>纠错</a:t>
            </a:r>
            <a:r>
              <a:rPr lang="zh-CN" altLang="en-US" dirty="0"/>
              <a:t>能力</a:t>
            </a:r>
          </a:p>
          <a:p>
            <a:pPr>
              <a:spcBef>
                <a:spcPts val="200"/>
              </a:spcBef>
            </a:pPr>
            <a:r>
              <a:rPr lang="zh-CN" altLang="en-US" dirty="0"/>
              <a:t>优点：</a:t>
            </a:r>
          </a:p>
          <a:p>
            <a:pPr lvl="1">
              <a:spcBef>
                <a:spcPts val="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开销</a:t>
            </a:r>
            <a:r>
              <a:rPr lang="zh-CN" altLang="en-US" dirty="0"/>
              <a:t>小</a:t>
            </a:r>
          </a:p>
          <a:p>
            <a:pPr lvl="1">
              <a:spcBef>
                <a:spcPts val="200"/>
              </a:spcBef>
            </a:pPr>
            <a:r>
              <a:rPr lang="zh-CN" altLang="en-US" dirty="0"/>
              <a:t>常用于校验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字节长</a:t>
            </a:r>
            <a:r>
              <a:rPr lang="zh-CN" altLang="en-US" dirty="0"/>
              <a:t>的数据：</a:t>
            </a:r>
            <a:br>
              <a:rPr lang="zh-CN" altLang="en-US" dirty="0"/>
            </a:br>
            <a:r>
              <a:rPr lang="zh-CN" altLang="en-US" dirty="0">
                <a:solidFill>
                  <a:srgbClr val="0000FF"/>
                </a:solidFill>
              </a:rPr>
              <a:t>通常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字节长的数据编码发生错误时，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位出错的概率较大，两位以上同时出错的概率极小。</a:t>
            </a:r>
          </a:p>
          <a:p>
            <a:pPr>
              <a:spcBef>
                <a:spcPts val="200"/>
              </a:spcBef>
            </a:pPr>
            <a:r>
              <a:rPr lang="zh-CN" altLang="en-US" dirty="0"/>
              <a:t>常用于</a:t>
            </a:r>
          </a:p>
          <a:p>
            <a:pPr lvl="1">
              <a:spcBef>
                <a:spcPts val="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存储器</a:t>
            </a:r>
            <a:r>
              <a:rPr lang="zh-CN" altLang="en-US" dirty="0"/>
              <a:t>读写校验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zh-CN" altLang="en-US" dirty="0"/>
              <a:t>内存的存取过程，发生一位错的概率最大。</a:t>
            </a:r>
          </a:p>
          <a:p>
            <a:pPr lvl="2">
              <a:spcBef>
                <a:spcPts val="200"/>
              </a:spcBef>
            </a:pPr>
            <a:r>
              <a:rPr lang="zh-CN" altLang="en-US" dirty="0"/>
              <a:t>电路简单、速度高、易于实现。</a:t>
            </a:r>
          </a:p>
          <a:p>
            <a:pPr lvl="1">
              <a:spcBef>
                <a:spcPts val="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按字节传输</a:t>
            </a:r>
            <a:r>
              <a:rPr lang="zh-CN" altLang="en-US" dirty="0"/>
              <a:t>过程中的数据校验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6723C0-8A76-4A49-B8C3-C4AAAD484B07}"/>
              </a:ext>
            </a:extLst>
          </p:cNvPr>
          <p:cNvSpPr/>
          <p:nvPr/>
        </p:nvSpPr>
        <p:spPr>
          <a:xfrm>
            <a:off x="3463827" y="241484"/>
            <a:ext cx="3542958" cy="5232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/>
              <a:t>最小海明码距 </a:t>
            </a:r>
            <a:r>
              <a:rPr lang="zh-CN" altLang="en-US" i="1" dirty="0"/>
              <a:t>d</a:t>
            </a:r>
            <a:r>
              <a:rPr lang="zh-CN" altLang="en-US" i="1" baseline="-25000" dirty="0"/>
              <a:t>min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971B3D-131C-4C9B-A25A-61BD0FA6E5B6}" type="slidenum">
              <a:rPr lang="zh-CN" altLang="en-US"/>
              <a:pPr/>
              <a:t>15</a:t>
            </a:fld>
            <a:endParaRPr lang="en-US" altLang="zh-CN" dirty="0"/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二、奇偶校验码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712200" cy="66611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假定最高位为校验位，其余低</a:t>
            </a:r>
            <a:r>
              <a:rPr lang="en-US" altLang="zh-CN" dirty="0"/>
              <a:t>8</a:t>
            </a:r>
            <a:r>
              <a:rPr lang="zh-CN" altLang="en-US" dirty="0"/>
              <a:t>位为数据位。</a:t>
            </a:r>
            <a:endParaRPr lang="en-US" altLang="zh-CN" dirty="0"/>
          </a:p>
        </p:txBody>
      </p:sp>
      <p:graphicFrame>
        <p:nvGraphicFramePr>
          <p:cNvPr id="133029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54527"/>
              </p:ext>
            </p:extLst>
          </p:nvPr>
        </p:nvGraphicFramePr>
        <p:xfrm>
          <a:off x="466725" y="2133600"/>
          <a:ext cx="8208963" cy="3108960"/>
        </p:xfrm>
        <a:graphic>
          <a:graphicData uri="http://schemas.openxmlformats.org/drawingml/2006/table">
            <a:tbl>
              <a:tblPr/>
              <a:tblGrid>
                <a:gridCol w="273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偶校验编码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奇校验编码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01010101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01010101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01010101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00101010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00101010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00101010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00000000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00000000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00000000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01111111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01111111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01111111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11111111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11111111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Courier New" pitchFamily="49" charset="0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11111111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947D951-2833-4AF8-A17E-026C01B3B754}"/>
              </a:ext>
            </a:extLst>
          </p:cNvPr>
          <p:cNvSpPr/>
          <p:nvPr/>
        </p:nvSpPr>
        <p:spPr>
          <a:xfrm>
            <a:off x="3491880" y="265613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199478-2BB7-4EA1-A112-9B74B3759DA6}"/>
              </a:ext>
            </a:extLst>
          </p:cNvPr>
          <p:cNvSpPr/>
          <p:nvPr/>
        </p:nvSpPr>
        <p:spPr>
          <a:xfrm>
            <a:off x="3491880" y="316486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2B3E00-5518-44DC-9BA8-703F7171E903}"/>
              </a:ext>
            </a:extLst>
          </p:cNvPr>
          <p:cNvSpPr/>
          <p:nvPr/>
        </p:nvSpPr>
        <p:spPr>
          <a:xfrm>
            <a:off x="3491880" y="3696217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482957-86A8-4088-8D84-0DB55D2F6E76}"/>
              </a:ext>
            </a:extLst>
          </p:cNvPr>
          <p:cNvSpPr/>
          <p:nvPr/>
        </p:nvSpPr>
        <p:spPr>
          <a:xfrm>
            <a:off x="3491880" y="4204943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6E36AF-758B-41FA-9018-F24C9C268A9F}"/>
              </a:ext>
            </a:extLst>
          </p:cNvPr>
          <p:cNvSpPr/>
          <p:nvPr/>
        </p:nvSpPr>
        <p:spPr>
          <a:xfrm>
            <a:off x="3491880" y="4723736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F99A65-EC3F-4A67-B04C-EE0AF15E3BCC}"/>
              </a:ext>
            </a:extLst>
          </p:cNvPr>
          <p:cNvSpPr/>
          <p:nvPr/>
        </p:nvSpPr>
        <p:spPr>
          <a:xfrm>
            <a:off x="6246472" y="265613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86B10B-BB7C-4B53-9550-900291B43510}"/>
              </a:ext>
            </a:extLst>
          </p:cNvPr>
          <p:cNvSpPr/>
          <p:nvPr/>
        </p:nvSpPr>
        <p:spPr>
          <a:xfrm>
            <a:off x="6246472" y="3164860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E663BB-E1F9-40F4-A72B-DA86DDEB785D}"/>
              </a:ext>
            </a:extLst>
          </p:cNvPr>
          <p:cNvSpPr/>
          <p:nvPr/>
        </p:nvSpPr>
        <p:spPr>
          <a:xfrm>
            <a:off x="6246472" y="3696217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6DD70C-B852-44EA-B871-05788DD788DE}"/>
              </a:ext>
            </a:extLst>
          </p:cNvPr>
          <p:cNvSpPr/>
          <p:nvPr/>
        </p:nvSpPr>
        <p:spPr>
          <a:xfrm>
            <a:off x="6246472" y="4204943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81808F-8A38-4FF5-8F83-9970247CEB39}"/>
              </a:ext>
            </a:extLst>
          </p:cNvPr>
          <p:cNvSpPr/>
          <p:nvPr/>
        </p:nvSpPr>
        <p:spPr>
          <a:xfrm>
            <a:off x="6246472" y="4723736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717D2-BA42-4E32-A5C6-57843E4DC497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二、奇偶校验码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3384550"/>
          </a:xfrm>
        </p:spPr>
        <p:txBody>
          <a:bodyPr/>
          <a:lstStyle/>
          <a:p>
            <a:r>
              <a:rPr lang="zh-CN" altLang="en-US" dirty="0"/>
              <a:t>二维奇偶校验：磁带驱动器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垂直</a:t>
            </a:r>
            <a:r>
              <a:rPr lang="zh-CN" altLang="en-US" dirty="0"/>
              <a:t>冗余检查</a:t>
            </a:r>
            <a:r>
              <a:rPr lang="en-US" altLang="zh-CN" dirty="0"/>
              <a:t>VRC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Vertical Redundancy Check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垂直方向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行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上的奇偶校验检查。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纵向</a:t>
            </a:r>
            <a:r>
              <a:rPr lang="zh-CN" altLang="en-US" dirty="0"/>
              <a:t>冗余检查</a:t>
            </a:r>
            <a:r>
              <a:rPr lang="en-US" altLang="zh-CN" dirty="0"/>
              <a:t>LRC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Longitudinal Redundancy Check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纵长方向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列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上的奇偶检查。</a:t>
            </a:r>
            <a:endParaRPr lang="en-US" altLang="zh-CN" dirty="0"/>
          </a:p>
        </p:txBody>
      </p:sp>
      <p:sp>
        <p:nvSpPr>
          <p:cNvPr id="1331204" name="Rectangle 4"/>
          <p:cNvSpPr>
            <a:spLocks noChangeArrowheads="1"/>
          </p:cNvSpPr>
          <p:nvPr/>
        </p:nvSpPr>
        <p:spPr bwMode="auto">
          <a:xfrm>
            <a:off x="323850" y="3932238"/>
            <a:ext cx="871220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363" indent="-360363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给定一个字符串：“</a:t>
            </a:r>
            <a:r>
              <a:rPr lang="en-US" altLang="zh-CN" dirty="0"/>
              <a:t>We are friend</a:t>
            </a:r>
            <a:r>
              <a:rPr lang="zh-CN" altLang="en-US" dirty="0"/>
              <a:t>．”，</a:t>
            </a:r>
            <a:br>
              <a:rPr lang="en-US" altLang="zh-CN" dirty="0"/>
            </a:br>
            <a:r>
              <a:rPr lang="zh-CN" altLang="en-US" dirty="0"/>
              <a:t>采用二维奇偶校验检查（偶校验）。</a:t>
            </a:r>
          </a:p>
          <a:p>
            <a:pPr marL="360363" indent="-360363" algn="l">
              <a:spcBef>
                <a:spcPct val="2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zh-CN" altLang="en-US" dirty="0"/>
              <a:t>给出发送端的二维数据组织；</a:t>
            </a:r>
          </a:p>
          <a:p>
            <a:pPr marL="360363" indent="-360363" algn="l">
              <a:spcBef>
                <a:spcPct val="2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zh-CN" altLang="en-US" dirty="0"/>
              <a:t>人为引入错误，演示</a:t>
            </a:r>
            <a:r>
              <a:rPr lang="en-US" altLang="zh-CN" dirty="0"/>
              <a:t>VRC</a:t>
            </a:r>
            <a:r>
              <a:rPr lang="zh-CN" altLang="en-US" dirty="0"/>
              <a:t>和</a:t>
            </a:r>
            <a:r>
              <a:rPr lang="en-US" altLang="zh-CN" dirty="0"/>
              <a:t>LRC</a:t>
            </a:r>
            <a:r>
              <a:rPr lang="zh-CN" altLang="en-US" dirty="0"/>
              <a:t>的检错过程。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C76BC-C4AD-4A4F-8871-95881DE7231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二、奇偶校验码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6119813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给定一个字符串：“</a:t>
            </a:r>
            <a:r>
              <a:rPr lang="en-US" altLang="zh-CN"/>
              <a:t>We are friend</a:t>
            </a:r>
            <a:r>
              <a:rPr lang="zh-CN" altLang="en-US"/>
              <a:t>．”，采用二维奇偶校验检查（偶校验）。</a:t>
            </a:r>
          </a:p>
          <a:p>
            <a:pPr marL="533400" indent="-533400">
              <a:buSzTx/>
              <a:buFont typeface="Wingdings" pitchFamily="2" charset="2"/>
              <a:buAutoNum type="arabicPeriod"/>
            </a:pPr>
            <a:r>
              <a:rPr lang="zh-CN" altLang="en-US"/>
              <a:t>给出发送端的二维数据组织；</a:t>
            </a:r>
          </a:p>
          <a:p>
            <a:pPr marL="533400" indent="-533400">
              <a:buSzTx/>
              <a:buFont typeface="Wingdings" pitchFamily="2" charset="2"/>
              <a:buAutoNum type="arabicPeriod"/>
            </a:pPr>
            <a:r>
              <a:rPr lang="zh-CN" altLang="en-US"/>
              <a:t>人为引入错误，演示</a:t>
            </a:r>
            <a:r>
              <a:rPr lang="en-US" altLang="zh-CN"/>
              <a:t>VRC</a:t>
            </a:r>
            <a:r>
              <a:rPr lang="zh-CN" altLang="en-US"/>
              <a:t>和</a:t>
            </a:r>
            <a:r>
              <a:rPr lang="en-US" altLang="zh-CN"/>
              <a:t>LRC</a:t>
            </a:r>
            <a:r>
              <a:rPr lang="zh-CN" altLang="en-US"/>
              <a:t>的检错过程。</a:t>
            </a:r>
          </a:p>
          <a:p>
            <a:pPr marL="533400" indent="-53340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533400" indent="-533400">
              <a:buSzTx/>
              <a:buFont typeface="Wingdings" pitchFamily="2" charset="2"/>
              <a:buNone/>
            </a:pPr>
            <a:r>
              <a:rPr lang="zh-CN" altLang="en-US"/>
              <a:t>发送端：</a:t>
            </a:r>
          </a:p>
          <a:p>
            <a:pPr marL="533400" indent="-533400">
              <a:buSzTx/>
              <a:buFont typeface="Wingdings" pitchFamily="2" charset="2"/>
              <a:buNone/>
            </a:pPr>
            <a:endParaRPr lang="zh-CN" altLang="en-US"/>
          </a:p>
          <a:p>
            <a:pPr marL="533400" indent="-533400">
              <a:buSzTx/>
              <a:buFont typeface="Wingdings" pitchFamily="2" charset="2"/>
              <a:buNone/>
            </a:pPr>
            <a:endParaRPr lang="zh-CN" altLang="en-US"/>
          </a:p>
          <a:p>
            <a:pPr marL="533400" indent="-533400">
              <a:buSzTx/>
              <a:buFont typeface="Wingdings" pitchFamily="2" charset="2"/>
              <a:buNone/>
            </a:pPr>
            <a:endParaRPr lang="zh-CN" altLang="en-US"/>
          </a:p>
          <a:p>
            <a:pPr marL="533400" indent="-533400">
              <a:buSzTx/>
              <a:buFont typeface="Wingdings" pitchFamily="2" charset="2"/>
              <a:buNone/>
            </a:pPr>
            <a:r>
              <a:rPr lang="zh-CN" altLang="en-US"/>
              <a:t>二维数据组织：</a:t>
            </a:r>
          </a:p>
        </p:txBody>
      </p:sp>
      <p:graphicFrame>
        <p:nvGraphicFramePr>
          <p:cNvPr id="1338455" name="Group 87"/>
          <p:cNvGraphicFramePr>
            <a:graphicFrameLocks noGrp="1"/>
          </p:cNvGraphicFramePr>
          <p:nvPr/>
        </p:nvGraphicFramePr>
        <p:xfrm>
          <a:off x="107950" y="3640138"/>
          <a:ext cx="8929688" cy="1158240"/>
        </p:xfrm>
        <a:graphic>
          <a:graphicData uri="http://schemas.openxmlformats.org/drawingml/2006/table">
            <a:tbl>
              <a:tblPr/>
              <a:tblGrid>
                <a:gridCol w="47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．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— 7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ASCII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—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偶校验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ASCII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E2995-B3A8-4C96-9233-BBC0776E5A03}" type="slidenum">
              <a:rPr lang="zh-CN" altLang="en-US"/>
              <a:pPr/>
              <a:t>18</a:t>
            </a:fld>
            <a:endParaRPr lang="en-US" altLang="zh-CN"/>
          </a:p>
        </p:txBody>
      </p:sp>
      <p:graphicFrame>
        <p:nvGraphicFramePr>
          <p:cNvPr id="1337558" name="Group 1238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37422" name="AutoShape 1102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3" name="AutoShape 1103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4" name="Line 1104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425" name="Line 1105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7547" name="Group 1227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37548" name="Rectangle 1228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 dirty="0"/>
              <a:t>二、奇偶校验码              </a:t>
            </a:r>
            <a:r>
              <a:rPr lang="zh-CN" altLang="en-US" dirty="0">
                <a:solidFill>
                  <a:srgbClr val="006600"/>
                </a:solidFill>
              </a:rPr>
              <a:t>例：二维奇偶校验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dirty="0">
                <a:solidFill>
                  <a:srgbClr val="006600"/>
                </a:solidFill>
              </a:rPr>
              <a:t>发送端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37549" name="Text Box 1229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0" name="Text Box 1230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1" name="Line 1231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2" name="Line 1232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4" name="Rectangle 1234"/>
          <p:cNvSpPr>
            <a:spLocks noChangeArrowheads="1"/>
          </p:cNvSpPr>
          <p:nvPr/>
        </p:nvSpPr>
        <p:spPr bwMode="auto">
          <a:xfrm>
            <a:off x="2755253" y="2211741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392E62-1BD2-4AAB-ABD5-3AAE6A393641}"/>
              </a:ext>
            </a:extLst>
          </p:cNvPr>
          <p:cNvSpPr/>
          <p:nvPr/>
        </p:nvSpPr>
        <p:spPr>
          <a:xfrm>
            <a:off x="7632129" y="1844824"/>
            <a:ext cx="14763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zh-CN" altLang="en-US" sz="2400" dirty="0"/>
              <a:t>数据位：</a:t>
            </a:r>
            <a:br>
              <a:rPr lang="en-US" altLang="zh-CN" sz="2400" dirty="0"/>
            </a:br>
            <a:r>
              <a:rPr lang="zh-CN" altLang="en-US" sz="2400" dirty="0"/>
              <a:t>14×7＝</a:t>
            </a:r>
            <a:br>
              <a:rPr lang="en-US" altLang="zh-CN" sz="2400" dirty="0"/>
            </a:br>
            <a:r>
              <a:rPr lang="zh-CN" altLang="en-US" sz="2400" dirty="0"/>
              <a:t>98个</a:t>
            </a:r>
          </a:p>
          <a:p>
            <a:pPr algn="r">
              <a:spcBef>
                <a:spcPts val="1200"/>
              </a:spcBef>
            </a:pPr>
            <a:r>
              <a:rPr lang="zh-CN" altLang="en-US" sz="2400" dirty="0"/>
              <a:t>校验位：</a:t>
            </a:r>
            <a:br>
              <a:rPr lang="en-US" altLang="zh-CN" sz="2400" dirty="0"/>
            </a:br>
            <a:r>
              <a:rPr lang="zh-CN" altLang="en-US" sz="2400" dirty="0"/>
              <a:t>15＋7＝</a:t>
            </a:r>
            <a:br>
              <a:rPr lang="en-US" altLang="zh-CN" sz="2400" dirty="0"/>
            </a:br>
            <a:r>
              <a:rPr lang="zh-CN" altLang="en-US" sz="2400" dirty="0"/>
              <a:t>22个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5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1920B-8B2A-4465-941A-27A228FB99DC}" type="slidenum">
              <a:rPr lang="zh-CN" altLang="en-US"/>
              <a:pPr/>
              <a:t>19</a:t>
            </a:fld>
            <a:endParaRPr lang="en-US" altLang="zh-CN"/>
          </a:p>
        </p:txBody>
      </p:sp>
      <p:graphicFrame>
        <p:nvGraphicFramePr>
          <p:cNvPr id="1340706" name="Group 290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40627" name="AutoShape 211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8" name="AutoShape 212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9" name="Line 213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30" name="Line 214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40631" name="Group 215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40692" name="Rectangle 276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 dirty="0"/>
              <a:t>二、奇偶校验码              </a:t>
            </a:r>
            <a:r>
              <a:rPr lang="zh-CN" altLang="en-US" dirty="0">
                <a:solidFill>
                  <a:srgbClr val="006600"/>
                </a:solidFill>
              </a:rPr>
              <a:t>例：二维奇偶校验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dirty="0">
                <a:solidFill>
                  <a:srgbClr val="FF0066"/>
                </a:solidFill>
              </a:rPr>
              <a:t>接收</a:t>
            </a:r>
            <a:r>
              <a:rPr lang="zh-CN" altLang="en-US" dirty="0">
                <a:solidFill>
                  <a:srgbClr val="006600"/>
                </a:solidFill>
              </a:rPr>
              <a:t>端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40693" name="Text Box 277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4" name="Text Box 278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5" name="Line 279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6" name="Line 280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8" name="Rectangle 282"/>
          <p:cNvSpPr>
            <a:spLocks noChangeArrowheads="1"/>
          </p:cNvSpPr>
          <p:nvPr/>
        </p:nvSpPr>
        <p:spPr bwMode="auto">
          <a:xfrm>
            <a:off x="2755253" y="2202863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701" name="AutoShape 285"/>
          <p:cNvSpPr>
            <a:spLocks noChangeArrowheads="1"/>
          </p:cNvSpPr>
          <p:nvPr/>
        </p:nvSpPr>
        <p:spPr bwMode="auto">
          <a:xfrm>
            <a:off x="1701153" y="217840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2" name="AutoShape 286"/>
          <p:cNvSpPr>
            <a:spLocks noChangeArrowheads="1"/>
          </p:cNvSpPr>
          <p:nvPr/>
        </p:nvSpPr>
        <p:spPr bwMode="auto">
          <a:xfrm>
            <a:off x="2682036" y="616530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5" name="AutoShape 289"/>
          <p:cNvSpPr>
            <a:spLocks noChangeArrowheads="1"/>
          </p:cNvSpPr>
          <p:nvPr/>
        </p:nvSpPr>
        <p:spPr bwMode="auto">
          <a:xfrm>
            <a:off x="5730582" y="2190825"/>
            <a:ext cx="473075" cy="446087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B5420E-6319-4861-98D7-4BEEC65FEE66}"/>
              </a:ext>
            </a:extLst>
          </p:cNvPr>
          <p:cNvSpPr/>
          <p:nvPr/>
        </p:nvSpPr>
        <p:spPr>
          <a:xfrm>
            <a:off x="7632129" y="1844824"/>
            <a:ext cx="14763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zh-CN" altLang="en-US" sz="2400" dirty="0"/>
              <a:t>数据位：</a:t>
            </a:r>
            <a:br>
              <a:rPr lang="en-US" altLang="zh-CN" sz="2400" dirty="0"/>
            </a:br>
            <a:r>
              <a:rPr lang="zh-CN" altLang="en-US" sz="2400" dirty="0"/>
              <a:t>14×7＝</a:t>
            </a:r>
            <a:br>
              <a:rPr lang="en-US" altLang="zh-CN" sz="2400" dirty="0"/>
            </a:br>
            <a:r>
              <a:rPr lang="zh-CN" altLang="en-US" sz="2400" dirty="0"/>
              <a:t>98个</a:t>
            </a:r>
          </a:p>
          <a:p>
            <a:pPr algn="r">
              <a:spcBef>
                <a:spcPts val="1200"/>
              </a:spcBef>
            </a:pPr>
            <a:r>
              <a:rPr lang="zh-CN" altLang="en-US" sz="2400" dirty="0"/>
              <a:t>校验位：</a:t>
            </a:r>
            <a:br>
              <a:rPr lang="en-US" altLang="zh-CN" sz="2400" dirty="0"/>
            </a:br>
            <a:r>
              <a:rPr lang="zh-CN" altLang="en-US" sz="2400" dirty="0"/>
              <a:t>15＋7＝</a:t>
            </a:r>
            <a:br>
              <a:rPr lang="en-US" altLang="zh-CN" sz="2400" dirty="0"/>
            </a:br>
            <a:r>
              <a:rPr lang="zh-CN" altLang="en-US" sz="2400" dirty="0"/>
              <a:t>22个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701" grpId="0" animBg="1"/>
      <p:bldP spid="1340702" grpId="0" animBg="1"/>
      <p:bldP spid="13407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2C051-28C3-4B92-82DE-722B53446E15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32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92838"/>
          </a:xfrm>
        </p:spPr>
        <p:txBody>
          <a:bodyPr/>
          <a:lstStyle/>
          <a:p>
            <a:r>
              <a:rPr lang="zh-CN" altLang="en-US"/>
              <a:t>数据出错的原因：</a:t>
            </a:r>
          </a:p>
          <a:p>
            <a:pPr lvl="1"/>
            <a:r>
              <a:rPr lang="zh-CN" altLang="en-US"/>
              <a:t>元器件故障；</a:t>
            </a:r>
          </a:p>
          <a:p>
            <a:pPr lvl="1"/>
            <a:r>
              <a:rPr lang="zh-CN" altLang="en-US"/>
              <a:t>存储介质；</a:t>
            </a:r>
          </a:p>
          <a:p>
            <a:pPr lvl="1"/>
            <a:r>
              <a:rPr lang="zh-CN" altLang="en-US"/>
              <a:t>通信过程中的噪声干扰。</a:t>
            </a:r>
          </a:p>
          <a:p>
            <a:r>
              <a:rPr lang="zh-CN" altLang="en-US"/>
              <a:t>如何减少或避免数据错误：</a:t>
            </a:r>
          </a:p>
          <a:p>
            <a:pPr lvl="1"/>
            <a:r>
              <a:rPr lang="zh-CN" altLang="en-US"/>
              <a:t>提高计算机系统硬件本身的可靠性。</a:t>
            </a:r>
          </a:p>
          <a:p>
            <a:pPr lvl="2"/>
            <a:r>
              <a:rPr lang="zh-CN" altLang="en-US" sz="2400"/>
              <a:t>在电路、电源、布线等各方面采取必要的措施，提高计算机系统的抗干扰能力。</a:t>
            </a:r>
          </a:p>
          <a:p>
            <a:pPr lvl="2"/>
            <a:r>
              <a:rPr lang="zh-CN" altLang="en-US" sz="2400"/>
              <a:t>改进生产工艺，提高器件的可靠性。</a:t>
            </a:r>
          </a:p>
          <a:p>
            <a:pPr lvl="1"/>
            <a:r>
              <a:rPr lang="zh-CN" altLang="en-US"/>
              <a:t>采取数据检错和校正措施：在每个字中添加一些校验位，用来确定字中出现错误的位置。</a:t>
            </a:r>
          </a:p>
          <a:p>
            <a:r>
              <a:rPr lang="zh-CN" altLang="en-US"/>
              <a:t>经济成本、设计目标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E2995-B3A8-4C96-9233-BBC0776E5A03}" type="slidenum">
              <a:rPr lang="zh-CN" altLang="en-US"/>
              <a:pPr/>
              <a:t>20</a:t>
            </a:fld>
            <a:endParaRPr lang="en-US" altLang="zh-CN"/>
          </a:p>
        </p:txBody>
      </p:sp>
      <p:graphicFrame>
        <p:nvGraphicFramePr>
          <p:cNvPr id="1337558" name="Group 1238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37422" name="AutoShape 1102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3" name="AutoShape 1103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4" name="Line 1104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425" name="Line 1105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7547" name="Group 1227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37548" name="Rectangle 1228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 dirty="0"/>
              <a:t>二、奇偶校验码              </a:t>
            </a:r>
            <a:r>
              <a:rPr lang="zh-CN" altLang="en-US" dirty="0">
                <a:solidFill>
                  <a:srgbClr val="006600"/>
                </a:solidFill>
              </a:rPr>
              <a:t>例：二维奇偶校验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dirty="0">
                <a:solidFill>
                  <a:srgbClr val="006600"/>
                </a:solidFill>
              </a:rPr>
              <a:t>发送端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37549" name="Text Box 1229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0" name="Text Box 1230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1" name="Line 1231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2" name="Line 1232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3" name="Rectangle 1233"/>
          <p:cNvSpPr>
            <a:spLocks noChangeArrowheads="1"/>
          </p:cNvSpPr>
          <p:nvPr/>
        </p:nvSpPr>
        <p:spPr bwMode="auto">
          <a:xfrm>
            <a:off x="2759075" y="113823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555" name="Rectangle 1235"/>
          <p:cNvSpPr>
            <a:spLocks noChangeArrowheads="1"/>
          </p:cNvSpPr>
          <p:nvPr/>
        </p:nvSpPr>
        <p:spPr bwMode="auto">
          <a:xfrm>
            <a:off x="4721225" y="113823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A7FE61-37D0-4ED8-B3D0-FBDF1B639151}"/>
              </a:ext>
            </a:extLst>
          </p:cNvPr>
          <p:cNvSpPr/>
          <p:nvPr/>
        </p:nvSpPr>
        <p:spPr>
          <a:xfrm>
            <a:off x="7632129" y="1844824"/>
            <a:ext cx="14763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zh-CN" altLang="en-US" sz="2400" dirty="0"/>
              <a:t>数据位：</a:t>
            </a:r>
            <a:br>
              <a:rPr lang="en-US" altLang="zh-CN" sz="2400" dirty="0"/>
            </a:br>
            <a:r>
              <a:rPr lang="zh-CN" altLang="en-US" sz="2400" dirty="0"/>
              <a:t>14×7＝</a:t>
            </a:r>
            <a:br>
              <a:rPr lang="en-US" altLang="zh-CN" sz="2400" dirty="0"/>
            </a:br>
            <a:r>
              <a:rPr lang="zh-CN" altLang="en-US" sz="2400" dirty="0"/>
              <a:t>98个</a:t>
            </a:r>
          </a:p>
          <a:p>
            <a:pPr algn="r">
              <a:spcBef>
                <a:spcPts val="1200"/>
              </a:spcBef>
            </a:pPr>
            <a:r>
              <a:rPr lang="zh-CN" altLang="en-US" sz="2400" dirty="0"/>
              <a:t>校验位：</a:t>
            </a:r>
            <a:br>
              <a:rPr lang="en-US" altLang="zh-CN" sz="2400" dirty="0"/>
            </a:br>
            <a:r>
              <a:rPr lang="zh-CN" altLang="en-US" sz="2400" dirty="0"/>
              <a:t>15＋7＝</a:t>
            </a:r>
            <a:br>
              <a:rPr lang="en-US" altLang="zh-CN" sz="2400" dirty="0"/>
            </a:br>
            <a:r>
              <a:rPr lang="zh-CN" altLang="en-US" sz="2400" dirty="0"/>
              <a:t>22个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7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7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553" grpId="0" animBg="1"/>
      <p:bldP spid="13375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1920B-8B2A-4465-941A-27A228FB99DC}" type="slidenum">
              <a:rPr lang="zh-CN" altLang="en-US"/>
              <a:pPr/>
              <a:t>21</a:t>
            </a:fld>
            <a:endParaRPr lang="en-US" altLang="zh-CN"/>
          </a:p>
        </p:txBody>
      </p:sp>
      <p:graphicFrame>
        <p:nvGraphicFramePr>
          <p:cNvPr id="1340706" name="Group 290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40627" name="AutoShape 211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8" name="AutoShape 212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9" name="Line 213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30" name="Line 214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40631" name="Group 215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40692" name="Rectangle 276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 dirty="0"/>
              <a:t>二、奇偶校验码              </a:t>
            </a:r>
            <a:r>
              <a:rPr lang="zh-CN" altLang="en-US" dirty="0">
                <a:solidFill>
                  <a:srgbClr val="006600"/>
                </a:solidFill>
              </a:rPr>
              <a:t>例：二维奇偶校验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dirty="0">
                <a:solidFill>
                  <a:srgbClr val="FF0066"/>
                </a:solidFill>
              </a:rPr>
              <a:t>接收</a:t>
            </a:r>
            <a:r>
              <a:rPr lang="zh-CN" altLang="en-US" dirty="0">
                <a:solidFill>
                  <a:srgbClr val="006600"/>
                </a:solidFill>
              </a:rPr>
              <a:t>端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40693" name="Text Box 277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4" name="Text Box 278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5" name="Line 279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6" name="Line 280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7" name="Rectangle 281"/>
          <p:cNvSpPr>
            <a:spLocks noChangeArrowheads="1"/>
          </p:cNvSpPr>
          <p:nvPr/>
        </p:nvSpPr>
        <p:spPr bwMode="auto">
          <a:xfrm>
            <a:off x="2759075" y="113823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99" name="Rectangle 283"/>
          <p:cNvSpPr>
            <a:spLocks noChangeArrowheads="1"/>
          </p:cNvSpPr>
          <p:nvPr/>
        </p:nvSpPr>
        <p:spPr bwMode="auto">
          <a:xfrm>
            <a:off x="4721225" y="113823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703" name="AutoShape 287"/>
          <p:cNvSpPr>
            <a:spLocks noChangeArrowheads="1"/>
          </p:cNvSpPr>
          <p:nvPr/>
        </p:nvSpPr>
        <p:spPr bwMode="auto">
          <a:xfrm>
            <a:off x="2689034" y="616973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4" name="AutoShape 288"/>
          <p:cNvSpPr>
            <a:spLocks noChangeArrowheads="1"/>
          </p:cNvSpPr>
          <p:nvPr/>
        </p:nvSpPr>
        <p:spPr bwMode="auto">
          <a:xfrm>
            <a:off x="4649788" y="6158976"/>
            <a:ext cx="433387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7F2220-2EB7-46B9-885C-872BD5B14233}"/>
              </a:ext>
            </a:extLst>
          </p:cNvPr>
          <p:cNvSpPr/>
          <p:nvPr/>
        </p:nvSpPr>
        <p:spPr>
          <a:xfrm>
            <a:off x="7632129" y="1844824"/>
            <a:ext cx="14763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zh-CN" altLang="en-US" sz="2400" dirty="0"/>
              <a:t>数据位：</a:t>
            </a:r>
            <a:br>
              <a:rPr lang="en-US" altLang="zh-CN" sz="2400" dirty="0"/>
            </a:br>
            <a:r>
              <a:rPr lang="zh-CN" altLang="en-US" sz="2400" dirty="0"/>
              <a:t>14×7＝</a:t>
            </a:r>
            <a:br>
              <a:rPr lang="en-US" altLang="zh-CN" sz="2400" dirty="0"/>
            </a:br>
            <a:r>
              <a:rPr lang="zh-CN" altLang="en-US" sz="2400" dirty="0"/>
              <a:t>98个</a:t>
            </a:r>
          </a:p>
          <a:p>
            <a:pPr algn="r">
              <a:spcBef>
                <a:spcPts val="1200"/>
              </a:spcBef>
            </a:pPr>
            <a:r>
              <a:rPr lang="zh-CN" altLang="en-US" sz="2400" dirty="0"/>
              <a:t>校验位：</a:t>
            </a:r>
            <a:br>
              <a:rPr lang="en-US" altLang="zh-CN" sz="2400" dirty="0"/>
            </a:br>
            <a:r>
              <a:rPr lang="zh-CN" altLang="en-US" sz="2400" dirty="0"/>
              <a:t>15＋7＝</a:t>
            </a:r>
            <a:br>
              <a:rPr lang="en-US" altLang="zh-CN" sz="2400" dirty="0"/>
            </a:br>
            <a:r>
              <a:rPr lang="zh-CN" altLang="en-US" sz="2400" dirty="0"/>
              <a:t>22个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703" grpId="0" animBg="1"/>
      <p:bldP spid="13407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E2995-B3A8-4C96-9233-BBC0776E5A03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1337558" name="Group 1238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37422" name="AutoShape 1102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3" name="AutoShape 1103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4" name="Line 1104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425" name="Line 1105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7547" name="Group 1227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37548" name="Rectangle 1228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 dirty="0"/>
              <a:t>二、奇偶校验码              </a:t>
            </a:r>
            <a:r>
              <a:rPr lang="zh-CN" altLang="en-US" dirty="0">
                <a:solidFill>
                  <a:srgbClr val="006600"/>
                </a:solidFill>
              </a:rPr>
              <a:t>例：二维奇偶校验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dirty="0">
                <a:solidFill>
                  <a:srgbClr val="006600"/>
                </a:solidFill>
              </a:rPr>
              <a:t>发送端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37549" name="Text Box 1229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0" name="Text Box 1230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1" name="Line 1231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2" name="Line 1232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4" name="Rectangle 1234"/>
          <p:cNvSpPr>
            <a:spLocks noChangeArrowheads="1"/>
          </p:cNvSpPr>
          <p:nvPr/>
        </p:nvSpPr>
        <p:spPr bwMode="auto">
          <a:xfrm>
            <a:off x="2755253" y="2211741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556" name="Rectangle 1236"/>
          <p:cNvSpPr>
            <a:spLocks noChangeArrowheads="1"/>
          </p:cNvSpPr>
          <p:nvPr/>
        </p:nvSpPr>
        <p:spPr bwMode="auto">
          <a:xfrm>
            <a:off x="4239566" y="3667479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CC3E53-D109-4A0D-83D0-9EF8668F9A1B}"/>
              </a:ext>
            </a:extLst>
          </p:cNvPr>
          <p:cNvSpPr/>
          <p:nvPr/>
        </p:nvSpPr>
        <p:spPr>
          <a:xfrm>
            <a:off x="7632129" y="1844824"/>
            <a:ext cx="14763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zh-CN" altLang="en-US" sz="2400" dirty="0"/>
              <a:t>数据位：</a:t>
            </a:r>
            <a:br>
              <a:rPr lang="en-US" altLang="zh-CN" sz="2400" dirty="0"/>
            </a:br>
            <a:r>
              <a:rPr lang="zh-CN" altLang="en-US" sz="2400" dirty="0"/>
              <a:t>14×7＝</a:t>
            </a:r>
            <a:br>
              <a:rPr lang="en-US" altLang="zh-CN" sz="2400" dirty="0"/>
            </a:br>
            <a:r>
              <a:rPr lang="zh-CN" altLang="en-US" sz="2400" dirty="0"/>
              <a:t>98个</a:t>
            </a:r>
          </a:p>
          <a:p>
            <a:pPr algn="r">
              <a:spcBef>
                <a:spcPts val="1200"/>
              </a:spcBef>
            </a:pPr>
            <a:r>
              <a:rPr lang="zh-CN" altLang="en-US" sz="2400" dirty="0"/>
              <a:t>校验位：</a:t>
            </a:r>
            <a:br>
              <a:rPr lang="en-US" altLang="zh-CN" sz="2400" dirty="0"/>
            </a:br>
            <a:r>
              <a:rPr lang="zh-CN" altLang="en-US" sz="2400" dirty="0"/>
              <a:t>15＋7＝</a:t>
            </a:r>
            <a:br>
              <a:rPr lang="en-US" altLang="zh-CN" sz="2400" dirty="0"/>
            </a:br>
            <a:r>
              <a:rPr lang="zh-CN" altLang="en-US" sz="2400" dirty="0"/>
              <a:t>22个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554" grpId="0" animBg="1"/>
      <p:bldP spid="13375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1920B-8B2A-4465-941A-27A228FB99DC}" type="slidenum">
              <a:rPr lang="zh-CN" altLang="en-US"/>
              <a:pPr/>
              <a:t>23</a:t>
            </a:fld>
            <a:endParaRPr lang="en-US" altLang="zh-CN"/>
          </a:p>
        </p:txBody>
      </p:sp>
      <p:graphicFrame>
        <p:nvGraphicFramePr>
          <p:cNvPr id="1340706" name="Group 290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40627" name="AutoShape 211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8" name="AutoShape 212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629" name="Line 213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30" name="Line 214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40631" name="Group 215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40692" name="Rectangle 276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 dirty="0"/>
              <a:t>二、奇偶校验码              </a:t>
            </a:r>
            <a:r>
              <a:rPr lang="zh-CN" altLang="en-US" dirty="0">
                <a:solidFill>
                  <a:srgbClr val="006600"/>
                </a:solidFill>
              </a:rPr>
              <a:t>例：二维奇偶校验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dirty="0">
                <a:solidFill>
                  <a:srgbClr val="FF0066"/>
                </a:solidFill>
              </a:rPr>
              <a:t>接收</a:t>
            </a:r>
            <a:r>
              <a:rPr lang="zh-CN" altLang="en-US" dirty="0">
                <a:solidFill>
                  <a:srgbClr val="006600"/>
                </a:solidFill>
              </a:rPr>
              <a:t>端</a:t>
            </a:r>
            <a:r>
              <a:rPr lang="en-US" altLang="zh-CN" dirty="0">
                <a:solidFill>
                  <a:srgbClr val="006600"/>
                </a:solidFill>
                <a:latin typeface="宋体" charset="-122"/>
                <a:ea typeface="宋体" charset="-122"/>
              </a:rPr>
              <a:t>)</a:t>
            </a:r>
          </a:p>
        </p:txBody>
      </p:sp>
      <p:sp>
        <p:nvSpPr>
          <p:cNvPr id="1340693" name="Text Box 277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4" name="Text Box 278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40695" name="Line 279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6" name="Line 280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0698" name="Rectangle 282"/>
          <p:cNvSpPr>
            <a:spLocks noChangeArrowheads="1"/>
          </p:cNvSpPr>
          <p:nvPr/>
        </p:nvSpPr>
        <p:spPr bwMode="auto">
          <a:xfrm>
            <a:off x="2757133" y="2216859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700" name="Rectangle 284"/>
          <p:cNvSpPr>
            <a:spLocks noChangeArrowheads="1"/>
          </p:cNvSpPr>
          <p:nvPr/>
        </p:nvSpPr>
        <p:spPr bwMode="auto">
          <a:xfrm>
            <a:off x="4230688" y="3672597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40701" name="AutoShape 285"/>
          <p:cNvSpPr>
            <a:spLocks noChangeArrowheads="1"/>
          </p:cNvSpPr>
          <p:nvPr/>
        </p:nvSpPr>
        <p:spPr bwMode="auto">
          <a:xfrm>
            <a:off x="1692275" y="217276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2" name="AutoShape 286"/>
          <p:cNvSpPr>
            <a:spLocks noChangeArrowheads="1"/>
          </p:cNvSpPr>
          <p:nvPr/>
        </p:nvSpPr>
        <p:spPr bwMode="auto">
          <a:xfrm>
            <a:off x="1692275" y="3623384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3" name="AutoShape 287"/>
          <p:cNvSpPr>
            <a:spLocks noChangeArrowheads="1"/>
          </p:cNvSpPr>
          <p:nvPr/>
        </p:nvSpPr>
        <p:spPr bwMode="auto">
          <a:xfrm>
            <a:off x="4159250" y="6158976"/>
            <a:ext cx="433388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0704" name="AutoShape 288"/>
          <p:cNvSpPr>
            <a:spLocks noChangeArrowheads="1"/>
          </p:cNvSpPr>
          <p:nvPr/>
        </p:nvSpPr>
        <p:spPr bwMode="auto">
          <a:xfrm>
            <a:off x="2681124" y="6158977"/>
            <a:ext cx="433387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619672" y="4581128"/>
            <a:ext cx="7128792" cy="992579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FF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355600" indent="-355600" algn="l">
              <a:spcBef>
                <a:spcPts val="300"/>
              </a:spcBef>
              <a:buClr>
                <a:srgbClr val="00CC00"/>
              </a:buClr>
              <a:buSzPct val="75000"/>
              <a:buFont typeface="Wingdings" pitchFamily="2" charset="2"/>
              <a:buChar char="u"/>
            </a:pPr>
            <a:r>
              <a:rPr lang="zh-CN" altLang="en-US"/>
              <a:t>可发现并纠正数据块中的</a:t>
            </a:r>
            <a:r>
              <a:rPr lang="en-US" altLang="zh-CN"/>
              <a:t>1</a:t>
            </a:r>
            <a:r>
              <a:rPr lang="zh-CN" altLang="en-US"/>
              <a:t>位错误。</a:t>
            </a:r>
          </a:p>
          <a:p>
            <a:pPr marL="355600" indent="-355600" algn="l">
              <a:spcBef>
                <a:spcPts val="300"/>
              </a:spcBef>
              <a:buClr>
                <a:srgbClr val="00CC00"/>
              </a:buClr>
              <a:buSzPct val="75000"/>
              <a:buFont typeface="Wingdings" pitchFamily="2" charset="2"/>
              <a:buChar char="u"/>
            </a:pPr>
            <a:r>
              <a:rPr lang="zh-CN" altLang="en-US"/>
              <a:t>可发现两位同时出错，但无法纠正错误。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58D1D5-F10E-4235-9C2C-BDB97F09F30F}"/>
              </a:ext>
            </a:extLst>
          </p:cNvPr>
          <p:cNvSpPr/>
          <p:nvPr/>
        </p:nvSpPr>
        <p:spPr>
          <a:xfrm>
            <a:off x="7632129" y="1844824"/>
            <a:ext cx="14763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zh-CN" altLang="en-US" sz="2400" dirty="0"/>
              <a:t>数据位：</a:t>
            </a:r>
            <a:br>
              <a:rPr lang="en-US" altLang="zh-CN" sz="2400" dirty="0"/>
            </a:br>
            <a:r>
              <a:rPr lang="zh-CN" altLang="en-US" sz="2400" dirty="0"/>
              <a:t>14×7＝</a:t>
            </a:r>
            <a:br>
              <a:rPr lang="en-US" altLang="zh-CN" sz="2400" dirty="0"/>
            </a:br>
            <a:r>
              <a:rPr lang="zh-CN" altLang="en-US" sz="2400" dirty="0"/>
              <a:t>98个</a:t>
            </a:r>
          </a:p>
          <a:p>
            <a:pPr algn="r">
              <a:spcBef>
                <a:spcPts val="1200"/>
              </a:spcBef>
            </a:pPr>
            <a:r>
              <a:rPr lang="zh-CN" altLang="en-US" sz="2400" dirty="0"/>
              <a:t>校验位：</a:t>
            </a:r>
            <a:br>
              <a:rPr lang="en-US" altLang="zh-CN" sz="2400" dirty="0"/>
            </a:br>
            <a:r>
              <a:rPr lang="zh-CN" altLang="en-US" sz="2400" dirty="0"/>
              <a:t>15＋7＝</a:t>
            </a:r>
            <a:br>
              <a:rPr lang="en-US" altLang="zh-CN" sz="2400" dirty="0"/>
            </a:br>
            <a:r>
              <a:rPr lang="zh-CN" altLang="en-US" sz="2400" dirty="0"/>
              <a:t>22个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C55FFA-7265-4336-9140-9C45397F3D48}"/>
              </a:ext>
            </a:extLst>
          </p:cNvPr>
          <p:cNvSpPr/>
          <p:nvPr/>
        </p:nvSpPr>
        <p:spPr>
          <a:xfrm>
            <a:off x="7693104" y="5789311"/>
            <a:ext cx="1289135" cy="5232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i="1" dirty="0"/>
              <a:t>d</a:t>
            </a:r>
            <a:r>
              <a:rPr lang="zh-CN" altLang="en-US" i="1" baseline="-25000" dirty="0"/>
              <a:t>min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701" grpId="0" animBg="1"/>
      <p:bldP spid="1340702" grpId="0" animBg="1"/>
      <p:bldP spid="1340703" grpId="0" animBg="1"/>
      <p:bldP spid="1340704" grpId="0" animBg="1"/>
      <p:bldP spid="23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E2995-B3A8-4C96-9233-BBC0776E5A03}" type="slidenum">
              <a:rPr lang="zh-CN" altLang="en-US"/>
              <a:pPr/>
              <a:t>24</a:t>
            </a:fld>
            <a:endParaRPr lang="en-US" altLang="zh-CN"/>
          </a:p>
        </p:txBody>
      </p:sp>
      <p:graphicFrame>
        <p:nvGraphicFramePr>
          <p:cNvPr id="1337558" name="Group 1238"/>
          <p:cNvGraphicFramePr>
            <a:graphicFrameLocks noGrp="1"/>
          </p:cNvGraphicFramePr>
          <p:nvPr/>
        </p:nvGraphicFramePr>
        <p:xfrm>
          <a:off x="574675" y="417513"/>
          <a:ext cx="6391275" cy="6166104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47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VRC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列   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 row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．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LRC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37422" name="AutoShape 1102"/>
          <p:cNvSpPr>
            <a:spLocks noChangeArrowheads="1"/>
          </p:cNvSpPr>
          <p:nvPr/>
        </p:nvSpPr>
        <p:spPr bwMode="auto">
          <a:xfrm>
            <a:off x="1727200" y="1157288"/>
            <a:ext cx="387350" cy="54403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66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3" name="AutoShape 1103"/>
          <p:cNvSpPr>
            <a:spLocks noChangeArrowheads="1"/>
          </p:cNvSpPr>
          <p:nvPr/>
        </p:nvSpPr>
        <p:spPr bwMode="auto">
          <a:xfrm>
            <a:off x="1727200" y="6230938"/>
            <a:ext cx="3816350" cy="3333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424" name="Line 1104"/>
          <p:cNvSpPr>
            <a:spLocks noChangeShapeType="1"/>
          </p:cNvSpPr>
          <p:nvPr/>
        </p:nvSpPr>
        <p:spPr bwMode="auto">
          <a:xfrm>
            <a:off x="1387475" y="901700"/>
            <a:ext cx="384175" cy="3841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425" name="Line 1105"/>
          <p:cNvSpPr>
            <a:spLocks noChangeShapeType="1"/>
          </p:cNvSpPr>
          <p:nvPr/>
        </p:nvSpPr>
        <p:spPr bwMode="auto">
          <a:xfrm flipH="1">
            <a:off x="5548313" y="6400800"/>
            <a:ext cx="609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7547" name="Group 1227"/>
          <p:cNvGraphicFramePr>
            <a:graphicFrameLocks noGrp="1"/>
          </p:cNvGraphicFramePr>
          <p:nvPr/>
        </p:nvGraphicFramePr>
        <p:xfrm>
          <a:off x="6356350" y="1163638"/>
          <a:ext cx="1282700" cy="50593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37548" name="Rectangle 1228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  <a:noFill/>
          <a:ln/>
        </p:spPr>
        <p:txBody>
          <a:bodyPr/>
          <a:lstStyle/>
          <a:p>
            <a:r>
              <a:rPr lang="zh-CN" altLang="en-US" dirty="0"/>
              <a:t>二、奇偶校验码              </a:t>
            </a:r>
            <a:r>
              <a:rPr lang="zh-CN" altLang="en-US" dirty="0">
                <a:solidFill>
                  <a:srgbClr val="006600"/>
                </a:solidFill>
              </a:rPr>
              <a:t>例：二维奇偶校验</a:t>
            </a:r>
            <a:endParaRPr lang="en-US" altLang="zh-CN" dirty="0">
              <a:solidFill>
                <a:srgbClr val="0066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337549" name="Text Box 1229"/>
          <p:cNvSpPr txBox="1">
            <a:spLocks noChangeArrowheads="1"/>
          </p:cNvSpPr>
          <p:nvPr/>
        </p:nvSpPr>
        <p:spPr bwMode="auto">
          <a:xfrm>
            <a:off x="6553200" y="4762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0" name="Text Box 1230"/>
          <p:cNvSpPr txBox="1">
            <a:spLocks noChangeArrowheads="1"/>
          </p:cNvSpPr>
          <p:nvPr/>
        </p:nvSpPr>
        <p:spPr bwMode="auto">
          <a:xfrm>
            <a:off x="7920038" y="908050"/>
            <a:ext cx="111601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偶校验</a:t>
            </a:r>
            <a:r>
              <a:rPr lang="en-US" altLang="zh-CN" sz="2400">
                <a:solidFill>
                  <a:srgbClr val="0000FF"/>
                </a:solidFill>
              </a:rPr>
              <a:t>ASCII</a:t>
            </a:r>
          </a:p>
        </p:txBody>
      </p:sp>
      <p:sp>
        <p:nvSpPr>
          <p:cNvPr id="1337551" name="Line 1231"/>
          <p:cNvSpPr>
            <a:spLocks noChangeShapeType="1"/>
          </p:cNvSpPr>
          <p:nvPr/>
        </p:nvSpPr>
        <p:spPr bwMode="auto">
          <a:xfrm flipH="1">
            <a:off x="6696075" y="908050"/>
            <a:ext cx="142875" cy="2889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2" name="Line 1232"/>
          <p:cNvSpPr>
            <a:spLocks noChangeShapeType="1"/>
          </p:cNvSpPr>
          <p:nvPr/>
        </p:nvSpPr>
        <p:spPr bwMode="auto">
          <a:xfrm flipH="1">
            <a:off x="7559675" y="1196975"/>
            <a:ext cx="360363" cy="730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7554" name="Rectangle 1234"/>
          <p:cNvSpPr>
            <a:spLocks noChangeArrowheads="1"/>
          </p:cNvSpPr>
          <p:nvPr/>
        </p:nvSpPr>
        <p:spPr bwMode="auto">
          <a:xfrm>
            <a:off x="4239565" y="6204702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7556" name="Rectangle 1236"/>
          <p:cNvSpPr>
            <a:spLocks noChangeArrowheads="1"/>
          </p:cNvSpPr>
          <p:nvPr/>
        </p:nvSpPr>
        <p:spPr bwMode="auto">
          <a:xfrm>
            <a:off x="4239566" y="3667479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CC3E53-D109-4A0D-83D0-9EF8668F9A1B}"/>
              </a:ext>
            </a:extLst>
          </p:cNvPr>
          <p:cNvSpPr/>
          <p:nvPr/>
        </p:nvSpPr>
        <p:spPr>
          <a:xfrm>
            <a:off x="7632129" y="1844824"/>
            <a:ext cx="14763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zh-CN" altLang="en-US" sz="2400" dirty="0"/>
              <a:t>数据位：</a:t>
            </a:r>
            <a:br>
              <a:rPr lang="en-US" altLang="zh-CN" sz="2400" dirty="0"/>
            </a:br>
            <a:r>
              <a:rPr lang="zh-CN" altLang="en-US" sz="2400" dirty="0"/>
              <a:t>14×7＝</a:t>
            </a:r>
            <a:br>
              <a:rPr lang="en-US" altLang="zh-CN" sz="2400" dirty="0"/>
            </a:br>
            <a:r>
              <a:rPr lang="zh-CN" altLang="en-US" sz="2400" dirty="0"/>
              <a:t>98个</a:t>
            </a:r>
          </a:p>
          <a:p>
            <a:pPr algn="r">
              <a:spcBef>
                <a:spcPts val="1200"/>
              </a:spcBef>
            </a:pPr>
            <a:r>
              <a:rPr lang="zh-CN" altLang="en-US" sz="2400" dirty="0"/>
              <a:t>校验位：</a:t>
            </a:r>
            <a:br>
              <a:rPr lang="en-US" altLang="zh-CN" sz="2400" dirty="0"/>
            </a:br>
            <a:r>
              <a:rPr lang="zh-CN" altLang="en-US" sz="2400" dirty="0"/>
              <a:t>15＋7＝</a:t>
            </a:r>
            <a:br>
              <a:rPr lang="en-US" altLang="zh-CN" sz="2400" dirty="0"/>
            </a:br>
            <a:r>
              <a:rPr lang="zh-CN" altLang="en-US" sz="2400" dirty="0"/>
              <a:t>22个</a:t>
            </a:r>
          </a:p>
        </p:txBody>
      </p:sp>
      <p:sp>
        <p:nvSpPr>
          <p:cNvPr id="17" name="Rectangle 1234">
            <a:extLst>
              <a:ext uri="{FF2B5EF4-FFF2-40B4-BE49-F238E27FC236}">
                <a16:creationId xmlns:a16="http://schemas.microsoft.com/office/drawing/2014/main" id="{D4AD43AD-81CD-4E7A-BD46-26628615D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2" y="3667478"/>
            <a:ext cx="288925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AB2F72-14C5-4988-A9B1-2F2DB8173593}"/>
              </a:ext>
            </a:extLst>
          </p:cNvPr>
          <p:cNvSpPr/>
          <p:nvPr/>
        </p:nvSpPr>
        <p:spPr>
          <a:xfrm>
            <a:off x="7701778" y="5183971"/>
            <a:ext cx="1289134" cy="9541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实际上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i="1" dirty="0"/>
              <a:t>d</a:t>
            </a:r>
            <a:r>
              <a:rPr lang="zh-CN" altLang="en-US" i="1" baseline="-25000" dirty="0"/>
              <a:t>min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AutoShape 288">
            <a:extLst>
              <a:ext uri="{FF2B5EF4-FFF2-40B4-BE49-F238E27FC236}">
                <a16:creationId xmlns:a16="http://schemas.microsoft.com/office/drawing/2014/main" id="{9A21E7DE-F467-43E3-A40F-8932C8BB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40" y="6164524"/>
            <a:ext cx="433387" cy="431800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2A7D9C-45AA-4F3F-807C-2BDF11979141}"/>
              </a:ext>
            </a:extLst>
          </p:cNvPr>
          <p:cNvSpPr/>
          <p:nvPr/>
        </p:nvSpPr>
        <p:spPr>
          <a:xfrm>
            <a:off x="1721812" y="3655575"/>
            <a:ext cx="385042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5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1</a:t>
            </a:r>
            <a:endParaRPr kumimoji="1" lang="en-US" altLang="zh-CN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A242A1-22F9-4309-BA7E-712075D0B70E}"/>
              </a:ext>
            </a:extLst>
          </p:cNvPr>
          <p:cNvSpPr/>
          <p:nvPr/>
        </p:nvSpPr>
        <p:spPr>
          <a:xfrm>
            <a:off x="4180125" y="6186021"/>
            <a:ext cx="385042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5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1</a:t>
            </a:r>
            <a:endParaRPr kumimoji="1" lang="en-US" altLang="zh-CN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7A678E-9C97-43C6-907A-F300B4354247}"/>
              </a:ext>
            </a:extLst>
          </p:cNvPr>
          <p:cNvSpPr/>
          <p:nvPr/>
        </p:nvSpPr>
        <p:spPr>
          <a:xfrm>
            <a:off x="4203024" y="3648175"/>
            <a:ext cx="385042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5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FF0066"/>
                </a:solidFill>
                <a:latin typeface="+mj-lt"/>
                <a:cs typeface="Times New Roman" pitchFamily="18" charset="0"/>
              </a:rPr>
              <a:t>0</a:t>
            </a:r>
            <a:endParaRPr kumimoji="1" lang="en-US" altLang="zh-CN" dirty="0">
              <a:solidFill>
                <a:srgbClr val="FF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3405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7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554" grpId="0" animBg="1"/>
      <p:bldP spid="1337556" grpId="0" animBg="1"/>
      <p:bldP spid="17" grpId="0" animBg="1"/>
      <p:bldP spid="18" grpId="0" animBg="1"/>
      <p:bldP spid="19" grpId="0" animBg="1"/>
      <p:bldP spid="2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A7F753-FEC1-4EAA-AB10-0D3AE4B0DF89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 dirty="0"/>
              <a:t>三、海明码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362950" cy="4752975"/>
          </a:xfrm>
        </p:spPr>
        <p:txBody>
          <a:bodyPr/>
          <a:lstStyle/>
          <a:p>
            <a:r>
              <a:rPr lang="zh-CN" altLang="en-US" dirty="0"/>
              <a:t>某些系统需要具备</a:t>
            </a:r>
            <a:r>
              <a:rPr lang="zh-CN" altLang="en-US" dirty="0">
                <a:solidFill>
                  <a:srgbClr val="CC0000"/>
                </a:solidFill>
              </a:rPr>
              <a:t>纠正</a:t>
            </a:r>
            <a:r>
              <a:rPr lang="zh-CN" altLang="en-US" dirty="0"/>
              <a:t>合理数量错误的能力。</a:t>
            </a:r>
          </a:p>
          <a:p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海明码</a:t>
            </a:r>
            <a:r>
              <a:rPr lang="en-US" altLang="zh-CN" dirty="0">
                <a:latin typeface="宋体" charset="-122"/>
              </a:rPr>
              <a:t>(</a:t>
            </a:r>
            <a:r>
              <a:rPr lang="en-US" altLang="zh-CN" dirty="0"/>
              <a:t>Hamming code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由 </a:t>
            </a:r>
            <a:r>
              <a:rPr lang="en-US" altLang="zh-CN" dirty="0"/>
              <a:t>Richard Hamming </a:t>
            </a:r>
            <a:r>
              <a:rPr lang="zh-CN" altLang="en-US" dirty="0"/>
              <a:t>于</a:t>
            </a:r>
            <a:r>
              <a:rPr lang="en-US" altLang="zh-CN" dirty="0"/>
              <a:t>1950</a:t>
            </a:r>
            <a:r>
              <a:rPr lang="zh-CN" altLang="en-US" dirty="0"/>
              <a:t>年提出。</a:t>
            </a:r>
          </a:p>
          <a:p>
            <a:pPr lvl="1"/>
            <a:r>
              <a:rPr lang="zh-CN" altLang="en-US" dirty="0"/>
              <a:t>主要用于</a:t>
            </a:r>
            <a:r>
              <a:rPr lang="zh-CN" altLang="en-US" dirty="0">
                <a:solidFill>
                  <a:srgbClr val="0000FF"/>
                </a:solidFill>
              </a:rPr>
              <a:t>存储器</a:t>
            </a:r>
            <a:r>
              <a:rPr lang="zh-CN" altLang="en-US" dirty="0"/>
              <a:t>数据的</a:t>
            </a:r>
            <a:r>
              <a:rPr lang="zh-CN" altLang="en-US" dirty="0">
                <a:solidFill>
                  <a:srgbClr val="CC0000"/>
                </a:solidFill>
              </a:rPr>
              <a:t>校验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C0000"/>
                </a:solidFill>
              </a:rPr>
              <a:t>纠正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采用奇偶校验的原理，错误检测和校正能力随着信息字中加入奇偶校验位的数目线性增加。</a:t>
            </a:r>
          </a:p>
          <a:p>
            <a:pPr lvl="1"/>
            <a:r>
              <a:rPr lang="zh-CN" altLang="en-US" dirty="0"/>
              <a:t>适用于最有可能发生</a:t>
            </a:r>
            <a:r>
              <a:rPr lang="zh-CN" altLang="en-US" dirty="0">
                <a:solidFill>
                  <a:srgbClr val="FF0066"/>
                </a:solidFill>
                <a:ea typeface="黑体" pitchFamily="2" charset="-122"/>
              </a:rPr>
              <a:t>随机错误</a:t>
            </a:r>
            <a:r>
              <a:rPr lang="zh-CN" altLang="en-US" dirty="0"/>
              <a:t>的系统。</a:t>
            </a:r>
          </a:p>
          <a:p>
            <a:pPr lvl="2"/>
            <a:r>
              <a:rPr lang="zh-CN" altLang="en-US" dirty="0"/>
              <a:t>每一位的出错</a:t>
            </a:r>
            <a:r>
              <a:rPr lang="zh-CN" altLang="en-US" dirty="0">
                <a:solidFill>
                  <a:srgbClr val="CC3300"/>
                </a:solidFill>
              </a:rPr>
              <a:t>概率</a:t>
            </a:r>
            <a:r>
              <a:rPr lang="zh-CN" altLang="en-US" dirty="0"/>
              <a:t>相同；</a:t>
            </a:r>
          </a:p>
          <a:p>
            <a:pPr lvl="2"/>
            <a:r>
              <a:rPr lang="zh-CN" altLang="en-US" dirty="0"/>
              <a:t>每一位与其它位是否出错没有任何</a:t>
            </a:r>
            <a:r>
              <a:rPr lang="zh-CN" altLang="en-US" dirty="0">
                <a:solidFill>
                  <a:srgbClr val="CC3300"/>
                </a:solidFill>
              </a:rPr>
              <a:t>关联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6271B-1EC2-4AAB-BBC0-F94A7B679A6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5903912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circleNumDbPlain"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位数据，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先确定编码所需的校验位数目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，然后算出编码字的长度</a:t>
            </a:r>
            <a:r>
              <a:rPr lang="pt-BR" altLang="zh-CN" i="1" dirty="0">
                <a:solidFill>
                  <a:srgbClr val="000000"/>
                </a:solidFill>
              </a:rPr>
              <a:t>m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，其中</a:t>
            </a:r>
            <a:r>
              <a:rPr lang="pt-BR" altLang="zh-CN" i="1" dirty="0">
                <a:solidFill>
                  <a:srgbClr val="000000"/>
                </a:solidFill>
              </a:rPr>
              <a:t>m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i="1" dirty="0">
                <a:solidFill>
                  <a:srgbClr val="000000"/>
                </a:solidFill>
              </a:rPr>
              <a:t>n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。将编码字的各位从</a:t>
            </a:r>
            <a:r>
              <a:rPr lang="zh-CN" altLang="pt-BR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右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向</a:t>
            </a:r>
            <a:r>
              <a:rPr lang="zh-CN" altLang="pt-BR" dirty="0">
                <a:solidFill>
                  <a:srgbClr val="FF0000"/>
                </a:solidFill>
                <a:ea typeface="黑体" pitchFamily="2" charset="-122"/>
              </a:rPr>
              <a:t>左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排列，从</a:t>
            </a:r>
            <a:r>
              <a:rPr lang="pt-BR" altLang="zh-CN" dirty="0">
                <a:solidFill>
                  <a:srgbClr val="FF0000"/>
                </a:solidFill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开始进行</a:t>
            </a:r>
            <a:r>
              <a:rPr lang="zh-CN" altLang="pt-BR" dirty="0">
                <a:solidFill>
                  <a:srgbClr val="0000FF"/>
                </a:solidFill>
                <a:cs typeface="Times New Roman" pitchFamily="18" charset="0"/>
              </a:rPr>
              <a:t>位置编号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。</a:t>
            </a:r>
            <a:endParaRPr lang="zh-CN" altLang="pt-BR" dirty="0"/>
          </a:p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circleNumDbPlain"/>
            </a:pPr>
            <a:r>
              <a:rPr lang="zh-CN" altLang="pt-BR" dirty="0"/>
              <a:t>编号是</a:t>
            </a:r>
            <a:r>
              <a:rPr lang="pt-BR" altLang="zh-CN" dirty="0">
                <a:solidFill>
                  <a:srgbClr val="0000FF"/>
                </a:solidFill>
              </a:rPr>
              <a:t>2</a:t>
            </a:r>
            <a:r>
              <a:rPr lang="zh-CN" altLang="pt-BR" dirty="0">
                <a:solidFill>
                  <a:srgbClr val="0000FF"/>
                </a:solidFill>
              </a:rPr>
              <a:t>的整数次幂</a:t>
            </a:r>
            <a:r>
              <a:rPr lang="zh-CN" altLang="pt-BR" dirty="0"/>
              <a:t>的位置为</a:t>
            </a:r>
            <a:r>
              <a:rPr lang="zh-CN" altLang="pt-BR" dirty="0">
                <a:solidFill>
                  <a:srgbClr val="0000FF"/>
                </a:solidFill>
              </a:rPr>
              <a:t>奇偶校验位</a:t>
            </a:r>
            <a:r>
              <a:rPr lang="zh-CN" altLang="pt-BR" dirty="0"/>
              <a:t>，其它位为</a:t>
            </a:r>
            <a:r>
              <a:rPr lang="zh-CN" altLang="pt-BR" dirty="0">
                <a:solidFill>
                  <a:srgbClr val="006600"/>
                </a:solidFill>
              </a:rPr>
              <a:t>数据位</a:t>
            </a:r>
            <a:r>
              <a:rPr lang="zh-CN" altLang="pt-BR" dirty="0"/>
              <a:t>，按顺序填写。</a:t>
            </a:r>
          </a:p>
          <a:p>
            <a:pPr marL="533400" indent="-533400">
              <a:lnSpc>
                <a:spcPct val="110000"/>
              </a:lnSpc>
              <a:buSzTx/>
              <a:buFont typeface="Wingdings" pitchFamily="2" charset="2"/>
              <a:buAutoNum type="circleNumDbPlain"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用如下方法确定某数据位应被哪些奇偶校验位所检测：第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位数据应被第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i="1" baseline="-30000" dirty="0">
                <a:solidFill>
                  <a:srgbClr val="000000"/>
                </a:solidFill>
              </a:rPr>
              <a:t>j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位奇偶校验位所检测。其中，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i="1" baseline="-30000" dirty="0">
                <a:solidFill>
                  <a:srgbClr val="000000"/>
                </a:solidFill>
              </a:rPr>
              <a:t>j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必为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的整数次幂，</a:t>
            </a:r>
            <a:r>
              <a:rPr lang="zh-CN" altLang="pt-BR" dirty="0">
                <a:solidFill>
                  <a:srgbClr val="000000"/>
                </a:solidFill>
              </a:rPr>
              <a:t>且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pt-BR" altLang="zh-CN" i="1" baseline="-30000" dirty="0">
                <a:solidFill>
                  <a:srgbClr val="000000"/>
                </a:solidFill>
              </a:rPr>
              <a:t>j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i="1" dirty="0">
                <a:solidFill>
                  <a:srgbClr val="000000"/>
                </a:solidFill>
              </a:rPr>
              <a:t>b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。</a:t>
            </a:r>
            <a:b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比如，位置编号为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（即</a:t>
            </a:r>
            <a:r>
              <a:rPr lang="pt-BR" altLang="zh-CN" i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）的数据，由于</a:t>
            </a:r>
            <a:r>
              <a:rPr lang="pt-BR" altLang="zh-CN" i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，则此数据位应被位置编号为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的奇偶校验位所检测。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530BC0-46DF-4A39-916D-9E80DA4B620A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字符“</a:t>
            </a:r>
            <a:r>
              <a:rPr lang="pt-BR" altLang="zh-CN" dirty="0"/>
              <a:t>M</a:t>
            </a:r>
            <a:r>
              <a:rPr lang="zh-CN" altLang="en-US" dirty="0"/>
              <a:t>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CC0066"/>
                </a:solidFill>
              </a:rPr>
              <a:t>     ①</a:t>
            </a:r>
            <a:r>
              <a:rPr lang="pt-BR" altLang="zh-CN" dirty="0"/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确定所需</a:t>
            </a:r>
            <a:r>
              <a:rPr lang="zh-CN" altLang="pt-BR" dirty="0">
                <a:solidFill>
                  <a:srgbClr val="FF0000"/>
                </a:solidFill>
                <a:cs typeface="Times New Roman" pitchFamily="18" charset="0"/>
              </a:rPr>
              <a:t>校验位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的数目。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数据位的位数</a:t>
            </a:r>
            <a:r>
              <a:rPr lang="pt-BR" altLang="zh-CN" i="1" dirty="0">
                <a:solidFill>
                  <a:srgbClr val="000000"/>
                </a:solidFill>
              </a:rPr>
              <a:t>n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8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，设校验位的位数为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则根据不等式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50000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即</a:t>
            </a: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50000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9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，有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pt-BR" altLang="zh-CN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pt-BR" altLang="zh-CN" dirty="0">
                <a:solidFill>
                  <a:srgbClr val="000000"/>
                </a:solidFill>
              </a:rPr>
              <a:t>4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	选择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4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，则编码字共</a:t>
            </a:r>
            <a:r>
              <a:rPr lang="pt-BR" altLang="zh-CN" i="1" dirty="0">
                <a:solidFill>
                  <a:srgbClr val="000000"/>
                </a:solidFill>
              </a:rPr>
              <a:t>n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CC0000"/>
                </a:solidFill>
              </a:rPr>
              <a:t>12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位。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pt-BR" altLang="zh-CN" dirty="0">
                <a:solidFill>
                  <a:srgbClr val="CC0066"/>
                </a:solidFill>
                <a:cs typeface="Times New Roman" pitchFamily="18" charset="0"/>
              </a:rPr>
              <a:t>②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编码字：</a:t>
            </a:r>
            <a:endParaRPr lang="zh-CN" altLang="en-US" dirty="0"/>
          </a:p>
        </p:txBody>
      </p:sp>
      <p:graphicFrame>
        <p:nvGraphicFramePr>
          <p:cNvPr id="1360035" name="Group 163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0036" name="Rectangle 164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0037" name="Rectangle 165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0038" name="Rectangle 166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0039" name="Rectangle 167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0040" name="Rectangle 168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0041" name="Rectangle 169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0042" name="Rectangle 170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0043" name="Rectangle 171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0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0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0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0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0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0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0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0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0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0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0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0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0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60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036" grpId="0"/>
      <p:bldP spid="1360037" grpId="0"/>
      <p:bldP spid="1360038" grpId="0"/>
      <p:bldP spid="1360039" grpId="0"/>
      <p:bldP spid="1360040" grpId="0"/>
      <p:bldP spid="1360041" grpId="0"/>
      <p:bldP spid="1360042" grpId="0"/>
      <p:bldP spid="13600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0F4EE-5929-48B8-B0F8-C2DD7B5C3722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字符“</a:t>
            </a:r>
            <a:r>
              <a:rPr lang="pt-BR" altLang="zh-CN" dirty="0"/>
              <a:t>M”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CC0066"/>
                </a:solidFill>
              </a:rPr>
              <a:t>     ③</a:t>
            </a:r>
            <a:r>
              <a:rPr lang="pt-BR" altLang="zh-CN" dirty="0"/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1924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1978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1979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1980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1981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1982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1983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1984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1985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1986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361987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9F668-CC3F-45B3-94FF-12873538B936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字符“</a:t>
            </a:r>
            <a:r>
              <a:rPr lang="pt-BR" altLang="zh-CN" dirty="0"/>
              <a:t>M”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CC0066"/>
                </a:solidFill>
              </a:rPr>
              <a:t>     ③</a:t>
            </a:r>
            <a:r>
              <a:rPr lang="pt-BR" altLang="zh-CN" dirty="0"/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2948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3002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3003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3004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3005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3006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3007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3008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3009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3010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363011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3012" name="AutoShape 68"/>
          <p:cNvSpPr>
            <a:spLocks noChangeArrowheads="1"/>
          </p:cNvSpPr>
          <p:nvPr/>
        </p:nvSpPr>
        <p:spPr bwMode="auto">
          <a:xfrm>
            <a:off x="183515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3" name="AutoShape 69"/>
          <p:cNvSpPr>
            <a:spLocks noChangeArrowheads="1"/>
          </p:cNvSpPr>
          <p:nvPr/>
        </p:nvSpPr>
        <p:spPr bwMode="auto">
          <a:xfrm>
            <a:off x="2987675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4" name="AutoShape 70"/>
          <p:cNvSpPr>
            <a:spLocks noChangeArrowheads="1"/>
          </p:cNvSpPr>
          <p:nvPr/>
        </p:nvSpPr>
        <p:spPr bwMode="auto">
          <a:xfrm>
            <a:off x="414020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5" name="AutoShape 71"/>
          <p:cNvSpPr>
            <a:spLocks noChangeArrowheads="1"/>
          </p:cNvSpPr>
          <p:nvPr/>
        </p:nvSpPr>
        <p:spPr bwMode="auto">
          <a:xfrm>
            <a:off x="536416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6" name="AutoShape 72"/>
          <p:cNvSpPr>
            <a:spLocks noChangeArrowheads="1"/>
          </p:cNvSpPr>
          <p:nvPr/>
        </p:nvSpPr>
        <p:spPr bwMode="auto">
          <a:xfrm>
            <a:off x="651668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7" name="AutoShape 73"/>
          <p:cNvSpPr>
            <a:spLocks noChangeArrowheads="1"/>
          </p:cNvSpPr>
          <p:nvPr/>
        </p:nvSpPr>
        <p:spPr bwMode="auto">
          <a:xfrm>
            <a:off x="7667625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3018" name="Rectangle 74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012" grpId="0" animBg="1"/>
      <p:bldP spid="1363013" grpId="0" animBg="1"/>
      <p:bldP spid="1363014" grpId="0" animBg="1"/>
      <p:bldP spid="1363015" grpId="0" animBg="1"/>
      <p:bldP spid="1363016" grpId="0" animBg="1"/>
      <p:bldP spid="1363017" grpId="0" animBg="1"/>
      <p:bldP spid="13630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F4A88-7F4F-4307-999F-9137D836C20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601663"/>
            <a:ext cx="8229600" cy="523875"/>
          </a:xfrm>
        </p:spPr>
        <p:txBody>
          <a:bodyPr/>
          <a:lstStyle/>
          <a:p>
            <a:r>
              <a:rPr lang="en-US" altLang="zh-CN" sz="3200" dirty="0"/>
              <a:t>2.6  </a:t>
            </a:r>
            <a:r>
              <a:rPr lang="zh-CN" altLang="en-US" sz="3200" dirty="0"/>
              <a:t>检错与纠错码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879476"/>
            <a:ext cx="6564664" cy="2736305"/>
          </a:xfrm>
        </p:spPr>
        <p:txBody>
          <a:bodyPr/>
          <a:lstStyle/>
          <a:p>
            <a:r>
              <a:rPr lang="zh-CN" altLang="en-US" dirty="0"/>
              <a:t>奇偶校验码</a:t>
            </a:r>
            <a:endParaRPr lang="en-US" altLang="zh-CN" dirty="0"/>
          </a:p>
          <a:p>
            <a:r>
              <a:rPr lang="zh-CN" altLang="en-US" dirty="0"/>
              <a:t>海明码</a:t>
            </a:r>
          </a:p>
          <a:p>
            <a:r>
              <a:rPr lang="zh-CN" altLang="en-US" dirty="0"/>
              <a:t>循环冗余校验码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3F902F-3FDA-4DF6-9A36-4122FD6DD9F8}"/>
              </a:ext>
            </a:extLst>
          </p:cNvPr>
          <p:cNvGrpSpPr/>
          <p:nvPr/>
        </p:nvGrpSpPr>
        <p:grpSpPr>
          <a:xfrm>
            <a:off x="588246" y="1556816"/>
            <a:ext cx="4246148" cy="1008112"/>
            <a:chOff x="588246" y="1556816"/>
            <a:chExt cx="4246148" cy="100811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8A5524-5798-453F-B707-625BF7C6B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8246" y="1556816"/>
              <a:ext cx="886853" cy="100811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57F4DA-2244-470F-82DC-BE95F7198B18}"/>
                </a:ext>
              </a:extLst>
            </p:cNvPr>
            <p:cNvSpPr/>
            <p:nvPr/>
          </p:nvSpPr>
          <p:spPr>
            <a:xfrm>
              <a:off x="1403648" y="1969676"/>
              <a:ext cx="343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66"/>
                  </a:solidFill>
                </a:rPr>
                <a:t>码距</a:t>
              </a:r>
              <a:r>
                <a:rPr lang="zh-CN" altLang="en-US" dirty="0"/>
                <a:t>与</a:t>
              </a:r>
              <a:r>
                <a:rPr lang="zh-CN" altLang="en-US" dirty="0">
                  <a:solidFill>
                    <a:srgbClr val="0000FF"/>
                  </a:solidFill>
                </a:rPr>
                <a:t>校验位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0000FF"/>
                  </a:solidFill>
                </a:rPr>
                <a:t>位数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8CED76-269C-4F99-A2E8-C7EF5E896C9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字符“</a:t>
            </a:r>
            <a:r>
              <a:rPr lang="pt-BR" altLang="zh-CN" dirty="0"/>
              <a:t>M”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CC0066"/>
                </a:solidFill>
              </a:rPr>
              <a:t>     ③</a:t>
            </a:r>
            <a:r>
              <a:rPr lang="pt-BR" altLang="zh-CN" dirty="0"/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3972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4026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4027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4028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4029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4030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4031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4032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4033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4034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364035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4036" name="AutoShape 68"/>
          <p:cNvSpPr>
            <a:spLocks noChangeArrowheads="1"/>
          </p:cNvSpPr>
          <p:nvPr/>
        </p:nvSpPr>
        <p:spPr bwMode="auto">
          <a:xfrm>
            <a:off x="183515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2" name="Rectangle 74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4043" name="AutoShape 75"/>
          <p:cNvSpPr>
            <a:spLocks noChangeArrowheads="1"/>
          </p:cNvSpPr>
          <p:nvPr/>
        </p:nvSpPr>
        <p:spPr bwMode="auto">
          <a:xfrm>
            <a:off x="241141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4" name="AutoShape 76"/>
          <p:cNvSpPr>
            <a:spLocks noChangeArrowheads="1"/>
          </p:cNvSpPr>
          <p:nvPr/>
        </p:nvSpPr>
        <p:spPr bwMode="auto">
          <a:xfrm>
            <a:off x="414020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5" name="AutoShape 77"/>
          <p:cNvSpPr>
            <a:spLocks noChangeArrowheads="1"/>
          </p:cNvSpPr>
          <p:nvPr/>
        </p:nvSpPr>
        <p:spPr bwMode="auto">
          <a:xfrm>
            <a:off x="478631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6" name="AutoShape 78"/>
          <p:cNvSpPr>
            <a:spLocks noChangeArrowheads="1"/>
          </p:cNvSpPr>
          <p:nvPr/>
        </p:nvSpPr>
        <p:spPr bwMode="auto">
          <a:xfrm>
            <a:off x="651668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7" name="AutoShape 79"/>
          <p:cNvSpPr>
            <a:spLocks noChangeArrowheads="1"/>
          </p:cNvSpPr>
          <p:nvPr/>
        </p:nvSpPr>
        <p:spPr bwMode="auto">
          <a:xfrm>
            <a:off x="709295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048" name="Rectangle 80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4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4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4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4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4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4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4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4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4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4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4036" grpId="0" animBg="1"/>
      <p:bldP spid="1364043" grpId="0" animBg="1"/>
      <p:bldP spid="1364044" grpId="0" animBg="1"/>
      <p:bldP spid="1364045" grpId="0" animBg="1"/>
      <p:bldP spid="1364046" grpId="0" animBg="1"/>
      <p:bldP spid="1364047" grpId="0" animBg="1"/>
      <p:bldP spid="13640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3AE536-3284-4D99-B4A7-CC526D7F024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字符“</a:t>
            </a:r>
            <a:r>
              <a:rPr lang="pt-BR" altLang="zh-CN" dirty="0"/>
              <a:t>M”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CC0066"/>
                </a:solidFill>
              </a:rPr>
              <a:t>     ③</a:t>
            </a:r>
            <a:r>
              <a:rPr lang="pt-BR" altLang="zh-CN" dirty="0"/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4996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5050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5051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5052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5053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5054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5055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5056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5057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5058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1365059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5060" name="AutoShape 68"/>
          <p:cNvSpPr>
            <a:spLocks noChangeArrowheads="1"/>
          </p:cNvSpPr>
          <p:nvPr/>
        </p:nvSpPr>
        <p:spPr bwMode="auto">
          <a:xfrm>
            <a:off x="5927725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61" name="Rectangle 69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5067" name="Rectangle 75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5068" name="AutoShape 76"/>
          <p:cNvSpPr>
            <a:spLocks noChangeArrowheads="1"/>
          </p:cNvSpPr>
          <p:nvPr/>
        </p:nvSpPr>
        <p:spPr bwMode="auto">
          <a:xfrm>
            <a:off x="535146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69" name="AutoShape 77"/>
          <p:cNvSpPr>
            <a:spLocks noChangeArrowheads="1"/>
          </p:cNvSpPr>
          <p:nvPr/>
        </p:nvSpPr>
        <p:spPr bwMode="auto">
          <a:xfrm>
            <a:off x="477520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70" name="AutoShape 78"/>
          <p:cNvSpPr>
            <a:spLocks noChangeArrowheads="1"/>
          </p:cNvSpPr>
          <p:nvPr/>
        </p:nvSpPr>
        <p:spPr bwMode="auto">
          <a:xfrm>
            <a:off x="416560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71" name="AutoShape 79"/>
          <p:cNvSpPr>
            <a:spLocks noChangeArrowheads="1"/>
          </p:cNvSpPr>
          <p:nvPr/>
        </p:nvSpPr>
        <p:spPr bwMode="auto">
          <a:xfrm>
            <a:off x="125888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5072" name="Rectangle 80"/>
          <p:cNvSpPr>
            <a:spLocks noChangeArrowheads="1"/>
          </p:cNvSpPr>
          <p:nvPr/>
        </p:nvSpPr>
        <p:spPr bwMode="auto">
          <a:xfrm>
            <a:off x="58674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5060" grpId="0" animBg="1"/>
      <p:bldP spid="1365068" grpId="0" animBg="1"/>
      <p:bldP spid="1365069" grpId="0" animBg="1"/>
      <p:bldP spid="1365070" grpId="0" animBg="1"/>
      <p:bldP spid="1365071" grpId="0" animBg="1"/>
      <p:bldP spid="13650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5E332B-E784-4DF6-8387-5A08C6247EEB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字符“</a:t>
            </a:r>
            <a:r>
              <a:rPr lang="pt-BR" altLang="zh-CN" dirty="0"/>
              <a:t>M”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CC0066"/>
                </a:solidFill>
              </a:rPr>
              <a:t>     ③</a:t>
            </a:r>
            <a:r>
              <a:rPr lang="pt-BR" altLang="zh-CN" dirty="0"/>
              <a:t> 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确定奇偶校验位的值：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6020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6074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6075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6076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6077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6078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6079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6080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6081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6082" name="Text Box 6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</a:p>
        </p:txBody>
      </p:sp>
      <p:sp>
        <p:nvSpPr>
          <p:cNvPr id="1366083" name="Text Box 6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charset="0"/>
              </a:rPr>
              <a:t>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66"/>
                </a:solidFill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sp>
        <p:nvSpPr>
          <p:cNvPr id="1366085" name="Rectangle 69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6086" name="Rectangle 70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6090" name="AutoShape 74"/>
          <p:cNvSpPr>
            <a:spLocks noChangeArrowheads="1"/>
          </p:cNvSpPr>
          <p:nvPr/>
        </p:nvSpPr>
        <p:spPr bwMode="auto">
          <a:xfrm>
            <a:off x="125888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1" name="Rectangle 75"/>
          <p:cNvSpPr>
            <a:spLocks noChangeArrowheads="1"/>
          </p:cNvSpPr>
          <p:nvPr/>
        </p:nvSpPr>
        <p:spPr bwMode="auto">
          <a:xfrm>
            <a:off x="58674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6092" name="AutoShape 76"/>
          <p:cNvSpPr>
            <a:spLocks noChangeArrowheads="1"/>
          </p:cNvSpPr>
          <p:nvPr/>
        </p:nvSpPr>
        <p:spPr bwMode="auto">
          <a:xfrm>
            <a:off x="1835150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3" name="AutoShape 77"/>
          <p:cNvSpPr>
            <a:spLocks noChangeArrowheads="1"/>
          </p:cNvSpPr>
          <p:nvPr/>
        </p:nvSpPr>
        <p:spPr bwMode="auto">
          <a:xfrm>
            <a:off x="2411413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4" name="AutoShape 78"/>
          <p:cNvSpPr>
            <a:spLocks noChangeArrowheads="1"/>
          </p:cNvSpPr>
          <p:nvPr/>
        </p:nvSpPr>
        <p:spPr bwMode="auto">
          <a:xfrm>
            <a:off x="2987675" y="5445125"/>
            <a:ext cx="433388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5" name="AutoShape 79"/>
          <p:cNvSpPr>
            <a:spLocks noChangeArrowheads="1"/>
          </p:cNvSpPr>
          <p:nvPr/>
        </p:nvSpPr>
        <p:spPr bwMode="auto">
          <a:xfrm>
            <a:off x="3563938" y="5445125"/>
            <a:ext cx="433387" cy="431800"/>
          </a:xfrm>
          <a:prstGeom prst="roundRect">
            <a:avLst>
              <a:gd name="adj" fmla="val 28375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6096" name="Rectangle 80"/>
          <p:cNvSpPr>
            <a:spLocks noChangeArrowheads="1"/>
          </p:cNvSpPr>
          <p:nvPr/>
        </p:nvSpPr>
        <p:spPr bwMode="auto">
          <a:xfrm>
            <a:off x="34925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6097" name="Text Box 81"/>
          <p:cNvSpPr txBox="1">
            <a:spLocks noChangeArrowheads="1"/>
          </p:cNvSpPr>
          <p:nvPr/>
        </p:nvSpPr>
        <p:spPr bwMode="auto">
          <a:xfrm>
            <a:off x="251520" y="4005263"/>
            <a:ext cx="4356100" cy="9747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CC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pt-BR" dirty="0"/>
              <a:t>因此，“</a:t>
            </a:r>
            <a:r>
              <a:rPr lang="pt-BR" altLang="zh-CN" dirty="0"/>
              <a:t>M</a:t>
            </a:r>
            <a:r>
              <a:rPr lang="zh-CN" altLang="en-US" dirty="0"/>
              <a:t>”</a:t>
            </a:r>
            <a:r>
              <a:rPr lang="zh-CN" altLang="pt-BR" dirty="0"/>
              <a:t>的编码字为：</a:t>
            </a:r>
            <a:r>
              <a:rPr lang="pt-BR" altLang="zh-CN" dirty="0">
                <a:latin typeface="Arial" charset="0"/>
              </a:rPr>
              <a:t>010011100101</a:t>
            </a:r>
            <a:r>
              <a:rPr lang="zh-CN" altLang="pt-BR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6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6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90" grpId="0" animBg="1"/>
      <p:bldP spid="1366092" grpId="0" animBg="1"/>
      <p:bldP spid="1366093" grpId="0" animBg="1"/>
      <p:bldP spid="1366094" grpId="0" animBg="1"/>
      <p:bldP spid="1366095" grpId="0" animBg="1"/>
      <p:bldP spid="1366096" grpId="0"/>
      <p:bldP spid="13660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454A54-3D3A-4ACE-8840-38B808A9FAD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 “</a:t>
            </a:r>
            <a:r>
              <a:rPr lang="pt-BR" altLang="zh-CN" dirty="0"/>
              <a:t>M”</a:t>
            </a:r>
            <a:r>
              <a:rPr lang="zh-CN" altLang="pt-BR" dirty="0"/>
              <a:t>的编码字为：</a:t>
            </a:r>
            <a:r>
              <a:rPr lang="pt-BR" altLang="zh-CN" dirty="0">
                <a:latin typeface="Arial" charset="0"/>
              </a:rPr>
              <a:t>010011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pt-BR" altLang="zh-CN" dirty="0">
                <a:latin typeface="Arial" charset="0"/>
              </a:rPr>
              <a:t>00101</a:t>
            </a:r>
            <a:r>
              <a:rPr lang="zh-CN" altLang="pt-BR" dirty="0"/>
              <a:t>。</a:t>
            </a:r>
            <a:endParaRPr lang="pt-BR" altLang="zh-CN" dirty="0"/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CC0066"/>
                </a:solidFill>
              </a:rPr>
              <a:t>④</a:t>
            </a:r>
            <a:r>
              <a:rPr lang="pt-BR" altLang="zh-CN" dirty="0"/>
              <a:t> </a:t>
            </a:r>
            <a:r>
              <a:rPr lang="zh-CN" altLang="pt-BR" dirty="0"/>
              <a:t>在第</a:t>
            </a:r>
            <a:r>
              <a:rPr lang="pt-BR" altLang="zh-CN" dirty="0"/>
              <a:t>6</a:t>
            </a:r>
            <a:r>
              <a:rPr lang="zh-CN" altLang="pt-BR" dirty="0"/>
              <a:t>位引入一个错误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：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8068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8122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3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24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5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6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27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368128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9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32" name="Rectangle 68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8133" name="Rectangle 69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8135" name="Rectangle 71"/>
          <p:cNvSpPr>
            <a:spLocks noChangeArrowheads="1"/>
          </p:cNvSpPr>
          <p:nvPr/>
        </p:nvSpPr>
        <p:spPr bwMode="auto">
          <a:xfrm>
            <a:off x="58674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8136" name="Rectangle 72"/>
          <p:cNvSpPr>
            <a:spLocks noChangeArrowheads="1"/>
          </p:cNvSpPr>
          <p:nvPr/>
        </p:nvSpPr>
        <p:spPr bwMode="auto">
          <a:xfrm>
            <a:off x="34925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8137" name="AutoShape 73"/>
          <p:cNvSpPr>
            <a:spLocks noChangeArrowheads="1"/>
          </p:cNvSpPr>
          <p:nvPr/>
        </p:nvSpPr>
        <p:spPr bwMode="auto">
          <a:xfrm>
            <a:off x="4716463" y="5373688"/>
            <a:ext cx="576262" cy="576262"/>
          </a:xfrm>
          <a:prstGeom prst="star16">
            <a:avLst>
              <a:gd name="adj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8143" name="Freeform 79"/>
          <p:cNvSpPr>
            <a:spLocks/>
          </p:cNvSpPr>
          <p:nvPr/>
        </p:nvSpPr>
        <p:spPr bwMode="auto">
          <a:xfrm>
            <a:off x="7667625" y="5445125"/>
            <a:ext cx="431800" cy="431800"/>
          </a:xfrm>
          <a:custGeom>
            <a:avLst/>
            <a:gdLst/>
            <a:ahLst/>
            <a:cxnLst>
              <a:cxn ang="0">
                <a:pos x="14387" y="1985"/>
              </a:cxn>
              <a:cxn ang="0">
                <a:pos x="12885" y="3756"/>
              </a:cxn>
              <a:cxn ang="0">
                <a:pos x="11448" y="5531"/>
              </a:cxn>
              <a:cxn ang="0">
                <a:pos x="10076" y="7312"/>
              </a:cxn>
              <a:cxn ang="0">
                <a:pos x="8779" y="9084"/>
              </a:cxn>
              <a:cxn ang="0">
                <a:pos x="7572" y="10826"/>
              </a:cxn>
              <a:cxn ang="0">
                <a:pos x="6458" y="12538"/>
              </a:cxn>
              <a:cxn ang="0">
                <a:pos x="5435" y="14221"/>
              </a:cxn>
              <a:cxn ang="0">
                <a:pos x="4981" y="15037"/>
              </a:cxn>
              <a:cxn ang="0">
                <a:pos x="4597" y="15620"/>
              </a:cxn>
              <a:cxn ang="0">
                <a:pos x="4125" y="16020"/>
              </a:cxn>
              <a:cxn ang="0">
                <a:pos x="3550" y="16267"/>
              </a:cxn>
              <a:cxn ang="0">
                <a:pos x="2872" y="16363"/>
              </a:cxn>
              <a:cxn ang="0">
                <a:pos x="2268" y="16340"/>
              </a:cxn>
              <a:cxn ang="0">
                <a:pos x="1909" y="16262"/>
              </a:cxn>
              <a:cxn ang="0">
                <a:pos x="1788" y="16193"/>
              </a:cxn>
              <a:cxn ang="0">
                <a:pos x="1653" y="16065"/>
              </a:cxn>
              <a:cxn ang="0">
                <a:pos x="1411" y="15696"/>
              </a:cxn>
              <a:cxn ang="0">
                <a:pos x="1139" y="15126"/>
              </a:cxn>
              <a:cxn ang="0">
                <a:pos x="883" y="14505"/>
              </a:cxn>
              <a:cxn ang="0">
                <a:pos x="565" y="13585"/>
              </a:cxn>
              <a:cxn ang="0">
                <a:pos x="192" y="12233"/>
              </a:cxn>
              <a:cxn ang="0">
                <a:pos x="32" y="11416"/>
              </a:cxn>
              <a:cxn ang="0">
                <a:pos x="0" y="11053"/>
              </a:cxn>
              <a:cxn ang="0">
                <a:pos x="21" y="10763"/>
              </a:cxn>
              <a:cxn ang="0">
                <a:pos x="94" y="10539"/>
              </a:cxn>
              <a:cxn ang="0">
                <a:pos x="244" y="10346"/>
              </a:cxn>
              <a:cxn ang="0">
                <a:pos x="504" y="10128"/>
              </a:cxn>
              <a:cxn ang="0">
                <a:pos x="930" y="9864"/>
              </a:cxn>
              <a:cxn ang="0">
                <a:pos x="1417" y="9644"/>
              </a:cxn>
              <a:cxn ang="0">
                <a:pos x="1904" y="9493"/>
              </a:cxn>
              <a:cxn ang="0">
                <a:pos x="2315" y="9435"/>
              </a:cxn>
              <a:cxn ang="0">
                <a:pos x="2498" y="9489"/>
              </a:cxn>
              <a:cxn ang="0">
                <a:pos x="2670" y="9687"/>
              </a:cxn>
              <a:cxn ang="0">
                <a:pos x="2859" y="10030"/>
              </a:cxn>
              <a:cxn ang="0">
                <a:pos x="3064" y="10517"/>
              </a:cxn>
              <a:cxn ang="0">
                <a:pos x="3147" y="10745"/>
              </a:cxn>
              <a:cxn ang="0">
                <a:pos x="3281" y="11108"/>
              </a:cxn>
              <a:cxn ang="0">
                <a:pos x="3464" y="11543"/>
              </a:cxn>
              <a:cxn ang="0">
                <a:pos x="3631" y="11839"/>
              </a:cxn>
              <a:cxn ang="0">
                <a:pos x="3783" y="11996"/>
              </a:cxn>
              <a:cxn ang="0">
                <a:pos x="3922" y="12001"/>
              </a:cxn>
              <a:cxn ang="0">
                <a:pos x="4181" y="11725"/>
              </a:cxn>
              <a:cxn ang="0">
                <a:pos x="4608" y="11135"/>
              </a:cxn>
              <a:cxn ang="0">
                <a:pos x="5469" y="9809"/>
              </a:cxn>
              <a:cxn ang="0">
                <a:pos x="7040" y="7359"/>
              </a:cxn>
              <a:cxn ang="0">
                <a:pos x="8639" y="5050"/>
              </a:cxn>
              <a:cxn ang="0">
                <a:pos x="9778" y="3519"/>
              </a:cxn>
              <a:cxn ang="0">
                <a:pos x="10743" y="2321"/>
              </a:cxn>
              <a:cxn ang="0">
                <a:pos x="11541" y="1428"/>
              </a:cxn>
              <a:cxn ang="0">
                <a:pos x="11947" y="1045"/>
              </a:cxn>
              <a:cxn ang="0">
                <a:pos x="12216" y="858"/>
              </a:cxn>
              <a:cxn ang="0">
                <a:pos x="12899" y="558"/>
              </a:cxn>
              <a:cxn ang="0">
                <a:pos x="13750" y="304"/>
              </a:cxn>
              <a:cxn ang="0">
                <a:pos x="14728" y="112"/>
              </a:cxn>
              <a:cxn ang="0">
                <a:pos x="15756" y="439"/>
              </a:cxn>
            </a:cxnLst>
            <a:rect l="0" t="0" r="r" b="b"/>
            <a:pathLst>
              <a:path w="15756" h="16364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rgbClr val="FF0000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149" name="Freeform 85"/>
          <p:cNvSpPr>
            <a:spLocks/>
          </p:cNvSpPr>
          <p:nvPr/>
        </p:nvSpPr>
        <p:spPr bwMode="auto">
          <a:xfrm>
            <a:off x="7091363" y="5445125"/>
            <a:ext cx="431800" cy="431800"/>
          </a:xfrm>
          <a:custGeom>
            <a:avLst/>
            <a:gdLst/>
            <a:ahLst/>
            <a:cxnLst>
              <a:cxn ang="0">
                <a:pos x="3214" y="16014"/>
              </a:cxn>
              <a:cxn ang="0">
                <a:pos x="0" y="12797"/>
              </a:cxn>
              <a:cxn ang="0">
                <a:pos x="4800" y="8014"/>
              </a:cxn>
              <a:cxn ang="0">
                <a:pos x="0" y="3214"/>
              </a:cxn>
              <a:cxn ang="0">
                <a:pos x="3214" y="0"/>
              </a:cxn>
              <a:cxn ang="0">
                <a:pos x="8015" y="4800"/>
              </a:cxn>
              <a:cxn ang="0">
                <a:pos x="12815" y="0"/>
              </a:cxn>
              <a:cxn ang="0">
                <a:pos x="16029" y="3214"/>
              </a:cxn>
              <a:cxn ang="0">
                <a:pos x="11229" y="8014"/>
              </a:cxn>
              <a:cxn ang="0">
                <a:pos x="16029" y="12797"/>
              </a:cxn>
              <a:cxn ang="0">
                <a:pos x="12798" y="16014"/>
              </a:cxn>
              <a:cxn ang="0">
                <a:pos x="8015" y="11228"/>
              </a:cxn>
              <a:cxn ang="0">
                <a:pos x="3214" y="16014"/>
              </a:cxn>
            </a:cxnLst>
            <a:rect l="0" t="0" r="r" b="b"/>
            <a:pathLst>
              <a:path w="16029" h="16014">
                <a:moveTo>
                  <a:pt x="3214" y="16014"/>
                </a:moveTo>
                <a:lnTo>
                  <a:pt x="0" y="12797"/>
                </a:lnTo>
                <a:lnTo>
                  <a:pt x="4800" y="8014"/>
                </a:lnTo>
                <a:lnTo>
                  <a:pt x="0" y="3214"/>
                </a:lnTo>
                <a:lnTo>
                  <a:pt x="3214" y="0"/>
                </a:lnTo>
                <a:lnTo>
                  <a:pt x="8015" y="4800"/>
                </a:lnTo>
                <a:lnTo>
                  <a:pt x="12815" y="0"/>
                </a:lnTo>
                <a:lnTo>
                  <a:pt x="16029" y="3214"/>
                </a:lnTo>
                <a:lnTo>
                  <a:pt x="11229" y="8014"/>
                </a:lnTo>
                <a:lnTo>
                  <a:pt x="16029" y="12797"/>
                </a:lnTo>
                <a:lnTo>
                  <a:pt x="12798" y="16014"/>
                </a:lnTo>
                <a:lnTo>
                  <a:pt x="8015" y="11228"/>
                </a:lnTo>
                <a:lnTo>
                  <a:pt x="3214" y="16014"/>
                </a:lnTo>
                <a:close/>
              </a:path>
            </a:pathLst>
          </a:custGeom>
          <a:solidFill>
            <a:srgbClr val="FF0000"/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8164" name="Line 100"/>
          <p:cNvSpPr>
            <a:spLocks noChangeShapeType="1"/>
          </p:cNvSpPr>
          <p:nvPr/>
        </p:nvSpPr>
        <p:spPr bwMode="auto">
          <a:xfrm>
            <a:off x="1187450" y="6021388"/>
            <a:ext cx="576263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65" name="Line 101"/>
          <p:cNvSpPr>
            <a:spLocks noChangeShapeType="1"/>
          </p:cNvSpPr>
          <p:nvPr/>
        </p:nvSpPr>
        <p:spPr bwMode="auto">
          <a:xfrm>
            <a:off x="4139952" y="6021388"/>
            <a:ext cx="2303711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68166" name="Line 102"/>
          <p:cNvSpPr>
            <a:spLocks noChangeShapeType="1"/>
          </p:cNvSpPr>
          <p:nvPr/>
        </p:nvSpPr>
        <p:spPr bwMode="auto">
          <a:xfrm>
            <a:off x="1187450" y="6092825"/>
            <a:ext cx="2879725" cy="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67" name="Line 103"/>
          <p:cNvSpPr>
            <a:spLocks noChangeShapeType="1"/>
          </p:cNvSpPr>
          <p:nvPr/>
        </p:nvSpPr>
        <p:spPr bwMode="auto">
          <a:xfrm>
            <a:off x="7596188" y="5300663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68" name="Line 104"/>
          <p:cNvSpPr>
            <a:spLocks noChangeShapeType="1"/>
          </p:cNvSpPr>
          <p:nvPr/>
        </p:nvSpPr>
        <p:spPr bwMode="auto">
          <a:xfrm>
            <a:off x="6443663" y="5300663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69" name="Line 105"/>
          <p:cNvSpPr>
            <a:spLocks noChangeShapeType="1"/>
          </p:cNvSpPr>
          <p:nvPr/>
        </p:nvSpPr>
        <p:spPr bwMode="auto">
          <a:xfrm>
            <a:off x="5291138" y="5300663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0" name="Line 106"/>
          <p:cNvSpPr>
            <a:spLocks noChangeShapeType="1"/>
          </p:cNvSpPr>
          <p:nvPr/>
        </p:nvSpPr>
        <p:spPr bwMode="auto">
          <a:xfrm>
            <a:off x="4138613" y="5300663"/>
            <a:ext cx="504825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1" name="Line 107"/>
          <p:cNvSpPr>
            <a:spLocks noChangeShapeType="1"/>
          </p:cNvSpPr>
          <p:nvPr/>
        </p:nvSpPr>
        <p:spPr bwMode="auto">
          <a:xfrm>
            <a:off x="2914650" y="5300663"/>
            <a:ext cx="576263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2" name="Line 108"/>
          <p:cNvSpPr>
            <a:spLocks noChangeShapeType="1"/>
          </p:cNvSpPr>
          <p:nvPr/>
        </p:nvSpPr>
        <p:spPr bwMode="auto">
          <a:xfrm>
            <a:off x="1763713" y="5300663"/>
            <a:ext cx="576262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3" name="Line 109"/>
          <p:cNvSpPr>
            <a:spLocks noChangeShapeType="1"/>
          </p:cNvSpPr>
          <p:nvPr/>
        </p:nvSpPr>
        <p:spPr bwMode="auto">
          <a:xfrm>
            <a:off x="6443663" y="5229225"/>
            <a:ext cx="10795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4" name="Line 110"/>
          <p:cNvSpPr>
            <a:spLocks noChangeShapeType="1"/>
          </p:cNvSpPr>
          <p:nvPr/>
        </p:nvSpPr>
        <p:spPr bwMode="auto">
          <a:xfrm>
            <a:off x="4138613" y="5229225"/>
            <a:ext cx="10795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5" name="Line 111"/>
          <p:cNvSpPr>
            <a:spLocks noChangeShapeType="1"/>
          </p:cNvSpPr>
          <p:nvPr/>
        </p:nvSpPr>
        <p:spPr bwMode="auto">
          <a:xfrm>
            <a:off x="1763713" y="5229225"/>
            <a:ext cx="1079500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8176" name="Freeform 112"/>
          <p:cNvSpPr>
            <a:spLocks/>
          </p:cNvSpPr>
          <p:nvPr/>
        </p:nvSpPr>
        <p:spPr bwMode="auto">
          <a:xfrm>
            <a:off x="5938838" y="5445125"/>
            <a:ext cx="431800" cy="431800"/>
          </a:xfrm>
          <a:custGeom>
            <a:avLst/>
            <a:gdLst/>
            <a:ahLst/>
            <a:cxnLst>
              <a:cxn ang="0">
                <a:pos x="3214" y="16014"/>
              </a:cxn>
              <a:cxn ang="0">
                <a:pos x="0" y="12797"/>
              </a:cxn>
              <a:cxn ang="0">
                <a:pos x="4800" y="8014"/>
              </a:cxn>
              <a:cxn ang="0">
                <a:pos x="0" y="3214"/>
              </a:cxn>
              <a:cxn ang="0">
                <a:pos x="3214" y="0"/>
              </a:cxn>
              <a:cxn ang="0">
                <a:pos x="8015" y="4800"/>
              </a:cxn>
              <a:cxn ang="0">
                <a:pos x="12815" y="0"/>
              </a:cxn>
              <a:cxn ang="0">
                <a:pos x="16029" y="3214"/>
              </a:cxn>
              <a:cxn ang="0">
                <a:pos x="11229" y="8014"/>
              </a:cxn>
              <a:cxn ang="0">
                <a:pos x="16029" y="12797"/>
              </a:cxn>
              <a:cxn ang="0">
                <a:pos x="12798" y="16014"/>
              </a:cxn>
              <a:cxn ang="0">
                <a:pos x="8015" y="11228"/>
              </a:cxn>
              <a:cxn ang="0">
                <a:pos x="3214" y="16014"/>
              </a:cxn>
            </a:cxnLst>
            <a:rect l="0" t="0" r="r" b="b"/>
            <a:pathLst>
              <a:path w="16029" h="16014">
                <a:moveTo>
                  <a:pt x="3214" y="16014"/>
                </a:moveTo>
                <a:lnTo>
                  <a:pt x="0" y="12797"/>
                </a:lnTo>
                <a:lnTo>
                  <a:pt x="4800" y="8014"/>
                </a:lnTo>
                <a:lnTo>
                  <a:pt x="0" y="3214"/>
                </a:lnTo>
                <a:lnTo>
                  <a:pt x="3214" y="0"/>
                </a:lnTo>
                <a:lnTo>
                  <a:pt x="8015" y="4800"/>
                </a:lnTo>
                <a:lnTo>
                  <a:pt x="12815" y="0"/>
                </a:lnTo>
                <a:lnTo>
                  <a:pt x="16029" y="3214"/>
                </a:lnTo>
                <a:lnTo>
                  <a:pt x="11229" y="8014"/>
                </a:lnTo>
                <a:lnTo>
                  <a:pt x="16029" y="12797"/>
                </a:lnTo>
                <a:lnTo>
                  <a:pt x="12798" y="16014"/>
                </a:lnTo>
                <a:lnTo>
                  <a:pt x="8015" y="11228"/>
                </a:lnTo>
                <a:lnTo>
                  <a:pt x="3214" y="16014"/>
                </a:lnTo>
                <a:close/>
              </a:path>
            </a:pathLst>
          </a:custGeom>
          <a:solidFill>
            <a:srgbClr val="FF0000"/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8177" name="Freeform 113"/>
          <p:cNvSpPr>
            <a:spLocks/>
          </p:cNvSpPr>
          <p:nvPr/>
        </p:nvSpPr>
        <p:spPr bwMode="auto">
          <a:xfrm>
            <a:off x="3635375" y="5445125"/>
            <a:ext cx="431800" cy="431800"/>
          </a:xfrm>
          <a:custGeom>
            <a:avLst/>
            <a:gdLst/>
            <a:ahLst/>
            <a:cxnLst>
              <a:cxn ang="0">
                <a:pos x="14387" y="1985"/>
              </a:cxn>
              <a:cxn ang="0">
                <a:pos x="12885" y="3756"/>
              </a:cxn>
              <a:cxn ang="0">
                <a:pos x="11448" y="5531"/>
              </a:cxn>
              <a:cxn ang="0">
                <a:pos x="10076" y="7312"/>
              </a:cxn>
              <a:cxn ang="0">
                <a:pos x="8779" y="9084"/>
              </a:cxn>
              <a:cxn ang="0">
                <a:pos x="7572" y="10826"/>
              </a:cxn>
              <a:cxn ang="0">
                <a:pos x="6458" y="12538"/>
              </a:cxn>
              <a:cxn ang="0">
                <a:pos x="5435" y="14221"/>
              </a:cxn>
              <a:cxn ang="0">
                <a:pos x="4981" y="15037"/>
              </a:cxn>
              <a:cxn ang="0">
                <a:pos x="4597" y="15620"/>
              </a:cxn>
              <a:cxn ang="0">
                <a:pos x="4125" y="16020"/>
              </a:cxn>
              <a:cxn ang="0">
                <a:pos x="3550" y="16267"/>
              </a:cxn>
              <a:cxn ang="0">
                <a:pos x="2872" y="16363"/>
              </a:cxn>
              <a:cxn ang="0">
                <a:pos x="2268" y="16340"/>
              </a:cxn>
              <a:cxn ang="0">
                <a:pos x="1909" y="16262"/>
              </a:cxn>
              <a:cxn ang="0">
                <a:pos x="1788" y="16193"/>
              </a:cxn>
              <a:cxn ang="0">
                <a:pos x="1653" y="16065"/>
              </a:cxn>
              <a:cxn ang="0">
                <a:pos x="1411" y="15696"/>
              </a:cxn>
              <a:cxn ang="0">
                <a:pos x="1139" y="15126"/>
              </a:cxn>
              <a:cxn ang="0">
                <a:pos x="883" y="14505"/>
              </a:cxn>
              <a:cxn ang="0">
                <a:pos x="565" y="13585"/>
              </a:cxn>
              <a:cxn ang="0">
                <a:pos x="192" y="12233"/>
              </a:cxn>
              <a:cxn ang="0">
                <a:pos x="32" y="11416"/>
              </a:cxn>
              <a:cxn ang="0">
                <a:pos x="0" y="11053"/>
              </a:cxn>
              <a:cxn ang="0">
                <a:pos x="21" y="10763"/>
              </a:cxn>
              <a:cxn ang="0">
                <a:pos x="94" y="10539"/>
              </a:cxn>
              <a:cxn ang="0">
                <a:pos x="244" y="10346"/>
              </a:cxn>
              <a:cxn ang="0">
                <a:pos x="504" y="10128"/>
              </a:cxn>
              <a:cxn ang="0">
                <a:pos x="930" y="9864"/>
              </a:cxn>
              <a:cxn ang="0">
                <a:pos x="1417" y="9644"/>
              </a:cxn>
              <a:cxn ang="0">
                <a:pos x="1904" y="9493"/>
              </a:cxn>
              <a:cxn ang="0">
                <a:pos x="2315" y="9435"/>
              </a:cxn>
              <a:cxn ang="0">
                <a:pos x="2498" y="9489"/>
              </a:cxn>
              <a:cxn ang="0">
                <a:pos x="2670" y="9687"/>
              </a:cxn>
              <a:cxn ang="0">
                <a:pos x="2859" y="10030"/>
              </a:cxn>
              <a:cxn ang="0">
                <a:pos x="3064" y="10517"/>
              </a:cxn>
              <a:cxn ang="0">
                <a:pos x="3147" y="10745"/>
              </a:cxn>
              <a:cxn ang="0">
                <a:pos x="3281" y="11108"/>
              </a:cxn>
              <a:cxn ang="0">
                <a:pos x="3464" y="11543"/>
              </a:cxn>
              <a:cxn ang="0">
                <a:pos x="3631" y="11839"/>
              </a:cxn>
              <a:cxn ang="0">
                <a:pos x="3783" y="11996"/>
              </a:cxn>
              <a:cxn ang="0">
                <a:pos x="3922" y="12001"/>
              </a:cxn>
              <a:cxn ang="0">
                <a:pos x="4181" y="11725"/>
              </a:cxn>
              <a:cxn ang="0">
                <a:pos x="4608" y="11135"/>
              </a:cxn>
              <a:cxn ang="0">
                <a:pos x="5469" y="9809"/>
              </a:cxn>
              <a:cxn ang="0">
                <a:pos x="7040" y="7359"/>
              </a:cxn>
              <a:cxn ang="0">
                <a:pos x="8639" y="5050"/>
              </a:cxn>
              <a:cxn ang="0">
                <a:pos x="9778" y="3519"/>
              </a:cxn>
              <a:cxn ang="0">
                <a:pos x="10743" y="2321"/>
              </a:cxn>
              <a:cxn ang="0">
                <a:pos x="11541" y="1428"/>
              </a:cxn>
              <a:cxn ang="0">
                <a:pos x="11947" y="1045"/>
              </a:cxn>
              <a:cxn ang="0">
                <a:pos x="12216" y="858"/>
              </a:cxn>
              <a:cxn ang="0">
                <a:pos x="12899" y="558"/>
              </a:cxn>
              <a:cxn ang="0">
                <a:pos x="13750" y="304"/>
              </a:cxn>
              <a:cxn ang="0">
                <a:pos x="14728" y="112"/>
              </a:cxn>
              <a:cxn ang="0">
                <a:pos x="15756" y="439"/>
              </a:cxn>
            </a:cxnLst>
            <a:rect l="0" t="0" r="r" b="b"/>
            <a:pathLst>
              <a:path w="15756" h="16364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rgbClr val="FF0000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68180" name="Text Box 11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solidFill>
            <a:srgbClr val="FFCC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5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6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</p:txBody>
      </p:sp>
      <p:sp>
        <p:nvSpPr>
          <p:cNvPr id="1368181" name="Text Box 11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solidFill>
            <a:srgbClr val="FFCC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7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8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  9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10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11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latin typeface="Arial" charset="0"/>
              </a:rPr>
              <a:t>12</a:t>
            </a:r>
            <a:r>
              <a:rPr lang="zh-CN" altLang="en-US">
                <a:latin typeface="Arial" charset="0"/>
              </a:rPr>
              <a:t>＝</a:t>
            </a:r>
            <a:r>
              <a:rPr lang="en-US" altLang="zh-CN">
                <a:latin typeface="Arial" charset="0"/>
              </a:rPr>
              <a:t>4</a:t>
            </a:r>
            <a:r>
              <a:rPr lang="zh-CN" altLang="en-US">
                <a:latin typeface="Arial" charset="0"/>
              </a:rPr>
              <a:t>＋</a:t>
            </a:r>
            <a:r>
              <a:rPr lang="en-US" altLang="zh-CN">
                <a:latin typeface="Arial" charset="0"/>
              </a:rPr>
              <a:t>8</a:t>
            </a:r>
          </a:p>
        </p:txBody>
      </p:sp>
      <p:sp>
        <p:nvSpPr>
          <p:cNvPr id="1368182" name="AutoShape 118"/>
          <p:cNvSpPr>
            <a:spLocks noChangeArrowheads="1"/>
          </p:cNvSpPr>
          <p:nvPr/>
        </p:nvSpPr>
        <p:spPr bwMode="auto">
          <a:xfrm>
            <a:off x="4427538" y="4508500"/>
            <a:ext cx="2089150" cy="576263"/>
          </a:xfrm>
          <a:prstGeom prst="star16">
            <a:avLst>
              <a:gd name="adj" fmla="val 38148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8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8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8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8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8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8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8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8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8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8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8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8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8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68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8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68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6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68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6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68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68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8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68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8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6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6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68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68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137" grpId="0" animBg="1"/>
      <p:bldP spid="1368143" grpId="0" animBg="1"/>
      <p:bldP spid="1368149" grpId="0" animBg="1"/>
      <p:bldP spid="1368164" grpId="0" animBg="1"/>
      <p:bldP spid="1368165" grpId="0" animBg="1"/>
      <p:bldP spid="1368166" grpId="0" animBg="1"/>
      <p:bldP spid="1368167" grpId="0" animBg="1"/>
      <p:bldP spid="1368168" grpId="0" animBg="1"/>
      <p:bldP spid="1368169" grpId="0" animBg="1"/>
      <p:bldP spid="1368170" grpId="0" animBg="1"/>
      <p:bldP spid="1368171" grpId="0" animBg="1"/>
      <p:bldP spid="1368172" grpId="0" animBg="1"/>
      <p:bldP spid="1368173" grpId="0" animBg="1"/>
      <p:bldP spid="1368174" grpId="0" animBg="1"/>
      <p:bldP spid="1368175" grpId="0" animBg="1"/>
      <p:bldP spid="1368176" grpId="0" animBg="1"/>
      <p:bldP spid="1368177" grpId="0" animBg="1"/>
      <p:bldP spid="136818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454A54-3D3A-4ACE-8840-38B808A9FAD3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FF6600"/>
                </a:solidFill>
              </a:rPr>
              <a:t>检错</a:t>
            </a:r>
            <a:r>
              <a:rPr lang="zh-CN" altLang="en-US" dirty="0">
                <a:solidFill>
                  <a:srgbClr val="CC0066"/>
                </a:solidFill>
              </a:rPr>
              <a:t>和</a:t>
            </a:r>
            <a:r>
              <a:rPr lang="zh-CN" altLang="en-US" dirty="0">
                <a:solidFill>
                  <a:srgbClr val="FF3399"/>
                </a:solidFill>
              </a:rPr>
              <a:t>纠错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119813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/>
              <a:t> “</a:t>
            </a:r>
            <a:r>
              <a:rPr lang="pt-BR" altLang="zh-CN" dirty="0"/>
              <a:t>M”</a:t>
            </a:r>
            <a:r>
              <a:rPr lang="zh-CN" altLang="pt-BR" dirty="0"/>
              <a:t>的编码字为：</a:t>
            </a:r>
            <a:r>
              <a:rPr lang="pt-BR" altLang="zh-CN" dirty="0">
                <a:latin typeface="Arial" charset="0"/>
              </a:rPr>
              <a:t>0100</a:t>
            </a:r>
            <a:r>
              <a:rPr lang="pt-BR" altLang="zh-CN" dirty="0">
                <a:highlight>
                  <a:srgbClr val="FFFF00"/>
                </a:highlight>
                <a:latin typeface="Arial" charset="0"/>
              </a:rPr>
              <a:t>1</a:t>
            </a:r>
            <a:r>
              <a:rPr lang="pt-BR" altLang="zh-CN" dirty="0">
                <a:latin typeface="Arial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pt-BR" altLang="zh-CN" dirty="0">
                <a:latin typeface="Arial" charset="0"/>
              </a:rPr>
              <a:t>0</a:t>
            </a:r>
            <a:r>
              <a:rPr lang="pt-BR" altLang="zh-CN" dirty="0">
                <a:highlight>
                  <a:srgbClr val="FFFF00"/>
                </a:highlight>
                <a:latin typeface="Arial" charset="0"/>
              </a:rPr>
              <a:t>0</a:t>
            </a:r>
            <a:r>
              <a:rPr lang="pt-BR" altLang="zh-CN" dirty="0">
                <a:latin typeface="Arial" charset="0"/>
              </a:rPr>
              <a:t>1</a:t>
            </a:r>
            <a:r>
              <a:rPr lang="pt-BR" altLang="zh-CN" dirty="0">
                <a:highlight>
                  <a:srgbClr val="FFFF00"/>
                </a:highlight>
                <a:latin typeface="Arial" charset="0"/>
              </a:rPr>
              <a:t>01</a:t>
            </a:r>
            <a:r>
              <a:rPr lang="zh-CN" altLang="pt-BR" dirty="0"/>
              <a:t>。</a:t>
            </a:r>
            <a:endParaRPr lang="pt-BR" altLang="zh-CN" dirty="0"/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CC0066"/>
              </a:solidFill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海明校验码的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检错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纠错</a:t>
            </a:r>
            <a:r>
              <a:rPr lang="zh-CN" altLang="en-US" dirty="0"/>
              <a:t>能力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68068" name="Group 4"/>
          <p:cNvGraphicFramePr>
            <a:graphicFrameLocks noGrp="1"/>
          </p:cNvGraphicFramePr>
          <p:nvPr/>
        </p:nvGraphicFramePr>
        <p:xfrm>
          <a:off x="1187450" y="5386388"/>
          <a:ext cx="6985000" cy="1067435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8122" name="Rectangle 58"/>
          <p:cNvSpPr>
            <a:spLocks noChangeArrowheads="1"/>
          </p:cNvSpPr>
          <p:nvPr/>
        </p:nvSpPr>
        <p:spPr bwMode="auto">
          <a:xfrm>
            <a:off x="1187450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3" name="Rectangle 59"/>
          <p:cNvSpPr>
            <a:spLocks noChangeArrowheads="1"/>
          </p:cNvSpPr>
          <p:nvPr/>
        </p:nvSpPr>
        <p:spPr bwMode="auto">
          <a:xfrm>
            <a:off x="176371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24" name="Rectangle 60"/>
          <p:cNvSpPr>
            <a:spLocks noChangeArrowheads="1"/>
          </p:cNvSpPr>
          <p:nvPr/>
        </p:nvSpPr>
        <p:spPr bwMode="auto">
          <a:xfrm>
            <a:off x="23399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5" name="Rectangle 61"/>
          <p:cNvSpPr>
            <a:spLocks noChangeArrowheads="1"/>
          </p:cNvSpPr>
          <p:nvPr/>
        </p:nvSpPr>
        <p:spPr bwMode="auto">
          <a:xfrm>
            <a:off x="2916238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6" name="Rectangle 62"/>
          <p:cNvSpPr>
            <a:spLocks noChangeArrowheads="1"/>
          </p:cNvSpPr>
          <p:nvPr/>
        </p:nvSpPr>
        <p:spPr bwMode="auto">
          <a:xfrm>
            <a:off x="406717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27" name="Rectangle 63"/>
          <p:cNvSpPr>
            <a:spLocks noChangeArrowheads="1"/>
          </p:cNvSpPr>
          <p:nvPr/>
        </p:nvSpPr>
        <p:spPr bwMode="auto">
          <a:xfrm>
            <a:off x="47164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368128" name="Rectangle 64"/>
          <p:cNvSpPr>
            <a:spLocks noChangeArrowheads="1"/>
          </p:cNvSpPr>
          <p:nvPr/>
        </p:nvSpPr>
        <p:spPr bwMode="auto">
          <a:xfrm>
            <a:off x="5292725" y="53863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368129" name="Rectangle 65"/>
          <p:cNvSpPr>
            <a:spLocks noChangeArrowheads="1"/>
          </p:cNvSpPr>
          <p:nvPr/>
        </p:nvSpPr>
        <p:spPr bwMode="auto">
          <a:xfrm>
            <a:off x="6443663" y="53863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368132" name="Rectangle 68"/>
          <p:cNvSpPr>
            <a:spLocks noChangeArrowheads="1"/>
          </p:cNvSpPr>
          <p:nvPr/>
        </p:nvSpPr>
        <p:spPr bwMode="auto">
          <a:xfrm>
            <a:off x="7596188" y="5373688"/>
            <a:ext cx="576262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8133" name="Rectangle 69"/>
          <p:cNvSpPr>
            <a:spLocks noChangeArrowheads="1"/>
          </p:cNvSpPr>
          <p:nvPr/>
        </p:nvSpPr>
        <p:spPr bwMode="auto">
          <a:xfrm>
            <a:off x="7019925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8135" name="Rectangle 71"/>
          <p:cNvSpPr>
            <a:spLocks noChangeArrowheads="1"/>
          </p:cNvSpPr>
          <p:nvPr/>
        </p:nvSpPr>
        <p:spPr bwMode="auto">
          <a:xfrm>
            <a:off x="58674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0</a:t>
            </a:r>
          </a:p>
        </p:txBody>
      </p:sp>
      <p:sp>
        <p:nvSpPr>
          <p:cNvPr id="1368136" name="Rectangle 72"/>
          <p:cNvSpPr>
            <a:spLocks noChangeArrowheads="1"/>
          </p:cNvSpPr>
          <p:nvPr/>
        </p:nvSpPr>
        <p:spPr bwMode="auto">
          <a:xfrm>
            <a:off x="3492500" y="5373688"/>
            <a:ext cx="5762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8000"/>
                </a:solidFill>
                <a:latin typeface="Arial" charset="0"/>
              </a:rPr>
              <a:t>1</a:t>
            </a:r>
          </a:p>
        </p:txBody>
      </p:sp>
      <p:sp>
        <p:nvSpPr>
          <p:cNvPr id="1368180" name="Text Box 116"/>
          <p:cNvSpPr txBox="1">
            <a:spLocks noChangeArrowheads="1"/>
          </p:cNvSpPr>
          <p:nvPr/>
        </p:nvSpPr>
        <p:spPr bwMode="auto">
          <a:xfrm>
            <a:off x="4679950" y="2420938"/>
            <a:ext cx="1763713" cy="2654300"/>
          </a:xfrm>
          <a:prstGeom prst="rect">
            <a:avLst/>
          </a:prstGeom>
          <a:solidFill>
            <a:srgbClr val="FFCC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</a:rPr>
              <a:t>1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</a:rPr>
              <a:t>＝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</a:rPr>
              <a:t>2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</a:rPr>
              <a:t>＝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3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</a:rPr>
              <a:t>4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</a:rPr>
              <a:t>＝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5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6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4</a:t>
            </a:r>
          </a:p>
        </p:txBody>
      </p:sp>
      <p:sp>
        <p:nvSpPr>
          <p:cNvPr id="1368181" name="Text Box 117"/>
          <p:cNvSpPr txBox="1">
            <a:spLocks noChangeArrowheads="1"/>
          </p:cNvSpPr>
          <p:nvPr/>
        </p:nvSpPr>
        <p:spPr bwMode="auto">
          <a:xfrm>
            <a:off x="6443663" y="2420938"/>
            <a:ext cx="2449512" cy="2654300"/>
          </a:xfrm>
          <a:prstGeom prst="rect">
            <a:avLst/>
          </a:prstGeom>
          <a:solidFill>
            <a:srgbClr val="FFCC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  7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  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</a:rPr>
              <a:t>8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</a:rPr>
              <a:t>＝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  9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10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11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8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latin typeface="Arial" charset="0"/>
              </a:rPr>
              <a:t>12</a:t>
            </a:r>
            <a:r>
              <a:rPr lang="zh-CN" altLang="en-US" dirty="0">
                <a:latin typeface="Arial" charset="0"/>
              </a:rPr>
              <a:t>＝</a:t>
            </a:r>
            <a:r>
              <a:rPr lang="en-US" altLang="zh-CN" dirty="0">
                <a:latin typeface="Arial" charset="0"/>
              </a:rPr>
              <a:t>4</a:t>
            </a:r>
            <a:r>
              <a:rPr lang="zh-CN" altLang="en-US" dirty="0">
                <a:latin typeface="Arial" charset="0"/>
              </a:rPr>
              <a:t>＋</a:t>
            </a:r>
            <a:r>
              <a:rPr lang="en-US" altLang="zh-CN" dirty="0">
                <a:latin typeface="Arial" charset="0"/>
              </a:rPr>
              <a:t>8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6D8E1E-9A53-42C4-80A0-E4C83CBC0954}"/>
              </a:ext>
            </a:extLst>
          </p:cNvPr>
          <p:cNvSpPr/>
          <p:nvPr/>
        </p:nvSpPr>
        <p:spPr>
          <a:xfrm>
            <a:off x="3066171" y="4221088"/>
            <a:ext cx="1289135" cy="5232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i="1" dirty="0"/>
              <a:t>d</a:t>
            </a:r>
            <a:r>
              <a:rPr lang="zh-CN" altLang="en-US" i="1" baseline="-25000" dirty="0"/>
              <a:t>min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6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F4F55-4C58-4E15-8E59-8BF4419364C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208756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假设</a:t>
            </a:r>
            <a:r>
              <a:rPr lang="pt-BR" altLang="zh-CN">
                <a:solidFill>
                  <a:srgbClr val="000000"/>
                </a:solidFill>
              </a:rPr>
              <a:t>16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位数据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15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14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13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12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11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10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9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8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7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6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5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4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3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0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对应的校验位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4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3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0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则海明码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及其校验方程：</a:t>
            </a:r>
            <a:endParaRPr lang="zh-CN" altLang="en-US"/>
          </a:p>
        </p:txBody>
      </p:sp>
      <p:graphicFrame>
        <p:nvGraphicFramePr>
          <p:cNvPr id="1370168" name="Group 1080"/>
          <p:cNvGraphicFramePr>
            <a:graphicFrameLocks noGrp="1"/>
          </p:cNvGraphicFramePr>
          <p:nvPr/>
        </p:nvGraphicFramePr>
        <p:xfrm>
          <a:off x="179388" y="2492375"/>
          <a:ext cx="8785225" cy="3959799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内容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pt-BR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pt-BR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0155" name="Line 1067"/>
          <p:cNvSpPr>
            <a:spLocks noChangeShapeType="1"/>
          </p:cNvSpPr>
          <p:nvPr/>
        </p:nvSpPr>
        <p:spPr bwMode="auto">
          <a:xfrm>
            <a:off x="4572000" y="2636838"/>
            <a:ext cx="0" cy="143986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6" name="Line 1068"/>
          <p:cNvSpPr>
            <a:spLocks noChangeShapeType="1"/>
          </p:cNvSpPr>
          <p:nvPr/>
        </p:nvSpPr>
        <p:spPr bwMode="auto">
          <a:xfrm>
            <a:off x="4572000" y="4076700"/>
            <a:ext cx="7921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7" name="Line 1069"/>
          <p:cNvSpPr>
            <a:spLocks noChangeShapeType="1"/>
          </p:cNvSpPr>
          <p:nvPr/>
        </p:nvSpPr>
        <p:spPr bwMode="auto">
          <a:xfrm>
            <a:off x="5364163" y="4076701"/>
            <a:ext cx="0" cy="46434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8" name="Line 1070"/>
          <p:cNvSpPr>
            <a:spLocks noChangeShapeType="1"/>
          </p:cNvSpPr>
          <p:nvPr/>
        </p:nvSpPr>
        <p:spPr bwMode="auto">
          <a:xfrm flipH="1">
            <a:off x="4645025" y="4541046"/>
            <a:ext cx="71913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9" name="Line 1071"/>
          <p:cNvSpPr>
            <a:spLocks noChangeShapeType="1"/>
          </p:cNvSpPr>
          <p:nvPr/>
        </p:nvSpPr>
        <p:spPr bwMode="auto">
          <a:xfrm>
            <a:off x="4642644" y="4541047"/>
            <a:ext cx="0" cy="43180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0" name="Line 1072"/>
          <p:cNvSpPr>
            <a:spLocks noChangeShapeType="1"/>
          </p:cNvSpPr>
          <p:nvPr/>
        </p:nvSpPr>
        <p:spPr bwMode="auto">
          <a:xfrm>
            <a:off x="4645025" y="4972848"/>
            <a:ext cx="63103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1" name="Line 1073"/>
          <p:cNvSpPr>
            <a:spLocks noChangeShapeType="1"/>
          </p:cNvSpPr>
          <p:nvPr/>
        </p:nvSpPr>
        <p:spPr bwMode="auto">
          <a:xfrm>
            <a:off x="5276058" y="4972849"/>
            <a:ext cx="0" cy="40084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2" name="Line 1074"/>
          <p:cNvSpPr>
            <a:spLocks noChangeShapeType="1"/>
          </p:cNvSpPr>
          <p:nvPr/>
        </p:nvSpPr>
        <p:spPr bwMode="auto">
          <a:xfrm flipH="1">
            <a:off x="3810794" y="5373688"/>
            <a:ext cx="14652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3" name="Line 1075"/>
          <p:cNvSpPr>
            <a:spLocks noChangeShapeType="1"/>
          </p:cNvSpPr>
          <p:nvPr/>
        </p:nvSpPr>
        <p:spPr bwMode="auto">
          <a:xfrm>
            <a:off x="3810795" y="5373689"/>
            <a:ext cx="0" cy="481808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4" name="Line 1076"/>
          <p:cNvSpPr>
            <a:spLocks noChangeShapeType="1"/>
          </p:cNvSpPr>
          <p:nvPr/>
        </p:nvSpPr>
        <p:spPr bwMode="auto">
          <a:xfrm>
            <a:off x="3810795" y="5855496"/>
            <a:ext cx="209125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5" name="Line 1077"/>
          <p:cNvSpPr>
            <a:spLocks noChangeShapeType="1"/>
          </p:cNvSpPr>
          <p:nvPr/>
        </p:nvSpPr>
        <p:spPr bwMode="auto">
          <a:xfrm>
            <a:off x="5902052" y="5855497"/>
            <a:ext cx="0" cy="52625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F0C9656-B635-451B-8F00-7F943719A726}"/>
              </a:ext>
            </a:extLst>
          </p:cNvPr>
          <p:cNvSpPr/>
          <p:nvPr/>
        </p:nvSpPr>
        <p:spPr bwMode="auto">
          <a:xfrm>
            <a:off x="8607815" y="2847393"/>
            <a:ext cx="356797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F8BC185-5068-4D17-B6D4-100C8B808733}"/>
              </a:ext>
            </a:extLst>
          </p:cNvPr>
          <p:cNvCxnSpPr>
            <a:cxnSpLocks/>
          </p:cNvCxnSpPr>
          <p:nvPr/>
        </p:nvCxnSpPr>
        <p:spPr bwMode="auto">
          <a:xfrm>
            <a:off x="1259632" y="4509120"/>
            <a:ext cx="7598507" cy="0"/>
          </a:xfrm>
          <a:prstGeom prst="lin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BEA50B4-6416-427D-B5AD-2927B8C76F05}"/>
              </a:ext>
            </a:extLst>
          </p:cNvPr>
          <p:cNvSpPr/>
          <p:nvPr/>
        </p:nvSpPr>
        <p:spPr bwMode="auto">
          <a:xfrm>
            <a:off x="7874842" y="2856472"/>
            <a:ext cx="356797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B456C88-7437-412A-B5B0-536A0523F365}"/>
              </a:ext>
            </a:extLst>
          </p:cNvPr>
          <p:cNvSpPr/>
          <p:nvPr/>
        </p:nvSpPr>
        <p:spPr bwMode="auto">
          <a:xfrm>
            <a:off x="7135147" y="2861755"/>
            <a:ext cx="356797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6869AA5-788F-493B-B733-AB0EAEFDF103}"/>
              </a:ext>
            </a:extLst>
          </p:cNvPr>
          <p:cNvSpPr/>
          <p:nvPr/>
        </p:nvSpPr>
        <p:spPr bwMode="auto">
          <a:xfrm>
            <a:off x="6402173" y="2856472"/>
            <a:ext cx="356797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F5B707D-5B68-4611-94BC-C330B78A9DBD}"/>
              </a:ext>
            </a:extLst>
          </p:cNvPr>
          <p:cNvSpPr/>
          <p:nvPr/>
        </p:nvSpPr>
        <p:spPr bwMode="auto">
          <a:xfrm>
            <a:off x="5655888" y="2848869"/>
            <a:ext cx="356797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D21C8B6-3A50-48C1-B4FF-781A6BF5ED75}"/>
              </a:ext>
            </a:extLst>
          </p:cNvPr>
          <p:cNvSpPr/>
          <p:nvPr/>
        </p:nvSpPr>
        <p:spPr bwMode="auto">
          <a:xfrm>
            <a:off x="4928148" y="2856472"/>
            <a:ext cx="356797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AD48278-C4F2-4E2A-9722-2BE6D931B1BB}"/>
              </a:ext>
            </a:extLst>
          </p:cNvPr>
          <p:cNvSpPr/>
          <p:nvPr/>
        </p:nvSpPr>
        <p:spPr bwMode="auto">
          <a:xfrm>
            <a:off x="4201938" y="2847393"/>
            <a:ext cx="341488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8939BDF-34FA-4B01-8A6E-9828DC9B5B69}"/>
              </a:ext>
            </a:extLst>
          </p:cNvPr>
          <p:cNvSpPr/>
          <p:nvPr/>
        </p:nvSpPr>
        <p:spPr bwMode="auto">
          <a:xfrm>
            <a:off x="3457576" y="2848732"/>
            <a:ext cx="387890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792DA46-EA1F-46F9-9F2C-EF48EBC7CC45}"/>
              </a:ext>
            </a:extLst>
          </p:cNvPr>
          <p:cNvSpPr/>
          <p:nvPr/>
        </p:nvSpPr>
        <p:spPr bwMode="auto">
          <a:xfrm>
            <a:off x="2731064" y="2856472"/>
            <a:ext cx="356797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EC8D1E0-1D96-4C2B-8BD0-15E058FA2E91}"/>
              </a:ext>
            </a:extLst>
          </p:cNvPr>
          <p:cNvSpPr/>
          <p:nvPr/>
        </p:nvSpPr>
        <p:spPr bwMode="auto">
          <a:xfrm>
            <a:off x="1997275" y="2856472"/>
            <a:ext cx="356797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97F4FE6-3062-4B13-8306-95B03D43BC78}"/>
              </a:ext>
            </a:extLst>
          </p:cNvPr>
          <p:cNvSpPr/>
          <p:nvPr/>
        </p:nvSpPr>
        <p:spPr bwMode="auto">
          <a:xfrm>
            <a:off x="1230145" y="2856472"/>
            <a:ext cx="379580" cy="792088"/>
          </a:xfrm>
          <a:prstGeom prst="roundRect">
            <a:avLst>
              <a:gd name="adj" fmla="val 27145"/>
            </a:avLst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4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70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0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0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0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0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70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70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7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70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7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55" grpId="0" animBg="1"/>
      <p:bldP spid="1370156" grpId="0" animBg="1"/>
      <p:bldP spid="1370157" grpId="0" animBg="1"/>
      <p:bldP spid="1370158" grpId="0" animBg="1"/>
      <p:bldP spid="1370159" grpId="0" animBg="1"/>
      <p:bldP spid="1370160" grpId="0" animBg="1"/>
      <p:bldP spid="1370161" grpId="0" animBg="1"/>
      <p:bldP spid="1370162" grpId="0" animBg="1"/>
      <p:bldP spid="1370163" grpId="0" animBg="1"/>
      <p:bldP spid="1370164" grpId="0" animBg="1"/>
      <p:bldP spid="1370165" grpId="0" animBg="1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F4F55-4C58-4E15-8E59-8BF4419364C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208756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假设</a:t>
            </a:r>
            <a:r>
              <a:rPr lang="pt-BR" altLang="zh-CN" dirty="0">
                <a:solidFill>
                  <a:srgbClr val="000000"/>
                </a:solidFill>
              </a:rPr>
              <a:t>16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位数据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15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14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13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12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11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10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9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8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对应的校验位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则海明码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及其校验方程：</a:t>
            </a:r>
            <a:endParaRPr lang="zh-CN" altLang="en-US" dirty="0"/>
          </a:p>
        </p:txBody>
      </p:sp>
      <p:graphicFrame>
        <p:nvGraphicFramePr>
          <p:cNvPr id="1370168" name="Group 1080"/>
          <p:cNvGraphicFramePr>
            <a:graphicFrameLocks noGrp="1"/>
          </p:cNvGraphicFramePr>
          <p:nvPr/>
        </p:nvGraphicFramePr>
        <p:xfrm>
          <a:off x="179388" y="2492375"/>
          <a:ext cx="8785225" cy="3959799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内容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pt-BR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pt-BR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0155" name="Line 1067"/>
          <p:cNvSpPr>
            <a:spLocks noChangeShapeType="1"/>
          </p:cNvSpPr>
          <p:nvPr/>
        </p:nvSpPr>
        <p:spPr bwMode="auto">
          <a:xfrm>
            <a:off x="4572000" y="2636838"/>
            <a:ext cx="0" cy="143986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6" name="Line 1068"/>
          <p:cNvSpPr>
            <a:spLocks noChangeShapeType="1"/>
          </p:cNvSpPr>
          <p:nvPr/>
        </p:nvSpPr>
        <p:spPr bwMode="auto">
          <a:xfrm>
            <a:off x="4572000" y="4076700"/>
            <a:ext cx="7921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7" name="Line 1069"/>
          <p:cNvSpPr>
            <a:spLocks noChangeShapeType="1"/>
          </p:cNvSpPr>
          <p:nvPr/>
        </p:nvSpPr>
        <p:spPr bwMode="auto">
          <a:xfrm>
            <a:off x="5364163" y="4076701"/>
            <a:ext cx="0" cy="46434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8" name="Line 1070"/>
          <p:cNvSpPr>
            <a:spLocks noChangeShapeType="1"/>
          </p:cNvSpPr>
          <p:nvPr/>
        </p:nvSpPr>
        <p:spPr bwMode="auto">
          <a:xfrm flipH="1">
            <a:off x="4645025" y="4541046"/>
            <a:ext cx="71913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9" name="Line 1071"/>
          <p:cNvSpPr>
            <a:spLocks noChangeShapeType="1"/>
          </p:cNvSpPr>
          <p:nvPr/>
        </p:nvSpPr>
        <p:spPr bwMode="auto">
          <a:xfrm>
            <a:off x="4642644" y="4541047"/>
            <a:ext cx="0" cy="43180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0" name="Line 1072"/>
          <p:cNvSpPr>
            <a:spLocks noChangeShapeType="1"/>
          </p:cNvSpPr>
          <p:nvPr/>
        </p:nvSpPr>
        <p:spPr bwMode="auto">
          <a:xfrm>
            <a:off x="4645025" y="4972848"/>
            <a:ext cx="63103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1" name="Line 1073"/>
          <p:cNvSpPr>
            <a:spLocks noChangeShapeType="1"/>
          </p:cNvSpPr>
          <p:nvPr/>
        </p:nvSpPr>
        <p:spPr bwMode="auto">
          <a:xfrm>
            <a:off x="5276058" y="4972849"/>
            <a:ext cx="0" cy="40084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2" name="Line 1074"/>
          <p:cNvSpPr>
            <a:spLocks noChangeShapeType="1"/>
          </p:cNvSpPr>
          <p:nvPr/>
        </p:nvSpPr>
        <p:spPr bwMode="auto">
          <a:xfrm flipH="1">
            <a:off x="3810794" y="5373688"/>
            <a:ext cx="14652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3" name="Line 1075"/>
          <p:cNvSpPr>
            <a:spLocks noChangeShapeType="1"/>
          </p:cNvSpPr>
          <p:nvPr/>
        </p:nvSpPr>
        <p:spPr bwMode="auto">
          <a:xfrm>
            <a:off x="3810795" y="5373689"/>
            <a:ext cx="0" cy="481808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4" name="Line 1076"/>
          <p:cNvSpPr>
            <a:spLocks noChangeShapeType="1"/>
          </p:cNvSpPr>
          <p:nvPr/>
        </p:nvSpPr>
        <p:spPr bwMode="auto">
          <a:xfrm>
            <a:off x="3810795" y="5855496"/>
            <a:ext cx="209125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5" name="Line 1077"/>
          <p:cNvSpPr>
            <a:spLocks noChangeShapeType="1"/>
          </p:cNvSpPr>
          <p:nvPr/>
        </p:nvSpPr>
        <p:spPr bwMode="auto">
          <a:xfrm>
            <a:off x="5902052" y="5855497"/>
            <a:ext cx="0" cy="52625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F0C9656-B635-451B-8F00-7F943719A726}"/>
              </a:ext>
            </a:extLst>
          </p:cNvPr>
          <p:cNvSpPr/>
          <p:nvPr/>
        </p:nvSpPr>
        <p:spPr bwMode="auto">
          <a:xfrm>
            <a:off x="7876198" y="2856472"/>
            <a:ext cx="732973" cy="792088"/>
          </a:xfrm>
          <a:prstGeom prst="roundRect">
            <a:avLst>
              <a:gd name="adj" fmla="val 14111"/>
            </a:avLst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F8BC185-5068-4D17-B6D4-100C8B808733}"/>
              </a:ext>
            </a:extLst>
          </p:cNvPr>
          <p:cNvCxnSpPr>
            <a:cxnSpLocks/>
          </p:cNvCxnSpPr>
          <p:nvPr/>
        </p:nvCxnSpPr>
        <p:spPr bwMode="auto">
          <a:xfrm>
            <a:off x="1259632" y="4941168"/>
            <a:ext cx="6912768" cy="0"/>
          </a:xfrm>
          <a:prstGeom prst="line">
            <a:avLst/>
          </a:prstGeom>
          <a:noFill/>
          <a:ln w="3810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F67C0CE-AF20-4B40-9166-8FA7B5A78D0A}"/>
              </a:ext>
            </a:extLst>
          </p:cNvPr>
          <p:cNvSpPr/>
          <p:nvPr/>
        </p:nvSpPr>
        <p:spPr bwMode="auto">
          <a:xfrm>
            <a:off x="6401820" y="2856472"/>
            <a:ext cx="732973" cy="792088"/>
          </a:xfrm>
          <a:prstGeom prst="roundRect">
            <a:avLst>
              <a:gd name="adj" fmla="val 14111"/>
            </a:avLst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86C8FEA-B89C-4957-88E7-CD0886980EE2}"/>
              </a:ext>
            </a:extLst>
          </p:cNvPr>
          <p:cNvSpPr/>
          <p:nvPr/>
        </p:nvSpPr>
        <p:spPr bwMode="auto">
          <a:xfrm>
            <a:off x="4934970" y="2852092"/>
            <a:ext cx="732973" cy="792088"/>
          </a:xfrm>
          <a:prstGeom prst="roundRect">
            <a:avLst>
              <a:gd name="adj" fmla="val 14111"/>
            </a:avLst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D317307-5C83-4ED0-BD25-36480B2B5191}"/>
              </a:ext>
            </a:extLst>
          </p:cNvPr>
          <p:cNvSpPr/>
          <p:nvPr/>
        </p:nvSpPr>
        <p:spPr bwMode="auto">
          <a:xfrm>
            <a:off x="3450657" y="2853034"/>
            <a:ext cx="732973" cy="792088"/>
          </a:xfrm>
          <a:prstGeom prst="roundRect">
            <a:avLst>
              <a:gd name="adj" fmla="val 14111"/>
            </a:avLst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57D7ECF-ED6A-4880-B77A-48F411076DE3}"/>
              </a:ext>
            </a:extLst>
          </p:cNvPr>
          <p:cNvSpPr/>
          <p:nvPr/>
        </p:nvSpPr>
        <p:spPr bwMode="auto">
          <a:xfrm>
            <a:off x="1981200" y="2852092"/>
            <a:ext cx="750535" cy="792088"/>
          </a:xfrm>
          <a:prstGeom prst="roundRect">
            <a:avLst>
              <a:gd name="adj" fmla="val 14111"/>
            </a:avLst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71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F4F55-4C58-4E15-8E59-8BF4419364CA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208756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假设</a:t>
            </a:r>
            <a:r>
              <a:rPr lang="pt-BR" altLang="zh-CN">
                <a:solidFill>
                  <a:srgbClr val="000000"/>
                </a:solidFill>
              </a:rPr>
              <a:t>16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位数据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15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14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13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12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11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10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9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8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7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6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5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4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3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D</a:t>
            </a:r>
            <a:r>
              <a:rPr lang="pt-BR" altLang="zh-CN" baseline="-30000">
                <a:solidFill>
                  <a:srgbClr val="000000"/>
                </a:solidFill>
              </a:rPr>
              <a:t>0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对应的校验位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4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3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H</a:t>
            </a:r>
            <a:r>
              <a:rPr lang="pt-BR" altLang="zh-CN" baseline="-30000">
                <a:solidFill>
                  <a:srgbClr val="000000"/>
                </a:solidFill>
              </a:rPr>
              <a:t>0</a:t>
            </a: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>
                <a:solidFill>
                  <a:srgbClr val="000000"/>
                </a:solidFill>
                <a:cs typeface="Times New Roman" pitchFamily="18" charset="0"/>
              </a:rPr>
              <a:t>则海明码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及其校验方程：</a:t>
            </a:r>
            <a:endParaRPr lang="zh-CN" altLang="en-US"/>
          </a:p>
        </p:txBody>
      </p:sp>
      <p:graphicFrame>
        <p:nvGraphicFramePr>
          <p:cNvPr id="1370168" name="Group 1080"/>
          <p:cNvGraphicFramePr>
            <a:graphicFrameLocks noGrp="1"/>
          </p:cNvGraphicFramePr>
          <p:nvPr/>
        </p:nvGraphicFramePr>
        <p:xfrm>
          <a:off x="179388" y="2492375"/>
          <a:ext cx="8785225" cy="3959799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内容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zh-CN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zh-CN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0155" name="Line 1067"/>
          <p:cNvSpPr>
            <a:spLocks noChangeShapeType="1"/>
          </p:cNvSpPr>
          <p:nvPr/>
        </p:nvSpPr>
        <p:spPr bwMode="auto">
          <a:xfrm>
            <a:off x="4572000" y="2636838"/>
            <a:ext cx="0" cy="143986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6" name="Line 1068"/>
          <p:cNvSpPr>
            <a:spLocks noChangeShapeType="1"/>
          </p:cNvSpPr>
          <p:nvPr/>
        </p:nvSpPr>
        <p:spPr bwMode="auto">
          <a:xfrm>
            <a:off x="4572000" y="4076700"/>
            <a:ext cx="7921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7" name="Line 1069"/>
          <p:cNvSpPr>
            <a:spLocks noChangeShapeType="1"/>
          </p:cNvSpPr>
          <p:nvPr/>
        </p:nvSpPr>
        <p:spPr bwMode="auto">
          <a:xfrm>
            <a:off x="5364163" y="4076701"/>
            <a:ext cx="0" cy="46434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8" name="Line 1070"/>
          <p:cNvSpPr>
            <a:spLocks noChangeShapeType="1"/>
          </p:cNvSpPr>
          <p:nvPr/>
        </p:nvSpPr>
        <p:spPr bwMode="auto">
          <a:xfrm flipH="1">
            <a:off x="4645025" y="4541046"/>
            <a:ext cx="71913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9" name="Line 1071"/>
          <p:cNvSpPr>
            <a:spLocks noChangeShapeType="1"/>
          </p:cNvSpPr>
          <p:nvPr/>
        </p:nvSpPr>
        <p:spPr bwMode="auto">
          <a:xfrm>
            <a:off x="4642644" y="4541047"/>
            <a:ext cx="0" cy="43180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0" name="Line 1072"/>
          <p:cNvSpPr>
            <a:spLocks noChangeShapeType="1"/>
          </p:cNvSpPr>
          <p:nvPr/>
        </p:nvSpPr>
        <p:spPr bwMode="auto">
          <a:xfrm>
            <a:off x="4645025" y="4972848"/>
            <a:ext cx="63103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1" name="Line 1073"/>
          <p:cNvSpPr>
            <a:spLocks noChangeShapeType="1"/>
          </p:cNvSpPr>
          <p:nvPr/>
        </p:nvSpPr>
        <p:spPr bwMode="auto">
          <a:xfrm>
            <a:off x="5276058" y="4972849"/>
            <a:ext cx="0" cy="40084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2" name="Line 1074"/>
          <p:cNvSpPr>
            <a:spLocks noChangeShapeType="1"/>
          </p:cNvSpPr>
          <p:nvPr/>
        </p:nvSpPr>
        <p:spPr bwMode="auto">
          <a:xfrm flipH="1">
            <a:off x="3810794" y="5373688"/>
            <a:ext cx="14652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3" name="Line 1075"/>
          <p:cNvSpPr>
            <a:spLocks noChangeShapeType="1"/>
          </p:cNvSpPr>
          <p:nvPr/>
        </p:nvSpPr>
        <p:spPr bwMode="auto">
          <a:xfrm>
            <a:off x="3810795" y="5373689"/>
            <a:ext cx="0" cy="481808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4" name="Line 1076"/>
          <p:cNvSpPr>
            <a:spLocks noChangeShapeType="1"/>
          </p:cNvSpPr>
          <p:nvPr/>
        </p:nvSpPr>
        <p:spPr bwMode="auto">
          <a:xfrm>
            <a:off x="3810795" y="5855496"/>
            <a:ext cx="209125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5" name="Line 1077"/>
          <p:cNvSpPr>
            <a:spLocks noChangeShapeType="1"/>
          </p:cNvSpPr>
          <p:nvPr/>
        </p:nvSpPr>
        <p:spPr bwMode="auto">
          <a:xfrm>
            <a:off x="5902052" y="5855497"/>
            <a:ext cx="0" cy="52625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F0C9656-B635-451B-8F00-7F943719A726}"/>
              </a:ext>
            </a:extLst>
          </p:cNvPr>
          <p:cNvSpPr/>
          <p:nvPr/>
        </p:nvSpPr>
        <p:spPr bwMode="auto">
          <a:xfrm>
            <a:off x="6391923" y="2852936"/>
            <a:ext cx="1465812" cy="792088"/>
          </a:xfrm>
          <a:prstGeom prst="roundRect">
            <a:avLst>
              <a:gd name="adj" fmla="val 15546"/>
            </a:avLst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9A82383-B459-4CA3-90BA-BECC8D5D022E}"/>
              </a:ext>
            </a:extLst>
          </p:cNvPr>
          <p:cNvSpPr/>
          <p:nvPr/>
        </p:nvSpPr>
        <p:spPr bwMode="auto">
          <a:xfrm>
            <a:off x="3430716" y="2852936"/>
            <a:ext cx="1465812" cy="792088"/>
          </a:xfrm>
          <a:prstGeom prst="roundRect">
            <a:avLst>
              <a:gd name="adj" fmla="val 15546"/>
            </a:avLst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7F4F48-87F6-4333-B2F2-079B065D797D}"/>
              </a:ext>
            </a:extLst>
          </p:cNvPr>
          <p:cNvSpPr/>
          <p:nvPr/>
        </p:nvSpPr>
        <p:spPr bwMode="auto">
          <a:xfrm>
            <a:off x="1115616" y="2852281"/>
            <a:ext cx="871991" cy="792088"/>
          </a:xfrm>
          <a:prstGeom prst="roundRect">
            <a:avLst>
              <a:gd name="adj" fmla="val 15546"/>
            </a:avLst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F8BC185-5068-4D17-B6D4-100C8B808733}"/>
              </a:ext>
            </a:extLst>
          </p:cNvPr>
          <p:cNvCxnSpPr/>
          <p:nvPr/>
        </p:nvCxnSpPr>
        <p:spPr bwMode="auto">
          <a:xfrm>
            <a:off x="1259632" y="5373688"/>
            <a:ext cx="6984776" cy="0"/>
          </a:xfrm>
          <a:prstGeom prst="line">
            <a:avLst/>
          </a:prstGeom>
          <a:noFill/>
          <a:ln w="38100" cap="flat" cmpd="sng" algn="ctr">
            <a:solidFill>
              <a:srgbClr val="0066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F4F55-4C58-4E15-8E59-8BF4419364CA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208756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假设</a:t>
            </a:r>
            <a:r>
              <a:rPr lang="pt-BR" altLang="zh-CN" dirty="0">
                <a:solidFill>
                  <a:srgbClr val="000000"/>
                </a:solidFill>
              </a:rPr>
              <a:t>16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位数据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15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14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13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12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11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10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9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8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对应的校验位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则海明码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及其校验方程：</a:t>
            </a:r>
            <a:endParaRPr lang="zh-CN" altLang="en-US" dirty="0"/>
          </a:p>
        </p:txBody>
      </p:sp>
      <p:graphicFrame>
        <p:nvGraphicFramePr>
          <p:cNvPr id="1370168" name="Group 1080"/>
          <p:cNvGraphicFramePr>
            <a:graphicFrameLocks noGrp="1"/>
          </p:cNvGraphicFramePr>
          <p:nvPr/>
        </p:nvGraphicFramePr>
        <p:xfrm>
          <a:off x="179388" y="2492375"/>
          <a:ext cx="8785225" cy="3959799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内容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pt-BR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pt-BR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0155" name="Line 1067"/>
          <p:cNvSpPr>
            <a:spLocks noChangeShapeType="1"/>
          </p:cNvSpPr>
          <p:nvPr/>
        </p:nvSpPr>
        <p:spPr bwMode="auto">
          <a:xfrm>
            <a:off x="4572000" y="2636838"/>
            <a:ext cx="0" cy="143986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6" name="Line 1068"/>
          <p:cNvSpPr>
            <a:spLocks noChangeShapeType="1"/>
          </p:cNvSpPr>
          <p:nvPr/>
        </p:nvSpPr>
        <p:spPr bwMode="auto">
          <a:xfrm>
            <a:off x="4572000" y="4076700"/>
            <a:ext cx="7921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7" name="Line 1069"/>
          <p:cNvSpPr>
            <a:spLocks noChangeShapeType="1"/>
          </p:cNvSpPr>
          <p:nvPr/>
        </p:nvSpPr>
        <p:spPr bwMode="auto">
          <a:xfrm>
            <a:off x="5364163" y="4076701"/>
            <a:ext cx="0" cy="46434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8" name="Line 1070"/>
          <p:cNvSpPr>
            <a:spLocks noChangeShapeType="1"/>
          </p:cNvSpPr>
          <p:nvPr/>
        </p:nvSpPr>
        <p:spPr bwMode="auto">
          <a:xfrm flipH="1">
            <a:off x="4645025" y="4541046"/>
            <a:ext cx="71913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9" name="Line 1071"/>
          <p:cNvSpPr>
            <a:spLocks noChangeShapeType="1"/>
          </p:cNvSpPr>
          <p:nvPr/>
        </p:nvSpPr>
        <p:spPr bwMode="auto">
          <a:xfrm>
            <a:off x="4642644" y="4541047"/>
            <a:ext cx="0" cy="43180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0" name="Line 1072"/>
          <p:cNvSpPr>
            <a:spLocks noChangeShapeType="1"/>
          </p:cNvSpPr>
          <p:nvPr/>
        </p:nvSpPr>
        <p:spPr bwMode="auto">
          <a:xfrm>
            <a:off x="4645025" y="4972848"/>
            <a:ext cx="63103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1" name="Line 1073"/>
          <p:cNvSpPr>
            <a:spLocks noChangeShapeType="1"/>
          </p:cNvSpPr>
          <p:nvPr/>
        </p:nvSpPr>
        <p:spPr bwMode="auto">
          <a:xfrm>
            <a:off x="5276058" y="4972849"/>
            <a:ext cx="0" cy="40084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2" name="Line 1074"/>
          <p:cNvSpPr>
            <a:spLocks noChangeShapeType="1"/>
          </p:cNvSpPr>
          <p:nvPr/>
        </p:nvSpPr>
        <p:spPr bwMode="auto">
          <a:xfrm flipH="1">
            <a:off x="3810794" y="5373688"/>
            <a:ext cx="14652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3" name="Line 1075"/>
          <p:cNvSpPr>
            <a:spLocks noChangeShapeType="1"/>
          </p:cNvSpPr>
          <p:nvPr/>
        </p:nvSpPr>
        <p:spPr bwMode="auto">
          <a:xfrm>
            <a:off x="3810795" y="5373689"/>
            <a:ext cx="0" cy="481808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4" name="Line 1076"/>
          <p:cNvSpPr>
            <a:spLocks noChangeShapeType="1"/>
          </p:cNvSpPr>
          <p:nvPr/>
        </p:nvSpPr>
        <p:spPr bwMode="auto">
          <a:xfrm>
            <a:off x="3810795" y="5855496"/>
            <a:ext cx="209125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5" name="Line 1077"/>
          <p:cNvSpPr>
            <a:spLocks noChangeShapeType="1"/>
          </p:cNvSpPr>
          <p:nvPr/>
        </p:nvSpPr>
        <p:spPr bwMode="auto">
          <a:xfrm>
            <a:off x="5902052" y="5855497"/>
            <a:ext cx="0" cy="52625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F0C9656-B635-451B-8F00-7F943719A726}"/>
              </a:ext>
            </a:extLst>
          </p:cNvPr>
          <p:cNvSpPr/>
          <p:nvPr/>
        </p:nvSpPr>
        <p:spPr bwMode="auto">
          <a:xfrm>
            <a:off x="3438144" y="2838184"/>
            <a:ext cx="2964093" cy="792088"/>
          </a:xfrm>
          <a:prstGeom prst="roundRect">
            <a:avLst>
              <a:gd name="adj" fmla="val 14111"/>
            </a:avLst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F8BC185-5068-4D17-B6D4-100C8B808733}"/>
              </a:ext>
            </a:extLst>
          </p:cNvPr>
          <p:cNvCxnSpPr>
            <a:cxnSpLocks/>
          </p:cNvCxnSpPr>
          <p:nvPr/>
        </p:nvCxnSpPr>
        <p:spPr bwMode="auto">
          <a:xfrm>
            <a:off x="1259632" y="5805264"/>
            <a:ext cx="5400600" cy="0"/>
          </a:xfrm>
          <a:prstGeom prst="line">
            <a:avLst/>
          </a:prstGeom>
          <a:noFill/>
          <a:ln w="3810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06231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F4F55-4C58-4E15-8E59-8BF4419364CA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208756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假设</a:t>
            </a:r>
            <a:r>
              <a:rPr lang="pt-BR" altLang="zh-CN" dirty="0">
                <a:solidFill>
                  <a:srgbClr val="000000"/>
                </a:solidFill>
              </a:rPr>
              <a:t>16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位数据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15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14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13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12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11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10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9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8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对应的校验位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则海明码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及其校验方程：</a:t>
            </a:r>
            <a:endParaRPr lang="zh-CN" altLang="en-US" dirty="0"/>
          </a:p>
        </p:txBody>
      </p:sp>
      <p:graphicFrame>
        <p:nvGraphicFramePr>
          <p:cNvPr id="1370168" name="Group 1080"/>
          <p:cNvGraphicFramePr>
            <a:graphicFrameLocks noGrp="1"/>
          </p:cNvGraphicFramePr>
          <p:nvPr/>
        </p:nvGraphicFramePr>
        <p:xfrm>
          <a:off x="179388" y="2492375"/>
          <a:ext cx="8785225" cy="3959799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内容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验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程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pt-BR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1" lang="pt-BR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1" lang="zh-CN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⊕</a:t>
                      </a:r>
                      <a:r>
                        <a:rPr kumimoji="1" lang="pt-B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  <a:r>
                        <a:rPr kumimoji="1" lang="pt-BR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0155" name="Line 1067"/>
          <p:cNvSpPr>
            <a:spLocks noChangeShapeType="1"/>
          </p:cNvSpPr>
          <p:nvPr/>
        </p:nvSpPr>
        <p:spPr bwMode="auto">
          <a:xfrm>
            <a:off x="4572000" y="2636838"/>
            <a:ext cx="0" cy="143986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6" name="Line 1068"/>
          <p:cNvSpPr>
            <a:spLocks noChangeShapeType="1"/>
          </p:cNvSpPr>
          <p:nvPr/>
        </p:nvSpPr>
        <p:spPr bwMode="auto">
          <a:xfrm>
            <a:off x="4572000" y="4076700"/>
            <a:ext cx="7921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7" name="Line 1069"/>
          <p:cNvSpPr>
            <a:spLocks noChangeShapeType="1"/>
          </p:cNvSpPr>
          <p:nvPr/>
        </p:nvSpPr>
        <p:spPr bwMode="auto">
          <a:xfrm>
            <a:off x="5364163" y="4076701"/>
            <a:ext cx="0" cy="464346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8" name="Line 1070"/>
          <p:cNvSpPr>
            <a:spLocks noChangeShapeType="1"/>
          </p:cNvSpPr>
          <p:nvPr/>
        </p:nvSpPr>
        <p:spPr bwMode="auto">
          <a:xfrm flipH="1">
            <a:off x="4645025" y="4541046"/>
            <a:ext cx="71913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59" name="Line 1071"/>
          <p:cNvSpPr>
            <a:spLocks noChangeShapeType="1"/>
          </p:cNvSpPr>
          <p:nvPr/>
        </p:nvSpPr>
        <p:spPr bwMode="auto">
          <a:xfrm>
            <a:off x="4642644" y="4541047"/>
            <a:ext cx="0" cy="431802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0" name="Line 1072"/>
          <p:cNvSpPr>
            <a:spLocks noChangeShapeType="1"/>
          </p:cNvSpPr>
          <p:nvPr/>
        </p:nvSpPr>
        <p:spPr bwMode="auto">
          <a:xfrm>
            <a:off x="4645025" y="4972848"/>
            <a:ext cx="63103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1" name="Line 1073"/>
          <p:cNvSpPr>
            <a:spLocks noChangeShapeType="1"/>
          </p:cNvSpPr>
          <p:nvPr/>
        </p:nvSpPr>
        <p:spPr bwMode="auto">
          <a:xfrm>
            <a:off x="5276058" y="4972849"/>
            <a:ext cx="0" cy="40084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2" name="Line 1074"/>
          <p:cNvSpPr>
            <a:spLocks noChangeShapeType="1"/>
          </p:cNvSpPr>
          <p:nvPr/>
        </p:nvSpPr>
        <p:spPr bwMode="auto">
          <a:xfrm flipH="1">
            <a:off x="3810794" y="5373688"/>
            <a:ext cx="1465263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3" name="Line 1075"/>
          <p:cNvSpPr>
            <a:spLocks noChangeShapeType="1"/>
          </p:cNvSpPr>
          <p:nvPr/>
        </p:nvSpPr>
        <p:spPr bwMode="auto">
          <a:xfrm>
            <a:off x="3810795" y="5373689"/>
            <a:ext cx="0" cy="481808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4" name="Line 1076"/>
          <p:cNvSpPr>
            <a:spLocks noChangeShapeType="1"/>
          </p:cNvSpPr>
          <p:nvPr/>
        </p:nvSpPr>
        <p:spPr bwMode="auto">
          <a:xfrm>
            <a:off x="3810795" y="5855496"/>
            <a:ext cx="2091258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5" name="Line 1077"/>
          <p:cNvSpPr>
            <a:spLocks noChangeShapeType="1"/>
          </p:cNvSpPr>
          <p:nvPr/>
        </p:nvSpPr>
        <p:spPr bwMode="auto">
          <a:xfrm>
            <a:off x="5902052" y="5855497"/>
            <a:ext cx="0" cy="526254"/>
          </a:xfrm>
          <a:prstGeom prst="line">
            <a:avLst/>
          </a:prstGeom>
          <a:noFill/>
          <a:ln w="28575" cap="rnd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370166" name="AutoShape 107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476250"/>
            <a:ext cx="576263" cy="5762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F0C9656-B635-451B-8F00-7F943719A726}"/>
              </a:ext>
            </a:extLst>
          </p:cNvPr>
          <p:cNvSpPr/>
          <p:nvPr/>
        </p:nvSpPr>
        <p:spPr bwMode="auto">
          <a:xfrm>
            <a:off x="1115617" y="2838184"/>
            <a:ext cx="2334308" cy="792088"/>
          </a:xfrm>
          <a:prstGeom prst="roundRect">
            <a:avLst>
              <a:gd name="adj" fmla="val 14111"/>
            </a:avLst>
          </a:prstGeom>
          <a:noFill/>
          <a:ln w="28575" cap="flat" cmpd="sng" algn="ctr">
            <a:solidFill>
              <a:srgbClr val="00FF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F8BC185-5068-4D17-B6D4-100C8B808733}"/>
              </a:ext>
            </a:extLst>
          </p:cNvPr>
          <p:cNvCxnSpPr>
            <a:cxnSpLocks/>
          </p:cNvCxnSpPr>
          <p:nvPr/>
        </p:nvCxnSpPr>
        <p:spPr bwMode="auto">
          <a:xfrm>
            <a:off x="1259632" y="6264744"/>
            <a:ext cx="4608512" cy="0"/>
          </a:xfrm>
          <a:prstGeom prst="line">
            <a:avLst/>
          </a:prstGeom>
          <a:noFill/>
          <a:ln w="3810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27563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0FF83-27D6-49BA-B77F-9613D58F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码距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9900"/>
                </a:solidFill>
              </a:rPr>
              <a:t>校验位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9900"/>
                </a:solidFill>
              </a:rPr>
              <a:t>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FEE87-302E-4B01-88BB-94DA54BA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32961"/>
            <a:ext cx="8712968" cy="2448282"/>
          </a:xfrm>
        </p:spPr>
        <p:txBody>
          <a:bodyPr/>
          <a:lstStyle/>
          <a:p>
            <a:r>
              <a:rPr lang="zh-CN" altLang="en-US" dirty="0"/>
              <a:t>假设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有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，为了具备</a:t>
            </a:r>
            <a:r>
              <a:rPr lang="zh-CN" altLang="en-US" dirty="0">
                <a:solidFill>
                  <a:srgbClr val="0000FF"/>
                </a:solidFill>
              </a:rPr>
              <a:t>检错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纠错</a:t>
            </a:r>
            <a:r>
              <a:rPr lang="zh-CN" altLang="en-US" dirty="0"/>
              <a:t>能力，</a:t>
            </a:r>
            <a:br>
              <a:rPr lang="en-US" altLang="zh-CN" dirty="0"/>
            </a:br>
            <a:r>
              <a:rPr lang="zh-CN" altLang="en-US" dirty="0"/>
              <a:t>必须增添 </a:t>
            </a:r>
            <a:r>
              <a:rPr lang="en-US" altLang="zh-CN" i="1" dirty="0">
                <a:solidFill>
                  <a:srgbClr val="FF0066"/>
                </a:solidFill>
              </a:rPr>
              <a:t>k</a:t>
            </a:r>
            <a:r>
              <a:rPr lang="zh-CN" altLang="en-US" dirty="0">
                <a:solidFill>
                  <a:srgbClr val="FF0066"/>
                </a:solidFill>
              </a:rPr>
              <a:t>位</a:t>
            </a:r>
            <a:r>
              <a:rPr lang="zh-CN" altLang="en-US" dirty="0">
                <a:solidFill>
                  <a:srgbClr val="FF6600"/>
                </a:solidFill>
              </a:rPr>
              <a:t>校验位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则“数据＋校验位”共 </a:t>
            </a:r>
            <a:r>
              <a:rPr lang="en-US" altLang="zh-CN" i="1" dirty="0"/>
              <a:t>m</a:t>
            </a:r>
            <a:r>
              <a:rPr lang="zh-CN" altLang="en-US" dirty="0"/>
              <a:t>＝</a:t>
            </a:r>
            <a:r>
              <a:rPr lang="en-US" altLang="zh-CN" i="1" dirty="0"/>
              <a:t>n</a:t>
            </a:r>
            <a:r>
              <a:rPr lang="zh-CN" altLang="en-US" dirty="0"/>
              <a:t>＋</a:t>
            </a:r>
            <a:r>
              <a:rPr lang="en-US" altLang="zh-CN" i="1" dirty="0"/>
              <a:t>k </a:t>
            </a:r>
            <a:r>
              <a:rPr lang="zh-CN" altLang="en-US" dirty="0"/>
              <a:t>位，称为</a:t>
            </a:r>
            <a:r>
              <a:rPr lang="en-US" altLang="zh-CN" i="1" dirty="0"/>
              <a:t>m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009900"/>
                </a:solidFill>
              </a:rPr>
              <a:t>码字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两个码字之间</a:t>
            </a:r>
            <a:r>
              <a:rPr lang="zh-CN" altLang="en-US" dirty="0">
                <a:solidFill>
                  <a:srgbClr val="0000FF"/>
                </a:solidFill>
              </a:rPr>
              <a:t>对应位置</a:t>
            </a:r>
            <a:r>
              <a:rPr lang="zh-CN" altLang="en-US" dirty="0">
                <a:solidFill>
                  <a:srgbClr val="006600"/>
                </a:solidFill>
              </a:rPr>
              <a:t>数值不同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00"/>
                </a:solidFill>
              </a:rPr>
              <a:t>位置数</a:t>
            </a:r>
            <a:r>
              <a:rPr lang="zh-CN" altLang="en-US" dirty="0"/>
              <a:t>目称为两个码字的</a:t>
            </a:r>
            <a:r>
              <a:rPr lang="zh-CN" altLang="en-US" dirty="0">
                <a:solidFill>
                  <a:srgbClr val="FF6600"/>
                </a:solidFill>
                <a:ea typeface="黑体" pitchFamily="2" charset="-122"/>
              </a:rPr>
              <a:t>海明码距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CDAD-6970-468C-9471-593E2204C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F51891-F55C-40C5-8507-DEA713F0D4E1}"/>
              </a:ext>
            </a:extLst>
          </p:cNvPr>
          <p:cNvSpPr/>
          <p:nvPr/>
        </p:nvSpPr>
        <p:spPr>
          <a:xfrm>
            <a:off x="7452320" y="1052736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009900"/>
                </a:solidFill>
                <a:latin typeface="+mn-ea"/>
                <a:ea typeface="+mn-ea"/>
              </a:rPr>
              <a:t>编码字</a:t>
            </a:r>
            <a:r>
              <a:rPr lang="en-US" altLang="zh-CN" dirty="0">
                <a:solidFill>
                  <a:srgbClr val="009900"/>
                </a:solidFill>
                <a:latin typeface="+mn-ea"/>
                <a:ea typeface="+mn-ea"/>
              </a:rPr>
              <a:t>)</a:t>
            </a:r>
            <a:endParaRPr lang="zh-CN" altLang="en-US" dirty="0">
              <a:solidFill>
                <a:srgbClr val="009900"/>
              </a:solidFill>
              <a:latin typeface="+mn-ea"/>
              <a:ea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CB83081-0F51-4111-BF61-565E4EC10323}"/>
              </a:ext>
            </a:extLst>
          </p:cNvPr>
          <p:cNvSpPr txBox="1">
            <a:spLocks/>
          </p:cNvSpPr>
          <p:nvPr/>
        </p:nvSpPr>
        <p:spPr bwMode="auto">
          <a:xfrm>
            <a:off x="590550" y="2936745"/>
            <a:ext cx="8337934" cy="122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6353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9863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463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kern="0" dirty="0"/>
              <a:t>设码字 </a:t>
            </a:r>
            <a:r>
              <a:rPr lang="en-US" altLang="zh-CN" i="1" kern="0" dirty="0"/>
              <a:t>x </a:t>
            </a:r>
            <a:r>
              <a:rPr lang="zh-CN" altLang="en-US" kern="0" dirty="0"/>
              <a:t>＝ </a:t>
            </a:r>
            <a:r>
              <a:rPr lang="en-US" altLang="zh-CN" i="1" kern="0" dirty="0"/>
              <a:t>x</a:t>
            </a:r>
            <a:r>
              <a:rPr lang="en-US" altLang="zh-CN" i="1" kern="0" baseline="-25000" dirty="0"/>
              <a:t>m</a:t>
            </a:r>
            <a:r>
              <a:rPr lang="en-US" altLang="zh-CN" kern="0" baseline="-25000" dirty="0"/>
              <a:t>-1 </a:t>
            </a:r>
            <a:r>
              <a:rPr lang="en-US" altLang="zh-CN" i="1" kern="0" dirty="0"/>
              <a:t>x</a:t>
            </a:r>
            <a:r>
              <a:rPr lang="en-US" altLang="zh-CN" i="1" kern="0" baseline="-25000" dirty="0"/>
              <a:t>m</a:t>
            </a:r>
            <a:r>
              <a:rPr lang="en-US" altLang="zh-CN" kern="0" baseline="-25000" dirty="0"/>
              <a:t>-2</a:t>
            </a:r>
            <a:r>
              <a:rPr lang="en-US" altLang="zh-CN" kern="0" dirty="0">
                <a:latin typeface="+mn-ea"/>
              </a:rPr>
              <a:t>…</a:t>
            </a:r>
            <a:r>
              <a:rPr lang="en-US" altLang="zh-CN" kern="0" dirty="0"/>
              <a:t> </a:t>
            </a:r>
            <a:r>
              <a:rPr lang="en-US" altLang="zh-CN" i="1" kern="0" dirty="0"/>
              <a:t>x</a:t>
            </a:r>
            <a:r>
              <a:rPr lang="en-US" altLang="zh-CN" kern="0" baseline="-25000" dirty="0"/>
              <a:t>0</a:t>
            </a:r>
            <a:r>
              <a:rPr lang="en-US" altLang="zh-CN" kern="0" dirty="0"/>
              <a:t> </a:t>
            </a:r>
            <a:r>
              <a:rPr lang="zh-CN" altLang="en-US" kern="0" dirty="0"/>
              <a:t>和 </a:t>
            </a:r>
            <a:r>
              <a:rPr lang="en-US" altLang="zh-CN" i="1" kern="0" dirty="0"/>
              <a:t>y </a:t>
            </a:r>
            <a:r>
              <a:rPr lang="zh-CN" altLang="en-US" kern="0" dirty="0"/>
              <a:t>＝ </a:t>
            </a:r>
            <a:r>
              <a:rPr lang="en-US" altLang="zh-CN" i="1" kern="0" dirty="0"/>
              <a:t>y</a:t>
            </a:r>
            <a:r>
              <a:rPr lang="en-US" altLang="zh-CN" i="1" kern="0" baseline="-25000" dirty="0"/>
              <a:t>m</a:t>
            </a:r>
            <a:r>
              <a:rPr lang="en-US" altLang="zh-CN" kern="0" baseline="-25000" dirty="0"/>
              <a:t>-1 </a:t>
            </a:r>
            <a:r>
              <a:rPr lang="en-US" altLang="zh-CN" i="1" kern="0" dirty="0"/>
              <a:t>y</a:t>
            </a:r>
            <a:r>
              <a:rPr lang="en-US" altLang="zh-CN" i="1" kern="0" baseline="-25000" dirty="0"/>
              <a:t>m</a:t>
            </a:r>
            <a:r>
              <a:rPr lang="en-US" altLang="zh-CN" kern="0" baseline="-25000" dirty="0"/>
              <a:t>-2</a:t>
            </a:r>
            <a:r>
              <a:rPr lang="en-US" altLang="zh-CN" kern="0" dirty="0">
                <a:latin typeface="+mn-ea"/>
              </a:rPr>
              <a:t>…</a:t>
            </a:r>
            <a:r>
              <a:rPr lang="en-US" altLang="zh-CN" kern="0" dirty="0"/>
              <a:t> </a:t>
            </a:r>
            <a:r>
              <a:rPr lang="en-US" altLang="zh-CN" i="1" kern="0" dirty="0"/>
              <a:t>y</a:t>
            </a:r>
            <a:r>
              <a:rPr lang="en-US" altLang="zh-CN" kern="0" baseline="-25000" dirty="0"/>
              <a:t>0</a:t>
            </a:r>
            <a:r>
              <a:rPr lang="zh-CN" altLang="en-US" kern="0" dirty="0"/>
              <a:t> ，</a:t>
            </a:r>
            <a:endParaRPr lang="en-US" altLang="zh-CN" kern="0" dirty="0"/>
          </a:p>
          <a:p>
            <a:pPr marL="0" indent="0">
              <a:spcAft>
                <a:spcPts val="0"/>
              </a:spcAft>
              <a:buNone/>
            </a:pPr>
            <a:r>
              <a:rPr lang="zh-CN" altLang="en-US" kern="0" dirty="0"/>
              <a:t>则 </a:t>
            </a:r>
            <a:r>
              <a:rPr lang="en-US" altLang="zh-CN" i="1" kern="0" dirty="0"/>
              <a:t>x</a:t>
            </a:r>
            <a:r>
              <a:rPr lang="en-US" altLang="zh-CN" kern="0" dirty="0"/>
              <a:t> </a:t>
            </a:r>
            <a:r>
              <a:rPr lang="zh-CN" altLang="en-US" kern="0" dirty="0"/>
              <a:t>与 </a:t>
            </a:r>
            <a:r>
              <a:rPr lang="en-US" altLang="zh-CN" i="1" kern="0" dirty="0"/>
              <a:t>y</a:t>
            </a:r>
            <a:r>
              <a:rPr lang="en-US" altLang="zh-CN" kern="0" dirty="0"/>
              <a:t> </a:t>
            </a:r>
            <a:r>
              <a:rPr lang="zh-CN" altLang="en-US" kern="0" dirty="0"/>
              <a:t>的</a:t>
            </a:r>
            <a:r>
              <a:rPr lang="zh-CN" altLang="en-US" dirty="0">
                <a:solidFill>
                  <a:srgbClr val="FF6600"/>
                </a:solidFill>
                <a:ea typeface="黑体" pitchFamily="2" charset="-122"/>
              </a:rPr>
              <a:t>海明码距 </a:t>
            </a:r>
            <a:r>
              <a:rPr lang="en-US" altLang="zh-CN" i="1" kern="0" dirty="0"/>
              <a:t>d</a:t>
            </a:r>
            <a:r>
              <a:rPr lang="en-US" altLang="zh-CN" kern="0" dirty="0"/>
              <a:t> </a:t>
            </a:r>
            <a:r>
              <a:rPr lang="zh-CN" altLang="en-US" kern="0" dirty="0"/>
              <a:t>定义为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A8B2C67-DC43-4D0A-9988-37302AA248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18091" y="3583836"/>
                <a:ext cx="5321095" cy="1428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6353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5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74738" indent="-355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itchFamily="2" charset="2"/>
                  <a:buChar char="p"/>
                  <a:defRPr sz="2800" b="1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</a:defRPr>
                </a:lvl3pPr>
                <a:lvl4pPr marL="1439863" indent="-3651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itchFamily="2" charset="2"/>
                  <a:buChar char="u"/>
                  <a:defRPr sz="2400" b="1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</a:defRPr>
                </a:lvl4pPr>
                <a:lvl5pPr marL="1795463" indent="-355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</a:defRPr>
                </a:lvl5pPr>
                <a:lvl6pPr marL="2787650" indent="-2714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6pPr>
                <a:lvl7pPr marL="3244850" indent="-2714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7pPr>
                <a:lvl8pPr marL="3702050" indent="-2714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8pPr>
                <a:lvl9pPr marL="4159250" indent="-2714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kern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kern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kern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kern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kern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A8B2C67-DC43-4D0A-9988-37302AA24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8091" y="3583836"/>
                <a:ext cx="5321095" cy="1428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3124B30-A209-4BD1-A050-F7D1D492F808}"/>
              </a:ext>
            </a:extLst>
          </p:cNvPr>
          <p:cNvSpPr/>
          <p:nvPr/>
        </p:nvSpPr>
        <p:spPr>
          <a:xfrm>
            <a:off x="590550" y="4802269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kern="0" dirty="0"/>
              <a:t>例：两个</a:t>
            </a:r>
            <a:r>
              <a:rPr lang="en-US" altLang="zh-CN" kern="0" dirty="0"/>
              <a:t>8</a:t>
            </a:r>
            <a:r>
              <a:rPr lang="zh-CN" altLang="en-US" kern="0" dirty="0"/>
              <a:t>位码字，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6DC081-6D1B-4F32-92A4-AAB74573A04F}"/>
              </a:ext>
            </a:extLst>
          </p:cNvPr>
          <p:cNvSpPr/>
          <p:nvPr/>
        </p:nvSpPr>
        <p:spPr>
          <a:xfrm>
            <a:off x="3682887" y="480699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buNone/>
            </a:pPr>
            <a:r>
              <a:rPr lang="en-US" altLang="zh-CN" kern="0" dirty="0"/>
              <a:t>01001000</a:t>
            </a:r>
            <a:endParaRPr lang="zh-CN" altLang="en-US" kern="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18C388-B610-4E1C-B9E1-1BD4179D6559}"/>
              </a:ext>
            </a:extLst>
          </p:cNvPr>
          <p:cNvSpPr/>
          <p:nvPr/>
        </p:nvSpPr>
        <p:spPr>
          <a:xfrm>
            <a:off x="3682887" y="515719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buNone/>
            </a:pPr>
            <a:r>
              <a:rPr lang="en-US" altLang="zh-CN" kern="0" dirty="0"/>
              <a:t>11001011</a:t>
            </a:r>
            <a:endParaRPr lang="zh-CN" altLang="en-US" kern="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6A57A8-15B8-4E0E-B471-3523D2BF1026}"/>
              </a:ext>
            </a:extLst>
          </p:cNvPr>
          <p:cNvCxnSpPr/>
          <p:nvPr/>
        </p:nvCxnSpPr>
        <p:spPr bwMode="auto">
          <a:xfrm>
            <a:off x="3491880" y="5663209"/>
            <a:ext cx="175697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173907C-25F9-410A-876F-05C15517A1F6}"/>
              </a:ext>
            </a:extLst>
          </p:cNvPr>
          <p:cNvSpPr/>
          <p:nvPr/>
        </p:nvSpPr>
        <p:spPr>
          <a:xfrm>
            <a:off x="3682886" y="560951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r>
              <a:rPr lang="en-US" altLang="zh-CN" kern="0" dirty="0"/>
              <a:t>00000</a:t>
            </a:r>
            <a:r>
              <a:rPr lang="en-US" altLang="zh-CN" kern="0" dirty="0">
                <a:solidFill>
                  <a:srgbClr val="FF0000"/>
                </a:solidFill>
              </a:rPr>
              <a:t>11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9E907BE6-B15F-46E3-860A-D05D785DF2BB}"/>
              </a:ext>
            </a:extLst>
          </p:cNvPr>
          <p:cNvSpPr/>
          <p:nvPr/>
        </p:nvSpPr>
        <p:spPr bwMode="auto">
          <a:xfrm>
            <a:off x="5291805" y="4960956"/>
            <a:ext cx="216024" cy="628283"/>
          </a:xfrm>
          <a:prstGeom prst="rightBrace">
            <a:avLst>
              <a:gd name="adj1" fmla="val 39197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F51508-3FF3-4083-B367-C499DD41A5D4}"/>
              </a:ext>
            </a:extLst>
          </p:cNvPr>
          <p:cNvSpPr/>
          <p:nvPr/>
        </p:nvSpPr>
        <p:spPr>
          <a:xfrm>
            <a:off x="5495807" y="5013487"/>
            <a:ext cx="1736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kern="0" dirty="0"/>
              <a:t>码距 </a:t>
            </a:r>
            <a:r>
              <a:rPr lang="en-US" altLang="zh-CN" i="1" kern="0" dirty="0"/>
              <a:t>d</a:t>
            </a:r>
            <a:r>
              <a:rPr lang="zh-CN" altLang="en-US" kern="0" dirty="0"/>
              <a:t>＝</a:t>
            </a:r>
            <a:r>
              <a:rPr lang="en-US" altLang="zh-CN" kern="0" dirty="0"/>
              <a:t>3</a:t>
            </a:r>
            <a:endParaRPr lang="zh-CN" altLang="en-US" kern="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3B83FC-34A9-4580-86FA-4BDADCADF960}"/>
              </a:ext>
            </a:extLst>
          </p:cNvPr>
          <p:cNvCxnSpPr>
            <a:cxnSpLocks/>
          </p:cNvCxnSpPr>
          <p:nvPr/>
        </p:nvCxnSpPr>
        <p:spPr bwMode="auto">
          <a:xfrm>
            <a:off x="3803727" y="6045103"/>
            <a:ext cx="144016" cy="0"/>
          </a:xfrm>
          <a:prstGeom prst="line">
            <a:avLst/>
          </a:prstGeom>
          <a:noFill/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2F4488-08ED-4BAA-A268-155F3B797A72}"/>
              </a:ext>
            </a:extLst>
          </p:cNvPr>
          <p:cNvCxnSpPr>
            <a:cxnSpLocks/>
          </p:cNvCxnSpPr>
          <p:nvPr/>
        </p:nvCxnSpPr>
        <p:spPr bwMode="auto">
          <a:xfrm>
            <a:off x="4874321" y="6045103"/>
            <a:ext cx="144016" cy="0"/>
          </a:xfrm>
          <a:prstGeom prst="line">
            <a:avLst/>
          </a:prstGeom>
          <a:noFill/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E03C5A-E854-44AF-856B-202AB598E707}"/>
              </a:ext>
            </a:extLst>
          </p:cNvPr>
          <p:cNvCxnSpPr>
            <a:cxnSpLocks/>
          </p:cNvCxnSpPr>
          <p:nvPr/>
        </p:nvCxnSpPr>
        <p:spPr bwMode="auto">
          <a:xfrm>
            <a:off x="5047478" y="6041831"/>
            <a:ext cx="144016" cy="0"/>
          </a:xfrm>
          <a:prstGeom prst="line">
            <a:avLst/>
          </a:prstGeom>
          <a:noFill/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31C12B51-253F-4EA0-8B73-6E757A7C3D98}"/>
              </a:ext>
            </a:extLst>
          </p:cNvPr>
          <p:cNvSpPr/>
          <p:nvPr/>
        </p:nvSpPr>
        <p:spPr bwMode="auto">
          <a:xfrm>
            <a:off x="5248275" y="5438775"/>
            <a:ext cx="1699990" cy="609599"/>
          </a:xfrm>
          <a:custGeom>
            <a:avLst/>
            <a:gdLst>
              <a:gd name="connsiteX0" fmla="*/ 0 w 1576388"/>
              <a:gd name="connsiteY0" fmla="*/ 433388 h 442775"/>
              <a:gd name="connsiteX1" fmla="*/ 1038225 w 1576388"/>
              <a:gd name="connsiteY1" fmla="*/ 385763 h 442775"/>
              <a:gd name="connsiteX2" fmla="*/ 1576388 w 1576388"/>
              <a:gd name="connsiteY2" fmla="*/ 0 h 44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6388" h="442775">
                <a:moveTo>
                  <a:pt x="0" y="433388"/>
                </a:moveTo>
                <a:cubicBezTo>
                  <a:pt x="387747" y="445691"/>
                  <a:pt x="775494" y="457994"/>
                  <a:pt x="1038225" y="385763"/>
                </a:cubicBezTo>
                <a:cubicBezTo>
                  <a:pt x="1300956" y="313532"/>
                  <a:pt x="1438672" y="156766"/>
                  <a:pt x="1576388" y="0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FD1C1C-B85F-471B-A137-2CE9AE978216}"/>
              </a:ext>
            </a:extLst>
          </p:cNvPr>
          <p:cNvSpPr/>
          <p:nvPr/>
        </p:nvSpPr>
        <p:spPr>
          <a:xfrm>
            <a:off x="3218851" y="5091318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kern="0" dirty="0"/>
              <a:t>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032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4" grpId="0"/>
      <p:bldP spid="15" grpId="0" animBg="1"/>
      <p:bldP spid="16" grpId="0"/>
      <p:bldP spid="22" grpId="0" animBg="1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014232-A959-4142-8347-915FADD61E95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692150"/>
            <a:ext cx="8353425" cy="5905500"/>
          </a:xfrm>
        </p:spPr>
        <p:txBody>
          <a:bodyPr/>
          <a:lstStyle/>
          <a:p>
            <a:r>
              <a:rPr lang="zh-CN" altLang="en-US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发送端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如何产生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位或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16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位数据的海明码？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假定所有的校验位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H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均为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，计算出校验方程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宋体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～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宋体" charset="-122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；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将计算出来的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看成相应的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H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，填入对应的编码位置。</a:t>
            </a:r>
          </a:p>
          <a:p>
            <a:r>
              <a:rPr lang="zh-CN" altLang="en-US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接收端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如何</a:t>
            </a:r>
            <a:r>
              <a:rPr lang="zh-CN" altLang="en-US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校验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及</a:t>
            </a:r>
            <a:r>
              <a:rPr lang="zh-CN" altLang="en-US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纠错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？</a:t>
            </a:r>
          </a:p>
          <a:p>
            <a:pPr lvl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将接收到的编码字的各位带入校验方程：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若各校验方程的计算结果均为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，则数据正确；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若计算结果不为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，则它们的编码值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4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）就表示出错位的位置编号；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根据出错的位置编号，将编码字中的对应位取反即可实现纠错。 </a:t>
            </a:r>
          </a:p>
        </p:txBody>
      </p:sp>
      <p:sp>
        <p:nvSpPr>
          <p:cNvPr id="137114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EB30AC-E0CE-4422-929A-3C0052A9FDF0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978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</a:t>
            </a:r>
            <a:br>
              <a:rPr lang="en-US" altLang="zh-CN" dirty="0"/>
            </a:br>
            <a:r>
              <a:rPr lang="zh-CN" altLang="pt-BR" dirty="0"/>
              <a:t>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</a:t>
            </a:r>
            <a:br>
              <a:rPr lang="en-US" altLang="zh-CN" dirty="0"/>
            </a:br>
            <a:r>
              <a:rPr lang="zh-CN" altLang="pt-BR" dirty="0"/>
              <a:t>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/>
              <a:t>字符“</a:t>
            </a:r>
            <a:r>
              <a:rPr lang="pt-BR" altLang="zh-CN" dirty="0"/>
              <a:t>M”</a:t>
            </a:r>
            <a:r>
              <a:rPr lang="zh-CN" altLang="pt-BR" dirty="0"/>
              <a:t>的</a:t>
            </a:r>
            <a:r>
              <a:rPr lang="pt-BR" altLang="zh-CN" dirty="0"/>
              <a:t>ASCII</a:t>
            </a:r>
            <a:r>
              <a:rPr lang="zh-CN" altLang="pt-BR" dirty="0"/>
              <a:t>编码为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</a:rPr>
              <a:t>01001101</a:t>
            </a:r>
            <a:r>
              <a:rPr lang="zh-CN" altLang="pt-BR" dirty="0"/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假定</a:t>
            </a:r>
            <a:r>
              <a:rPr lang="en-US" altLang="zh-CN" dirty="0">
                <a:solidFill>
                  <a:srgbClr val="000000"/>
                </a:solidFill>
              </a:rPr>
              <a:t>H</a:t>
            </a:r>
            <a:r>
              <a:rPr lang="en-US" altLang="zh-CN" baseline="-3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</a:rPr>
              <a:t>H</a:t>
            </a:r>
            <a:r>
              <a:rPr lang="en-US" altLang="zh-CN" baseline="-30000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均为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计算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：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CC0066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CC0066"/>
                </a:solidFill>
                <a:cs typeface="Times New Roman" pitchFamily="18" charset="0"/>
              </a:rPr>
              <a:t>1</a:t>
            </a:r>
            <a:endParaRPr lang="en-US" altLang="zh-CN" sz="2400" dirty="0">
              <a:solidFill>
                <a:srgbClr val="CC0066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CC0066"/>
                </a:solidFill>
                <a:cs typeface="Times New Roman" pitchFamily="18" charset="0"/>
              </a:rPr>
              <a:t>2</a:t>
            </a:r>
            <a:endParaRPr lang="en-US" altLang="zh-CN" sz="2400" dirty="0">
              <a:solidFill>
                <a:srgbClr val="CC0066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en-US" altLang="zh-CN" sz="2400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</a:rPr>
              <a:t>⊕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CC0066"/>
                </a:solidFill>
                <a:cs typeface="Times New Roman" pitchFamily="18" charset="0"/>
              </a:rPr>
              <a:t>H</a:t>
            </a:r>
            <a:r>
              <a:rPr lang="en-US" altLang="zh-CN" sz="2400" baseline="-25000" dirty="0">
                <a:solidFill>
                  <a:srgbClr val="CC0066"/>
                </a:solidFill>
                <a:cs typeface="Times New Roman" pitchFamily="18" charset="0"/>
              </a:rPr>
              <a:t>3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∴ ASCII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字符“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M”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对应的海明码编码字为：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FF0066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FF0066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66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FF0066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FF0066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FF0066"/>
                </a:solidFill>
                <a:cs typeface="Times New Roman" pitchFamily="18" charset="0"/>
              </a:rPr>
              <a:t>1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srgbClr val="FF0066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FF0066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0100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110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01</a:t>
            </a:r>
            <a:endParaRPr lang="en-US" altLang="zh-CN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54CA8B-AA97-4F3B-9984-3746F4BA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9ABAC-ACB2-4917-A621-B5ED948282B4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978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</a:t>
            </a:r>
            <a:br>
              <a:rPr lang="en-US" altLang="zh-CN" dirty="0"/>
            </a:br>
            <a:r>
              <a:rPr lang="zh-CN" altLang="pt-BR" dirty="0"/>
              <a:t>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</a:t>
            </a:r>
            <a:br>
              <a:rPr lang="en-US" altLang="zh-CN" dirty="0"/>
            </a:br>
            <a:r>
              <a:rPr lang="zh-CN" altLang="pt-BR" dirty="0"/>
              <a:t>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在接收端，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根据接收到的编码字求得校验方程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），校验方程的编码值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可作如下解释：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latin typeface="Arial" charset="0"/>
                <a:cs typeface="Times New Roman" pitchFamily="18" charset="0"/>
              </a:rPr>
              <a:t>(1) </a:t>
            </a:r>
            <a:r>
              <a:rPr lang="zh-CN" altLang="en-US" dirty="0">
                <a:cs typeface="Times New Roman" pitchFamily="18" charset="0"/>
              </a:rPr>
              <a:t>如果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各位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全是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zh-CN" altLang="en-US" dirty="0">
                <a:cs typeface="Times New Roman" pitchFamily="18" charset="0"/>
              </a:rPr>
              <a:t>，则表示接收到的编码字中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没有错误</a:t>
            </a:r>
            <a:r>
              <a:rPr lang="zh-CN" altLang="en-US" dirty="0">
                <a:cs typeface="Times New Roman" pitchFamily="18" charset="0"/>
              </a:rPr>
              <a:t>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latin typeface="Arial" charset="0"/>
                <a:cs typeface="Times New Roman" pitchFamily="18" charset="0"/>
              </a:rPr>
              <a:t>(2) </a:t>
            </a:r>
            <a:r>
              <a:rPr lang="zh-CN" altLang="en-US" dirty="0">
                <a:cs typeface="Times New Roman" pitchFamily="18" charset="0"/>
              </a:rPr>
              <a:t>如果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中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多位为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dirty="0">
                <a:cs typeface="Times New Roman" pitchFamily="18" charset="0"/>
              </a:rPr>
              <a:t>，则表示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有一个数据位出错</a:t>
            </a:r>
            <a:r>
              <a:rPr lang="zh-CN" altLang="en-US" dirty="0">
                <a:cs typeface="Times New Roman" pitchFamily="18" charset="0"/>
              </a:rPr>
              <a:t>，且</a:t>
            </a:r>
            <a:r>
              <a:rPr lang="en-US" altLang="zh-CN" dirty="0">
                <a:solidFill>
                  <a:srgbClr val="006600"/>
                </a:solidFill>
                <a:cs typeface="Times New Roman" pitchFamily="18" charset="0"/>
              </a:rPr>
              <a:t>P</a:t>
            </a:r>
            <a:r>
              <a:rPr lang="zh-CN" altLang="en-US" dirty="0">
                <a:solidFill>
                  <a:srgbClr val="006600"/>
                </a:solidFill>
                <a:cs typeface="Times New Roman" pitchFamily="18" charset="0"/>
              </a:rPr>
              <a:t>的值</a:t>
            </a:r>
            <a:r>
              <a:rPr lang="zh-CN" altLang="en-US" dirty="0">
                <a:cs typeface="Times New Roman" pitchFamily="18" charset="0"/>
              </a:rPr>
              <a:t>即</a:t>
            </a:r>
            <a:r>
              <a:rPr lang="zh-CN" altLang="en-US" dirty="0">
                <a:solidFill>
                  <a:srgbClr val="006600"/>
                </a:solidFill>
                <a:cs typeface="Times New Roman" pitchFamily="18" charset="0"/>
              </a:rPr>
              <a:t>出错位</a:t>
            </a:r>
            <a:r>
              <a:rPr lang="zh-CN" altLang="en-US" dirty="0">
                <a:cs typeface="Times New Roman" pitchFamily="18" charset="0"/>
              </a:rPr>
              <a:t>在编码字中的</a:t>
            </a:r>
            <a:r>
              <a:rPr lang="zh-CN" altLang="en-US" dirty="0">
                <a:solidFill>
                  <a:srgbClr val="006600"/>
                </a:solidFill>
                <a:cs typeface="Times New Roman" pitchFamily="18" charset="0"/>
              </a:rPr>
              <a:t>位置</a:t>
            </a:r>
            <a:r>
              <a:rPr lang="zh-CN" altLang="en-US" dirty="0">
                <a:cs typeface="Times New Roman" pitchFamily="18" charset="0"/>
              </a:rPr>
              <a:t>。纠错时只需将出错位</a:t>
            </a:r>
            <a:r>
              <a:rPr lang="zh-CN" altLang="en-US" dirty="0">
                <a:solidFill>
                  <a:srgbClr val="CC0066"/>
                </a:solidFill>
                <a:cs typeface="Times New Roman" pitchFamily="18" charset="0"/>
              </a:rPr>
              <a:t>取反</a:t>
            </a:r>
            <a:r>
              <a:rPr lang="zh-CN" altLang="en-US" dirty="0">
                <a:cs typeface="Times New Roman" pitchFamily="18" charset="0"/>
              </a:rPr>
              <a:t>即可。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latin typeface="Arial" charset="0"/>
                <a:cs typeface="Times New Roman" pitchFamily="18" charset="0"/>
              </a:rPr>
              <a:t>(3) </a:t>
            </a:r>
            <a:r>
              <a:rPr lang="zh-CN" altLang="en-US" dirty="0">
                <a:cs typeface="Times New Roman" pitchFamily="18" charset="0"/>
              </a:rPr>
              <a:t>如果</a:t>
            </a:r>
            <a:r>
              <a:rPr lang="en-US" altLang="zh-CN" dirty="0">
                <a:cs typeface="Times New Roman" pitchFamily="18" charset="0"/>
              </a:rPr>
              <a:t>P</a:t>
            </a:r>
            <a:r>
              <a:rPr lang="zh-CN" altLang="en-US" dirty="0">
                <a:cs typeface="Times New Roman" pitchFamily="18" charset="0"/>
              </a:rPr>
              <a:t>中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有且仅有一位为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dirty="0">
                <a:cs typeface="Times New Roman" pitchFamily="18" charset="0"/>
              </a:rPr>
              <a:t>，则表示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某一校验位出错</a:t>
            </a:r>
            <a:r>
              <a:rPr lang="zh-CN" altLang="en-US" dirty="0">
                <a:cs typeface="Times New Roman" pitchFamily="18" charset="0"/>
              </a:rPr>
              <a:t>，不需要纠正。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7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C0A132F-D33D-472F-A020-E9C0F9D7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0BF78A-44C6-46F3-B4EC-56FF0858DAA1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</a:t>
            </a:r>
            <a:br>
              <a:rPr lang="en-US" altLang="zh-CN" dirty="0"/>
            </a:br>
            <a:r>
              <a:rPr lang="zh-CN" altLang="pt-BR" dirty="0"/>
              <a:t>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</a:t>
            </a:r>
            <a:br>
              <a:rPr lang="zh-CN" altLang="pt-BR" dirty="0"/>
            </a:br>
            <a:r>
              <a:rPr lang="zh-CN" altLang="pt-BR" dirty="0"/>
              <a:t>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接收端：如果接收到的编码字没有错误，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接收到的编码字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pt-BR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0100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110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0000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，没有错误。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ADC8496-AABB-4149-BED1-C998EC43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DA647-0BF5-4FC0-ADAA-CB9FE581BE71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</a:t>
            </a:r>
            <a:br>
              <a:rPr lang="en-US" altLang="zh-CN" dirty="0"/>
            </a:br>
            <a:r>
              <a:rPr lang="zh-CN" altLang="pt-BR" dirty="0"/>
              <a:t>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</a:t>
            </a:r>
            <a:br>
              <a:rPr lang="zh-CN" altLang="pt-BR" dirty="0"/>
            </a:br>
            <a:r>
              <a:rPr lang="zh-CN" altLang="pt-BR" dirty="0"/>
              <a:t>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接收端：如果接收到的编码字的数据位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出错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,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接收到的编码字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pt-BR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01</a:t>
            </a:r>
            <a:r>
              <a:rPr lang="pt-BR" altLang="zh-CN" dirty="0">
                <a:solidFill>
                  <a:srgbClr val="00CC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110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1010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编码字的第十位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数据位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 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发生错误，将该位取反即可纠错。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8B72C3-9B95-465D-A39D-B2826EECD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AA05A-D7B9-489D-9296-D7F7C756B7A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总结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9769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例</a:t>
            </a:r>
            <a:r>
              <a:rPr lang="pt-BR" altLang="zh-CN" dirty="0"/>
              <a:t>】</a:t>
            </a:r>
            <a:r>
              <a:rPr lang="zh-CN" altLang="pt-BR" dirty="0"/>
              <a:t>利用上述构造海明码的步骤，采用</a:t>
            </a:r>
            <a:r>
              <a:rPr lang="zh-CN" altLang="pt-BR" dirty="0">
                <a:solidFill>
                  <a:srgbClr val="FF0000"/>
                </a:solidFill>
              </a:rPr>
              <a:t>偶校验</a:t>
            </a:r>
            <a:r>
              <a:rPr lang="zh-CN" altLang="pt-BR" dirty="0"/>
              <a:t>，</a:t>
            </a:r>
            <a:br>
              <a:rPr lang="en-US" altLang="zh-CN" dirty="0"/>
            </a:br>
            <a:r>
              <a:rPr lang="zh-CN" altLang="pt-BR" dirty="0"/>
              <a:t>对</a:t>
            </a:r>
            <a:r>
              <a:rPr lang="pt-BR" altLang="zh-CN" dirty="0"/>
              <a:t>8</a:t>
            </a:r>
            <a:r>
              <a:rPr lang="zh-CN" altLang="pt-BR" dirty="0"/>
              <a:t>位</a:t>
            </a:r>
            <a:r>
              <a:rPr lang="pt-BR" altLang="zh-CN" dirty="0"/>
              <a:t>ASCII</a:t>
            </a:r>
            <a:r>
              <a:rPr lang="zh-CN" altLang="pt-BR" dirty="0"/>
              <a:t>字符“</a:t>
            </a:r>
            <a:r>
              <a:rPr lang="pt-BR" altLang="zh-CN" dirty="0">
                <a:solidFill>
                  <a:srgbClr val="0000FF"/>
                </a:solidFill>
              </a:rPr>
              <a:t>M</a:t>
            </a:r>
            <a:r>
              <a:rPr lang="pt-BR" altLang="zh-CN" dirty="0"/>
              <a:t>”</a:t>
            </a:r>
            <a:r>
              <a:rPr lang="zh-CN" altLang="pt-BR" dirty="0"/>
              <a:t>进行编码（最高位为</a:t>
            </a:r>
            <a:r>
              <a:rPr lang="pt-BR" altLang="zh-CN" dirty="0"/>
              <a:t>0</a:t>
            </a:r>
            <a:r>
              <a:rPr lang="zh-CN" altLang="pt-BR" dirty="0"/>
              <a:t>）。</a:t>
            </a:r>
            <a:br>
              <a:rPr lang="zh-CN" altLang="pt-BR" dirty="0"/>
            </a:br>
            <a:r>
              <a:rPr lang="zh-CN" altLang="pt-BR" dirty="0"/>
              <a:t>人为地引入一个</a:t>
            </a:r>
            <a:r>
              <a:rPr lang="pt-BR" altLang="zh-CN" dirty="0"/>
              <a:t>1</a:t>
            </a:r>
            <a:r>
              <a:rPr lang="zh-CN" altLang="pt-BR" dirty="0"/>
              <a:t>位错误，说明如何找出这个错误。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/>
              <a:t>【</a:t>
            </a:r>
            <a:r>
              <a:rPr lang="zh-CN" altLang="pt-BR" dirty="0"/>
              <a:t>解</a:t>
            </a:r>
            <a:r>
              <a:rPr lang="pt-BR" altLang="zh-CN" dirty="0"/>
              <a:t>】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接收端：如果接收编码字的校验位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出错，</a:t>
            </a:r>
            <a:endParaRPr lang="pt-BR" altLang="zh-CN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接收到的编码字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pt-BR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0100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110</a:t>
            </a:r>
            <a:r>
              <a:rPr lang="pt-BR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01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⊕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endParaRPr lang="pt-BR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pt-BR" altLang="zh-CN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0100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编码字的第四位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校验位</a:t>
            </a:r>
            <a:r>
              <a:rPr lang="pt-BR" altLang="zh-CN" dirty="0">
                <a:solidFill>
                  <a:srgbClr val="000000"/>
                </a:solidFill>
                <a:cs typeface="Times New Roman" pitchFamily="18" charset="0"/>
              </a:rPr>
              <a:t>H</a:t>
            </a:r>
            <a:r>
              <a:rPr lang="pt-BR" altLang="zh-CN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发生错误，无需纠错。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8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06701E9-A029-48B5-A61B-5A69A1AE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77838"/>
            <a:ext cx="576263" cy="57467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3. </a:t>
            </a:r>
            <a:r>
              <a:rPr lang="zh-CN" altLang="en-US" dirty="0">
                <a:solidFill>
                  <a:srgbClr val="006600"/>
                </a:solidFill>
              </a:rPr>
              <a:t>内存的</a:t>
            </a:r>
            <a:r>
              <a:rPr lang="zh-CN" altLang="en-US" dirty="0">
                <a:solidFill>
                  <a:srgbClr val="FF3300"/>
                </a:solidFill>
              </a:rPr>
              <a:t>海明码</a:t>
            </a:r>
            <a:r>
              <a:rPr lang="zh-CN" altLang="en-US" dirty="0">
                <a:solidFill>
                  <a:srgbClr val="006600"/>
                </a:solidFill>
              </a:rPr>
              <a:t>纠错电路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92275" y="5934075"/>
            <a:ext cx="58324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纠错电路原理图</a:t>
            </a:r>
          </a:p>
        </p:txBody>
      </p:sp>
      <p:sp>
        <p:nvSpPr>
          <p:cNvPr id="7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86D646A-AA6E-43C8-B71E-9D6051ACD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16286"/>
              </p:ext>
            </p:extLst>
          </p:nvPr>
        </p:nvGraphicFramePr>
        <p:xfrm>
          <a:off x="107504" y="548680"/>
          <a:ext cx="7920880" cy="547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58" name="Visio" r:id="rId4" imgW="3457575" imgH="2390887" progId="Visio.Drawing.15">
                  <p:embed/>
                </p:oleObj>
              </mc:Choice>
              <mc:Fallback>
                <p:oleObj name="Visio" r:id="rId4" imgW="3457575" imgH="239088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548680"/>
                        <a:ext cx="7920880" cy="5476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3. </a:t>
            </a:r>
            <a:r>
              <a:rPr lang="zh-CN" altLang="en-US" dirty="0">
                <a:solidFill>
                  <a:srgbClr val="006600"/>
                </a:solidFill>
              </a:rPr>
              <a:t>内存的</a:t>
            </a:r>
            <a:r>
              <a:rPr lang="zh-CN" altLang="en-US" dirty="0">
                <a:solidFill>
                  <a:srgbClr val="FF3300"/>
                </a:solidFill>
              </a:rPr>
              <a:t>海明码</a:t>
            </a:r>
            <a:r>
              <a:rPr lang="zh-CN" altLang="en-US" dirty="0">
                <a:solidFill>
                  <a:srgbClr val="006600"/>
                </a:solidFill>
              </a:rPr>
              <a:t>纠错电路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20713"/>
            <a:ext cx="83629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假设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pt-BR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位数据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pt-BR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＝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pt-BR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对应的校验位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pt-BR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＝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pt-BR" altLang="zh-CN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pt-BR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pt-BR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则海明码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及其校验方程：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Group 323"/>
          <p:cNvGraphicFramePr>
            <a:graphicFrameLocks noGrp="1"/>
          </p:cNvGraphicFramePr>
          <p:nvPr/>
        </p:nvGraphicFramePr>
        <p:xfrm>
          <a:off x="179388" y="2781300"/>
          <a:ext cx="8547100" cy="3549971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编码内容：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编码位置：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pt-BR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zh-CN" sz="1600" b="1" i="0" u="none" strike="noStrike" cap="none" normalizeH="0" baseline="-30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54000" marR="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4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校验方程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pt-BR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P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⊕</a:t>
                      </a:r>
                      <a:r>
                        <a:rPr kumimoji="1" lang="pt-B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pt-BR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54000" marR="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AutoShape 32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3237" cy="503237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484E6-A161-47AD-BBD9-31564BED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三、海明码        </a:t>
            </a:r>
            <a:r>
              <a:rPr lang="en-US" altLang="zh-CN" dirty="0">
                <a:solidFill>
                  <a:srgbClr val="CC0066"/>
                </a:solidFill>
              </a:rPr>
              <a:t>4. </a:t>
            </a:r>
            <a:r>
              <a:rPr lang="zh-CN" altLang="en-US" dirty="0">
                <a:solidFill>
                  <a:srgbClr val="0000FF"/>
                </a:solidFill>
              </a:rPr>
              <a:t>单纠错</a:t>
            </a:r>
            <a:r>
              <a:rPr lang="zh-CN" altLang="en-US" dirty="0">
                <a:solidFill>
                  <a:srgbClr val="FF6600"/>
                </a:solidFill>
              </a:rPr>
              <a:t>双检错</a:t>
            </a:r>
            <a:r>
              <a:rPr lang="zh-CN" altLang="en-US" dirty="0">
                <a:solidFill>
                  <a:srgbClr val="006600"/>
                </a:solidFill>
              </a:rPr>
              <a:t>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FC5BD-580C-43D5-8252-E43B21BB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362950" cy="52565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min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纠正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r>
              <a:rPr lang="zh-CN" altLang="en-US" dirty="0"/>
              <a:t>错误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发现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r>
              <a:rPr lang="zh-CN" altLang="en-US" dirty="0"/>
              <a:t>错误而不纠正。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同时 </a:t>
            </a:r>
            <a:r>
              <a:rPr lang="zh-CN" altLang="en-US" dirty="0">
                <a:solidFill>
                  <a:srgbClr val="0000FF"/>
                </a:solidFill>
              </a:rPr>
              <a:t>纠正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r>
              <a:rPr lang="zh-CN" altLang="en-US" dirty="0"/>
              <a:t>错误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并且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发现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  <a:r>
              <a:rPr lang="zh-CN" altLang="en-US" dirty="0"/>
              <a:t>错误，如何实现？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单纠错双检错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Single-Error-Correcting, Double-Error-Detecting, SEC-DED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个所有数据位异或得到的校验位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CC0066"/>
                </a:solidFill>
              </a:rPr>
              <a:t>C</a:t>
            </a:r>
            <a:r>
              <a:rPr lang="zh-CN" altLang="en-US" dirty="0">
                <a:solidFill>
                  <a:srgbClr val="CC0066"/>
                </a:solidFill>
              </a:rPr>
              <a:t>校验错误</a:t>
            </a:r>
            <a:r>
              <a:rPr lang="zh-CN" altLang="en-US" dirty="0"/>
              <a:t>，表示可能有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位错误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根据</a:t>
            </a:r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zh-CN" altLang="en-US" dirty="0"/>
              <a:t>确定错误位置，并纠错；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CC0066"/>
                </a:solidFill>
              </a:rPr>
              <a:t>C</a:t>
            </a:r>
            <a:r>
              <a:rPr lang="zh-CN" altLang="en-US" dirty="0">
                <a:solidFill>
                  <a:srgbClr val="CC0066"/>
                </a:solidFill>
              </a:rPr>
              <a:t>校验正确</a:t>
            </a:r>
            <a:r>
              <a:rPr lang="zh-CN" altLang="en-US" dirty="0"/>
              <a:t>，而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不全为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表示有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位错误</a:t>
            </a:r>
            <a:r>
              <a:rPr lang="zh-CN" altLang="en-US" dirty="0"/>
              <a:t>，只给出校验错误信息，不纠错。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22A80-A87F-4FDF-A977-21C57FF09A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07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2C29C-3F93-4D5B-AF1F-416ADF6CD8EA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 dirty="0"/>
              <a:t>四、循环冗余校验码</a:t>
            </a:r>
          </a:p>
        </p:txBody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362950" cy="4321175"/>
          </a:xfrm>
        </p:spPr>
        <p:txBody>
          <a:bodyPr/>
          <a:lstStyle/>
          <a:p>
            <a:r>
              <a:rPr lang="zh-CN" altLang="en-US"/>
              <a:t>循环冗余校验：</a:t>
            </a:r>
            <a:br>
              <a:rPr lang="zh-CN" altLang="en-US"/>
            </a:b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yclic 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edundancy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heck</a:t>
            </a:r>
            <a:r>
              <a:rPr lang="zh-CN" altLang="en-US"/>
              <a:t>，简称 </a:t>
            </a:r>
            <a:r>
              <a:rPr lang="en-US" altLang="zh-CN"/>
              <a:t>CRC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79572-CD48-4893-BA43-DEA6E2AD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码距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9900"/>
                </a:solidFill>
              </a:rPr>
              <a:t>校验位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9900"/>
                </a:solidFill>
              </a:rPr>
              <a:t>位数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473F2-FD69-4AA1-8B33-663943237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240616-E1EF-4F78-A6BD-395CDA49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207"/>
            <a:ext cx="8362950" cy="2447801"/>
          </a:xfrm>
        </p:spPr>
        <p:txBody>
          <a:bodyPr/>
          <a:lstStyle/>
          <a:p>
            <a:r>
              <a:rPr lang="en-US" altLang="zh-CN" i="1" dirty="0"/>
              <a:t>n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0000FF"/>
                </a:solidFill>
              </a:rPr>
              <a:t>数据</a:t>
            </a:r>
            <a:r>
              <a:rPr lang="zh-CN" altLang="en-US" dirty="0"/>
              <a:t>，具有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种合法编码。</a:t>
            </a:r>
            <a:endParaRPr lang="en-US" altLang="zh-CN" dirty="0"/>
          </a:p>
          <a:p>
            <a:r>
              <a:rPr lang="zh-CN" altLang="en-US" dirty="0"/>
              <a:t>增加</a:t>
            </a:r>
            <a:r>
              <a:rPr lang="en-US" altLang="zh-CN" i="1" dirty="0"/>
              <a:t>k</a:t>
            </a:r>
            <a:r>
              <a:rPr lang="zh-CN" altLang="en-US" dirty="0"/>
              <a:t>位</a:t>
            </a:r>
            <a:r>
              <a:rPr lang="zh-CN" altLang="en-US" dirty="0">
                <a:solidFill>
                  <a:srgbClr val="0000FF"/>
                </a:solidFill>
              </a:rPr>
              <a:t>校验位</a:t>
            </a:r>
            <a:r>
              <a:rPr lang="zh-CN" altLang="en-US" dirty="0"/>
              <a:t>后，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+</a:t>
            </a:r>
            <a:r>
              <a:rPr lang="en-US" altLang="zh-CN" i="1" baseline="30000" dirty="0"/>
              <a:t>k</a:t>
            </a:r>
            <a:r>
              <a:rPr lang="zh-CN" altLang="en-US" dirty="0"/>
              <a:t>个码字中，仍只有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个码字是合法的。</a:t>
            </a:r>
            <a:endParaRPr lang="en-US" altLang="zh-CN" dirty="0"/>
          </a:p>
          <a:p>
            <a:r>
              <a:rPr lang="zh-CN" altLang="en-US" dirty="0"/>
              <a:t>在这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个合法码字中，任意两个码字之间</a:t>
            </a:r>
            <a:r>
              <a:rPr lang="zh-CN" altLang="en-US" dirty="0">
                <a:solidFill>
                  <a:srgbClr val="CC0066"/>
                </a:solidFill>
              </a:rPr>
              <a:t>海明码距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66"/>
                </a:solidFill>
              </a:rPr>
              <a:t>最小值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min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这种编码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最小海明码距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36179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4B61B-5E20-44EE-9E21-2A6FD174F6E7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1. CRC</a:t>
            </a:r>
            <a:r>
              <a:rPr lang="zh-CN" altLang="en-US" dirty="0">
                <a:solidFill>
                  <a:srgbClr val="FF6600"/>
                </a:solidFill>
              </a:rPr>
              <a:t>算法原理</a:t>
            </a: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5472113"/>
          </a:xfrm>
        </p:spPr>
        <p:txBody>
          <a:bodyPr/>
          <a:lstStyle/>
          <a:p>
            <a:r>
              <a:rPr lang="zh-CN" altLang="en-US"/>
              <a:t>通过某种数学运算建立</a:t>
            </a:r>
            <a:r>
              <a:rPr lang="zh-CN" altLang="en-US">
                <a:solidFill>
                  <a:srgbClr val="FF0000"/>
                </a:solidFill>
              </a:rPr>
              <a:t>数据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校验位</a:t>
            </a:r>
            <a:r>
              <a:rPr lang="zh-CN" altLang="en-US"/>
              <a:t>之间的约定关系。</a:t>
            </a:r>
          </a:p>
          <a:p>
            <a:r>
              <a:rPr lang="zh-CN" altLang="en-US"/>
              <a:t>编码及译码：</a:t>
            </a:r>
          </a:p>
          <a:p>
            <a:pPr lvl="1"/>
            <a:r>
              <a:rPr lang="zh-CN" altLang="en-US"/>
              <a:t>发送端：</a:t>
            </a: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被校验数据</a:t>
            </a:r>
            <a:r>
              <a:rPr lang="zh-CN" altLang="en-US"/>
              <a:t>除以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生成多项式</a:t>
            </a:r>
            <a:r>
              <a:rPr lang="zh-CN" altLang="en-US"/>
              <a:t>；</a:t>
            </a:r>
          </a:p>
          <a:p>
            <a:pPr lvl="2"/>
            <a:r>
              <a:rPr lang="zh-CN" altLang="en-US">
                <a:solidFill>
                  <a:srgbClr val="0000FF"/>
                </a:solidFill>
              </a:rPr>
              <a:t>被校验数据</a:t>
            </a:r>
            <a:r>
              <a:rPr lang="zh-CN" altLang="en-US">
                <a:solidFill>
                  <a:srgbClr val="FF0000"/>
                </a:solidFill>
              </a:rPr>
              <a:t>减</a:t>
            </a:r>
            <a:r>
              <a:rPr lang="zh-CN" altLang="en-US"/>
              <a:t>去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/>
              <a:t>，结果作为</a:t>
            </a:r>
            <a:r>
              <a:rPr lang="zh-CN" altLang="en-US">
                <a:solidFill>
                  <a:srgbClr val="0000FF"/>
                </a:solidFill>
              </a:rPr>
              <a:t>发送数据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接收端：</a:t>
            </a:r>
            <a:r>
              <a:rPr lang="zh-CN" altLang="en-US">
                <a:solidFill>
                  <a:srgbClr val="0000FF"/>
                </a:solidFill>
              </a:rPr>
              <a:t>接收数据</a:t>
            </a:r>
            <a:r>
              <a:rPr lang="zh-CN" altLang="en-US"/>
              <a:t>除以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生成多项式</a:t>
            </a:r>
            <a:r>
              <a:rPr lang="zh-CN" altLang="en-US"/>
              <a:t>。</a:t>
            </a:r>
          </a:p>
          <a:p>
            <a:pPr lvl="2"/>
            <a:r>
              <a:rPr lang="zh-CN" altLang="en-US"/>
              <a:t>可以除尽，编码正确；</a:t>
            </a:r>
          </a:p>
          <a:p>
            <a:pPr lvl="2"/>
            <a:r>
              <a:rPr lang="zh-CN" altLang="en-US"/>
              <a:t>除不尽，</a:t>
            </a:r>
            <a:r>
              <a:rPr lang="zh-CN" altLang="en-US">
                <a:solidFill>
                  <a:srgbClr val="006600"/>
                </a:solidFill>
              </a:rPr>
              <a:t>余数</a:t>
            </a:r>
            <a:r>
              <a:rPr lang="zh-CN" altLang="en-US"/>
              <a:t>指明出错位所在的位置。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C7BB82-8D92-4A4C-9BD5-AA5851EBD2A0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1. CRC</a:t>
            </a:r>
            <a:r>
              <a:rPr lang="zh-CN" altLang="en-US" dirty="0">
                <a:solidFill>
                  <a:srgbClr val="FF6600"/>
                </a:solidFill>
              </a:rPr>
              <a:t>算法原理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363"/>
            <a:ext cx="8507413" cy="5688013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模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算术运算</a:t>
            </a:r>
            <a:r>
              <a:rPr lang="zh-CN" altLang="en-US" dirty="0">
                <a:latin typeface="Arial" charset="0"/>
                <a:ea typeface="黑体" pitchFamily="2" charset="-122"/>
              </a:rPr>
              <a:t>：</a:t>
            </a:r>
            <a:endParaRPr lang="zh-CN" altLang="en-US" dirty="0"/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0000FF"/>
                </a:solidFill>
              </a:rPr>
              <a:t>模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减法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0000FF"/>
                </a:solidFill>
              </a:rPr>
              <a:t>模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除法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以</a:t>
            </a:r>
            <a:r>
              <a:rPr lang="zh-CN" altLang="en-US" dirty="0">
                <a:solidFill>
                  <a:srgbClr val="0000FF"/>
                </a:solidFill>
              </a:rPr>
              <a:t>模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加法</a:t>
            </a:r>
            <a:r>
              <a:rPr lang="zh-CN" altLang="en-US" dirty="0"/>
              <a:t>将所得余数拼接在被校验数据的后面，形成能除尽的被校验数据。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生成多项式</a:t>
            </a:r>
            <a:r>
              <a:rPr lang="zh-CN" altLang="en-US" dirty="0"/>
              <a:t>应满足的要求：</a:t>
            </a:r>
          </a:p>
          <a:p>
            <a:pPr lvl="1"/>
            <a:r>
              <a:rPr lang="zh-CN" altLang="en-US" dirty="0"/>
              <a:t>任何一位发生错误都应使余数不为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不同位发生错误应当使余数不同；</a:t>
            </a:r>
          </a:p>
          <a:p>
            <a:pPr lvl="1"/>
            <a:r>
              <a:rPr lang="zh-CN" altLang="en-US" dirty="0"/>
              <a:t>对余数继续做模</a:t>
            </a:r>
            <a:r>
              <a:rPr lang="en-US" altLang="zh-CN" dirty="0"/>
              <a:t>2</a:t>
            </a:r>
            <a:r>
              <a:rPr lang="zh-CN" altLang="en-US" dirty="0"/>
              <a:t>除，余数循环。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生成多项式</a:t>
            </a:r>
            <a:r>
              <a:rPr lang="zh-CN" altLang="en-US" dirty="0"/>
              <a:t>的表示：</a:t>
            </a:r>
            <a:br>
              <a:rPr lang="zh-CN" altLang="en-US" dirty="0"/>
            </a:br>
            <a:r>
              <a:rPr lang="zh-CN" altLang="en-US" dirty="0"/>
              <a:t>如，生成多项式</a:t>
            </a:r>
            <a:r>
              <a:rPr lang="en-US" altLang="zh-CN" dirty="0"/>
              <a:t>G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00"/>
                </a:solidFill>
              </a:rPr>
              <a:t>1011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，表示生成多项式为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30000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2" name="动作按钮: 前进或下一项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D7C56B-9E2E-42B8-B585-D40BE4A3429C}"/>
              </a:ext>
            </a:extLst>
          </p:cNvPr>
          <p:cNvSpPr/>
          <p:nvPr/>
        </p:nvSpPr>
        <p:spPr bwMode="auto">
          <a:xfrm>
            <a:off x="7308304" y="6165304"/>
            <a:ext cx="864096" cy="523875"/>
          </a:xfrm>
          <a:prstGeom prst="actionButtonForwardNext">
            <a:avLst/>
          </a:prstGeom>
          <a:solidFill>
            <a:srgbClr val="FFCCCC"/>
          </a:solidFill>
          <a:ln>
            <a:solidFill>
              <a:srgbClr val="FF0066"/>
            </a:solidFill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17D01-A332-42AC-9545-E09C364D3E38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2. CRC</a:t>
            </a:r>
            <a:r>
              <a:rPr lang="zh-CN" altLang="en-US" dirty="0">
                <a:solidFill>
                  <a:srgbClr val="CC0066"/>
                </a:solidFill>
              </a:rPr>
              <a:t>编码</a:t>
            </a:r>
            <a:r>
              <a:rPr lang="zh-CN" altLang="en-US" dirty="0">
                <a:solidFill>
                  <a:srgbClr val="FF6600"/>
                </a:solidFill>
              </a:rPr>
              <a:t>及</a:t>
            </a:r>
            <a:r>
              <a:rPr lang="zh-CN" altLang="en-US" dirty="0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507413" cy="4752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符号及约定：</a:t>
            </a:r>
          </a:p>
          <a:p>
            <a:r>
              <a:rPr lang="zh-CN" altLang="en-US"/>
              <a:t>被校验数据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被除数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为</a:t>
            </a:r>
            <a:r>
              <a:rPr lang="en-US" altLang="zh-CN"/>
              <a:t>F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r>
              <a:rPr lang="zh-CN" altLang="en-US"/>
              <a:t>约定的生成多项式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除数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为</a:t>
            </a:r>
            <a:r>
              <a:rPr lang="en-US" altLang="zh-CN"/>
              <a:t>G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 ；</a:t>
            </a:r>
          </a:p>
          <a:p>
            <a:pPr marL="901700" lvl="1" indent="-379413"/>
            <a:r>
              <a:rPr lang="zh-CN" altLang="en-US"/>
              <a:t>发送方和接收方使用同一个生成多项式</a:t>
            </a:r>
            <a:r>
              <a:rPr lang="en-US" altLang="zh-CN"/>
              <a:t>G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endParaRPr lang="zh-CN" altLang="en-US">
              <a:latin typeface="宋体" charset="-122"/>
            </a:endParaRPr>
          </a:p>
          <a:p>
            <a:pPr marL="901700" lvl="1" indent="-379413"/>
            <a:r>
              <a:rPr lang="en-US" altLang="zh-CN"/>
              <a:t>G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的首位和最后一位的系数必须为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所产生的余数为</a:t>
            </a:r>
            <a:r>
              <a:rPr lang="en-US" altLang="zh-CN"/>
              <a:t>R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495C91-603A-446F-A819-56426C364466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2. CRC</a:t>
            </a:r>
            <a:r>
              <a:rPr lang="zh-CN" altLang="en-US" dirty="0">
                <a:solidFill>
                  <a:srgbClr val="CC0066"/>
                </a:solidFill>
              </a:rPr>
              <a:t>编码</a:t>
            </a:r>
            <a:r>
              <a:rPr lang="zh-CN" altLang="en-US" dirty="0">
                <a:solidFill>
                  <a:srgbClr val="FF6600"/>
                </a:solidFill>
              </a:rPr>
              <a:t>及</a:t>
            </a:r>
            <a:r>
              <a:rPr lang="zh-CN" altLang="en-US" dirty="0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54006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发送端，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CRC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编码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方法：</a:t>
            </a:r>
            <a:endParaRPr lang="zh-CN" altLang="en-US"/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将被校验数据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共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的有效信息</a:t>
            </a:r>
            <a:r>
              <a:rPr lang="en-US" altLang="zh-CN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左移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i="1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位，得到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i="1" baseline="50000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选取一个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位的生成多项式</a:t>
            </a:r>
            <a:r>
              <a:rPr lang="en-US" altLang="zh-CN">
                <a:solidFill>
                  <a:srgbClr val="CC3300"/>
                </a:solidFill>
              </a:rPr>
              <a:t>G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</a:rPr>
              <a:t>X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，对</a:t>
            </a:r>
            <a:r>
              <a:rPr lang="en-US" altLang="zh-CN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i="1" baseline="50000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作模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除法：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×X</a:t>
            </a:r>
            <a:r>
              <a:rPr lang="en-US" altLang="zh-CN" i="1" baseline="5000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G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Q</a:t>
            </a:r>
            <a:r>
              <a:rPr lang="en-US" altLang="zh-CN">
                <a:solidFill>
                  <a:srgbClr val="CC0066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CC0066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R</a:t>
            </a:r>
            <a:r>
              <a:rPr lang="en-US" altLang="zh-CN">
                <a:solidFill>
                  <a:srgbClr val="0066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0066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G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)</a:t>
            </a:r>
            <a:b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×X</a:t>
            </a:r>
            <a:r>
              <a:rPr lang="en-US" altLang="zh-CN" i="1" baseline="5000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Q</a:t>
            </a:r>
            <a:r>
              <a:rPr lang="en-US" altLang="zh-CN">
                <a:solidFill>
                  <a:srgbClr val="CC0066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CC0066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latin typeface="宋体" charset="-122"/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G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CC33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R</a:t>
            </a:r>
            <a:r>
              <a:rPr lang="en-US" altLang="zh-CN">
                <a:solidFill>
                  <a:srgbClr val="0066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006600"/>
                </a:solidFill>
                <a:latin typeface="宋体" charset="-122"/>
                <a:cs typeface="Times New Roman" pitchFamily="18" charset="0"/>
              </a:rPr>
              <a:t>)</a:t>
            </a:r>
            <a:endParaRPr lang="en-US" altLang="zh-CN">
              <a:solidFill>
                <a:srgbClr val="CC3300"/>
              </a:solidFill>
              <a:latin typeface="宋体" charset="-122"/>
              <a:cs typeface="Times New Roman" pitchFamily="18" charset="0"/>
            </a:endParaRP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F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/>
              <a:t>X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/>
              <a:t>与</a:t>
            </a:r>
            <a:r>
              <a:rPr lang="en-US" altLang="zh-CN"/>
              <a:t>R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/>
              <a:t>X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/>
              <a:t>相拼接。</a:t>
            </a:r>
            <a:br>
              <a:rPr lang="zh-CN" altLang="en-US"/>
            </a:br>
            <a:r>
              <a:rPr lang="en-US" altLang="zh-CN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)×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i="1" baseline="50000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6600"/>
                </a:solidFill>
              </a:rPr>
              <a:t>R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6600"/>
                </a:solidFill>
              </a:rPr>
              <a:t>X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cs typeface="Times New Roman" pitchFamily="18" charset="0"/>
              </a:rPr>
              <a:t>)×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i="1" baseline="50000">
                <a:solidFill>
                  <a:srgbClr val="0000FF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6600"/>
                </a:solidFill>
              </a:rPr>
              <a:t>R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6600"/>
                </a:solidFill>
              </a:rPr>
              <a:t>X</a:t>
            </a:r>
            <a:r>
              <a:rPr lang="en-US" altLang="zh-CN">
                <a:solidFill>
                  <a:srgbClr val="0066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CC0066"/>
                </a:solidFill>
              </a:rPr>
              <a:t>Q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66"/>
                </a:solidFill>
              </a:rPr>
              <a:t>X</a:t>
            </a:r>
            <a:r>
              <a:rPr lang="en-US" altLang="zh-CN">
                <a:solidFill>
                  <a:srgbClr val="CC0066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CC3300"/>
                </a:solidFill>
              </a:rPr>
              <a:t>G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3300"/>
                </a:solidFill>
              </a:rPr>
              <a:t>X</a:t>
            </a:r>
            <a:r>
              <a:rPr lang="en-US" altLang="zh-CN">
                <a:solidFill>
                  <a:srgbClr val="CC3300"/>
                </a:solidFill>
                <a:cs typeface="Times New Roman" pitchFamily="18" charset="0"/>
              </a:rPr>
              <a:t>)</a:t>
            </a:r>
            <a:br>
              <a:rPr lang="zh-CN" altLang="en-US"/>
            </a:br>
            <a:r>
              <a:rPr lang="zh-CN" altLang="en-US"/>
              <a:t>拼接了校验码的数据必定能被约定的</a:t>
            </a:r>
            <a:r>
              <a:rPr lang="en-US" altLang="zh-CN"/>
              <a:t>G(X)</a:t>
            </a:r>
            <a:r>
              <a:rPr lang="zh-CN" altLang="en-US"/>
              <a:t>所除尽。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EB1AE0-7B64-4FD7-9F22-4BC5BE6B71D3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2. CRC</a:t>
            </a:r>
            <a:r>
              <a:rPr lang="zh-CN" altLang="en-US" dirty="0">
                <a:solidFill>
                  <a:srgbClr val="CC0066"/>
                </a:solidFill>
              </a:rPr>
              <a:t>编码</a:t>
            </a:r>
            <a:r>
              <a:rPr lang="zh-CN" altLang="en-US" dirty="0">
                <a:solidFill>
                  <a:srgbClr val="FF6600"/>
                </a:solidFill>
              </a:rPr>
              <a:t>及</a:t>
            </a:r>
            <a:r>
              <a:rPr lang="zh-CN" altLang="en-US" dirty="0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5400675"/>
          </a:xfrm>
        </p:spPr>
        <p:txBody>
          <a:bodyPr/>
          <a:lstStyle/>
          <a:p>
            <a:pPr marL="357188" indent="-357188">
              <a:buFont typeface="Wingdings" pitchFamily="2" charset="2"/>
              <a:buNone/>
            </a:pP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接收端，</a:t>
            </a:r>
            <a:r>
              <a:rPr lang="en-US" altLang="zh-CN">
                <a:solidFill>
                  <a:srgbClr val="006600"/>
                </a:solidFill>
                <a:latin typeface="Arial" charset="0"/>
                <a:ea typeface="黑体" pitchFamily="2" charset="-122"/>
              </a:rPr>
              <a:t>CRC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译码</a:t>
            </a:r>
            <a:r>
              <a:rPr lang="zh-CN" altLang="en-US">
                <a:solidFill>
                  <a:srgbClr val="006600"/>
                </a:solidFill>
                <a:latin typeface="Arial" charset="0"/>
                <a:ea typeface="黑体" pitchFamily="2" charset="-122"/>
              </a:rPr>
              <a:t>方法：</a:t>
            </a:r>
            <a:endParaRPr lang="zh-CN" altLang="en-US"/>
          </a:p>
          <a:p>
            <a:pPr marL="357188" indent="-357188">
              <a:buFont typeface="Wingdings" pitchFamily="2" charset="2"/>
              <a:buNone/>
            </a:pPr>
            <a:r>
              <a:rPr lang="zh-CN" altLang="en-US"/>
              <a:t>将接收到的编码字除以约定的生成多项式</a:t>
            </a:r>
            <a:r>
              <a:rPr lang="en-US" altLang="zh-CN"/>
              <a:t>G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X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：</a:t>
            </a:r>
          </a:p>
          <a:p>
            <a:pPr marL="357188" indent="-357188"/>
            <a:r>
              <a:rPr lang="zh-CN" altLang="en-US"/>
              <a:t>余数为</a:t>
            </a:r>
            <a:r>
              <a:rPr lang="en-US" altLang="zh-CN"/>
              <a:t>0</a:t>
            </a:r>
            <a:r>
              <a:rPr lang="zh-CN" altLang="en-US"/>
              <a:t>，则传输没有错误。</a:t>
            </a:r>
          </a:p>
          <a:p>
            <a:pPr marL="357188" indent="-357188"/>
            <a:r>
              <a:rPr lang="zh-CN" altLang="en-US"/>
              <a:t>余数不为</a:t>
            </a:r>
            <a:r>
              <a:rPr lang="en-US" altLang="zh-CN"/>
              <a:t>0</a:t>
            </a:r>
            <a:r>
              <a:rPr lang="zh-CN" altLang="en-US"/>
              <a:t>，则某一位出错。</a:t>
            </a:r>
          </a:p>
          <a:p>
            <a:pPr marL="808038" lvl="1" indent="-271463"/>
            <a:r>
              <a:rPr lang="zh-CN" altLang="en-US"/>
              <a:t>余数代码与出错位序号之间有唯一的对应关系：根据余数找到出错位；</a:t>
            </a:r>
          </a:p>
          <a:p>
            <a:pPr marL="808038" lvl="1" indent="-271463"/>
            <a:r>
              <a:rPr lang="zh-CN" altLang="en-US"/>
              <a:t>将出错位取反即可纠错。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589B7-9906-4A13-9A3C-B26690654C4B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2. CRC</a:t>
            </a:r>
            <a:r>
              <a:rPr lang="zh-CN" altLang="en-US" dirty="0">
                <a:solidFill>
                  <a:srgbClr val="CC0066"/>
                </a:solidFill>
              </a:rPr>
              <a:t>编码</a:t>
            </a:r>
            <a:r>
              <a:rPr lang="zh-CN" altLang="en-US" dirty="0">
                <a:solidFill>
                  <a:srgbClr val="FF6600"/>
                </a:solidFill>
              </a:rPr>
              <a:t>及</a:t>
            </a:r>
            <a:r>
              <a:rPr lang="zh-CN" altLang="en-US" dirty="0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4825"/>
            <a:ext cx="8569325" cy="6237288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假设信息字节为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1001010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选取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1011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zh-CN" altLang="en-US" dirty="0"/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左移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位，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形成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i="1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1001010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用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i="1" dirty="0">
                <a:solidFill>
                  <a:srgbClr val="000000"/>
                </a:solidFill>
              </a:rPr>
              <a:t>'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做被除数、</a:t>
            </a:r>
            <a:r>
              <a:rPr lang="en-US" altLang="zh-CN" dirty="0">
                <a:solidFill>
                  <a:srgbClr val="000000"/>
                </a:solidFill>
              </a:rPr>
              <a:t>G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做除数，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进行模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除法。</a:t>
            </a:r>
            <a:b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忽略商，余数为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把余数加到 </a:t>
            </a:r>
            <a:r>
              <a:rPr lang="en-US" altLang="zh-CN" dirty="0">
                <a:solidFill>
                  <a:srgbClr val="000000"/>
                </a:solidFill>
              </a:rPr>
              <a:t>F'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中，组成要发送的信息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1001010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1001010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baseline="-30000" dirty="0">
                <a:solidFill>
                  <a:srgbClr val="000000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533400" indent="-533400">
              <a:buClr>
                <a:srgbClr val="CC0066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接收器采用相反的过程对接收的信息 </a:t>
            </a:r>
            <a:r>
              <a:rPr lang="en-US" altLang="zh-CN" dirty="0"/>
              <a:t>M </a:t>
            </a:r>
            <a:r>
              <a:rPr lang="zh-CN" altLang="en-US" dirty="0"/>
              <a:t>进行解码和校验。</a:t>
            </a:r>
            <a:r>
              <a:rPr lang="en-US" altLang="zh-CN" dirty="0"/>
              <a:t>M </a:t>
            </a:r>
            <a:r>
              <a:rPr lang="zh-CN" altLang="en-US" dirty="0"/>
              <a:t>应该可以被 </a:t>
            </a:r>
            <a:r>
              <a:rPr lang="en-US" altLang="zh-CN" dirty="0"/>
              <a:t>G </a:t>
            </a:r>
            <a:r>
              <a:rPr lang="zh-CN" altLang="en-US" dirty="0"/>
              <a:t>严格整除。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43438" y="765175"/>
            <a:ext cx="3529012" cy="4110038"/>
            <a:chOff x="4643438" y="765175"/>
            <a:chExt cx="3529012" cy="4110038"/>
          </a:xfrm>
        </p:grpSpPr>
        <p:sp>
          <p:nvSpPr>
            <p:cNvPr id="1349636" name="Text Box 4"/>
            <p:cNvSpPr txBox="1">
              <a:spLocks noChangeArrowheads="1"/>
            </p:cNvSpPr>
            <p:nvPr/>
          </p:nvSpPr>
          <p:spPr bwMode="auto">
            <a:xfrm>
              <a:off x="5651500" y="1222375"/>
              <a:ext cx="2519363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1001010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000</a:t>
              </a:r>
            </a:p>
          </p:txBody>
        </p:sp>
        <p:sp>
          <p:nvSpPr>
            <p:cNvPr id="1349637" name="Text Box 5"/>
            <p:cNvSpPr txBox="1">
              <a:spLocks noChangeArrowheads="1"/>
            </p:cNvSpPr>
            <p:nvPr/>
          </p:nvSpPr>
          <p:spPr bwMode="auto">
            <a:xfrm>
              <a:off x="4643438" y="12223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38" name="Text Box 6"/>
            <p:cNvSpPr txBox="1">
              <a:spLocks noChangeArrowheads="1"/>
            </p:cNvSpPr>
            <p:nvPr/>
          </p:nvSpPr>
          <p:spPr bwMode="auto">
            <a:xfrm>
              <a:off x="6226175" y="765175"/>
              <a:ext cx="1944688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1010101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39" name="Text Box 7"/>
            <p:cNvSpPr txBox="1">
              <a:spLocks noChangeArrowheads="1"/>
            </p:cNvSpPr>
            <p:nvPr/>
          </p:nvSpPr>
          <p:spPr bwMode="auto">
            <a:xfrm>
              <a:off x="5651500" y="159702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itchFamily="49" charset="0"/>
                </a:rPr>
                <a:t>1011</a:t>
              </a:r>
              <a:endParaRPr lang="en-US" altLang="zh-CN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40" name="Text Box 8"/>
            <p:cNvSpPr txBox="1">
              <a:spLocks noChangeArrowheads="1"/>
            </p:cNvSpPr>
            <p:nvPr/>
          </p:nvSpPr>
          <p:spPr bwMode="auto">
            <a:xfrm>
              <a:off x="6083300" y="2008188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1001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41" name="Text Box 9"/>
            <p:cNvSpPr txBox="1">
              <a:spLocks noChangeArrowheads="1"/>
            </p:cNvSpPr>
            <p:nvPr/>
          </p:nvSpPr>
          <p:spPr bwMode="auto">
            <a:xfrm>
              <a:off x="6515100" y="2824163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100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1349642" name="Text Box 10"/>
            <p:cNvSpPr txBox="1">
              <a:spLocks noChangeArrowheads="1"/>
            </p:cNvSpPr>
            <p:nvPr/>
          </p:nvSpPr>
          <p:spPr bwMode="auto">
            <a:xfrm>
              <a:off x="6083300" y="23526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43" name="Text Box 11"/>
            <p:cNvSpPr txBox="1">
              <a:spLocks noChangeArrowheads="1"/>
            </p:cNvSpPr>
            <p:nvPr/>
          </p:nvSpPr>
          <p:spPr bwMode="auto">
            <a:xfrm>
              <a:off x="6946900" y="3562350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349644" name="Text Box 12"/>
            <p:cNvSpPr txBox="1">
              <a:spLocks noChangeArrowheads="1"/>
            </p:cNvSpPr>
            <p:nvPr/>
          </p:nvSpPr>
          <p:spPr bwMode="auto">
            <a:xfrm>
              <a:off x="6515100" y="3125788"/>
              <a:ext cx="1225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latin typeface="Courier New" pitchFamily="49" charset="0"/>
                </a:rPr>
                <a:t>1011</a:t>
              </a:r>
              <a:endParaRPr lang="en-US" altLang="zh-CN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45" name="Text Box 13"/>
            <p:cNvSpPr txBox="1">
              <a:spLocks noChangeArrowheads="1"/>
            </p:cNvSpPr>
            <p:nvPr/>
          </p:nvSpPr>
          <p:spPr bwMode="auto">
            <a:xfrm>
              <a:off x="6946900" y="4356100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rgbClr val="0000FF"/>
                  </a:solidFill>
                  <a:latin typeface="Courier New" pitchFamily="49" charset="0"/>
                </a:rPr>
                <a:t>111</a:t>
              </a:r>
            </a:p>
          </p:txBody>
        </p:sp>
        <p:sp>
          <p:nvSpPr>
            <p:cNvPr id="1349646" name="Line 14"/>
            <p:cNvSpPr>
              <a:spLocks noChangeShapeType="1"/>
            </p:cNvSpPr>
            <p:nvPr/>
          </p:nvSpPr>
          <p:spPr bwMode="auto">
            <a:xfrm>
              <a:off x="5867400" y="1236663"/>
              <a:ext cx="2232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48" name="Freeform 16"/>
            <p:cNvSpPr>
              <a:spLocks/>
            </p:cNvSpPr>
            <p:nvPr/>
          </p:nvSpPr>
          <p:spPr bwMode="auto">
            <a:xfrm>
              <a:off x="5722938" y="1236663"/>
              <a:ext cx="144462" cy="504825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27" y="408"/>
                </a:cxn>
                <a:cxn ang="0">
                  <a:pos x="0" y="590"/>
                </a:cxn>
              </a:cxnLst>
              <a:rect l="0" t="0" r="r" b="b"/>
              <a:pathLst>
                <a:path w="272" h="590">
                  <a:moveTo>
                    <a:pt x="272" y="0"/>
                  </a:moveTo>
                  <a:cubicBezTo>
                    <a:pt x="272" y="155"/>
                    <a:pt x="272" y="310"/>
                    <a:pt x="227" y="408"/>
                  </a:cubicBezTo>
                  <a:cubicBezTo>
                    <a:pt x="182" y="506"/>
                    <a:pt x="91" y="548"/>
                    <a:pt x="0" y="59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49" name="Line 17"/>
            <p:cNvSpPr>
              <a:spLocks noChangeShapeType="1"/>
            </p:cNvSpPr>
            <p:nvPr/>
          </p:nvSpPr>
          <p:spPr bwMode="auto">
            <a:xfrm>
              <a:off x="5795963" y="2066925"/>
              <a:ext cx="1368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0" name="Line 18"/>
            <p:cNvSpPr>
              <a:spLocks noChangeShapeType="1"/>
            </p:cNvSpPr>
            <p:nvPr/>
          </p:nvSpPr>
          <p:spPr bwMode="auto">
            <a:xfrm>
              <a:off x="6299200" y="2838450"/>
              <a:ext cx="12969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1" name="Line 19"/>
            <p:cNvSpPr>
              <a:spLocks noChangeShapeType="1"/>
            </p:cNvSpPr>
            <p:nvPr/>
          </p:nvSpPr>
          <p:spPr bwMode="auto">
            <a:xfrm>
              <a:off x="6802438" y="3622675"/>
              <a:ext cx="12969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2" name="Text Box 20"/>
            <p:cNvSpPr txBox="1">
              <a:spLocks noChangeArrowheads="1"/>
            </p:cNvSpPr>
            <p:nvPr/>
          </p:nvSpPr>
          <p:spPr bwMode="auto">
            <a:xfrm>
              <a:off x="6946900" y="3876675"/>
              <a:ext cx="1225550" cy="5191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dirty="0">
                  <a:latin typeface="Courier New" pitchFamily="49" charset="0"/>
                </a:rPr>
                <a:t>1011</a:t>
              </a:r>
              <a:endParaRPr lang="en-US" altLang="zh-CN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49653" name="Line 21"/>
            <p:cNvSpPr>
              <a:spLocks noChangeShapeType="1"/>
            </p:cNvSpPr>
            <p:nvPr/>
          </p:nvSpPr>
          <p:spPr bwMode="auto">
            <a:xfrm>
              <a:off x="7235825" y="4371975"/>
              <a:ext cx="86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4" name="Line 22"/>
            <p:cNvSpPr>
              <a:spLocks noChangeShapeType="1"/>
            </p:cNvSpPr>
            <p:nvPr/>
          </p:nvSpPr>
          <p:spPr bwMode="auto">
            <a:xfrm>
              <a:off x="6783388" y="1268413"/>
              <a:ext cx="0" cy="1584325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5" name="Line 23"/>
            <p:cNvSpPr>
              <a:spLocks noChangeShapeType="1"/>
            </p:cNvSpPr>
            <p:nvPr/>
          </p:nvSpPr>
          <p:spPr bwMode="auto">
            <a:xfrm>
              <a:off x="7215188" y="1268413"/>
              <a:ext cx="0" cy="230505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49656" name="Line 24"/>
            <p:cNvSpPr>
              <a:spLocks noChangeShapeType="1"/>
            </p:cNvSpPr>
            <p:nvPr/>
          </p:nvSpPr>
          <p:spPr bwMode="auto">
            <a:xfrm>
              <a:off x="7646988" y="1268413"/>
              <a:ext cx="0" cy="30972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4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4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A2578C-F369-41C9-A63C-A7C98E461E9B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2. CRC</a:t>
            </a:r>
            <a:r>
              <a:rPr lang="zh-CN" altLang="en-US" dirty="0">
                <a:solidFill>
                  <a:srgbClr val="CC0066"/>
                </a:solidFill>
              </a:rPr>
              <a:t>编码</a:t>
            </a:r>
            <a:r>
              <a:rPr lang="zh-CN" altLang="en-US" dirty="0">
                <a:solidFill>
                  <a:srgbClr val="FF6600"/>
                </a:solidFill>
              </a:rPr>
              <a:t>及</a:t>
            </a:r>
            <a:r>
              <a:rPr lang="zh-CN" altLang="en-US" dirty="0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4825"/>
            <a:ext cx="8569325" cy="547688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endParaRPr lang="zh-CN" altLang="en-US"/>
          </a:p>
        </p:txBody>
      </p:sp>
      <p:graphicFrame>
        <p:nvGraphicFramePr>
          <p:cNvPr id="1350677" name="Object 21"/>
          <p:cNvGraphicFramePr>
            <a:graphicFrameLocks noChangeAspect="1"/>
          </p:cNvGraphicFramePr>
          <p:nvPr/>
        </p:nvGraphicFramePr>
        <p:xfrm>
          <a:off x="1214414" y="1533524"/>
          <a:ext cx="2913062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40" name="公式" r:id="rId3" imgW="1130040" imgH="647640" progId="Equation.3">
                  <p:embed/>
                </p:oleObj>
              </mc:Choice>
              <mc:Fallback>
                <p:oleObj name="公式" r:id="rId3" imgW="1130040" imgH="647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533524"/>
                        <a:ext cx="2913062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0679" name="Object 23"/>
          <p:cNvGraphicFramePr>
            <a:graphicFrameLocks noChangeAspect="1"/>
          </p:cNvGraphicFramePr>
          <p:nvPr/>
        </p:nvGraphicFramePr>
        <p:xfrm>
          <a:off x="4894285" y="1571612"/>
          <a:ext cx="28924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41" name="公式" r:id="rId5" imgW="1130040" imgH="647640" progId="Equation.3">
                  <p:embed/>
                </p:oleObj>
              </mc:Choice>
              <mc:Fallback>
                <p:oleObj name="公式" r:id="rId5" imgW="1130040" imgH="647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85" y="1571612"/>
                        <a:ext cx="2892425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0681" name="Text Box 25"/>
          <p:cNvSpPr txBox="1">
            <a:spLocks noChangeArrowheads="1"/>
          </p:cNvSpPr>
          <p:nvPr/>
        </p:nvSpPr>
        <p:spPr bwMode="auto">
          <a:xfrm>
            <a:off x="900113" y="692150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接收器：解码校验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（正确的情况）</a:t>
            </a:r>
          </a:p>
        </p:txBody>
      </p:sp>
      <p:sp>
        <p:nvSpPr>
          <p:cNvPr id="1350682" name="Text Box 26"/>
          <p:cNvSpPr txBox="1">
            <a:spLocks noChangeArrowheads="1"/>
          </p:cNvSpPr>
          <p:nvPr/>
        </p:nvSpPr>
        <p:spPr bwMode="auto">
          <a:xfrm>
            <a:off x="4716463" y="692150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接收器：解码校验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（</a:t>
            </a:r>
            <a:r>
              <a:rPr lang="en-US" altLang="zh-CN">
                <a:solidFill>
                  <a:srgbClr val="006600"/>
                </a:solidFill>
              </a:rPr>
              <a:t>1</a:t>
            </a:r>
            <a:r>
              <a:rPr lang="zh-CN" altLang="en-US">
                <a:solidFill>
                  <a:srgbClr val="006600"/>
                </a:solidFill>
              </a:rPr>
              <a:t>位出错的情况）</a:t>
            </a:r>
          </a:p>
        </p:txBody>
      </p:sp>
      <p:sp>
        <p:nvSpPr>
          <p:cNvPr id="1350683" name="Rectangle 27"/>
          <p:cNvSpPr>
            <a:spLocks noChangeArrowheads="1"/>
          </p:cNvSpPr>
          <p:nvPr/>
        </p:nvSpPr>
        <p:spPr bwMode="auto">
          <a:xfrm>
            <a:off x="6945313" y="2192338"/>
            <a:ext cx="209550" cy="368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A2578C-F369-41C9-A63C-A7C98E461E9B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2. CRC</a:t>
            </a:r>
            <a:r>
              <a:rPr lang="zh-CN" altLang="en-US" dirty="0">
                <a:solidFill>
                  <a:srgbClr val="CC0066"/>
                </a:solidFill>
              </a:rPr>
              <a:t>编码</a:t>
            </a:r>
            <a:r>
              <a:rPr lang="zh-CN" altLang="en-US" dirty="0">
                <a:solidFill>
                  <a:srgbClr val="FF6600"/>
                </a:solidFill>
              </a:rPr>
              <a:t>及</a:t>
            </a:r>
            <a:r>
              <a:rPr lang="zh-CN" altLang="en-US" dirty="0">
                <a:solidFill>
                  <a:srgbClr val="CC0066"/>
                </a:solidFill>
              </a:rPr>
              <a:t>译码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4825"/>
            <a:ext cx="8569325" cy="547688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endParaRPr lang="zh-CN" altLang="en-US"/>
          </a:p>
        </p:txBody>
      </p:sp>
      <p:graphicFrame>
        <p:nvGraphicFramePr>
          <p:cNvPr id="1350677" name="Object 21"/>
          <p:cNvGraphicFramePr>
            <a:graphicFrameLocks noChangeAspect="1"/>
          </p:cNvGraphicFramePr>
          <p:nvPr/>
        </p:nvGraphicFramePr>
        <p:xfrm>
          <a:off x="1114425" y="1630363"/>
          <a:ext cx="3044825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04" name="公式" r:id="rId3" imgW="1180800" imgH="1968480" progId="Equation.3">
                  <p:embed/>
                </p:oleObj>
              </mc:Choice>
              <mc:Fallback>
                <p:oleObj name="公式" r:id="rId3" imgW="1180800" imgH="1968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630363"/>
                        <a:ext cx="3044825" cy="511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0679" name="Object 23"/>
          <p:cNvGraphicFramePr>
            <a:graphicFrameLocks noChangeAspect="1"/>
          </p:cNvGraphicFramePr>
          <p:nvPr/>
        </p:nvGraphicFramePr>
        <p:xfrm>
          <a:off x="4822825" y="1662113"/>
          <a:ext cx="29892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05" name="公式" r:id="rId5" imgW="1168200" imgH="1574640" progId="Equation.3">
                  <p:embed/>
                </p:oleObj>
              </mc:Choice>
              <mc:Fallback>
                <p:oleObj name="公式" r:id="rId5" imgW="1168200" imgH="1574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1662113"/>
                        <a:ext cx="2989263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0681" name="Text Box 25"/>
          <p:cNvSpPr txBox="1">
            <a:spLocks noChangeArrowheads="1"/>
          </p:cNvSpPr>
          <p:nvPr/>
        </p:nvSpPr>
        <p:spPr bwMode="auto">
          <a:xfrm>
            <a:off x="900113" y="692150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接收器：解码校验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（正确的情况）</a:t>
            </a:r>
          </a:p>
        </p:txBody>
      </p:sp>
      <p:sp>
        <p:nvSpPr>
          <p:cNvPr id="1350682" name="Text Box 26"/>
          <p:cNvSpPr txBox="1">
            <a:spLocks noChangeArrowheads="1"/>
          </p:cNvSpPr>
          <p:nvPr/>
        </p:nvSpPr>
        <p:spPr bwMode="auto">
          <a:xfrm>
            <a:off x="4716463" y="692150"/>
            <a:ext cx="381635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接收器：解码校验</a:t>
            </a:r>
          </a:p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6600"/>
                </a:solidFill>
              </a:rPr>
              <a:t>（</a:t>
            </a:r>
            <a:r>
              <a:rPr lang="en-US" altLang="zh-CN">
                <a:solidFill>
                  <a:srgbClr val="006600"/>
                </a:solidFill>
              </a:rPr>
              <a:t>1</a:t>
            </a:r>
            <a:r>
              <a:rPr lang="zh-CN" altLang="en-US">
                <a:solidFill>
                  <a:srgbClr val="006600"/>
                </a:solidFill>
              </a:rPr>
              <a:t>位出错的情况）</a:t>
            </a:r>
          </a:p>
        </p:txBody>
      </p:sp>
      <p:sp>
        <p:nvSpPr>
          <p:cNvPr id="1350683" name="Rectangle 27"/>
          <p:cNvSpPr>
            <a:spLocks noChangeArrowheads="1"/>
          </p:cNvSpPr>
          <p:nvPr/>
        </p:nvSpPr>
        <p:spPr bwMode="auto">
          <a:xfrm>
            <a:off x="6945313" y="2192338"/>
            <a:ext cx="209550" cy="368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0684" name="Line 28"/>
          <p:cNvSpPr>
            <a:spLocks noChangeShapeType="1"/>
          </p:cNvSpPr>
          <p:nvPr/>
        </p:nvSpPr>
        <p:spPr bwMode="auto">
          <a:xfrm>
            <a:off x="2878138" y="2276475"/>
            <a:ext cx="0" cy="1944688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5" name="Line 29"/>
          <p:cNvSpPr>
            <a:spLocks noChangeShapeType="1"/>
          </p:cNvSpPr>
          <p:nvPr/>
        </p:nvSpPr>
        <p:spPr bwMode="auto">
          <a:xfrm>
            <a:off x="3238500" y="2276475"/>
            <a:ext cx="0" cy="29527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6" name="Line 30"/>
          <p:cNvSpPr>
            <a:spLocks noChangeShapeType="1"/>
          </p:cNvSpPr>
          <p:nvPr/>
        </p:nvSpPr>
        <p:spPr bwMode="auto">
          <a:xfrm>
            <a:off x="3644900" y="2276475"/>
            <a:ext cx="0" cy="40322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7" name="Line 31"/>
          <p:cNvSpPr>
            <a:spLocks noChangeShapeType="1"/>
          </p:cNvSpPr>
          <p:nvPr/>
        </p:nvSpPr>
        <p:spPr bwMode="auto">
          <a:xfrm>
            <a:off x="6524625" y="2205038"/>
            <a:ext cx="0" cy="1944687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8" name="Line 32"/>
          <p:cNvSpPr>
            <a:spLocks noChangeShapeType="1"/>
          </p:cNvSpPr>
          <p:nvPr/>
        </p:nvSpPr>
        <p:spPr bwMode="auto">
          <a:xfrm>
            <a:off x="6948488" y="2205038"/>
            <a:ext cx="0" cy="287972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0689" name="Line 33"/>
          <p:cNvSpPr>
            <a:spLocks noChangeShapeType="1"/>
          </p:cNvSpPr>
          <p:nvPr/>
        </p:nvSpPr>
        <p:spPr bwMode="auto">
          <a:xfrm>
            <a:off x="7380288" y="2205038"/>
            <a:ext cx="0" cy="338455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4D4B3A-227E-47D4-BA0A-646F677BF66C}"/>
              </a:ext>
            </a:extLst>
          </p:cNvPr>
          <p:cNvSpPr/>
          <p:nvPr/>
        </p:nvSpPr>
        <p:spPr bwMode="auto">
          <a:xfrm>
            <a:off x="3184423" y="6237312"/>
            <a:ext cx="288028" cy="36004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8932BD-11CB-496D-9A7C-F458550525E2}"/>
              </a:ext>
            </a:extLst>
          </p:cNvPr>
          <p:cNvSpPr/>
          <p:nvPr/>
        </p:nvSpPr>
        <p:spPr bwMode="auto">
          <a:xfrm>
            <a:off x="6868853" y="5212718"/>
            <a:ext cx="288028" cy="36004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52AD1-B0E0-4476-9495-B07D4B00DFA1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四、循环冗余校验码          </a:t>
            </a:r>
            <a:r>
              <a:rPr lang="en-US" altLang="zh-CN" dirty="0">
                <a:solidFill>
                  <a:srgbClr val="FF6600"/>
                </a:solidFill>
              </a:rPr>
              <a:t>3. CRC</a:t>
            </a:r>
            <a:r>
              <a:rPr lang="zh-CN" altLang="en-US" dirty="0">
                <a:solidFill>
                  <a:srgbClr val="FF6600"/>
                </a:solidFill>
              </a:rPr>
              <a:t>码的</a:t>
            </a:r>
            <a:r>
              <a:rPr lang="zh-CN" altLang="en-US" dirty="0">
                <a:solidFill>
                  <a:srgbClr val="CC0066"/>
                </a:solidFill>
              </a:rPr>
              <a:t>纠错</a:t>
            </a: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949950"/>
            <a:ext cx="8362950" cy="5762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chemeClr val="bg2"/>
                </a:solidFill>
              </a:rPr>
              <a:t>7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r>
              <a:rPr lang="en-US" altLang="zh-CN">
                <a:solidFill>
                  <a:schemeClr val="bg2"/>
                </a:solidFill>
              </a:rPr>
              <a:t>4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chemeClr val="bg2"/>
                </a:solidFill>
              </a:rPr>
              <a:t>循环码编码、余数与出错位置的关系</a:t>
            </a:r>
          </a:p>
        </p:txBody>
      </p:sp>
      <p:graphicFrame>
        <p:nvGraphicFramePr>
          <p:cNvPr id="1352124" name="Group 444"/>
          <p:cNvGraphicFramePr>
            <a:graphicFrameLocks noGrp="1"/>
          </p:cNvGraphicFramePr>
          <p:nvPr/>
        </p:nvGraphicFramePr>
        <p:xfrm>
          <a:off x="322263" y="955675"/>
          <a:ext cx="8497887" cy="4937760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1011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编码举例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编码举例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余数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出错</a:t>
                      </a:r>
                      <a:b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</a:b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数据位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6543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校验位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数据位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6543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校验位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正确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0 0 0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错误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0 0 1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0 1 0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1 0 0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0 1 1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1 1 0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1 1 1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001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100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010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1 0 1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5DE45F-4BB6-4EF7-9A85-78A32C581D5E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四、循环冗余校验码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765175"/>
            <a:ext cx="8075613" cy="5832475"/>
          </a:xfrm>
        </p:spPr>
        <p:txBody>
          <a:bodyPr/>
          <a:lstStyle/>
          <a:p>
            <a:r>
              <a:rPr lang="en-US" altLang="zh-CN"/>
              <a:t>CRC</a:t>
            </a:r>
            <a:r>
              <a:rPr lang="zh-CN" altLang="en-US"/>
              <a:t>的生成多项式的阶数越高，误判的概率就越小。</a:t>
            </a:r>
          </a:p>
          <a:p>
            <a:r>
              <a:rPr lang="zh-CN" altLang="en-US"/>
              <a:t>常用的</a:t>
            </a:r>
            <a:r>
              <a:rPr lang="en-US" altLang="zh-CN"/>
              <a:t>4</a:t>
            </a:r>
            <a:r>
              <a:rPr lang="zh-CN" altLang="en-US"/>
              <a:t>个标准多项式：</a:t>
            </a:r>
          </a:p>
          <a:p>
            <a:pPr marL="619125" lvl="1"/>
            <a:r>
              <a:rPr lang="en-US" altLang="zh-CN">
                <a:solidFill>
                  <a:srgbClr val="CC0000"/>
                </a:solidFill>
              </a:rPr>
              <a:t>CRC-12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11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pPr marL="619125" lvl="1"/>
            <a:r>
              <a:rPr lang="en-US" altLang="zh-CN">
                <a:solidFill>
                  <a:srgbClr val="CC0000"/>
                </a:solidFill>
              </a:rPr>
              <a:t>CRC-16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00"/>
                </a:solidFill>
              </a:rPr>
              <a:t>ANSI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16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15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pPr marL="619125" lvl="1"/>
            <a:r>
              <a:rPr lang="en-US" altLang="zh-CN">
                <a:solidFill>
                  <a:srgbClr val="CC0000"/>
                </a:solidFill>
              </a:rPr>
              <a:t>CRC-CCITT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00"/>
                </a:solidFill>
              </a:rPr>
              <a:t>ITU-T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：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16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5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  <a:p>
            <a:pPr marL="619125" lvl="1"/>
            <a:r>
              <a:rPr lang="en-US" altLang="zh-CN">
                <a:solidFill>
                  <a:srgbClr val="CC0000"/>
                </a:solidFill>
              </a:rPr>
              <a:t>CRC-32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32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26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23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16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11</a:t>
            </a:r>
            <a:br>
              <a:rPr lang="en-US" altLang="zh-CN" baseline="30000">
                <a:solidFill>
                  <a:srgbClr val="0000FF"/>
                </a:solidFill>
              </a:rPr>
            </a:br>
            <a:r>
              <a:rPr lang="en-US" altLang="zh-CN" baseline="30000">
                <a:solidFill>
                  <a:srgbClr val="0000FF"/>
                </a:solidFill>
              </a:rPr>
              <a:t>                  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10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8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7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5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760636"/>
            <a:ext cx="5616624" cy="2308324"/>
          </a:xfrm>
          <a:prstGeom prst="rect">
            <a:avLst/>
          </a:prstGeom>
          <a:solidFill>
            <a:srgbClr val="FFCCCC"/>
          </a:solidFill>
          <a:ln w="19050">
            <a:solidFill>
              <a:srgbClr val="FF00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/>
              <a:t>纠正所有一位错误；</a:t>
            </a:r>
            <a:endParaRPr lang="en-US" altLang="zh-CN" sz="2400"/>
          </a:p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/>
              <a:t>检测所有一位或两位错误；</a:t>
            </a:r>
            <a:endParaRPr lang="en-US" altLang="zh-CN" sz="2400"/>
          </a:p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/>
              <a:t>检测所有奇数位错误；</a:t>
            </a:r>
            <a:endParaRPr lang="en-US" altLang="zh-CN" sz="2400"/>
          </a:p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/>
              <a:t>检测所有低于</a:t>
            </a:r>
            <a:r>
              <a:rPr lang="en-US" altLang="zh-CN" sz="2400"/>
              <a:t>16</a:t>
            </a:r>
            <a:r>
              <a:rPr lang="zh-CN" altLang="en-US" sz="2400"/>
              <a:t>位的突发性错误；</a:t>
            </a:r>
            <a:endParaRPr lang="en-US" altLang="zh-CN" sz="2400"/>
          </a:p>
          <a:p>
            <a:pPr marL="355600" indent="-35560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«"/>
            </a:pPr>
            <a:r>
              <a:rPr lang="zh-CN" altLang="en-US" sz="2400"/>
              <a:t>大于</a:t>
            </a:r>
            <a:r>
              <a:rPr lang="en-US" altLang="zh-CN" sz="2400"/>
              <a:t>16</a:t>
            </a:r>
            <a:r>
              <a:rPr lang="zh-CN" altLang="en-US" sz="2400"/>
              <a:t>位的突发性错误，可以检测出的概率为</a:t>
            </a:r>
            <a:r>
              <a:rPr lang="en-US" altLang="zh-CN" sz="2400"/>
              <a:t>99.9</a:t>
            </a:r>
            <a:r>
              <a:rPr lang="zh-CN" altLang="en-US" sz="2400"/>
              <a:t>％。</a:t>
            </a:r>
          </a:p>
        </p:txBody>
      </p:sp>
      <p:sp>
        <p:nvSpPr>
          <p:cNvPr id="7" name="任意多边形 6"/>
          <p:cNvSpPr/>
          <p:nvPr/>
        </p:nvSpPr>
        <p:spPr bwMode="auto">
          <a:xfrm>
            <a:off x="3958814" y="3068961"/>
            <a:ext cx="494852" cy="524094"/>
          </a:xfrm>
          <a:custGeom>
            <a:avLst/>
            <a:gdLst>
              <a:gd name="connsiteX0" fmla="*/ 0 w 494852"/>
              <a:gd name="connsiteY0" fmla="*/ 387275 h 387275"/>
              <a:gd name="connsiteX1" fmla="*/ 333487 w 494852"/>
              <a:gd name="connsiteY1" fmla="*/ 279699 h 387275"/>
              <a:gd name="connsiteX2" fmla="*/ 494852 w 494852"/>
              <a:gd name="connsiteY2" fmla="*/ 0 h 3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852" h="387275">
                <a:moveTo>
                  <a:pt x="0" y="387275"/>
                </a:moveTo>
                <a:cubicBezTo>
                  <a:pt x="125506" y="365760"/>
                  <a:pt x="251012" y="344245"/>
                  <a:pt x="333487" y="279699"/>
                </a:cubicBezTo>
                <a:cubicBezTo>
                  <a:pt x="415962" y="215153"/>
                  <a:pt x="467958" y="43031"/>
                  <a:pt x="494852" y="0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905487" y="3068960"/>
            <a:ext cx="1280160" cy="1440160"/>
          </a:xfrm>
          <a:custGeom>
            <a:avLst/>
            <a:gdLst>
              <a:gd name="connsiteX0" fmla="*/ 0 w 1280160"/>
              <a:gd name="connsiteY0" fmla="*/ 1290918 h 1290918"/>
              <a:gd name="connsiteX1" fmla="*/ 763793 w 1280160"/>
              <a:gd name="connsiteY1" fmla="*/ 1054250 h 1290918"/>
              <a:gd name="connsiteX2" fmla="*/ 1280160 w 1280160"/>
              <a:gd name="connsiteY2" fmla="*/ 0 h 129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1290918">
                <a:moveTo>
                  <a:pt x="0" y="1290918"/>
                </a:moveTo>
                <a:cubicBezTo>
                  <a:pt x="275216" y="1280160"/>
                  <a:pt x="550433" y="1269403"/>
                  <a:pt x="763793" y="1054250"/>
                </a:cubicBezTo>
                <a:cubicBezTo>
                  <a:pt x="977153" y="839097"/>
                  <a:pt x="1128656" y="419548"/>
                  <a:pt x="1280160" y="0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pic>
        <p:nvPicPr>
          <p:cNvPr id="10" name="Picture 5">
            <a:hlinkClick r:id="" action="ppaction://noaction"/>
            <a:extLst>
              <a:ext uri="{FF2B5EF4-FFF2-40B4-BE49-F238E27FC236}">
                <a16:creationId xmlns:a16="http://schemas.microsoft.com/office/drawing/2014/main" id="{4471BD90-8A5E-4BF6-8288-351EB487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7346" y="0"/>
            <a:ext cx="826654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7760C1AC-C5B2-412F-9C33-08B35264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假定某编码方案有下列</a:t>
            </a:r>
            <a:r>
              <a:rPr lang="en-US" altLang="zh-CN" dirty="0"/>
              <a:t>8</a:t>
            </a:r>
            <a:r>
              <a:rPr lang="zh-CN" altLang="en-US" dirty="0"/>
              <a:t>个合法编码：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000000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001011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010101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011110</a:t>
            </a:r>
            <a:r>
              <a:rPr lang="zh-CN" altLang="en-US" dirty="0"/>
              <a:t>、</a:t>
            </a:r>
            <a:br>
              <a:rPr lang="zh-CN" altLang="en-US" dirty="0"/>
            </a:br>
            <a:r>
              <a:rPr lang="en-US" altLang="zh-CN" dirty="0">
                <a:solidFill>
                  <a:srgbClr val="0000FF"/>
                </a:solidFill>
              </a:rPr>
              <a:t>100110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101101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110011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111000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找出任意编码字之间的海明距离，可以发现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最小海明码距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为：</a:t>
            </a:r>
            <a:r>
              <a:rPr lang="en-US" altLang="zh-CN" i="1" dirty="0" err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min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dirty="0"/>
              <a:t>假设读到的编码字为</a:t>
            </a:r>
            <a:r>
              <a:rPr lang="en-US" altLang="zh-CN" dirty="0">
                <a:solidFill>
                  <a:srgbClr val="CC0000"/>
                </a:solidFill>
              </a:rPr>
              <a:t>001000</a:t>
            </a:r>
            <a:r>
              <a:rPr lang="zh-CN" altLang="en-US" dirty="0"/>
              <a:t>，与上述</a:t>
            </a:r>
            <a:r>
              <a:rPr lang="en-US" altLang="zh-CN" dirty="0"/>
              <a:t>8</a:t>
            </a:r>
            <a:r>
              <a:rPr lang="zh-CN" altLang="en-US" dirty="0"/>
              <a:t>种合法编码字都不相同，因此至少存在</a:t>
            </a:r>
            <a:r>
              <a:rPr lang="en-US" altLang="zh-CN" dirty="0"/>
              <a:t>1</a:t>
            </a:r>
            <a:r>
              <a:rPr lang="zh-CN" altLang="en-US" dirty="0"/>
              <a:t>位错误。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66"/>
                </a:solidFill>
                <a:ea typeface="黑体" pitchFamily="2" charset="-122"/>
              </a:rPr>
              <a:t>差额向量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6600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4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3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4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3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5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solidFill>
                  <a:srgbClr val="006600"/>
                </a:solidFill>
              </a:rPr>
              <a:t>）</a:t>
            </a:r>
          </a:p>
          <a:p>
            <a:pPr marL="0" indent="0">
              <a:buNone/>
            </a:pPr>
            <a:r>
              <a:rPr lang="zh-CN" altLang="en-US" dirty="0"/>
              <a:t>校正结果：</a:t>
            </a:r>
            <a:r>
              <a:rPr lang="en-US" altLang="zh-CN" dirty="0">
                <a:solidFill>
                  <a:srgbClr val="0000FF"/>
                </a:solidFill>
              </a:rPr>
              <a:t>000000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879572-CD48-4893-BA43-DEA6E2AD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码距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9900"/>
                </a:solidFill>
              </a:rPr>
              <a:t>校验位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9900"/>
                </a:solidFill>
              </a:rPr>
              <a:t>位数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473F2-FD69-4AA1-8B33-663943237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7E2622A-4F9C-4207-8DE2-AD10AADF73C9}"/>
              </a:ext>
            </a:extLst>
          </p:cNvPr>
          <p:cNvSpPr/>
          <p:nvPr/>
        </p:nvSpPr>
        <p:spPr bwMode="auto">
          <a:xfrm>
            <a:off x="1916724" y="1750562"/>
            <a:ext cx="1151792" cy="432048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A81A878-3189-480E-90A9-03E89720A985}"/>
              </a:ext>
            </a:extLst>
          </p:cNvPr>
          <p:cNvSpPr/>
          <p:nvPr/>
        </p:nvSpPr>
        <p:spPr bwMode="auto">
          <a:xfrm>
            <a:off x="3338470" y="1750562"/>
            <a:ext cx="1152128" cy="432048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907B0-8AA8-46F2-A334-4949ECE88540}"/>
              </a:ext>
            </a:extLst>
          </p:cNvPr>
          <p:cNvSpPr txBox="1"/>
          <p:nvPr/>
        </p:nvSpPr>
        <p:spPr>
          <a:xfrm>
            <a:off x="7454580" y="126426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101101</a:t>
            </a:r>
            <a:endParaRPr lang="zh-CN" altLang="en-US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FCE61-EE27-4D8A-A542-1F1E6995D6CA}"/>
              </a:ext>
            </a:extLst>
          </p:cNvPr>
          <p:cNvSpPr txBox="1"/>
          <p:nvPr/>
        </p:nvSpPr>
        <p:spPr>
          <a:xfrm>
            <a:off x="7454580" y="162430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0000FF"/>
                </a:solidFill>
                <a:latin typeface="+mn-ea"/>
                <a:ea typeface="+mn-ea"/>
              </a:rPr>
              <a:t>110011</a:t>
            </a:r>
            <a:endParaRPr lang="zh-CN" altLang="en-US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B7F423-AAD2-4576-AB81-A51AA7F73622}"/>
              </a:ext>
            </a:extLst>
          </p:cNvPr>
          <p:cNvSpPr/>
          <p:nvPr/>
        </p:nvSpPr>
        <p:spPr bwMode="auto">
          <a:xfrm>
            <a:off x="7705820" y="1332460"/>
            <a:ext cx="195788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845EDE-F4ED-4353-9304-0FD6B89B0BE7}"/>
              </a:ext>
            </a:extLst>
          </p:cNvPr>
          <p:cNvSpPr/>
          <p:nvPr/>
        </p:nvSpPr>
        <p:spPr bwMode="auto">
          <a:xfrm>
            <a:off x="7901608" y="1332460"/>
            <a:ext cx="185212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2B2FA6-7AE7-417E-AD82-937CCA9DAEF8}"/>
              </a:ext>
            </a:extLst>
          </p:cNvPr>
          <p:cNvSpPr/>
          <p:nvPr/>
        </p:nvSpPr>
        <p:spPr bwMode="auto">
          <a:xfrm>
            <a:off x="8088298" y="1332460"/>
            <a:ext cx="173782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4761F4-D680-4962-B5BD-49486F32A0A1}"/>
              </a:ext>
            </a:extLst>
          </p:cNvPr>
          <p:cNvSpPr/>
          <p:nvPr/>
        </p:nvSpPr>
        <p:spPr bwMode="auto">
          <a:xfrm>
            <a:off x="8263558" y="1332460"/>
            <a:ext cx="173782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任意多边形 15">
            <a:extLst>
              <a:ext uri="{FF2B5EF4-FFF2-40B4-BE49-F238E27FC236}">
                <a16:creationId xmlns:a16="http://schemas.microsoft.com/office/drawing/2014/main" id="{04832210-037B-4EE9-8F52-561A16CE9BDD}"/>
              </a:ext>
            </a:extLst>
          </p:cNvPr>
          <p:cNvSpPr/>
          <p:nvPr/>
        </p:nvSpPr>
        <p:spPr bwMode="auto">
          <a:xfrm>
            <a:off x="3021863" y="1187960"/>
            <a:ext cx="4518211" cy="620358"/>
          </a:xfrm>
          <a:custGeom>
            <a:avLst/>
            <a:gdLst>
              <a:gd name="connsiteX0" fmla="*/ 0 w 4518211"/>
              <a:gd name="connsiteY0" fmla="*/ 620358 h 620358"/>
              <a:gd name="connsiteX1" fmla="*/ 1968649 w 4518211"/>
              <a:gd name="connsiteY1" fmla="*/ 39445 h 620358"/>
              <a:gd name="connsiteX2" fmla="*/ 4518211 w 4518211"/>
              <a:gd name="connsiteY2" fmla="*/ 383690 h 62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8211" h="620358">
                <a:moveTo>
                  <a:pt x="0" y="620358"/>
                </a:moveTo>
                <a:cubicBezTo>
                  <a:pt x="607807" y="349624"/>
                  <a:pt x="1215614" y="78890"/>
                  <a:pt x="1968649" y="39445"/>
                </a:cubicBezTo>
                <a:cubicBezTo>
                  <a:pt x="2721684" y="0"/>
                  <a:pt x="4095077" y="329902"/>
                  <a:pt x="4518211" y="38369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任意多边形 16">
            <a:extLst>
              <a:ext uri="{FF2B5EF4-FFF2-40B4-BE49-F238E27FC236}">
                <a16:creationId xmlns:a16="http://schemas.microsoft.com/office/drawing/2014/main" id="{FE259BCD-2BB5-438F-B862-8F723F86A6A1}"/>
              </a:ext>
            </a:extLst>
          </p:cNvPr>
          <p:cNvSpPr/>
          <p:nvPr/>
        </p:nvSpPr>
        <p:spPr bwMode="auto">
          <a:xfrm>
            <a:off x="4438322" y="1541169"/>
            <a:ext cx="3134026" cy="353210"/>
          </a:xfrm>
          <a:custGeom>
            <a:avLst/>
            <a:gdLst>
              <a:gd name="connsiteX0" fmla="*/ 0 w 3065929"/>
              <a:gd name="connsiteY0" fmla="*/ 299422 h 353210"/>
              <a:gd name="connsiteX1" fmla="*/ 1043492 w 3065929"/>
              <a:gd name="connsiteY1" fmla="*/ 8965 h 353210"/>
              <a:gd name="connsiteX2" fmla="*/ 3065929 w 3065929"/>
              <a:gd name="connsiteY2" fmla="*/ 353210 h 35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5929" h="353210">
                <a:moveTo>
                  <a:pt x="0" y="299422"/>
                </a:moveTo>
                <a:cubicBezTo>
                  <a:pt x="266252" y="149711"/>
                  <a:pt x="532504" y="0"/>
                  <a:pt x="1043492" y="8965"/>
                </a:cubicBezTo>
                <a:cubicBezTo>
                  <a:pt x="1554480" y="17930"/>
                  <a:pt x="2310204" y="185570"/>
                  <a:pt x="3065929" y="35321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644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79572-CD48-4893-BA43-DEA6E2AD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码距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9900"/>
                </a:solidFill>
              </a:rPr>
              <a:t>校验位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9900"/>
                </a:solidFill>
              </a:rPr>
              <a:t>位数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473F2-FD69-4AA1-8B33-663943237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FB43C17-1615-42DA-BF5A-6780C807D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772816"/>
            <a:ext cx="83629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6353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9863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463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检错能力：任意码字</a:t>
            </a:r>
            <a:r>
              <a:rPr lang="en-US" altLang="zh-CN" kern="0" dirty="0">
                <a:solidFill>
                  <a:srgbClr val="000000"/>
                </a:solidFill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如果被当作另外一个合法的码字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被接收，则在</a:t>
            </a:r>
            <a:r>
              <a:rPr lang="en-US" altLang="zh-CN" kern="0" dirty="0">
                <a:solidFill>
                  <a:srgbClr val="000000"/>
                </a:solidFill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中至少发生了</a:t>
            </a:r>
            <a:r>
              <a:rPr lang="en-US" altLang="zh-CN" i="1" kern="0" dirty="0" err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i="1" kern="0" baseline="-30000" dirty="0" err="1">
                <a:solidFill>
                  <a:srgbClr val="000000"/>
                </a:solidFill>
              </a:rPr>
              <a:t>min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个错误。</a:t>
            </a:r>
          </a:p>
          <a:p>
            <a:pPr lvl="1">
              <a:lnSpc>
                <a:spcPct val="110000"/>
              </a:lnSpc>
            </a:pP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海明编码通常可以</a:t>
            </a:r>
            <a:r>
              <a:rPr lang="zh-CN" altLang="en-US" kern="0" dirty="0">
                <a:solidFill>
                  <a:srgbClr val="CC0000"/>
                </a:solidFill>
                <a:cs typeface="Times New Roman" pitchFamily="18" charset="0"/>
              </a:rPr>
              <a:t>检测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出</a:t>
            </a:r>
            <a:r>
              <a:rPr lang="en-US" altLang="zh-CN" i="1" kern="0" dirty="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i="1" kern="0" baseline="-30000" dirty="0">
                <a:solidFill>
                  <a:srgbClr val="000000"/>
                </a:solidFill>
              </a:rPr>
              <a:t>min</a:t>
            </a:r>
            <a:r>
              <a:rPr lang="en-US" altLang="zh-CN" kern="0" dirty="0">
                <a:solidFill>
                  <a:srgbClr val="000000"/>
                </a:solidFill>
                <a:latin typeface="Courier" pitchFamily="49" charset="0"/>
                <a:cs typeface="Times New Roman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个码位错误。</a:t>
            </a:r>
          </a:p>
          <a:p>
            <a:pPr lvl="1">
              <a:lnSpc>
                <a:spcPct val="110000"/>
              </a:lnSpc>
            </a:pP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要检</a:t>
            </a:r>
            <a:r>
              <a:rPr lang="zh-CN" altLang="en-US" kern="0" dirty="0">
                <a:solidFill>
                  <a:srgbClr val="C00000"/>
                </a:solidFill>
                <a:cs typeface="Times New Roman" pitchFamily="18" charset="0"/>
              </a:rPr>
              <a:t>测出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</a:rPr>
              <a:t>r 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个</a:t>
            </a:r>
            <a:r>
              <a:rPr lang="en-US" altLang="zh-CN" kern="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或少于 </a:t>
            </a:r>
            <a:r>
              <a:rPr lang="en-US" altLang="zh-CN" i="1" kern="0" dirty="0">
                <a:solidFill>
                  <a:srgbClr val="000000"/>
                </a:solidFill>
              </a:rPr>
              <a:t>r 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个</a:t>
            </a:r>
            <a:r>
              <a:rPr lang="en-US" altLang="zh-CN" kern="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单位错误，</a:t>
            </a:r>
            <a:b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编码方案的 </a:t>
            </a:r>
            <a:r>
              <a:rPr lang="en-US" altLang="zh-CN" i="1" kern="0" dirty="0" err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i="1" kern="0" baseline="-30000" dirty="0" err="1">
                <a:solidFill>
                  <a:srgbClr val="000000"/>
                </a:solidFill>
              </a:rPr>
              <a:t>min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i="1" kern="0" dirty="0">
                <a:solidFill>
                  <a:srgbClr val="000000"/>
                </a:solidFill>
              </a:rPr>
              <a:t> r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kern="0" dirty="0">
                <a:solidFill>
                  <a:srgbClr val="000000"/>
                </a:solidFill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纠错能力：</a:t>
            </a:r>
            <a:endParaRPr lang="en-US" altLang="zh-CN" kern="0" dirty="0">
              <a:solidFill>
                <a:srgbClr val="000000"/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海明编码可以</a:t>
            </a:r>
            <a:r>
              <a:rPr lang="zh-CN" altLang="en-US" kern="0" dirty="0">
                <a:solidFill>
                  <a:srgbClr val="C00000"/>
                </a:solidFill>
                <a:cs typeface="Times New Roman" pitchFamily="18" charset="0"/>
              </a:rPr>
              <a:t>校正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                         个码位错误。</a:t>
            </a:r>
          </a:p>
          <a:p>
            <a:pPr lvl="1">
              <a:lnSpc>
                <a:spcPct val="110000"/>
              </a:lnSpc>
            </a:pP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要能</a:t>
            </a:r>
            <a:r>
              <a:rPr lang="zh-CN" altLang="en-US" kern="0" dirty="0">
                <a:solidFill>
                  <a:srgbClr val="CC0000"/>
                </a:solidFill>
                <a:cs typeface="Times New Roman" pitchFamily="18" charset="0"/>
              </a:rPr>
              <a:t>校正</a:t>
            </a:r>
            <a:r>
              <a:rPr lang="en-US" altLang="zh-CN" i="1" kern="0" dirty="0">
                <a:solidFill>
                  <a:srgbClr val="000000"/>
                </a:solidFill>
              </a:rPr>
              <a:t> r 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个错误，编码方案的 </a:t>
            </a:r>
            <a:r>
              <a:rPr lang="en-US" altLang="zh-CN" i="1" kern="0" dirty="0" err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zh-CN" i="1" kern="0" baseline="-30000" dirty="0" err="1">
                <a:solidFill>
                  <a:srgbClr val="000000"/>
                </a:solidFill>
              </a:rPr>
              <a:t>min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</a:rPr>
              <a:t>2</a:t>
            </a:r>
            <a:r>
              <a:rPr lang="en-US" altLang="zh-CN" i="1" kern="0" dirty="0">
                <a:solidFill>
                  <a:srgbClr val="000000"/>
                </a:solidFill>
              </a:rPr>
              <a:t>r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kern="0" dirty="0">
                <a:solidFill>
                  <a:srgbClr val="000000"/>
                </a:solidFill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EBD82D4D-CBD7-4AA9-9244-80EBC60CC2C0}"/>
                  </a:ext>
                </a:extLst>
              </p:cNvPr>
              <p:cNvSpPr txBox="1"/>
              <p:nvPr/>
            </p:nvSpPr>
            <p:spPr bwMode="auto">
              <a:xfrm>
                <a:off x="4023984" y="4941168"/>
                <a:ext cx="2401168" cy="515938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𝒎𝒊𝒏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0" smtClean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altLang="zh-CN" b="1" i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EBD82D4D-CBD7-4AA9-9244-80EBC60CC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3984" y="4941168"/>
                <a:ext cx="2401168" cy="515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7">
            <a:extLst>
              <a:ext uri="{FF2B5EF4-FFF2-40B4-BE49-F238E27FC236}">
                <a16:creationId xmlns:a16="http://schemas.microsoft.com/office/drawing/2014/main" id="{407B3D5E-6863-4684-A640-C52EA6896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64704"/>
            <a:ext cx="8451312" cy="741237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最小海明码距 </a:t>
            </a:r>
            <a:r>
              <a:rPr lang="en-US" altLang="zh-CN" i="1" dirty="0" err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i="1" baseline="-30000" dirty="0" err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min</a:t>
            </a:r>
            <a:r>
              <a:rPr lang="en-US" altLang="zh-CN" i="1" baseline="-30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决定了该编码</a:t>
            </a:r>
            <a:r>
              <a:rPr lang="zh-CN" altLang="en-US" dirty="0">
                <a:solidFill>
                  <a:srgbClr val="6600FF"/>
                </a:solidFill>
                <a:ea typeface="黑体" pitchFamily="2" charset="-122"/>
                <a:cs typeface="Times New Roman" pitchFamily="18" charset="0"/>
              </a:rPr>
              <a:t>检错</a:t>
            </a:r>
            <a:r>
              <a:rPr lang="zh-CN" altLang="en-US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6600FF"/>
                </a:solidFill>
                <a:ea typeface="黑体" pitchFamily="2" charset="-122"/>
                <a:cs typeface="Times New Roman" pitchFamily="18" charset="0"/>
              </a:rPr>
              <a:t>纠错</a:t>
            </a:r>
            <a:r>
              <a:rPr lang="zh-CN" altLang="en-US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的能力。</a:t>
            </a:r>
          </a:p>
        </p:txBody>
      </p:sp>
    </p:spTree>
    <p:extLst>
      <p:ext uri="{BB962C8B-B14F-4D97-AF65-F5344CB8AC3E}">
        <p14:creationId xmlns:p14="http://schemas.microsoft.com/office/powerpoint/2010/main" val="1424025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7F068-FB88-4812-87A0-F4E88B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码距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9900"/>
                </a:solidFill>
              </a:rPr>
              <a:t>校验位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9900"/>
                </a:solidFill>
              </a:rPr>
              <a:t>位数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96A60-8A2F-4430-A96F-C053A3F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362950" cy="482503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个合法的码字中，</a:t>
            </a:r>
            <a:br>
              <a:rPr lang="en-US" altLang="zh-CN" dirty="0"/>
            </a:br>
            <a:r>
              <a:rPr lang="en-US" altLang="zh-CN" i="1" dirty="0"/>
              <a:t>m </a:t>
            </a:r>
            <a:r>
              <a:rPr lang="zh-CN" altLang="en-US" dirty="0"/>
              <a:t>位中任何一位出错都会得到一个非法码字，</a:t>
            </a:r>
            <a:br>
              <a:rPr lang="en-US" altLang="zh-CN" dirty="0"/>
            </a:br>
            <a:r>
              <a:rPr lang="zh-CN" altLang="en-US" dirty="0"/>
              <a:t>从而发现错误。</a:t>
            </a:r>
            <a:endParaRPr lang="en-US" altLang="zh-CN" dirty="0"/>
          </a:p>
          <a:p>
            <a:r>
              <a:rPr lang="zh-CN" altLang="en-US" dirty="0"/>
              <a:t>任意两个合法码字，错一位后得到的非法码字不能相同，这样才可以纠错。</a:t>
            </a:r>
            <a:endParaRPr lang="en-US" altLang="zh-CN" dirty="0"/>
          </a:p>
          <a:p>
            <a:r>
              <a:rPr lang="zh-CN" altLang="en-US" dirty="0"/>
              <a:t>每个合法码字对应：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个合法码字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/>
              <a:t>自身</a:t>
            </a:r>
            <a:r>
              <a:rPr lang="en-US" altLang="zh-CN" dirty="0">
                <a:latin typeface="+mn-ea"/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＋ </a:t>
            </a:r>
            <a:r>
              <a:rPr lang="en-US" altLang="zh-CN" i="1" dirty="0"/>
              <a:t>m</a:t>
            </a:r>
            <a:r>
              <a:rPr lang="zh-CN" altLang="en-US" dirty="0"/>
              <a:t>个非法码字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/>
              <a:t>错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zh-CN" altLang="en-US" dirty="0"/>
              <a:t>总码字个数</a:t>
            </a:r>
            <a:r>
              <a:rPr lang="en-US" altLang="zh-CN" dirty="0"/>
              <a:t>2</a:t>
            </a:r>
            <a:r>
              <a:rPr lang="en-US" altLang="zh-CN" i="1" baseline="30000" dirty="0"/>
              <a:t>m 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dirty="0"/>
              <a:t>2</a:t>
            </a:r>
            <a:r>
              <a:rPr lang="en-US" altLang="zh-CN" i="1" baseline="30000" dirty="0"/>
              <a:t>n </a:t>
            </a:r>
            <a:r>
              <a:rPr lang="en-US" altLang="zh-CN" dirty="0"/>
              <a:t>×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i="1" dirty="0"/>
              <a:t>m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en-US" altLang="zh-CN" dirty="0">
                <a:latin typeface="+mn-ea"/>
              </a:rPr>
              <a:t>)</a:t>
            </a:r>
          </a:p>
          <a:p>
            <a:pPr marL="355600" lvl="1" indent="0">
              <a:buNone/>
            </a:pPr>
            <a:r>
              <a:rPr lang="en-US" altLang="zh-CN" dirty="0"/>
              <a:t>                  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+</a:t>
            </a:r>
            <a:r>
              <a:rPr lang="en-US" altLang="zh-CN" i="1" baseline="30000" dirty="0"/>
              <a:t>k 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dirty="0"/>
              <a:t>2</a:t>
            </a:r>
            <a:r>
              <a:rPr lang="en-US" altLang="zh-CN" i="1" baseline="30000" dirty="0"/>
              <a:t>n </a:t>
            </a:r>
            <a:r>
              <a:rPr lang="en-US" altLang="zh-CN" dirty="0"/>
              <a:t>×</a:t>
            </a:r>
            <a:r>
              <a:rPr lang="en-US" altLang="zh-CN" dirty="0">
                <a:latin typeface="+mn-ea"/>
                <a:cs typeface="+mn-cs"/>
              </a:rPr>
              <a:t>(</a:t>
            </a:r>
            <a:r>
              <a:rPr lang="en-US" altLang="zh-CN" i="1" dirty="0"/>
              <a:t>n</a:t>
            </a:r>
            <a:r>
              <a:rPr lang="zh-CN" altLang="en-US" dirty="0"/>
              <a:t>＋</a:t>
            </a:r>
            <a:r>
              <a:rPr lang="en-US" altLang="zh-CN" i="1" dirty="0"/>
              <a:t>k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en-US" altLang="zh-CN" dirty="0">
                <a:latin typeface="+mn-ea"/>
                <a:cs typeface="+mn-cs"/>
              </a:rPr>
              <a:t>)</a:t>
            </a:r>
          </a:p>
          <a:p>
            <a:pPr marL="355600" lvl="1" indent="0">
              <a:buNone/>
            </a:pPr>
            <a:r>
              <a:rPr lang="en-US" altLang="zh-CN" dirty="0"/>
              <a:t>                     2</a:t>
            </a:r>
            <a:r>
              <a:rPr lang="en-US" altLang="zh-CN" i="1" baseline="30000" dirty="0"/>
              <a:t>k 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i="1" dirty="0"/>
              <a:t>n</a:t>
            </a:r>
            <a:r>
              <a:rPr lang="zh-CN" altLang="en-US" dirty="0"/>
              <a:t>＋</a:t>
            </a:r>
            <a:r>
              <a:rPr lang="en-US" altLang="zh-CN" i="1" dirty="0"/>
              <a:t>k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44417-25F1-430F-8DAE-0A7AA5845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0DBD3C-394C-447B-ADB1-08030B2C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837357"/>
            <a:ext cx="2232025" cy="576262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177BCB-748B-4BD2-BFA8-304B51F3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837357"/>
            <a:ext cx="1657350" cy="576262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校验码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D1ECFBE-A065-41D9-BF63-832E869B8187}"/>
              </a:ext>
            </a:extLst>
          </p:cNvPr>
          <p:cNvSpPr>
            <a:spLocks/>
          </p:cNvSpPr>
          <p:nvPr/>
        </p:nvSpPr>
        <p:spPr bwMode="auto">
          <a:xfrm rot="16200000">
            <a:off x="5769769" y="512713"/>
            <a:ext cx="215900" cy="2160587"/>
          </a:xfrm>
          <a:prstGeom prst="leftBrace">
            <a:avLst>
              <a:gd name="adj1" fmla="val 6541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10F700D-ABDE-42EA-9EAB-B4A852A146E9}"/>
              </a:ext>
            </a:extLst>
          </p:cNvPr>
          <p:cNvSpPr>
            <a:spLocks/>
          </p:cNvSpPr>
          <p:nvPr/>
        </p:nvSpPr>
        <p:spPr bwMode="auto">
          <a:xfrm rot="16200000">
            <a:off x="7786688" y="800844"/>
            <a:ext cx="215900" cy="1584325"/>
          </a:xfrm>
          <a:prstGeom prst="leftBrace">
            <a:avLst>
              <a:gd name="adj1" fmla="val 6543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2454404-36D5-4970-A80C-F8C834F4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7" y="1629519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1F070C2-5DB2-454E-9834-6F5AA715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7" y="1629519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A5AE5EBC-4C1D-4DD8-951C-4E759F5A159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634163" y="-1288306"/>
            <a:ext cx="215900" cy="3889375"/>
          </a:xfrm>
          <a:prstGeom prst="leftBrace">
            <a:avLst>
              <a:gd name="adj1" fmla="val 6830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94EAFCEC-F746-4029-BA3D-4ED9F959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63" y="116632"/>
            <a:ext cx="26654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</a:rPr>
              <a:t>码字：</a:t>
            </a:r>
            <a:r>
              <a:rPr lang="en-US" altLang="zh-CN" i="1" dirty="0">
                <a:solidFill>
                  <a:srgbClr val="FF3300"/>
                </a:solidFill>
              </a:rPr>
              <a:t>m</a:t>
            </a:r>
            <a:r>
              <a:rPr lang="zh-CN" altLang="en-US" dirty="0">
                <a:solidFill>
                  <a:srgbClr val="FF3300"/>
                </a:solidFill>
              </a:rPr>
              <a:t>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48CD96-09D4-4842-93B5-0394FD1A27C8}"/>
              </a:ext>
            </a:extLst>
          </p:cNvPr>
          <p:cNvSpPr/>
          <p:nvPr/>
        </p:nvSpPr>
        <p:spPr>
          <a:xfrm>
            <a:off x="697139" y="707107"/>
            <a:ext cx="39709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要求可以纠正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位错误，</a:t>
            </a:r>
            <a:endParaRPr lang="en-US" altLang="zh-CN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设计码字格式：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D1AEB6-1051-406D-B5ED-A9CC0F990A91}"/>
              </a:ext>
            </a:extLst>
          </p:cNvPr>
          <p:cNvCxnSpPr/>
          <p:nvPr/>
        </p:nvCxnSpPr>
        <p:spPr bwMode="auto">
          <a:xfrm>
            <a:off x="2752544" y="6455504"/>
            <a:ext cx="2097633" cy="0"/>
          </a:xfrm>
          <a:prstGeom prst="line">
            <a:avLst/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092114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7F068-FB88-4812-87A0-F4E88B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solidFill>
                  <a:srgbClr val="FF6600"/>
                </a:solidFill>
              </a:rPr>
              <a:t>码距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9900"/>
                </a:solidFill>
              </a:rPr>
              <a:t>校验位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9900"/>
                </a:solidFill>
              </a:rPr>
              <a:t>位数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96A60-8A2F-4430-A96F-C053A3F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362950" cy="7208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i="1" baseline="30000" dirty="0"/>
              <a:t>k 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i="1" dirty="0"/>
              <a:t>n</a:t>
            </a:r>
            <a:r>
              <a:rPr lang="zh-CN" altLang="en-US" dirty="0"/>
              <a:t>＋</a:t>
            </a:r>
            <a:r>
              <a:rPr lang="en-US" altLang="zh-CN" i="1" dirty="0"/>
              <a:t>k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44417-25F1-430F-8DAE-0A7AA5845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0DBD3C-394C-447B-ADB1-08030B2C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837357"/>
            <a:ext cx="2232025" cy="576262"/>
          </a:xfrm>
          <a:prstGeom prst="rect">
            <a:avLst/>
          </a:pr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177BCB-748B-4BD2-BFA8-304B51F3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837357"/>
            <a:ext cx="1657350" cy="576262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校验码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D1ECFBE-A065-41D9-BF63-832E869B8187}"/>
              </a:ext>
            </a:extLst>
          </p:cNvPr>
          <p:cNvSpPr>
            <a:spLocks/>
          </p:cNvSpPr>
          <p:nvPr/>
        </p:nvSpPr>
        <p:spPr bwMode="auto">
          <a:xfrm rot="16200000">
            <a:off x="5769769" y="512713"/>
            <a:ext cx="215900" cy="2160587"/>
          </a:xfrm>
          <a:prstGeom prst="leftBrace">
            <a:avLst>
              <a:gd name="adj1" fmla="val 6541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10F700D-ABDE-42EA-9EAB-B4A852A146E9}"/>
              </a:ext>
            </a:extLst>
          </p:cNvPr>
          <p:cNvSpPr>
            <a:spLocks/>
          </p:cNvSpPr>
          <p:nvPr/>
        </p:nvSpPr>
        <p:spPr bwMode="auto">
          <a:xfrm rot="16200000">
            <a:off x="7786688" y="800844"/>
            <a:ext cx="215900" cy="1584325"/>
          </a:xfrm>
          <a:prstGeom prst="leftBrace">
            <a:avLst>
              <a:gd name="adj1" fmla="val 6543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2454404-36D5-4970-A80C-F8C834F4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7" y="1629519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1F070C2-5DB2-454E-9834-6F5AA715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7" y="1629519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0000FF"/>
                </a:solidFill>
              </a:rPr>
              <a:t>k</a:t>
            </a:r>
            <a:r>
              <a:rPr lang="zh-CN" altLang="en-US" dirty="0">
                <a:solidFill>
                  <a:srgbClr val="0000FF"/>
                </a:solidFill>
              </a:rPr>
              <a:t>位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A5AE5EBC-4C1D-4DD8-951C-4E759F5A159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634163" y="-1288306"/>
            <a:ext cx="215900" cy="3889375"/>
          </a:xfrm>
          <a:prstGeom prst="leftBrace">
            <a:avLst>
              <a:gd name="adj1" fmla="val 6830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94EAFCEC-F746-4029-BA3D-4ED9F959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63" y="116632"/>
            <a:ext cx="266541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</a:rPr>
              <a:t>码字：</a:t>
            </a:r>
            <a:r>
              <a:rPr lang="en-US" altLang="zh-CN" i="1" dirty="0">
                <a:solidFill>
                  <a:srgbClr val="FF3300"/>
                </a:solidFill>
              </a:rPr>
              <a:t>m</a:t>
            </a:r>
            <a:r>
              <a:rPr lang="zh-CN" altLang="en-US" dirty="0">
                <a:solidFill>
                  <a:srgbClr val="FF3300"/>
                </a:solidFill>
              </a:rPr>
              <a:t>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48CD96-09D4-4842-93B5-0394FD1A27C8}"/>
              </a:ext>
            </a:extLst>
          </p:cNvPr>
          <p:cNvSpPr/>
          <p:nvPr/>
        </p:nvSpPr>
        <p:spPr>
          <a:xfrm>
            <a:off x="697139" y="707107"/>
            <a:ext cx="39709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要求可以纠正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位错误，</a:t>
            </a:r>
            <a:endParaRPr lang="en-US" altLang="zh-CN" dirty="0">
              <a:solidFill>
                <a:srgbClr val="C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设计码字格式：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D1AEB6-1051-406D-B5ED-A9CC0F990A91}"/>
              </a:ext>
            </a:extLst>
          </p:cNvPr>
          <p:cNvCxnSpPr/>
          <p:nvPr/>
        </p:nvCxnSpPr>
        <p:spPr bwMode="auto">
          <a:xfrm>
            <a:off x="515999" y="2185751"/>
            <a:ext cx="2097633" cy="0"/>
          </a:xfrm>
          <a:prstGeom prst="line">
            <a:avLst/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A52FBD-B633-41B8-98DD-70273E32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207" y="4290862"/>
            <a:ext cx="2501366" cy="574675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altLang="zh-CN" dirty="0">
                <a:solidFill>
                  <a:srgbClr val="000000"/>
                </a:solidFill>
              </a:rPr>
              <a:t>2</a:t>
            </a:r>
            <a:r>
              <a:rPr lang="pt-BR" altLang="zh-CN" i="1" baseline="50000" dirty="0"/>
              <a:t>k </a:t>
            </a:r>
            <a:r>
              <a:rPr lang="zh-CN" altLang="en-US" dirty="0">
                <a:latin typeface="+mn-ea"/>
                <a:ea typeface="+mn-ea"/>
              </a:rPr>
              <a:t>≥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pt-BR" altLang="zh-CN" i="1" dirty="0">
                <a:solidFill>
                  <a:srgbClr val="000000"/>
                </a:solidFill>
              </a:rPr>
              <a:t>n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D7E8DBC-8392-44FE-9F15-0D355E6CA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564904"/>
            <a:ext cx="6694487" cy="9747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zh-CN" i="1" dirty="0">
                <a:solidFill>
                  <a:srgbClr val="006600"/>
                </a:solidFill>
              </a:rPr>
              <a:t>k </a:t>
            </a:r>
            <a:r>
              <a:rPr lang="zh-CN" altLang="pt-BR" dirty="0">
                <a:solidFill>
                  <a:srgbClr val="006600"/>
                </a:solidFill>
              </a:rPr>
              <a:t>位校验码可以区分出：</a:t>
            </a:r>
          </a:p>
          <a:p>
            <a:pPr>
              <a:spcBef>
                <a:spcPct val="0"/>
              </a:spcBef>
            </a:pPr>
            <a:r>
              <a:rPr lang="pt-BR" altLang="zh-CN" dirty="0">
                <a:solidFill>
                  <a:srgbClr val="006600"/>
                </a:solidFill>
                <a:latin typeface="宋体" charset="-122"/>
              </a:rPr>
              <a:t>“</a:t>
            </a:r>
            <a:r>
              <a:rPr lang="pt-BR" altLang="zh-CN" dirty="0">
                <a:solidFill>
                  <a:srgbClr val="006600"/>
                </a:solidFill>
              </a:rPr>
              <a:t>1</a:t>
            </a:r>
            <a:r>
              <a:rPr lang="zh-CN" altLang="pt-BR" dirty="0">
                <a:solidFill>
                  <a:srgbClr val="006600"/>
                </a:solidFill>
              </a:rPr>
              <a:t>个</a:t>
            </a:r>
            <a:r>
              <a:rPr lang="zh-CN" altLang="en-US" dirty="0">
                <a:solidFill>
                  <a:srgbClr val="006600"/>
                </a:solidFill>
              </a:rPr>
              <a:t>合法的编码字</a:t>
            </a:r>
            <a:r>
              <a:rPr lang="zh-CN" altLang="en-US" dirty="0">
                <a:solidFill>
                  <a:srgbClr val="CC0066"/>
                </a:solidFill>
              </a:rPr>
              <a:t>＋</a:t>
            </a:r>
            <a:r>
              <a:rPr lang="en-US" altLang="zh-CN" i="1" dirty="0">
                <a:solidFill>
                  <a:srgbClr val="006600"/>
                </a:solidFill>
              </a:rPr>
              <a:t>m</a:t>
            </a:r>
            <a:r>
              <a:rPr lang="zh-CN" altLang="en-US" dirty="0">
                <a:solidFill>
                  <a:srgbClr val="006600"/>
                </a:solidFill>
              </a:rPr>
              <a:t>个非法的编码字</a:t>
            </a:r>
            <a:r>
              <a:rPr lang="pt-BR" altLang="zh-CN" dirty="0">
                <a:solidFill>
                  <a:srgbClr val="006600"/>
                </a:solidFill>
                <a:latin typeface="宋体" charset="-122"/>
              </a:rPr>
              <a:t>”</a:t>
            </a:r>
            <a:endParaRPr lang="en-US" altLang="zh-CN" dirty="0">
              <a:solidFill>
                <a:srgbClr val="006600"/>
              </a:solidFill>
              <a:latin typeface="宋体" charset="-122"/>
            </a:endParaRPr>
          </a:p>
        </p:txBody>
      </p:sp>
      <p:sp>
        <p:nvSpPr>
          <p:cNvPr id="18" name="AutoShape 19">
            <a:extLst>
              <a:ext uri="{FF2B5EF4-FFF2-40B4-BE49-F238E27FC236}">
                <a16:creationId xmlns:a16="http://schemas.microsoft.com/office/drawing/2014/main" id="{D388BC6A-9E0A-4E95-8A6D-49EDF93C31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73494" y="3736843"/>
            <a:ext cx="754792" cy="360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66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163">
            <a:extLst>
              <a:ext uri="{FF2B5EF4-FFF2-40B4-BE49-F238E27FC236}">
                <a16:creationId xmlns:a16="http://schemas.microsoft.com/office/drawing/2014/main" id="{6705EFC0-1465-4E3A-9331-CBD6D6B1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47" y="5351827"/>
            <a:ext cx="7704856" cy="5978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pt-BR" dirty="0"/>
              <a:t>假设数据位长度</a:t>
            </a:r>
            <a:r>
              <a:rPr lang="en-US" altLang="zh-CN" i="1" dirty="0"/>
              <a:t>n</a:t>
            </a:r>
            <a:r>
              <a:rPr lang="zh-CN" altLang="pt-BR" dirty="0"/>
              <a:t>＝</a:t>
            </a:r>
            <a:r>
              <a:rPr lang="pt-BR" altLang="zh-CN" dirty="0"/>
              <a:t>3</a:t>
            </a:r>
            <a:r>
              <a:rPr lang="zh-CN" altLang="pt-BR" dirty="0"/>
              <a:t>，</a:t>
            </a:r>
            <a:r>
              <a:rPr lang="pt-BR" altLang="zh-CN" dirty="0">
                <a:solidFill>
                  <a:srgbClr val="000000"/>
                </a:solidFill>
              </a:rPr>
              <a:t> 2</a:t>
            </a:r>
            <a:r>
              <a:rPr lang="pt-BR" altLang="zh-CN" i="1" baseline="50000" dirty="0"/>
              <a:t>k </a:t>
            </a:r>
            <a:r>
              <a:rPr lang="zh-CN" altLang="en-US" dirty="0">
                <a:latin typeface="+mn-ea"/>
              </a:rPr>
              <a:t>≥</a:t>
            </a:r>
            <a:r>
              <a:rPr lang="zh-CN" altLang="en-US" dirty="0"/>
              <a:t> </a:t>
            </a:r>
            <a:r>
              <a:rPr lang="pt-BR" altLang="zh-CN" i="1" dirty="0">
                <a:solidFill>
                  <a:srgbClr val="000000"/>
                </a:solidFill>
              </a:rPr>
              <a:t>k</a:t>
            </a:r>
            <a:r>
              <a:rPr lang="zh-CN" altLang="pt-BR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pt-BR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pt-BR" dirty="0"/>
              <a:t>则：</a:t>
            </a:r>
            <a:r>
              <a:rPr lang="en-US" altLang="zh-CN" i="1" dirty="0"/>
              <a:t>k</a:t>
            </a:r>
            <a:r>
              <a:rPr lang="pt-BR" altLang="zh-CN" dirty="0">
                <a:latin typeface="+mn-ea"/>
                <a:ea typeface="+mn-ea"/>
              </a:rPr>
              <a:t>≥</a:t>
            </a:r>
            <a:r>
              <a:rPr lang="pt-BR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667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24344</TotalTime>
  <Words>5906</Words>
  <Application>Microsoft Office PowerPoint</Application>
  <PresentationFormat>全屏显示(4:3)</PresentationFormat>
  <Paragraphs>2683</Paragraphs>
  <Slides>59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Courier</vt:lpstr>
      <vt:lpstr>黑体</vt:lpstr>
      <vt:lpstr>楷体</vt:lpstr>
      <vt:lpstr>宋体</vt:lpstr>
      <vt:lpstr>Arial</vt:lpstr>
      <vt:lpstr>Arial Black</vt:lpstr>
      <vt:lpstr>Cambria Math</vt:lpstr>
      <vt:lpstr>Courier New</vt:lpstr>
      <vt:lpstr>Times New Roman</vt:lpstr>
      <vt:lpstr>Wingdings</vt:lpstr>
      <vt:lpstr>Pixel</vt:lpstr>
      <vt:lpstr>公式</vt:lpstr>
      <vt:lpstr>Visio</vt:lpstr>
      <vt:lpstr>PowerPoint 演示文稿</vt:lpstr>
      <vt:lpstr>PowerPoint 演示文稿</vt:lpstr>
      <vt:lpstr>2.6  检错与纠错码</vt:lpstr>
      <vt:lpstr>一、码距与校验位的位数</vt:lpstr>
      <vt:lpstr>一、码距与校验位的位数</vt:lpstr>
      <vt:lpstr>一、码距与校验位的位数</vt:lpstr>
      <vt:lpstr>一、码距与校验位的位数</vt:lpstr>
      <vt:lpstr>一、码距与校验位的位数</vt:lpstr>
      <vt:lpstr>一、码距与校验位的位数</vt:lpstr>
      <vt:lpstr>一、码距与校验位的位数</vt:lpstr>
      <vt:lpstr>一、码距与校验位的位数</vt:lpstr>
      <vt:lpstr>二、奇偶校验码</vt:lpstr>
      <vt:lpstr>二、奇偶校验码</vt:lpstr>
      <vt:lpstr>二、奇偶校验码</vt:lpstr>
      <vt:lpstr>二、奇偶校验码</vt:lpstr>
      <vt:lpstr>二、奇偶校验码</vt:lpstr>
      <vt:lpstr>二、奇偶校验码</vt:lpstr>
      <vt:lpstr>二、奇偶校验码              例：二维奇偶校验(发送端)</vt:lpstr>
      <vt:lpstr>二、奇偶校验码              例：二维奇偶校验(接收端)</vt:lpstr>
      <vt:lpstr>二、奇偶校验码              例：二维奇偶校验(发送端)</vt:lpstr>
      <vt:lpstr>二、奇偶校验码              例：二维奇偶校验(接收端)</vt:lpstr>
      <vt:lpstr>二、奇偶校验码              例：二维奇偶校验(发送端)</vt:lpstr>
      <vt:lpstr>二、奇偶校验码              例：二维奇偶校验(接收端)</vt:lpstr>
      <vt:lpstr>二、奇偶校验码              例：二维奇偶校验</vt:lpstr>
      <vt:lpstr>三、海明码</vt:lpstr>
      <vt:lpstr>三、海明码        1. 检错和纠错</vt:lpstr>
      <vt:lpstr>三、海明码        1. 检错和纠错</vt:lpstr>
      <vt:lpstr>三、海明码        1. 检错和纠错</vt:lpstr>
      <vt:lpstr>三、海明码        1. 检错和纠错</vt:lpstr>
      <vt:lpstr>三、海明码        1. 检错和纠错</vt:lpstr>
      <vt:lpstr>三、海明码        1. 检错和纠错</vt:lpstr>
      <vt:lpstr>三、海明码        1. 检错和纠错</vt:lpstr>
      <vt:lpstr>三、海明码        1. 检错和纠错</vt:lpstr>
      <vt:lpstr>三、海明码        1. 检错和纠错</vt:lpstr>
      <vt:lpstr>三、海明码        2. 总结</vt:lpstr>
      <vt:lpstr>三、海明码        2. 总结</vt:lpstr>
      <vt:lpstr>三、海明码        2. 总结</vt:lpstr>
      <vt:lpstr>三、海明码        2. 总结</vt:lpstr>
      <vt:lpstr>三、海明码        2. 总结</vt:lpstr>
      <vt:lpstr>三、海明码        2. 总结</vt:lpstr>
      <vt:lpstr>三、海明码        2. 总结</vt:lpstr>
      <vt:lpstr>三、海明码        2. 总结</vt:lpstr>
      <vt:lpstr>三、海明码        2. 总结</vt:lpstr>
      <vt:lpstr>三、海明码        2. 总结</vt:lpstr>
      <vt:lpstr>三、海明码        2. 总结</vt:lpstr>
      <vt:lpstr>三、海明码        3. 内存的海明码纠错电路</vt:lpstr>
      <vt:lpstr>三、海明码        3. 内存的海明码纠错电路</vt:lpstr>
      <vt:lpstr>三、海明码        4. 单纠错双检错码</vt:lpstr>
      <vt:lpstr>四、循环冗余校验码</vt:lpstr>
      <vt:lpstr>四、循环冗余校验码          1. CRC算法原理</vt:lpstr>
      <vt:lpstr>四、循环冗余校验码          1. CRC算法原理</vt:lpstr>
      <vt:lpstr>四、循环冗余校验码          2. CRC编码及译码</vt:lpstr>
      <vt:lpstr>四、循环冗余校验码          2. CRC编码及译码</vt:lpstr>
      <vt:lpstr>四、循环冗余校验码          2. CRC编码及译码</vt:lpstr>
      <vt:lpstr>四、循环冗余校验码          2. CRC编码及译码</vt:lpstr>
      <vt:lpstr>四、循环冗余校验码          2. CRC编码及译码</vt:lpstr>
      <vt:lpstr>四、循环冗余校验码          2. CRC编码及译码</vt:lpstr>
      <vt:lpstr>四、循环冗余校验码          3. CRC码的纠错</vt:lpstr>
      <vt:lpstr>四、循环冗余校验码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第2章 计算机系统中的数据表示</dc:subject>
  <dc:creator>车向泉</dc:creator>
  <cp:keywords>奇偶校验码 循环冗余校验码 汉明码</cp:keywords>
  <dc:description>2.4 检错与纠错码_x000d_
  1.奇偶校验码_x000d_
  2.循环冗余校验码_x000d_
  3.汉明码</dc:description>
  <cp:lastModifiedBy>Che Xiangquan</cp:lastModifiedBy>
  <cp:revision>1028</cp:revision>
  <dcterms:created xsi:type="dcterms:W3CDTF">1601-01-01T00:00:00Z</dcterms:created>
  <dcterms:modified xsi:type="dcterms:W3CDTF">2021-04-06T10:13:23Z</dcterms:modified>
</cp:coreProperties>
</file>