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2"/>
  </p:notesMasterIdLst>
  <p:handoutMasterIdLst>
    <p:handoutMasterId r:id="rId103"/>
  </p:handoutMasterIdLst>
  <p:sldIdLst>
    <p:sldId id="696" r:id="rId2"/>
    <p:sldId id="866" r:id="rId3"/>
    <p:sldId id="867" r:id="rId4"/>
    <p:sldId id="868" r:id="rId5"/>
    <p:sldId id="869" r:id="rId6"/>
    <p:sldId id="950" r:id="rId7"/>
    <p:sldId id="871" r:id="rId8"/>
    <p:sldId id="872" r:id="rId9"/>
    <p:sldId id="873" r:id="rId10"/>
    <p:sldId id="874" r:id="rId11"/>
    <p:sldId id="875" r:id="rId12"/>
    <p:sldId id="876" r:id="rId13"/>
    <p:sldId id="877" r:id="rId14"/>
    <p:sldId id="879" r:id="rId15"/>
    <p:sldId id="964" r:id="rId16"/>
    <p:sldId id="969" r:id="rId17"/>
    <p:sldId id="881" r:id="rId18"/>
    <p:sldId id="965" r:id="rId19"/>
    <p:sldId id="954" r:id="rId20"/>
    <p:sldId id="966" r:id="rId21"/>
    <p:sldId id="967" r:id="rId22"/>
    <p:sldId id="982" r:id="rId23"/>
    <p:sldId id="991" r:id="rId24"/>
    <p:sldId id="983" r:id="rId25"/>
    <p:sldId id="985" r:id="rId26"/>
    <p:sldId id="986" r:id="rId27"/>
    <p:sldId id="987" r:id="rId28"/>
    <p:sldId id="989" r:id="rId29"/>
    <p:sldId id="990" r:id="rId30"/>
    <p:sldId id="884" r:id="rId31"/>
    <p:sldId id="885" r:id="rId32"/>
    <p:sldId id="886" r:id="rId33"/>
    <p:sldId id="887" r:id="rId34"/>
    <p:sldId id="888" r:id="rId35"/>
    <p:sldId id="889" r:id="rId36"/>
    <p:sldId id="890" r:id="rId37"/>
    <p:sldId id="925" r:id="rId38"/>
    <p:sldId id="891" r:id="rId39"/>
    <p:sldId id="892" r:id="rId40"/>
    <p:sldId id="893" r:id="rId41"/>
    <p:sldId id="894" r:id="rId42"/>
    <p:sldId id="895" r:id="rId43"/>
    <p:sldId id="896" r:id="rId44"/>
    <p:sldId id="897" r:id="rId45"/>
    <p:sldId id="898" r:id="rId46"/>
    <p:sldId id="899" r:id="rId47"/>
    <p:sldId id="900" r:id="rId48"/>
    <p:sldId id="903" r:id="rId49"/>
    <p:sldId id="901" r:id="rId50"/>
    <p:sldId id="906" r:id="rId51"/>
    <p:sldId id="907" r:id="rId52"/>
    <p:sldId id="905" r:id="rId53"/>
    <p:sldId id="902" r:id="rId54"/>
    <p:sldId id="908" r:id="rId55"/>
    <p:sldId id="909" r:id="rId56"/>
    <p:sldId id="910" r:id="rId57"/>
    <p:sldId id="913" r:id="rId58"/>
    <p:sldId id="912" r:id="rId59"/>
    <p:sldId id="914" r:id="rId60"/>
    <p:sldId id="915" r:id="rId61"/>
    <p:sldId id="916" r:id="rId62"/>
    <p:sldId id="917" r:id="rId63"/>
    <p:sldId id="918" r:id="rId64"/>
    <p:sldId id="919" r:id="rId65"/>
    <p:sldId id="920" r:id="rId66"/>
    <p:sldId id="921" r:id="rId67"/>
    <p:sldId id="922" r:id="rId68"/>
    <p:sldId id="958" r:id="rId69"/>
    <p:sldId id="959" r:id="rId70"/>
    <p:sldId id="960" r:id="rId71"/>
    <p:sldId id="961" r:id="rId72"/>
    <p:sldId id="926" r:id="rId73"/>
    <p:sldId id="923" r:id="rId74"/>
    <p:sldId id="924" r:id="rId75"/>
    <p:sldId id="927" r:id="rId76"/>
    <p:sldId id="928" r:id="rId77"/>
    <p:sldId id="929" r:id="rId78"/>
    <p:sldId id="930" r:id="rId79"/>
    <p:sldId id="968" r:id="rId80"/>
    <p:sldId id="931" r:id="rId81"/>
    <p:sldId id="933" r:id="rId82"/>
    <p:sldId id="934" r:id="rId83"/>
    <p:sldId id="963" r:id="rId84"/>
    <p:sldId id="932" r:id="rId85"/>
    <p:sldId id="935" r:id="rId86"/>
    <p:sldId id="956" r:id="rId87"/>
    <p:sldId id="936" r:id="rId88"/>
    <p:sldId id="937" r:id="rId89"/>
    <p:sldId id="944" r:id="rId90"/>
    <p:sldId id="938" r:id="rId91"/>
    <p:sldId id="945" r:id="rId92"/>
    <p:sldId id="939" r:id="rId93"/>
    <p:sldId id="940" r:id="rId94"/>
    <p:sldId id="946" r:id="rId95"/>
    <p:sldId id="941" r:id="rId96"/>
    <p:sldId id="942" r:id="rId97"/>
    <p:sldId id="947" r:id="rId98"/>
    <p:sldId id="948" r:id="rId99"/>
    <p:sldId id="949" r:id="rId100"/>
    <p:sldId id="980" r:id="rId101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00FF"/>
    <a:srgbClr val="009900"/>
    <a:srgbClr val="FF6600"/>
    <a:srgbClr val="FFE5FF"/>
    <a:srgbClr val="FFFFCC"/>
    <a:srgbClr val="00FF00"/>
    <a:srgbClr val="FFCCFF"/>
    <a:srgbClr val="CC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96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9996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7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20E7DB2F-75AD-4BCE-B84D-F70C86A439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96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5762B4EA-477E-4866-809B-A9D75826D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1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05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41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4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3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0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2B4EA-477E-4866-809B-A9D75826D03D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2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73268A-FFA3-4A88-9E9B-C647EEC394D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 b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CC16EA7-DAE3-4A3E-9688-6529CDA47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9DB570FD-5EE1-4BF1-B1C7-92D51F1D12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3540921-95BD-4956-B0CE-739E4BD648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BD137FF-3B87-4760-B9FC-0B84200A43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CDD8666-2330-445A-9992-D9A38D6ABE6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0382DD3-E919-4925-AFC7-AAAF64A94E11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1561AC99-C2CD-4394-868A-19D68CEB6A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2021年4月6日星期二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18:13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A71C65-E317-45B8-8B8A-0380821396FF}"/>
              </a:ext>
            </a:extLst>
          </p:cNvPr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2AA4585-D0D2-4E92-A6BE-1FB27DF827A1}"/>
                </a:ext>
              </a:extLst>
            </p:cNvPr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rgbClr val="9999FF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FC93CB8-DA50-470D-A0A9-C5EFF8115ECF}"/>
                </a:ext>
              </a:extLst>
            </p:cNvPr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9" name="Line 5">
                <a:extLst>
                  <a:ext uri="{FF2B5EF4-FFF2-40B4-BE49-F238E27FC236}">
                    <a16:creationId xmlns:a16="http://schemas.microsoft.com/office/drawing/2014/main" id="{A873260C-8711-4B4B-8769-A7624D178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09BE0842-1755-4BE0-B3BE-CC9E69FDF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8947C67F-DCC3-4E22-AA14-81C4B466A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66A80A2B-180F-4B21-B98F-549C9E038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D89B7C5-2C8E-4921-A565-015C4B4F60D0}"/>
                </a:ext>
              </a:extLst>
            </p:cNvPr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6F5FD95E-962C-4777-B2F6-00DB66334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12B918FA-D792-44E9-83F3-98D64FDD0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B31964CE-EF82-4E8D-8A11-5F48F0819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B4CCC6BE-67C4-4F60-8EED-B74428B32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ACC5F195-567B-4979-AB7A-2BD21ECC7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6E4FDA2-98DD-4344-A1DB-7030295D7B0A}"/>
                </a:ext>
              </a:extLst>
            </p:cNvPr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09D8B7CF-613C-4A9A-8238-3AF253307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28C6C3A3-6A84-4CD8-A20D-CB64FE702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0358FAAE-E4D4-4CF5-A232-49BFBDF0D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9C950E79-4763-427F-91E3-DBDFA2AEB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031BDCB5-BA2B-4412-B826-0A4376699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1BF9A2A8-72A3-4D13-B3D6-DFAB2C5FA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DD1C00D2-95D3-40A2-B18A-8B4B76AA9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3E5AFCEA-D1F1-4CB9-B6FE-F4A5FFD92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5204A316-F36E-493D-861D-42908AF1D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D42A9EBE-62D5-419F-B38F-31509411F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id="{DC575BEA-22B4-494A-8B4A-CEA5E9CA1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6452CF43-8FA2-41A2-BB77-264D3C089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F5C2B90A-3C84-41DF-9BEE-ED429259D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D63B573-29BB-41FC-A56A-D3B81B54A094}"/>
                </a:ext>
              </a:extLst>
            </p:cNvPr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45EAA773-684A-4217-9460-58913F5C1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D5891DEE-63DE-4230-AEE9-6CA384DB9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9">
                <a:extLst>
                  <a:ext uri="{FF2B5EF4-FFF2-40B4-BE49-F238E27FC236}">
                    <a16:creationId xmlns:a16="http://schemas.microsoft.com/office/drawing/2014/main" id="{417384FF-957E-451F-884D-6CA87DE07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A6494825-DEFD-464D-93CA-6E6447E53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963808-A5A3-4707-814D-22DF9BD40B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5ABE17-1C13-4936-B457-149001D00B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9DBB4A-97B7-4034-B06C-4B542091388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690BC1-E1BA-47FF-B802-52A0B5237B4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E9E42-3137-4D97-9123-6CD61E2436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006470-A7F8-4B68-9FAF-A7711E7F65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78C23-05E5-4DAA-A4A0-686B0BAFDC8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2B7A08-C191-48E7-A91C-34400A18F2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F54C4-9C47-4B98-AAFD-439E574B07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4E25E2-7E4C-4619-9334-B5BD1F7683C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D0D38A5E-1409-4A83-A396-CBB9D5EF8C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353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55600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9863" indent="-36512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795463" indent="-35560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slide" Target="slide48.xml"/><Relationship Id="rId4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slide" Target="slide62.xml"/><Relationship Id="rId4" Type="http://schemas.openxmlformats.org/officeDocument/2006/relationships/image" Target="../media/image29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slide" Target="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2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slide" Target="slide73.xml"/><Relationship Id="rId4" Type="http://schemas.openxmlformats.org/officeDocument/2006/relationships/image" Target="../media/image33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slide" Target="slide96.xml"/><Relationship Id="rId4" Type="http://schemas.openxmlformats.org/officeDocument/2006/relationships/image" Target="../media/image35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slide" Target="slide88.xml"/><Relationship Id="rId4" Type="http://schemas.openxmlformats.org/officeDocument/2006/relationships/image" Target="../media/image36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7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0F7103-B073-4FB5-8E19-408CE06B6E9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15113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适用于两</a:t>
            </a:r>
            <a:r>
              <a:rPr lang="zh-CN" altLang="en-US" dirty="0">
                <a:solidFill>
                  <a:srgbClr val="0000FF"/>
                </a:solidFill>
              </a:rPr>
              <a:t>同号数求和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异号数求差</a:t>
            </a:r>
            <a:r>
              <a:rPr lang="zh-CN" altLang="en-US" dirty="0"/>
              <a:t>时判别溢出。</a:t>
            </a:r>
            <a:br>
              <a:rPr lang="en-US" altLang="zh-CN" dirty="0"/>
            </a:br>
            <a:r>
              <a:rPr lang="zh-CN" altLang="en-US" dirty="0"/>
              <a:t>溢出的逻辑表达式为：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zh-CN" altLang="en-US" dirty="0">
                <a:solidFill>
                  <a:srgbClr val="C00000"/>
                </a:solidFill>
              </a:rPr>
              <a:t>＝</a:t>
            </a:r>
            <a:r>
              <a:rPr lang="en-US" altLang="zh-CN" dirty="0">
                <a:solidFill>
                  <a:srgbClr val="C00000"/>
                </a:solidFill>
              </a:rPr>
              <a:t>SF⊕CF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8547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根据运算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结果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符号位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和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进位标志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判别</a:t>
            </a:r>
          </a:p>
        </p:txBody>
      </p:sp>
      <p:sp>
        <p:nvSpPr>
          <p:cNvPr id="1385495" name="Text Box 23"/>
          <p:cNvSpPr txBox="1">
            <a:spLocks noChangeArrowheads="1"/>
          </p:cNvSpPr>
          <p:nvPr/>
        </p:nvSpPr>
        <p:spPr bwMode="auto">
          <a:xfrm>
            <a:off x="1331913" y="2997200"/>
            <a:ext cx="25193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＋ </a:t>
            </a: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en-US" altLang="zh-CN" i="1">
                <a:solidFill>
                  <a:srgbClr val="0000FF"/>
                </a:solidFill>
              </a:rPr>
              <a:t>c s xxxxxxx</a:t>
            </a:r>
          </a:p>
        </p:txBody>
      </p:sp>
      <p:sp>
        <p:nvSpPr>
          <p:cNvPr id="1385496" name="Line 24"/>
          <p:cNvSpPr>
            <a:spLocks noChangeShapeType="1"/>
          </p:cNvSpPr>
          <p:nvPr/>
        </p:nvSpPr>
        <p:spPr bwMode="auto">
          <a:xfrm flipV="1">
            <a:off x="1835150" y="3933825"/>
            <a:ext cx="194310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497" name="Text Box 25"/>
          <p:cNvSpPr txBox="1">
            <a:spLocks noChangeArrowheads="1"/>
          </p:cNvSpPr>
          <p:nvPr/>
        </p:nvSpPr>
        <p:spPr bwMode="auto">
          <a:xfrm>
            <a:off x="3708400" y="3001963"/>
            <a:ext cx="2519363" cy="13731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</a:rPr>
              <a:t>＋ </a:t>
            </a:r>
            <a:r>
              <a:rPr lang="en-US" altLang="zh-CN">
                <a:solidFill>
                  <a:srgbClr val="0000FF"/>
                </a:solidFill>
              </a:rPr>
              <a:t>1 </a:t>
            </a:r>
            <a:r>
              <a:rPr lang="en-US" altLang="zh-CN" i="1">
                <a:solidFill>
                  <a:srgbClr val="0000FF"/>
                </a:solidFill>
              </a:rPr>
              <a:t>xxxxxxx</a:t>
            </a:r>
          </a:p>
          <a:p>
            <a:pPr algn="r">
              <a:spcBef>
                <a:spcPct val="0"/>
              </a:spcBef>
            </a:pPr>
            <a:r>
              <a:rPr lang="en-US" altLang="zh-CN" i="1">
                <a:solidFill>
                  <a:srgbClr val="0000FF"/>
                </a:solidFill>
              </a:rPr>
              <a:t> c s xxxxxxx</a:t>
            </a:r>
          </a:p>
        </p:txBody>
      </p:sp>
      <p:sp>
        <p:nvSpPr>
          <p:cNvPr id="1385498" name="Line 26"/>
          <p:cNvSpPr>
            <a:spLocks noChangeShapeType="1"/>
          </p:cNvSpPr>
          <p:nvPr/>
        </p:nvSpPr>
        <p:spPr bwMode="auto">
          <a:xfrm flipV="1">
            <a:off x="4211638" y="3938588"/>
            <a:ext cx="1943100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499" name="Rectangle 27"/>
          <p:cNvSpPr>
            <a:spLocks noChangeArrowheads="1"/>
          </p:cNvSpPr>
          <p:nvPr/>
        </p:nvSpPr>
        <p:spPr bwMode="auto">
          <a:xfrm>
            <a:off x="2240778" y="4508500"/>
            <a:ext cx="7921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</a:rPr>
              <a:t>SF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385500" name="Rectangle 28"/>
          <p:cNvSpPr>
            <a:spLocks noChangeArrowheads="1"/>
          </p:cNvSpPr>
          <p:nvPr/>
        </p:nvSpPr>
        <p:spPr bwMode="auto">
          <a:xfrm>
            <a:off x="971600" y="4508500"/>
            <a:ext cx="12715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</a:rPr>
              <a:t>CF=0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385501" name="Line 29"/>
          <p:cNvSpPr>
            <a:spLocks noChangeShapeType="1"/>
          </p:cNvSpPr>
          <p:nvPr/>
        </p:nvSpPr>
        <p:spPr bwMode="auto">
          <a:xfrm>
            <a:off x="2339975" y="4365625"/>
            <a:ext cx="71438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2" name="Line 30"/>
          <p:cNvSpPr>
            <a:spLocks noChangeShapeType="1"/>
          </p:cNvSpPr>
          <p:nvPr/>
        </p:nvSpPr>
        <p:spPr bwMode="auto">
          <a:xfrm flipH="1">
            <a:off x="1979613" y="4365625"/>
            <a:ext cx="7143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3" name="Rectangle 31"/>
          <p:cNvSpPr>
            <a:spLocks noChangeArrowheads="1"/>
          </p:cNvSpPr>
          <p:nvPr/>
        </p:nvSpPr>
        <p:spPr bwMode="auto">
          <a:xfrm>
            <a:off x="4617265" y="4508500"/>
            <a:ext cx="7921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FF0066"/>
                </a:solidFill>
              </a:rPr>
              <a:t>SF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385504" name="Rectangle 32"/>
          <p:cNvSpPr>
            <a:spLocks noChangeArrowheads="1"/>
          </p:cNvSpPr>
          <p:nvPr/>
        </p:nvSpPr>
        <p:spPr bwMode="auto">
          <a:xfrm>
            <a:off x="3419872" y="4508500"/>
            <a:ext cx="1223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FF0066"/>
                </a:solidFill>
              </a:rPr>
              <a:t>CF=1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385505" name="Line 33"/>
          <p:cNvSpPr>
            <a:spLocks noChangeShapeType="1"/>
          </p:cNvSpPr>
          <p:nvPr/>
        </p:nvSpPr>
        <p:spPr bwMode="auto">
          <a:xfrm>
            <a:off x="4716463" y="4365625"/>
            <a:ext cx="71437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5506" name="Line 34"/>
          <p:cNvSpPr>
            <a:spLocks noChangeShapeType="1"/>
          </p:cNvSpPr>
          <p:nvPr/>
        </p:nvSpPr>
        <p:spPr bwMode="auto">
          <a:xfrm flipH="1">
            <a:off x="4356100" y="4365625"/>
            <a:ext cx="71438" cy="215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BE50923-0FEF-4F72-B850-D8A370228823}"/>
              </a:ext>
            </a:extLst>
          </p:cNvPr>
          <p:cNvGrpSpPr/>
          <p:nvPr/>
        </p:nvGrpSpPr>
        <p:grpSpPr>
          <a:xfrm rot="20963040">
            <a:off x="3757464" y="1048793"/>
            <a:ext cx="4609475" cy="4609533"/>
            <a:chOff x="553244" y="1979712"/>
            <a:chExt cx="4609475" cy="460953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E8A4AC5-D1F4-4BFE-AED9-BA9C9C468E01}"/>
                </a:ext>
              </a:extLst>
            </p:cNvPr>
            <p:cNvGrpSpPr/>
            <p:nvPr/>
          </p:nvGrpSpPr>
          <p:grpSpPr>
            <a:xfrm>
              <a:off x="553244" y="1979712"/>
              <a:ext cx="4609475" cy="4609533"/>
              <a:chOff x="553244" y="1979712"/>
              <a:chExt cx="4609475" cy="4609533"/>
            </a:xfrm>
            <a:solidFill>
              <a:srgbClr val="FFCCFF"/>
            </a:solidFill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DB52417-10D5-4BDC-B0AE-7566C1FDC6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244" y="1979712"/>
                <a:ext cx="4608512" cy="4608000"/>
              </a:xfrm>
              <a:prstGeom prst="ellips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71323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4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F887C190-AC80-445B-99E0-EE9467575A7B}"/>
                  </a:ext>
                </a:extLst>
              </p:cNvPr>
              <p:cNvCxnSpPr>
                <a:stCxn id="8" idx="2"/>
                <a:endCxn id="8" idx="6"/>
              </p:cNvCxnSpPr>
              <p:nvPr/>
            </p:nvCxnSpPr>
            <p:spPr>
              <a:xfrm>
                <a:off x="553244" y="4283712"/>
                <a:ext cx="4608512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C9AE918-C370-4F50-91D0-BDA286B1DC29}"/>
                  </a:ext>
                </a:extLst>
              </p:cNvPr>
              <p:cNvCxnSpPr>
                <a:stCxn id="8" idx="0"/>
                <a:endCxn id="8" idx="4"/>
              </p:cNvCxnSpPr>
              <p:nvPr/>
            </p:nvCxnSpPr>
            <p:spPr>
              <a:xfrm>
                <a:off x="2857500" y="1979712"/>
                <a:ext cx="0" cy="4608000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CE8E1EB4-1F79-4877-8B14-41FC9DA188BC}"/>
                  </a:ext>
                </a:extLst>
              </p:cNvPr>
              <p:cNvCxnSpPr>
                <a:stCxn id="8" idx="7"/>
                <a:endCxn id="8" idx="3"/>
              </p:cNvCxnSpPr>
              <p:nvPr/>
            </p:nvCxnSpPr>
            <p:spPr>
              <a:xfrm flipH="1">
                <a:off x="1228145" y="2654538"/>
                <a:ext cx="3258710" cy="3258348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33CF2B1-11EC-4397-96D6-F32F0E136309}"/>
                  </a:ext>
                </a:extLst>
              </p:cNvPr>
              <p:cNvCxnSpPr>
                <a:stCxn id="8" idx="1"/>
                <a:endCxn id="8" idx="5"/>
              </p:cNvCxnSpPr>
              <p:nvPr/>
            </p:nvCxnSpPr>
            <p:spPr>
              <a:xfrm>
                <a:off x="1228145" y="2654538"/>
                <a:ext cx="3258710" cy="3258348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D064602-9EC1-4927-A001-934CC3FB7DDA}"/>
                  </a:ext>
                </a:extLst>
              </p:cNvPr>
              <p:cNvCxnSpPr/>
              <p:nvPr/>
            </p:nvCxnSpPr>
            <p:spPr>
              <a:xfrm rot="1320000">
                <a:off x="554207" y="4285245"/>
                <a:ext cx="4608512" cy="0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C0471C2-49D1-4825-93D5-AB02FC2A78DE}"/>
                  </a:ext>
                </a:extLst>
              </p:cNvPr>
              <p:cNvCxnSpPr/>
              <p:nvPr/>
            </p:nvCxnSpPr>
            <p:spPr>
              <a:xfrm rot="1320000">
                <a:off x="2858463" y="1981245"/>
                <a:ext cx="0" cy="4608000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F529C73-C3A0-4060-A59A-914AC77BDE32}"/>
                  </a:ext>
                </a:extLst>
              </p:cNvPr>
              <p:cNvCxnSpPr/>
              <p:nvPr/>
            </p:nvCxnSpPr>
            <p:spPr>
              <a:xfrm rot="1320000" flipH="1">
                <a:off x="1229108" y="2656071"/>
                <a:ext cx="3258710" cy="3258348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DFFCD10E-13E1-4C00-8F47-1771BBB8B5A8}"/>
                  </a:ext>
                </a:extLst>
              </p:cNvPr>
              <p:cNvCxnSpPr/>
              <p:nvPr/>
            </p:nvCxnSpPr>
            <p:spPr>
              <a:xfrm rot="1320000">
                <a:off x="1229108" y="2656071"/>
                <a:ext cx="3258710" cy="3258348"/>
              </a:xfrm>
              <a:prstGeom prst="line">
                <a:avLst/>
              </a:prstGeom>
              <a:grp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DDF0AB-F91D-44B9-8594-899522FE3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09" y="2661118"/>
              <a:ext cx="3240360" cy="3240000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D1B41249-127D-453D-B711-4594B7A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位二进制编码的有模运算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068FE-7057-42A0-AF34-52164282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0" y="3964860"/>
            <a:ext cx="5292739" cy="267379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-3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7+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0111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en-US" altLang="zh-CN" sz="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0011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0111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1101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0100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1101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-0011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补码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FBA898-C33E-4AE2-9547-16845A648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B7A08-C191-48E7-A91C-34400A18F219}" type="slidenum">
              <a:rPr lang="zh-CN" altLang="en-US" smtClean="0"/>
              <a:pPr/>
              <a:t>100</a:t>
            </a:fld>
            <a:endParaRPr lang="en-US" altLang="zh-CN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1011D4-3118-4455-AFD4-CEA5DA2C088A}"/>
              </a:ext>
            </a:extLst>
          </p:cNvPr>
          <p:cNvSpPr/>
          <p:nvPr/>
        </p:nvSpPr>
        <p:spPr>
          <a:xfrm>
            <a:off x="5707319" y="1227656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00499A-A86E-45F1-9516-A3E9A6297E20}"/>
              </a:ext>
            </a:extLst>
          </p:cNvPr>
          <p:cNvSpPr/>
          <p:nvPr/>
        </p:nvSpPr>
        <p:spPr>
          <a:xfrm>
            <a:off x="7654162" y="3153254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1450F8-536A-47AD-8D61-C1B1F133A62B}"/>
              </a:ext>
            </a:extLst>
          </p:cNvPr>
          <p:cNvSpPr/>
          <p:nvPr/>
        </p:nvSpPr>
        <p:spPr>
          <a:xfrm>
            <a:off x="7516947" y="2421839"/>
            <a:ext cx="741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011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8530B0-3418-4036-9C1A-704767EA7535}"/>
              </a:ext>
            </a:extLst>
          </p:cNvPr>
          <p:cNvSpPr/>
          <p:nvPr/>
        </p:nvSpPr>
        <p:spPr>
          <a:xfrm>
            <a:off x="7095994" y="1773253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D2BCB9-C0D6-407D-A48D-A1D414CFF5F6}"/>
              </a:ext>
            </a:extLst>
          </p:cNvPr>
          <p:cNvSpPr/>
          <p:nvPr/>
        </p:nvSpPr>
        <p:spPr>
          <a:xfrm>
            <a:off x="6466748" y="1358980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85A38F-B316-4229-9801-55F51EE20ABC}"/>
              </a:ext>
            </a:extLst>
          </p:cNvPr>
          <p:cNvSpPr/>
          <p:nvPr/>
        </p:nvSpPr>
        <p:spPr>
          <a:xfrm>
            <a:off x="7504887" y="3920314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49088-352A-4F1B-AFA3-F80DA43267F8}"/>
              </a:ext>
            </a:extLst>
          </p:cNvPr>
          <p:cNvSpPr/>
          <p:nvPr/>
        </p:nvSpPr>
        <p:spPr>
          <a:xfrm>
            <a:off x="7072409" y="4556495"/>
            <a:ext cx="741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19365A-BF72-4F4C-9930-7C12571FB902}"/>
              </a:ext>
            </a:extLst>
          </p:cNvPr>
          <p:cNvSpPr/>
          <p:nvPr/>
        </p:nvSpPr>
        <p:spPr>
          <a:xfrm>
            <a:off x="6438901" y="4982533"/>
            <a:ext cx="7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27C98E-676F-4B3E-8E18-76F0E5A20A19}"/>
              </a:ext>
            </a:extLst>
          </p:cNvPr>
          <p:cNvSpPr/>
          <p:nvPr/>
        </p:nvSpPr>
        <p:spPr>
          <a:xfrm>
            <a:off x="5661696" y="5134208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000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76E5C0-CD51-4B03-B685-51D926953243}"/>
              </a:ext>
            </a:extLst>
          </p:cNvPr>
          <p:cNvSpPr/>
          <p:nvPr/>
        </p:nvSpPr>
        <p:spPr>
          <a:xfrm>
            <a:off x="4941830" y="4960971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B07677-E9F4-45D5-A343-6CF1D321414B}"/>
              </a:ext>
            </a:extLst>
          </p:cNvPr>
          <p:cNvSpPr/>
          <p:nvPr/>
        </p:nvSpPr>
        <p:spPr>
          <a:xfrm>
            <a:off x="4269500" y="4500893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46BC1B-BFD9-4200-B18F-8524599DFDB4}"/>
              </a:ext>
            </a:extLst>
          </p:cNvPr>
          <p:cNvSpPr/>
          <p:nvPr/>
        </p:nvSpPr>
        <p:spPr>
          <a:xfrm>
            <a:off x="3873363" y="3882614"/>
            <a:ext cx="741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CA5637-3582-480F-AFC3-2127867F694B}"/>
              </a:ext>
            </a:extLst>
          </p:cNvPr>
          <p:cNvSpPr/>
          <p:nvPr/>
        </p:nvSpPr>
        <p:spPr>
          <a:xfrm>
            <a:off x="3721204" y="3139751"/>
            <a:ext cx="741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B099BB-D995-40CC-916F-E09CC0974929}"/>
              </a:ext>
            </a:extLst>
          </p:cNvPr>
          <p:cNvSpPr/>
          <p:nvPr/>
        </p:nvSpPr>
        <p:spPr>
          <a:xfrm>
            <a:off x="3871649" y="2378933"/>
            <a:ext cx="741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CA2B98-B5EB-4F31-8FBB-32370D4D69DB}"/>
              </a:ext>
            </a:extLst>
          </p:cNvPr>
          <p:cNvSpPr/>
          <p:nvPr/>
        </p:nvSpPr>
        <p:spPr>
          <a:xfrm>
            <a:off x="4345114" y="1778684"/>
            <a:ext cx="726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111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CD9DE91-4E85-43F3-B5E7-151C79EA0FD2}"/>
              </a:ext>
            </a:extLst>
          </p:cNvPr>
          <p:cNvSpPr/>
          <p:nvPr/>
        </p:nvSpPr>
        <p:spPr>
          <a:xfrm>
            <a:off x="4950608" y="1354092"/>
            <a:ext cx="71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1111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E78CC20-4A9A-4FF0-9812-2EF5CD8F4392}"/>
              </a:ext>
            </a:extLst>
          </p:cNvPr>
          <p:cNvCxnSpPr>
            <a:cxnSpLocks/>
          </p:cNvCxnSpPr>
          <p:nvPr/>
        </p:nvCxnSpPr>
        <p:spPr>
          <a:xfrm rot="23040">
            <a:off x="4516567" y="3352726"/>
            <a:ext cx="3095697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36F652-D0C3-4D66-AFAC-89AEE55F7D53}"/>
              </a:ext>
            </a:extLst>
          </p:cNvPr>
          <p:cNvCxnSpPr>
            <a:cxnSpLocks/>
          </p:cNvCxnSpPr>
          <p:nvPr/>
        </p:nvCxnSpPr>
        <p:spPr>
          <a:xfrm rot="23040">
            <a:off x="6064416" y="1805050"/>
            <a:ext cx="0" cy="3095352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6CCE5A5-F034-42F3-9190-F443900D9A76}"/>
              </a:ext>
            </a:extLst>
          </p:cNvPr>
          <p:cNvCxnSpPr>
            <a:cxnSpLocks/>
          </p:cNvCxnSpPr>
          <p:nvPr/>
        </p:nvCxnSpPr>
        <p:spPr>
          <a:xfrm rot="23040" flipH="1">
            <a:off x="4969922" y="2258354"/>
            <a:ext cx="2188988" cy="21887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41FFF9B-B1B3-4A45-841A-AFF436BCFF16}"/>
              </a:ext>
            </a:extLst>
          </p:cNvPr>
          <p:cNvCxnSpPr>
            <a:cxnSpLocks/>
          </p:cNvCxnSpPr>
          <p:nvPr/>
        </p:nvCxnSpPr>
        <p:spPr>
          <a:xfrm rot="23040">
            <a:off x="4969922" y="2258354"/>
            <a:ext cx="2188988" cy="21887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54E06C4-A7BA-40BD-AD9D-3DF025836001}"/>
              </a:ext>
            </a:extLst>
          </p:cNvPr>
          <p:cNvCxnSpPr>
            <a:cxnSpLocks/>
          </p:cNvCxnSpPr>
          <p:nvPr/>
        </p:nvCxnSpPr>
        <p:spPr>
          <a:xfrm rot="1343040">
            <a:off x="4517207" y="3353759"/>
            <a:ext cx="3095697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D72932-95C8-45E7-89BB-F621D488B94E}"/>
              </a:ext>
            </a:extLst>
          </p:cNvPr>
          <p:cNvCxnSpPr>
            <a:cxnSpLocks/>
          </p:cNvCxnSpPr>
          <p:nvPr/>
        </p:nvCxnSpPr>
        <p:spPr>
          <a:xfrm rot="1343040">
            <a:off x="6065055" y="1806084"/>
            <a:ext cx="0" cy="3095352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928DF2-1DA6-4FB3-971E-297F074E5D5A}"/>
              </a:ext>
            </a:extLst>
          </p:cNvPr>
          <p:cNvCxnSpPr>
            <a:cxnSpLocks/>
          </p:cNvCxnSpPr>
          <p:nvPr/>
        </p:nvCxnSpPr>
        <p:spPr>
          <a:xfrm rot="1343040" flipH="1">
            <a:off x="4970562" y="2259388"/>
            <a:ext cx="2188988" cy="21887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22ECC02-68C1-471A-9310-9CA45EE0852A}"/>
              </a:ext>
            </a:extLst>
          </p:cNvPr>
          <p:cNvCxnSpPr>
            <a:cxnSpLocks/>
          </p:cNvCxnSpPr>
          <p:nvPr/>
        </p:nvCxnSpPr>
        <p:spPr>
          <a:xfrm rot="1343040">
            <a:off x="4970562" y="2259388"/>
            <a:ext cx="2188988" cy="218874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44571EA0-2878-4A3A-909B-7AA3E21A7D91}"/>
              </a:ext>
            </a:extLst>
          </p:cNvPr>
          <p:cNvSpPr>
            <a:spLocks noChangeAspect="1"/>
          </p:cNvSpPr>
          <p:nvPr/>
        </p:nvSpPr>
        <p:spPr>
          <a:xfrm rot="23040">
            <a:off x="4844883" y="2134062"/>
            <a:ext cx="2444763" cy="2444491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54D55A-7AED-4096-A4D0-7C0D33C89714}"/>
              </a:ext>
            </a:extLst>
          </p:cNvPr>
          <p:cNvSpPr/>
          <p:nvPr/>
        </p:nvSpPr>
        <p:spPr>
          <a:xfrm>
            <a:off x="6789141" y="76535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C0314F-0458-4A6E-AD84-4CDFA4DD9541}"/>
              </a:ext>
            </a:extLst>
          </p:cNvPr>
          <p:cNvSpPr/>
          <p:nvPr/>
        </p:nvSpPr>
        <p:spPr>
          <a:xfrm>
            <a:off x="7628320" y="12696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2FC04C-4F39-438D-A1F2-6ACD7DCC8BE6}"/>
              </a:ext>
            </a:extLst>
          </p:cNvPr>
          <p:cNvSpPr/>
          <p:nvPr/>
        </p:nvSpPr>
        <p:spPr>
          <a:xfrm>
            <a:off x="8167917" y="218217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2AE5821-30E0-41FC-9CB7-7554521CBD13}"/>
              </a:ext>
            </a:extLst>
          </p:cNvPr>
          <p:cNvSpPr/>
          <p:nvPr/>
        </p:nvSpPr>
        <p:spPr>
          <a:xfrm>
            <a:off x="8340372" y="31142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0000FF"/>
              </a:solidFill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E739308-2883-4DB7-A020-FA87D6056E39}"/>
              </a:ext>
            </a:extLst>
          </p:cNvPr>
          <p:cNvSpPr/>
          <p:nvPr/>
        </p:nvSpPr>
        <p:spPr>
          <a:xfrm>
            <a:off x="8148151" y="413538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40B93D4-6B15-4F1B-8711-B33AB903C998}"/>
              </a:ext>
            </a:extLst>
          </p:cNvPr>
          <p:cNvSpPr/>
          <p:nvPr/>
        </p:nvSpPr>
        <p:spPr>
          <a:xfrm>
            <a:off x="7583851" y="494111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6D4024-CD16-4ED0-A25E-3DBD24ED1A80}"/>
              </a:ext>
            </a:extLst>
          </p:cNvPr>
          <p:cNvSpPr/>
          <p:nvPr/>
        </p:nvSpPr>
        <p:spPr>
          <a:xfrm>
            <a:off x="6812906" y="545417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0000FF"/>
              </a:solidFill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8497929-C0E9-4E7D-BAA0-2352E335701E}"/>
              </a:ext>
            </a:extLst>
          </p:cNvPr>
          <p:cNvSpPr/>
          <p:nvPr/>
        </p:nvSpPr>
        <p:spPr>
          <a:xfrm>
            <a:off x="5915472" y="560133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11EFFAA-D702-4056-9A70-491D9FDC7C94}"/>
              </a:ext>
            </a:extLst>
          </p:cNvPr>
          <p:cNvSpPr/>
          <p:nvPr/>
        </p:nvSpPr>
        <p:spPr>
          <a:xfrm>
            <a:off x="5001254" y="544397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9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328A30-4371-42C5-97B9-0E1430F6E11E}"/>
              </a:ext>
            </a:extLst>
          </p:cNvPr>
          <p:cNvSpPr/>
          <p:nvPr/>
        </p:nvSpPr>
        <p:spPr>
          <a:xfrm>
            <a:off x="3982713" y="4923665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10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F8509BB-EB9C-4078-9D94-BE050C3B2F6C}"/>
              </a:ext>
            </a:extLst>
          </p:cNvPr>
          <p:cNvSpPr/>
          <p:nvPr/>
        </p:nvSpPr>
        <p:spPr>
          <a:xfrm>
            <a:off x="3433491" y="4080570"/>
            <a:ext cx="565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3F3DEF6-9587-4000-A4A3-BF0EE8D7A1A1}"/>
              </a:ext>
            </a:extLst>
          </p:cNvPr>
          <p:cNvSpPr/>
          <p:nvPr/>
        </p:nvSpPr>
        <p:spPr>
          <a:xfrm>
            <a:off x="3211917" y="3104353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12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C40BA04-9235-47EC-8E28-ABA72F6D4FBC}"/>
              </a:ext>
            </a:extLst>
          </p:cNvPr>
          <p:cNvSpPr/>
          <p:nvPr/>
        </p:nvSpPr>
        <p:spPr>
          <a:xfrm>
            <a:off x="3382542" y="2128558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13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F361E51-E835-4574-9B26-6E4000A76B52}"/>
              </a:ext>
            </a:extLst>
          </p:cNvPr>
          <p:cNvSpPr/>
          <p:nvPr/>
        </p:nvSpPr>
        <p:spPr>
          <a:xfrm>
            <a:off x="3956406" y="127753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14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6422EF-64F8-432F-8469-D3EC1F20A4E8}"/>
              </a:ext>
            </a:extLst>
          </p:cNvPr>
          <p:cNvSpPr/>
          <p:nvPr/>
        </p:nvSpPr>
        <p:spPr>
          <a:xfrm>
            <a:off x="4796710" y="76199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4574E6C-F2F0-466F-94D3-8661E961B1B9}"/>
              </a:ext>
            </a:extLst>
          </p:cNvPr>
          <p:cNvSpPr/>
          <p:nvPr/>
        </p:nvSpPr>
        <p:spPr>
          <a:xfrm>
            <a:off x="5850859" y="58393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ABCB25D-8AF6-4290-A88B-0C04806E1A96}"/>
              </a:ext>
            </a:extLst>
          </p:cNvPr>
          <p:cNvGrpSpPr/>
          <p:nvPr/>
        </p:nvGrpSpPr>
        <p:grpSpPr>
          <a:xfrm rot="20258087">
            <a:off x="4679449" y="1968223"/>
            <a:ext cx="2772009" cy="2772007"/>
            <a:chOff x="4679449" y="1968223"/>
            <a:chExt cx="2772009" cy="2772007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E863D94-756F-449A-8C67-F608800D3489}"/>
                </a:ext>
              </a:extLst>
            </p:cNvPr>
            <p:cNvCxnSpPr>
              <a:cxnSpLocks/>
            </p:cNvCxnSpPr>
            <p:nvPr/>
          </p:nvCxnSpPr>
          <p:spPr>
            <a:xfrm rot="20963040" flipH="1">
              <a:off x="5940590" y="3364392"/>
              <a:ext cx="233364" cy="1197670"/>
            </a:xfrm>
            <a:prstGeom prst="straightConnector1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tailEnd type="triangle" w="med" len="lg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F746749-9A2F-4245-9587-0DC923C1EB8A}"/>
                </a:ext>
              </a:extLst>
            </p:cNvPr>
            <p:cNvCxnSpPr>
              <a:cxnSpLocks/>
            </p:cNvCxnSpPr>
            <p:nvPr/>
          </p:nvCxnSpPr>
          <p:spPr>
            <a:xfrm rot="20963040">
              <a:off x="6114059" y="3253144"/>
              <a:ext cx="1023938" cy="664270"/>
            </a:xfrm>
            <a:prstGeom prst="straightConnector1">
              <a:avLst/>
            </a:prstGeom>
            <a:noFill/>
            <a:ln w="76200" cap="flat" cmpd="sng" algn="ctr">
              <a:solidFill>
                <a:srgbClr val="FF8989"/>
              </a:solidFill>
              <a:prstDash val="solid"/>
              <a:miter lim="800000"/>
              <a:tailEnd type="triangle" w="med" len="lg"/>
            </a:ln>
            <a:effectLst/>
          </p:spPr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2C1C958-40E5-4E2F-876D-92A9CB00B4D0}"/>
                </a:ext>
              </a:extLst>
            </p:cNvPr>
            <p:cNvSpPr>
              <a:spLocks noChangeAspect="1"/>
            </p:cNvSpPr>
            <p:nvPr/>
          </p:nvSpPr>
          <p:spPr>
            <a:xfrm rot="20963040">
              <a:off x="5917618" y="3209130"/>
              <a:ext cx="288032" cy="28803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00C8C770-6E12-498B-87CF-5611ABABB1F2}"/>
                </a:ext>
              </a:extLst>
            </p:cNvPr>
            <p:cNvSpPr>
              <a:spLocks noChangeAspect="1"/>
            </p:cNvSpPr>
            <p:nvPr/>
          </p:nvSpPr>
          <p:spPr>
            <a:xfrm rot="20963040">
              <a:off x="4679458" y="1968230"/>
              <a:ext cx="2772000" cy="2772000"/>
            </a:xfrm>
            <a:prstGeom prst="arc">
              <a:avLst>
                <a:gd name="adj1" fmla="val 6311565"/>
                <a:gd name="adj2" fmla="val 1787797"/>
              </a:avLst>
            </a:prstGeom>
            <a:noFill/>
            <a:ln w="76200" cap="flat" cmpd="sng" algn="ctr">
              <a:solidFill>
                <a:srgbClr val="00CC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AF17C973-4C8A-4E91-AFA4-BAC2F83B4A1B}"/>
                </a:ext>
              </a:extLst>
            </p:cNvPr>
            <p:cNvSpPr>
              <a:spLocks noChangeAspect="1"/>
            </p:cNvSpPr>
            <p:nvPr/>
          </p:nvSpPr>
          <p:spPr>
            <a:xfrm rot="20963040">
              <a:off x="4679449" y="1968223"/>
              <a:ext cx="2772000" cy="2772000"/>
            </a:xfrm>
            <a:prstGeom prst="arc">
              <a:avLst>
                <a:gd name="adj1" fmla="val 2141946"/>
                <a:gd name="adj2" fmla="val 5851848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rtlCol="0" anchor="ctr"/>
            <a:lstStyle/>
            <a:p>
              <a:pPr marL="0" marR="0" lvl="0" indent="0" defTabSz="71323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29FCFE-E325-4F84-AEA7-3E346FD23CBF}"/>
                </a:ext>
              </a:extLst>
            </p:cNvPr>
            <p:cNvSpPr/>
            <p:nvPr/>
          </p:nvSpPr>
          <p:spPr>
            <a:xfrm rot="19041236">
              <a:off x="4788535" y="2287272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713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0" dirty="0">
                  <a:solidFill>
                    <a:srgbClr val="00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</a:t>
              </a:r>
              <a:r>
                <a:rPr lang="en-US" altLang="zh-CN" sz="3600" b="0" dirty="0">
                  <a:solidFill>
                    <a:srgbClr val="00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endParaRPr lang="zh-CN" altLang="en-US" sz="3600" b="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A7B4B7-BE55-4DE4-B638-E576CEEB618E}"/>
                </a:ext>
              </a:extLst>
            </p:cNvPr>
            <p:cNvSpPr/>
            <p:nvPr/>
          </p:nvSpPr>
          <p:spPr>
            <a:xfrm rot="19477916">
              <a:off x="6137417" y="3924887"/>
              <a:ext cx="8771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71323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0" dirty="0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减</a:t>
              </a:r>
              <a:r>
                <a:rPr lang="en-US" altLang="zh-CN" sz="3600" b="0" dirty="0">
                  <a:solidFill>
                    <a:srgbClr val="FF66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3600" b="0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204521AF-9603-4A9E-A9E9-E5777B2A42E4}"/>
              </a:ext>
            </a:extLst>
          </p:cNvPr>
          <p:cNvSpPr/>
          <p:nvPr/>
        </p:nvSpPr>
        <p:spPr>
          <a:xfrm>
            <a:off x="1547664" y="72156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模＝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16</a:t>
            </a:r>
            <a:endParaRPr lang="zh-CN" altLang="en-US" sz="3200" dirty="0">
              <a:solidFill>
                <a:srgbClr val="0000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7" name="动作按钮: 上一张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6043EAD-2FD6-4530-AEF7-99CF26FF29F3}"/>
              </a:ext>
            </a:extLst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6B88994-C5CA-422A-BD9E-915413762776}"/>
              </a:ext>
            </a:extLst>
          </p:cNvPr>
          <p:cNvSpPr/>
          <p:nvPr/>
        </p:nvSpPr>
        <p:spPr>
          <a:xfrm>
            <a:off x="5843369" y="25574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36ACF8-3CB7-44A0-96D3-B5A959C2CC6B}"/>
              </a:ext>
            </a:extLst>
          </p:cNvPr>
          <p:cNvSpPr/>
          <p:nvPr/>
        </p:nvSpPr>
        <p:spPr>
          <a:xfrm>
            <a:off x="6879591" y="435624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8AB370-D852-4FD4-9432-A0958A922924}"/>
              </a:ext>
            </a:extLst>
          </p:cNvPr>
          <p:cNvSpPr/>
          <p:nvPr/>
        </p:nvSpPr>
        <p:spPr>
          <a:xfrm>
            <a:off x="7874056" y="106117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D56C1E5-3952-4251-800E-3137B162016F}"/>
              </a:ext>
            </a:extLst>
          </p:cNvPr>
          <p:cNvSpPr/>
          <p:nvPr/>
        </p:nvSpPr>
        <p:spPr>
          <a:xfrm>
            <a:off x="8458933" y="207364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80C34A3-271C-45E7-AA33-CE8EFE202458}"/>
              </a:ext>
            </a:extLst>
          </p:cNvPr>
          <p:cNvSpPr/>
          <p:nvPr/>
        </p:nvSpPr>
        <p:spPr>
          <a:xfrm>
            <a:off x="8651454" y="311429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highlight>
                  <a:srgbClr val="FFFF00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rgbClr val="FF6600"/>
              </a:solidFill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7BC00D3-6713-4CB5-9B98-BA782B39EADF}"/>
              </a:ext>
            </a:extLst>
          </p:cNvPr>
          <p:cNvSpPr/>
          <p:nvPr/>
        </p:nvSpPr>
        <p:spPr>
          <a:xfrm>
            <a:off x="8385261" y="437550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8A0DEF-823F-48A2-AD1A-FA9B8810B877}"/>
              </a:ext>
            </a:extLst>
          </p:cNvPr>
          <p:cNvSpPr/>
          <p:nvPr/>
        </p:nvSpPr>
        <p:spPr>
          <a:xfrm>
            <a:off x="7784333" y="5202723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22DA39-5EE7-4086-A024-04E13E23EFA7}"/>
              </a:ext>
            </a:extLst>
          </p:cNvPr>
          <p:cNvSpPr/>
          <p:nvPr/>
        </p:nvSpPr>
        <p:spPr>
          <a:xfrm>
            <a:off x="6955724" y="576636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highlight>
                  <a:srgbClr val="FFFF00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7</a:t>
            </a:r>
            <a:endParaRPr lang="zh-CN" altLang="en-US" dirty="0">
              <a:solidFill>
                <a:srgbClr val="FF6600"/>
              </a:solidFill>
              <a:highlight>
                <a:srgbClr val="FFFF00"/>
              </a:highlight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1048EA9-EBE7-4BB9-B1EB-8DC45DFB9F63}"/>
              </a:ext>
            </a:extLst>
          </p:cNvPr>
          <p:cNvSpPr/>
          <p:nvPr/>
        </p:nvSpPr>
        <p:spPr>
          <a:xfrm>
            <a:off x="5879931" y="5932705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-8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B48D56-C010-41EF-8F73-13881691EF53}"/>
              </a:ext>
            </a:extLst>
          </p:cNvPr>
          <p:cNvSpPr/>
          <p:nvPr/>
        </p:nvSpPr>
        <p:spPr>
          <a:xfrm>
            <a:off x="4788497" y="578897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-7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29CA19F-AE9A-4286-B54F-23363F794D86}"/>
              </a:ext>
            </a:extLst>
          </p:cNvPr>
          <p:cNvSpPr/>
          <p:nvPr/>
        </p:nvSpPr>
        <p:spPr>
          <a:xfrm>
            <a:off x="3693253" y="518778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-6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6801361-8C79-45F7-814C-95F73B7EB85D}"/>
              </a:ext>
            </a:extLst>
          </p:cNvPr>
          <p:cNvSpPr/>
          <p:nvPr/>
        </p:nvSpPr>
        <p:spPr>
          <a:xfrm>
            <a:off x="3067899" y="424038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-5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3C11C92-AC1F-4B58-9896-6B454351A579}"/>
              </a:ext>
            </a:extLst>
          </p:cNvPr>
          <p:cNvSpPr/>
          <p:nvPr/>
        </p:nvSpPr>
        <p:spPr>
          <a:xfrm>
            <a:off x="2717275" y="314396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-4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C784EB7-F965-4B32-832A-1A8F0B6E0D4C}"/>
              </a:ext>
            </a:extLst>
          </p:cNvPr>
          <p:cNvSpPr/>
          <p:nvPr/>
        </p:nvSpPr>
        <p:spPr>
          <a:xfrm>
            <a:off x="2969943" y="196125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-3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644FC23-019C-4EBF-A8F3-BCC447D0C9FA}"/>
              </a:ext>
            </a:extLst>
          </p:cNvPr>
          <p:cNvSpPr/>
          <p:nvPr/>
        </p:nvSpPr>
        <p:spPr>
          <a:xfrm>
            <a:off x="3553945" y="1051220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-2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65A719B-9555-4512-B6D0-AB43CBB1CFD9}"/>
              </a:ext>
            </a:extLst>
          </p:cNvPr>
          <p:cNvSpPr/>
          <p:nvPr/>
        </p:nvSpPr>
        <p:spPr>
          <a:xfrm>
            <a:off x="4639904" y="41635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713232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66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-1</a:t>
            </a:r>
            <a:endParaRPr lang="zh-CN" altLang="en-US" dirty="0">
              <a:solidFill>
                <a:srgbClr val="FF66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04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FF34A8-85D7-4F33-B6F5-052A893FC41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25193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若用 </a:t>
            </a:r>
            <a:r>
              <a:rPr lang="en-US" altLang="zh-CN" i="1" dirty="0" err="1">
                <a:solidFill>
                  <a:srgbClr val="000000"/>
                </a:solidFill>
              </a:rPr>
              <a:t>Xs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 dirty="0">
                <a:solidFill>
                  <a:srgbClr val="000000"/>
                </a:solidFill>
              </a:rPr>
              <a:t>Ys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 dirty="0" err="1">
                <a:solidFill>
                  <a:srgbClr val="000000"/>
                </a:solidFill>
              </a:rPr>
              <a:t>Zs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分别表示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两个操作数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及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运算结果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符号位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，当两同号数求和或异号数求差时，就有可能发生溢出。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溢出是否发生可根据运算前后的符号位进行判别，其逻辑表达式为：</a:t>
            </a:r>
            <a:endParaRPr lang="zh-CN" altLang="en-US" dirty="0"/>
          </a:p>
        </p:txBody>
      </p:sp>
      <p:sp>
        <p:nvSpPr>
          <p:cNvPr id="138650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根据运算前后的</a:t>
            </a:r>
            <a:r>
              <a:rPr lang="zh-CN" altLang="en-US">
                <a:solidFill>
                  <a:srgbClr val="9900FF"/>
                </a:solidFill>
                <a:latin typeface="Arial" charset="0"/>
                <a:ea typeface="黑体" pitchFamily="2" charset="-122"/>
              </a:rPr>
              <a:t>符号位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进行判断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6513" name="Object 17"/>
              <p:cNvSpPr txBox="1"/>
              <p:nvPr/>
            </p:nvSpPr>
            <p:spPr bwMode="auto">
              <a:xfrm>
                <a:off x="993775" y="3429000"/>
                <a:ext cx="7106047" cy="703051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0" smtClean="0">
                          <a:solidFill>
                            <a:srgbClr val="C00000"/>
                          </a:solidFill>
                          <a:latin typeface="+mn-lt"/>
                        </a:rPr>
                        <m:t>O</m:t>
                      </m:r>
                      <m:r>
                        <m:rPr>
                          <m:nor/>
                        </m:rPr>
                        <a:rPr lang="zh-CN" altLang="en-US" sz="3200" b="0" smtClean="0">
                          <a:solidFill>
                            <a:srgbClr val="C00000"/>
                          </a:solidFill>
                          <a:latin typeface="+mn-lt"/>
                        </a:rPr>
                        <m:t>F</m:t>
                      </m:r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bar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bar>
                        <m:barPr>
                          <m:pos m:val="top"/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bar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bar>
                      <m:r>
                        <a:rPr lang="zh-CN" alt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86513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775" y="3429000"/>
                <a:ext cx="7106047" cy="703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5107919" y="4293096"/>
            <a:ext cx="3494484" cy="1948474"/>
            <a:chOff x="5107919" y="4504862"/>
            <a:chExt cx="3494484" cy="1948474"/>
          </a:xfrm>
        </p:grpSpPr>
        <p:cxnSp>
          <p:nvCxnSpPr>
            <p:cNvPr id="9" name="直接连接符 8"/>
            <p:cNvCxnSpPr/>
            <p:nvPr/>
          </p:nvCxnSpPr>
          <p:spPr bwMode="auto">
            <a:xfrm flipV="1">
              <a:off x="6182179" y="5533469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7073132" y="5533468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7085191" y="6140389"/>
              <a:ext cx="0" cy="3129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6370155" y="6140389"/>
              <a:ext cx="0" cy="3129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6615750" y="4763370"/>
              <a:ext cx="0" cy="246879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6010115" y="6140388"/>
              <a:ext cx="0" cy="312948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6614679" y="4600180"/>
              <a:ext cx="0" cy="182242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5154593" y="4574481"/>
              <a:ext cx="1499616" cy="6647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145449" y="4541143"/>
              <a:ext cx="570" cy="1912193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107919" y="6417568"/>
              <a:ext cx="938551" cy="6092"/>
            </a:xfrm>
            <a:prstGeom prst="line">
              <a:avLst/>
            </a:prstGeom>
            <a:noFill/>
            <a:ln w="762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矩形 18"/>
            <p:cNvSpPr/>
            <p:nvPr/>
          </p:nvSpPr>
          <p:spPr bwMode="auto">
            <a:xfrm>
              <a:off x="7738307" y="4504862"/>
              <a:ext cx="864096" cy="360040"/>
            </a:xfrm>
            <a:prstGeom prst="rect">
              <a:avLst/>
            </a:prstGeom>
            <a:solidFill>
              <a:srgbClr val="CC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PSW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6874211" y="4691301"/>
              <a:ext cx="0" cy="318948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6874211" y="4691301"/>
              <a:ext cx="864096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2" name="任意多边形 21"/>
            <p:cNvSpPr/>
            <p:nvPr/>
          </p:nvSpPr>
          <p:spPr bwMode="auto">
            <a:xfrm>
              <a:off x="5871730" y="5010249"/>
              <a:ext cx="1504950" cy="523220"/>
            </a:xfrm>
            <a:custGeom>
              <a:avLst/>
              <a:gdLst>
                <a:gd name="connsiteX0" fmla="*/ 750094 w 1504950"/>
                <a:gd name="connsiteY0" fmla="*/ 350044 h 507207"/>
                <a:gd name="connsiteX1" fmla="*/ 859631 w 1504950"/>
                <a:gd name="connsiteY1" fmla="*/ 507207 h 507207"/>
                <a:gd name="connsiteX2" fmla="*/ 1504950 w 1504950"/>
                <a:gd name="connsiteY2" fmla="*/ 504825 h 507207"/>
                <a:gd name="connsiteX3" fmla="*/ 1259681 w 1504950"/>
                <a:gd name="connsiteY3" fmla="*/ 0 h 507207"/>
                <a:gd name="connsiteX4" fmla="*/ 233362 w 1504950"/>
                <a:gd name="connsiteY4" fmla="*/ 7144 h 507207"/>
                <a:gd name="connsiteX5" fmla="*/ 0 w 1504950"/>
                <a:gd name="connsiteY5" fmla="*/ 504825 h 507207"/>
                <a:gd name="connsiteX6" fmla="*/ 640556 w 1504950"/>
                <a:gd name="connsiteY6" fmla="*/ 504825 h 507207"/>
                <a:gd name="connsiteX7" fmla="*/ 750094 w 1504950"/>
                <a:gd name="connsiteY7" fmla="*/ 350044 h 50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950" h="507207">
                  <a:moveTo>
                    <a:pt x="750094" y="350044"/>
                  </a:moveTo>
                  <a:lnTo>
                    <a:pt x="859631" y="507207"/>
                  </a:lnTo>
                  <a:lnTo>
                    <a:pt x="1504950" y="504825"/>
                  </a:lnTo>
                  <a:lnTo>
                    <a:pt x="1259681" y="0"/>
                  </a:lnTo>
                  <a:lnTo>
                    <a:pt x="233362" y="7144"/>
                  </a:lnTo>
                  <a:lnTo>
                    <a:pt x="0" y="504825"/>
                  </a:lnTo>
                  <a:lnTo>
                    <a:pt x="640556" y="504825"/>
                  </a:lnTo>
                  <a:lnTo>
                    <a:pt x="750094" y="350044"/>
                  </a:lnTo>
                  <a:close/>
                </a:path>
              </a:pathLst>
            </a:custGeom>
            <a:solidFill>
              <a:srgbClr val="FFCC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14853" y="4947290"/>
              <a:ext cx="4187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Σ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6686235" y="5780348"/>
              <a:ext cx="864096" cy="360040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R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13291" y="5780348"/>
              <a:ext cx="864096" cy="360040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AC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483768" y="545969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某运算器结构：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BF74E-83E4-4BCF-BD85-4A1F222DB3A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4103688"/>
          </a:xfrm>
        </p:spPr>
        <p:txBody>
          <a:bodyPr/>
          <a:lstStyle/>
          <a:p>
            <a:pPr marL="357188" indent="-357188"/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中，进行定点算术运算是否发生溢出，通常是由</a:t>
            </a:r>
            <a:r>
              <a:rPr lang="en-US" altLang="zh-CN" dirty="0"/>
              <a:t>CPU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C0000"/>
                </a:solidFill>
              </a:rPr>
              <a:t>硬件逻辑电路</a:t>
            </a:r>
            <a:r>
              <a:rPr lang="zh-CN" altLang="en-US" dirty="0"/>
              <a:t>进行检测。</a:t>
            </a:r>
          </a:p>
          <a:p>
            <a:pPr marL="357188" indent="-357188"/>
            <a:r>
              <a:rPr lang="zh-CN" altLang="en-US" dirty="0"/>
              <a:t>一旦溢出发生，则会</a:t>
            </a:r>
          </a:p>
          <a:p>
            <a:pPr marL="815975" lvl="1"/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中的标志寄存器中建立</a:t>
            </a:r>
            <a:r>
              <a:rPr lang="zh-CN" altLang="en-US" dirty="0">
                <a:solidFill>
                  <a:srgbClr val="0000FF"/>
                </a:solidFill>
              </a:rPr>
              <a:t>溢出标志 </a:t>
            </a:r>
            <a:r>
              <a:rPr lang="en-US" altLang="zh-CN" dirty="0">
                <a:solidFill>
                  <a:srgbClr val="0000FF"/>
                </a:solidFill>
              </a:rPr>
              <a:t>OF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815975" lvl="1"/>
            <a:r>
              <a:rPr lang="zh-CN" altLang="en-US" dirty="0"/>
              <a:t>或者产生</a:t>
            </a:r>
            <a:r>
              <a:rPr lang="zh-CN" altLang="en-US" dirty="0">
                <a:solidFill>
                  <a:srgbClr val="0000FF"/>
                </a:solidFill>
              </a:rPr>
              <a:t>溢出中断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08AD5-F845-4A54-B3DF-7D39528163D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一位</a:t>
            </a:r>
            <a:r>
              <a:rPr lang="zh-CN" altLang="en-US">
                <a:solidFill>
                  <a:srgbClr val="0000FF"/>
                </a:solidFill>
              </a:rPr>
              <a:t>全加器</a:t>
            </a:r>
            <a:r>
              <a:rPr lang="zh-CN" altLang="en-US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640763" cy="2447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设一位全加器的输入分别为 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，低一位对该位的进位为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</a:rPr>
              <a:t>i</a:t>
            </a:r>
            <a:r>
              <a:rPr lang="en-US" altLang="zh-CN" baseline="-30000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。全加器的结果和向高一位的进位分别用 </a:t>
            </a:r>
            <a:r>
              <a:rPr lang="en-US" altLang="zh-CN" dirty="0">
                <a:solidFill>
                  <a:srgbClr val="000000"/>
                </a:solidFill>
              </a:rPr>
              <a:t>Z</a:t>
            </a:r>
            <a:r>
              <a:rPr lang="en-US" altLang="zh-CN" baseline="-30000" dirty="0">
                <a:solidFill>
                  <a:srgbClr val="000000"/>
                </a:solidFill>
              </a:rPr>
              <a:t>i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和 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baseline="-30000" dirty="0">
                <a:solidFill>
                  <a:srgbClr val="000000"/>
                </a:solidFill>
              </a:rPr>
              <a:t>i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baseline="-30000" dirty="0">
                <a:solidFill>
                  <a:srgbClr val="000000"/>
                </a:solidFill>
              </a:rPr>
              <a:t>1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表示。则一位全加器所实现的逻辑表达式：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CC0000"/>
                </a:solidFill>
                <a:cs typeface="Times New Roman" pitchFamily="18" charset="0"/>
              </a:rPr>
              <a:t>Z</a:t>
            </a:r>
            <a:r>
              <a:rPr lang="en-US" altLang="zh-CN" i="1" baseline="-30000" dirty="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dirty="0" err="1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altLang="zh-CN" i="1" baseline="-30000" dirty="0" err="1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 dirty="0" err="1">
                <a:solidFill>
                  <a:srgbClr val="CC0000"/>
                </a:solidFill>
                <a:cs typeface="Times New Roman" pitchFamily="18" charset="0"/>
              </a:rPr>
              <a:t>⊕Y</a:t>
            </a:r>
            <a:r>
              <a:rPr lang="en-US" altLang="zh-CN" i="1" baseline="-30000" dirty="0" err="1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 dirty="0" err="1">
                <a:solidFill>
                  <a:srgbClr val="CC0000"/>
                </a:solidFill>
                <a:cs typeface="Times New Roman" pitchFamily="18" charset="0"/>
              </a:rPr>
              <a:t>⊕C</a:t>
            </a:r>
            <a:r>
              <a:rPr lang="en-US" altLang="zh-CN" i="1" baseline="-30000" dirty="0" err="1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i="1" baseline="-30000" dirty="0">
              <a:solidFill>
                <a:srgbClr val="CC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CC0000"/>
                </a:solidFill>
              </a:rPr>
              <a:t>	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en-US" altLang="zh-CN" i="1" baseline="-30000" dirty="0">
                <a:solidFill>
                  <a:srgbClr val="CC0000"/>
                </a:solidFill>
              </a:rPr>
              <a:t>i</a:t>
            </a:r>
            <a:r>
              <a:rPr lang="zh-CN" altLang="en-US" baseline="-30000" dirty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baseline="-30000" dirty="0">
                <a:solidFill>
                  <a:srgbClr val="CC0000"/>
                </a:solidFill>
              </a:rPr>
              <a:t>1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C0000"/>
                </a:solidFill>
              </a:rPr>
              <a:t>X</a:t>
            </a:r>
            <a:r>
              <a:rPr lang="en-US" altLang="zh-CN" i="1" baseline="-30000" dirty="0" err="1">
                <a:solidFill>
                  <a:srgbClr val="CC0000"/>
                </a:solidFill>
              </a:rPr>
              <a:t>i</a:t>
            </a:r>
            <a:r>
              <a:rPr lang="en-US" altLang="zh-CN" dirty="0" err="1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 dirty="0" err="1">
                <a:solidFill>
                  <a:srgbClr val="CC0000"/>
                </a:solidFill>
              </a:rPr>
              <a:t>Y</a:t>
            </a:r>
            <a:r>
              <a:rPr lang="en-US" altLang="zh-CN" i="1" baseline="-30000" dirty="0" err="1">
                <a:solidFill>
                  <a:srgbClr val="CC0000"/>
                </a:solidFill>
              </a:rPr>
              <a:t>i</a:t>
            </a:r>
            <a:r>
              <a:rPr lang="en-US" altLang="zh-CN" dirty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CC0000"/>
                </a:solidFill>
              </a:rPr>
              <a:t>X</a:t>
            </a:r>
            <a:r>
              <a:rPr lang="en-US" altLang="zh-CN" i="1" baseline="-30000" dirty="0">
                <a:solidFill>
                  <a:srgbClr val="CC0000"/>
                </a:solidFill>
              </a:rPr>
              <a:t>i</a:t>
            </a:r>
            <a:r>
              <a:rPr lang="zh-CN" altLang="en-US" dirty="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i="1" baseline="-30000" dirty="0">
                <a:solidFill>
                  <a:srgbClr val="CC0000"/>
                </a:solidFill>
              </a:rPr>
              <a:t>i</a:t>
            </a:r>
            <a:r>
              <a:rPr lang="en-US" altLang="zh-CN" dirty="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en-US" altLang="zh-CN" i="1" baseline="-30000" dirty="0">
                <a:solidFill>
                  <a:srgbClr val="CC0000"/>
                </a:solidFill>
              </a:rPr>
              <a:t>i</a:t>
            </a:r>
            <a:endParaRPr lang="zh-CN" altLang="en-US" i="1" dirty="0">
              <a:solidFill>
                <a:srgbClr val="CC0000"/>
              </a:solidFill>
            </a:endParaRPr>
          </a:p>
        </p:txBody>
      </p:sp>
      <p:graphicFrame>
        <p:nvGraphicFramePr>
          <p:cNvPr id="1388548" name="Object 4"/>
          <p:cNvGraphicFramePr>
            <a:graphicFrameLocks noChangeAspect="1"/>
          </p:cNvGraphicFramePr>
          <p:nvPr/>
        </p:nvGraphicFramePr>
        <p:xfrm>
          <a:off x="5435600" y="1987550"/>
          <a:ext cx="29845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736" name="Visio" r:id="rId3" imgW="1243730" imgH="1792374" progId="Visio.Drawing.11">
                  <p:embed/>
                </p:oleObj>
              </mc:Choice>
              <mc:Fallback>
                <p:oleObj name="Visio" r:id="rId3" imgW="1243730" imgH="179237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7550"/>
                        <a:ext cx="29845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49" name="Object 5"/>
          <p:cNvGraphicFramePr>
            <a:graphicFrameLocks noChangeAspect="1"/>
          </p:cNvGraphicFramePr>
          <p:nvPr/>
        </p:nvGraphicFramePr>
        <p:xfrm>
          <a:off x="395288" y="3182938"/>
          <a:ext cx="3671887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737" name="Visio" r:id="rId5" imgW="1796186" imgH="1432560" progId="Visio.Drawing.11">
                  <p:embed/>
                </p:oleObj>
              </mc:Choice>
              <mc:Fallback>
                <p:oleObj name="Visio" r:id="rId5" imgW="1796186" imgH="143256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82938"/>
                        <a:ext cx="3671887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8550" name="Line 6"/>
          <p:cNvSpPr>
            <a:spLocks noChangeShapeType="1"/>
          </p:cNvSpPr>
          <p:nvPr/>
        </p:nvSpPr>
        <p:spPr bwMode="auto">
          <a:xfrm>
            <a:off x="2484438" y="2997200"/>
            <a:ext cx="9350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8551" name="Line 7"/>
          <p:cNvSpPr>
            <a:spLocks noChangeShapeType="1"/>
          </p:cNvSpPr>
          <p:nvPr/>
        </p:nvSpPr>
        <p:spPr bwMode="auto">
          <a:xfrm>
            <a:off x="3924300" y="2997200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8552" name="Text Box 8"/>
          <p:cNvSpPr txBox="1">
            <a:spLocks noChangeArrowheads="1"/>
          </p:cNvSpPr>
          <p:nvPr/>
        </p:nvSpPr>
        <p:spPr bwMode="auto">
          <a:xfrm>
            <a:off x="2555875" y="292417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G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388553" name="Text Box 9"/>
          <p:cNvSpPr txBox="1">
            <a:spLocks noChangeArrowheads="1"/>
          </p:cNvSpPr>
          <p:nvPr/>
        </p:nvSpPr>
        <p:spPr bwMode="auto">
          <a:xfrm>
            <a:off x="4140200" y="292417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</a:t>
            </a:r>
            <a:r>
              <a:rPr lang="en-US" altLang="zh-CN" i="1" baseline="-2500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1388554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350100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8000"/>
                </a:solidFill>
              </a:rPr>
              <a:t>进位产生函数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400506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008000"/>
                </a:solidFill>
              </a:rPr>
              <a:t>进位传递函数</a:t>
            </a:r>
          </a:p>
        </p:txBody>
      </p:sp>
      <p:sp>
        <p:nvSpPr>
          <p:cNvPr id="15" name="任意多边形 14"/>
          <p:cNvSpPr/>
          <p:nvPr/>
        </p:nvSpPr>
        <p:spPr bwMode="auto">
          <a:xfrm>
            <a:off x="4754880" y="3281082"/>
            <a:ext cx="426720" cy="817582"/>
          </a:xfrm>
          <a:custGeom>
            <a:avLst/>
            <a:gdLst>
              <a:gd name="connsiteX0" fmla="*/ 172122 w 426720"/>
              <a:gd name="connsiteY0" fmla="*/ 817582 h 817582"/>
              <a:gd name="connsiteX1" fmla="*/ 398033 w 426720"/>
              <a:gd name="connsiteY1" fmla="*/ 408791 h 817582"/>
              <a:gd name="connsiteX2" fmla="*/ 0 w 426720"/>
              <a:gd name="connsiteY2" fmla="*/ 0 h 81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720" h="817582">
                <a:moveTo>
                  <a:pt x="172122" y="817582"/>
                </a:moveTo>
                <a:cubicBezTo>
                  <a:pt x="299421" y="681318"/>
                  <a:pt x="426720" y="545055"/>
                  <a:pt x="398033" y="408791"/>
                </a:cubicBezTo>
                <a:cubicBezTo>
                  <a:pt x="369346" y="272527"/>
                  <a:pt x="184673" y="136263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3184264" y="3205779"/>
            <a:ext cx="376517" cy="376517"/>
          </a:xfrm>
          <a:custGeom>
            <a:avLst/>
            <a:gdLst>
              <a:gd name="connsiteX0" fmla="*/ 376517 w 376517"/>
              <a:gd name="connsiteY0" fmla="*/ 376517 h 376517"/>
              <a:gd name="connsiteX1" fmla="*/ 290456 w 376517"/>
              <a:gd name="connsiteY1" fmla="*/ 139849 h 376517"/>
              <a:gd name="connsiteX2" fmla="*/ 0 w 376517"/>
              <a:gd name="connsiteY2" fmla="*/ 0 h 37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17" h="376517">
                <a:moveTo>
                  <a:pt x="376517" y="376517"/>
                </a:moveTo>
                <a:cubicBezTo>
                  <a:pt x="364863" y="289559"/>
                  <a:pt x="353209" y="202602"/>
                  <a:pt x="290456" y="139849"/>
                </a:cubicBezTo>
                <a:cubicBezTo>
                  <a:pt x="227703" y="77096"/>
                  <a:pt x="113851" y="38548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E527021-6A2A-485E-B0B0-71B753D8427F}"/>
              </a:ext>
            </a:extLst>
          </p:cNvPr>
          <p:cNvSpPr>
            <a:spLocks noChangeAspect="1"/>
          </p:cNvSpPr>
          <p:nvPr/>
        </p:nvSpPr>
        <p:spPr bwMode="auto">
          <a:xfrm>
            <a:off x="4379168" y="2535683"/>
            <a:ext cx="304530" cy="304530"/>
          </a:xfrm>
          <a:prstGeom prst="ellipse">
            <a:avLst/>
          </a:prstGeom>
          <a:noFill/>
          <a:ln w="19050">
            <a:solidFill>
              <a:srgbClr val="FF66FF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0" grpId="0" animBg="1"/>
      <p:bldP spid="1388551" grpId="0" animBg="1"/>
      <p:bldP spid="1388552" grpId="0"/>
      <p:bldP spid="1388553" grpId="0"/>
      <p:bldP spid="14" grpId="0"/>
      <p:bldP spid="15" grpId="0" animBg="1"/>
      <p:bldP spid="16" grpId="0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行波进位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graphicFrame>
        <p:nvGraphicFramePr>
          <p:cNvPr id="1390597" name="Object 5"/>
          <p:cNvGraphicFramePr>
            <a:graphicFrameLocks noChangeAspect="1"/>
          </p:cNvGraphicFramePr>
          <p:nvPr/>
        </p:nvGraphicFramePr>
        <p:xfrm>
          <a:off x="250825" y="2203450"/>
          <a:ext cx="8785225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691" name="Visio" r:id="rId3" imgW="4391548" imgH="1666943" progId="Visio.Drawing.11">
                  <p:embed/>
                </p:oleObj>
              </mc:Choice>
              <mc:Fallback>
                <p:oleObj name="Visio" r:id="rId3" imgW="4391548" imgH="1666943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3450"/>
                        <a:ext cx="8785225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1763713" y="5789613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行波进位</a:t>
            </a:r>
            <a:r>
              <a:rPr lang="zh-CN" altLang="en-US" dirty="0">
                <a:solidFill>
                  <a:schemeClr val="bg2"/>
                </a:solidFill>
              </a:rPr>
              <a:t>的</a:t>
            </a:r>
            <a:r>
              <a:rPr lang="en-US" altLang="zh-CN" i="1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位加法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zh-CN" altLang="en-US" dirty="0">
                <a:solidFill>
                  <a:schemeClr val="bg2"/>
                </a:solidFill>
              </a:rPr>
              <a:t>减法器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行波进位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1836068" y="5790208"/>
            <a:ext cx="52562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行波进位</a:t>
            </a:r>
            <a:r>
              <a:rPr lang="zh-CN" altLang="en-US" dirty="0">
                <a:solidFill>
                  <a:schemeClr val="bg2"/>
                </a:solidFill>
              </a:rPr>
              <a:t>的</a:t>
            </a:r>
            <a:r>
              <a:rPr lang="en-US" altLang="zh-CN" dirty="0">
                <a:solidFill>
                  <a:schemeClr val="bg2"/>
                </a:solidFill>
              </a:rPr>
              <a:t>4</a:t>
            </a:r>
            <a:r>
              <a:rPr lang="zh-CN" altLang="en-US" dirty="0">
                <a:solidFill>
                  <a:schemeClr val="bg2"/>
                </a:solidFill>
              </a:rPr>
              <a:t>位加法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zh-CN" altLang="en-US" dirty="0">
                <a:solidFill>
                  <a:schemeClr val="bg2"/>
                </a:solidFill>
              </a:rPr>
              <a:t>减法器</a:t>
            </a:r>
          </a:p>
        </p:txBody>
      </p:sp>
      <p:graphicFrame>
        <p:nvGraphicFramePr>
          <p:cNvPr id="1630212" name="Object 4"/>
          <p:cNvGraphicFramePr>
            <a:graphicFrameLocks noChangeAspect="1"/>
          </p:cNvGraphicFramePr>
          <p:nvPr/>
        </p:nvGraphicFramePr>
        <p:xfrm>
          <a:off x="251027" y="2060848"/>
          <a:ext cx="8713461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06" name="Visio" r:id="rId3" imgW="3861519" imgH="1627221" progId="Visio.Drawing.11">
                  <p:embed/>
                </p:oleObj>
              </mc:Choice>
              <mc:Fallback>
                <p:oleObj name="Visio" r:id="rId3" imgW="3861519" imgH="162722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7" y="2060848"/>
                        <a:ext cx="8713461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F2A16-7BEA-4983-9080-01DD39986063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008062"/>
          </a:xfrm>
        </p:spPr>
        <p:txBody>
          <a:bodyPr/>
          <a:lstStyle/>
          <a:p>
            <a:r>
              <a:rPr lang="zh-CN" altLang="en-US"/>
              <a:t>若一位全加器的进位延时为△</a:t>
            </a:r>
            <a:r>
              <a:rPr lang="en-US" altLang="zh-CN"/>
              <a:t>t</a:t>
            </a:r>
            <a:r>
              <a:rPr lang="zh-CN" altLang="en-US"/>
              <a:t>，则</a:t>
            </a:r>
            <a:r>
              <a:rPr lang="en-US" altLang="zh-CN" i="1"/>
              <a:t>n</a:t>
            </a:r>
            <a:r>
              <a:rPr lang="zh-CN" altLang="en-US"/>
              <a:t>位加法器的延时就是 </a:t>
            </a:r>
            <a:r>
              <a:rPr lang="en-US" altLang="zh-CN" i="1"/>
              <a:t>n </a:t>
            </a:r>
            <a:r>
              <a:rPr lang="en-US" altLang="zh-CN"/>
              <a:t>·△t</a:t>
            </a:r>
            <a:r>
              <a:rPr lang="zh-CN" altLang="en-US"/>
              <a:t>。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行波进位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0598" name="Text Box 6"/>
          <p:cNvSpPr txBox="1">
            <a:spLocks noChangeArrowheads="1"/>
          </p:cNvSpPr>
          <p:nvPr/>
        </p:nvSpPr>
        <p:spPr bwMode="auto">
          <a:xfrm>
            <a:off x="590550" y="5790208"/>
            <a:ext cx="794189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行波进位</a:t>
            </a:r>
            <a:r>
              <a:rPr lang="zh-CN" altLang="en-US" dirty="0">
                <a:solidFill>
                  <a:schemeClr val="bg2"/>
                </a:solidFill>
              </a:rPr>
              <a:t>的</a:t>
            </a:r>
            <a:r>
              <a:rPr lang="en-US" altLang="zh-CN" dirty="0">
                <a:solidFill>
                  <a:schemeClr val="bg2"/>
                </a:solidFill>
              </a:rPr>
              <a:t>4</a:t>
            </a:r>
            <a:r>
              <a:rPr lang="zh-CN" altLang="en-US" dirty="0">
                <a:solidFill>
                  <a:schemeClr val="bg2"/>
                </a:solidFill>
              </a:rPr>
              <a:t>位加法</a:t>
            </a:r>
            <a:r>
              <a:rPr lang="en-US" altLang="zh-CN" dirty="0">
                <a:solidFill>
                  <a:schemeClr val="bg2"/>
                </a:solidFill>
              </a:rPr>
              <a:t>/</a:t>
            </a:r>
            <a:r>
              <a:rPr lang="zh-CN" altLang="en-US" dirty="0">
                <a:solidFill>
                  <a:schemeClr val="bg2"/>
                </a:solidFill>
              </a:rPr>
              <a:t>减法器 </a:t>
            </a:r>
            <a:r>
              <a:rPr lang="en-US" altLang="zh-CN" dirty="0">
                <a:solidFill>
                  <a:schemeClr val="bg2"/>
                </a:solidFill>
              </a:rPr>
              <a:t>—— </a:t>
            </a:r>
            <a:r>
              <a:rPr lang="zh-CN" altLang="en-US" dirty="0">
                <a:solidFill>
                  <a:schemeClr val="bg2"/>
                </a:solidFill>
              </a:rPr>
              <a:t>内部的</a:t>
            </a:r>
            <a:r>
              <a:rPr lang="zh-CN" altLang="en-US" dirty="0">
                <a:solidFill>
                  <a:srgbClr val="FF0000"/>
                </a:solidFill>
              </a:rPr>
              <a:t>进位链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17493"/>
              </p:ext>
            </p:extLst>
          </p:nvPr>
        </p:nvGraphicFramePr>
        <p:xfrm>
          <a:off x="107504" y="2060848"/>
          <a:ext cx="9001000" cy="377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374" name="Visio" r:id="rId4" imgW="6534246" imgH="2743200" progId="Visio.Drawing.15">
                  <p:embed/>
                </p:oleObj>
              </mc:Choice>
              <mc:Fallback>
                <p:oleObj name="Visio" r:id="rId4" imgW="6534246" imgH="2743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2060848"/>
                        <a:ext cx="9001000" cy="377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 2"/>
          <p:cNvSpPr/>
          <p:nvPr/>
        </p:nvSpPr>
        <p:spPr bwMode="auto">
          <a:xfrm>
            <a:off x="123092" y="2894624"/>
            <a:ext cx="8115300" cy="1633414"/>
          </a:xfrm>
          <a:custGeom>
            <a:avLst/>
            <a:gdLst>
              <a:gd name="connsiteX0" fmla="*/ 8115300 w 8115300"/>
              <a:gd name="connsiteY0" fmla="*/ 1633414 h 1633414"/>
              <a:gd name="connsiteX1" fmla="*/ 7192108 w 8115300"/>
              <a:gd name="connsiteY1" fmla="*/ 1607038 h 1633414"/>
              <a:gd name="connsiteX2" fmla="*/ 7060223 w 8115300"/>
              <a:gd name="connsiteY2" fmla="*/ 1369645 h 1633414"/>
              <a:gd name="connsiteX3" fmla="*/ 7077808 w 8115300"/>
              <a:gd name="connsiteY3" fmla="*/ 789353 h 1633414"/>
              <a:gd name="connsiteX4" fmla="*/ 6884377 w 8115300"/>
              <a:gd name="connsiteY4" fmla="*/ 367322 h 1633414"/>
              <a:gd name="connsiteX5" fmla="*/ 6822831 w 8115300"/>
              <a:gd name="connsiteY5" fmla="*/ 147514 h 1633414"/>
              <a:gd name="connsiteX6" fmla="*/ 6576646 w 8115300"/>
              <a:gd name="connsiteY6" fmla="*/ 112345 h 1633414"/>
              <a:gd name="connsiteX7" fmla="*/ 6260123 w 8115300"/>
              <a:gd name="connsiteY7" fmla="*/ 156307 h 1633414"/>
              <a:gd name="connsiteX8" fmla="*/ 6198577 w 8115300"/>
              <a:gd name="connsiteY8" fmla="*/ 393699 h 1633414"/>
              <a:gd name="connsiteX9" fmla="*/ 6198577 w 8115300"/>
              <a:gd name="connsiteY9" fmla="*/ 1123461 h 1633414"/>
              <a:gd name="connsiteX10" fmla="*/ 6005146 w 8115300"/>
              <a:gd name="connsiteY10" fmla="*/ 1563076 h 1633414"/>
              <a:gd name="connsiteX11" fmla="*/ 5187462 w 8115300"/>
              <a:gd name="connsiteY11" fmla="*/ 1563076 h 1633414"/>
              <a:gd name="connsiteX12" fmla="*/ 5073162 w 8115300"/>
              <a:gd name="connsiteY12" fmla="*/ 1000368 h 1633414"/>
              <a:gd name="connsiteX13" fmla="*/ 5073162 w 8115300"/>
              <a:gd name="connsiteY13" fmla="*/ 560753 h 1633414"/>
              <a:gd name="connsiteX14" fmla="*/ 4853354 w 8115300"/>
              <a:gd name="connsiteY14" fmla="*/ 367322 h 1633414"/>
              <a:gd name="connsiteX15" fmla="*/ 4809393 w 8115300"/>
              <a:gd name="connsiteY15" fmla="*/ 121138 h 1633414"/>
              <a:gd name="connsiteX16" fmla="*/ 4615962 w 8115300"/>
              <a:gd name="connsiteY16" fmla="*/ 103553 h 1633414"/>
              <a:gd name="connsiteX17" fmla="*/ 4290646 w 8115300"/>
              <a:gd name="connsiteY17" fmla="*/ 129930 h 1633414"/>
              <a:gd name="connsiteX18" fmla="*/ 4246685 w 8115300"/>
              <a:gd name="connsiteY18" fmla="*/ 525584 h 1633414"/>
              <a:gd name="connsiteX19" fmla="*/ 4176346 w 8115300"/>
              <a:gd name="connsiteY19" fmla="*/ 1448776 h 1633414"/>
              <a:gd name="connsiteX20" fmla="*/ 3358662 w 8115300"/>
              <a:gd name="connsiteY20" fmla="*/ 1580661 h 1633414"/>
              <a:gd name="connsiteX21" fmla="*/ 3094893 w 8115300"/>
              <a:gd name="connsiteY21" fmla="*/ 1431191 h 1633414"/>
              <a:gd name="connsiteX22" fmla="*/ 3068516 w 8115300"/>
              <a:gd name="connsiteY22" fmla="*/ 991576 h 1633414"/>
              <a:gd name="connsiteX23" fmla="*/ 3174023 w 8115300"/>
              <a:gd name="connsiteY23" fmla="*/ 798145 h 1633414"/>
              <a:gd name="connsiteX24" fmla="*/ 3191608 w 8115300"/>
              <a:gd name="connsiteY24" fmla="*/ 631091 h 1633414"/>
              <a:gd name="connsiteX25" fmla="*/ 2936631 w 8115300"/>
              <a:gd name="connsiteY25" fmla="*/ 499207 h 1633414"/>
              <a:gd name="connsiteX26" fmla="*/ 2875085 w 8115300"/>
              <a:gd name="connsiteY26" fmla="*/ 165099 h 1633414"/>
              <a:gd name="connsiteX27" fmla="*/ 2540977 w 8115300"/>
              <a:gd name="connsiteY27" fmla="*/ 112345 h 1633414"/>
              <a:gd name="connsiteX28" fmla="*/ 2277208 w 8115300"/>
              <a:gd name="connsiteY28" fmla="*/ 191476 h 1633414"/>
              <a:gd name="connsiteX29" fmla="*/ 2242039 w 8115300"/>
              <a:gd name="connsiteY29" fmla="*/ 569545 h 1633414"/>
              <a:gd name="connsiteX30" fmla="*/ 2171700 w 8115300"/>
              <a:gd name="connsiteY30" fmla="*/ 1448776 h 1633414"/>
              <a:gd name="connsiteX31" fmla="*/ 1424354 w 8115300"/>
              <a:gd name="connsiteY31" fmla="*/ 1607038 h 1633414"/>
              <a:gd name="connsiteX32" fmla="*/ 1134208 w 8115300"/>
              <a:gd name="connsiteY32" fmla="*/ 1448776 h 1633414"/>
              <a:gd name="connsiteX33" fmla="*/ 1178170 w 8115300"/>
              <a:gd name="connsiteY33" fmla="*/ 991576 h 1633414"/>
              <a:gd name="connsiteX34" fmla="*/ 1301262 w 8115300"/>
              <a:gd name="connsiteY34" fmla="*/ 798145 h 1633414"/>
              <a:gd name="connsiteX35" fmla="*/ 1283677 w 8115300"/>
              <a:gd name="connsiteY35" fmla="*/ 560753 h 1633414"/>
              <a:gd name="connsiteX36" fmla="*/ 1019908 w 8115300"/>
              <a:gd name="connsiteY36" fmla="*/ 499207 h 1633414"/>
              <a:gd name="connsiteX37" fmla="*/ 870439 w 8115300"/>
              <a:gd name="connsiteY37" fmla="*/ 68384 h 1633414"/>
              <a:gd name="connsiteX38" fmla="*/ 0 w 8115300"/>
              <a:gd name="connsiteY38" fmla="*/ 6838 h 163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115300" h="1633414">
                <a:moveTo>
                  <a:pt x="8115300" y="1633414"/>
                </a:moveTo>
                <a:lnTo>
                  <a:pt x="7192108" y="1607038"/>
                </a:lnTo>
                <a:cubicBezTo>
                  <a:pt x="7016262" y="1563077"/>
                  <a:pt x="7079273" y="1505926"/>
                  <a:pt x="7060223" y="1369645"/>
                </a:cubicBezTo>
                <a:cubicBezTo>
                  <a:pt x="7041173" y="1233364"/>
                  <a:pt x="7107116" y="956407"/>
                  <a:pt x="7077808" y="789353"/>
                </a:cubicBezTo>
                <a:cubicBezTo>
                  <a:pt x="7048500" y="622299"/>
                  <a:pt x="6926873" y="474295"/>
                  <a:pt x="6884377" y="367322"/>
                </a:cubicBezTo>
                <a:cubicBezTo>
                  <a:pt x="6841881" y="260349"/>
                  <a:pt x="6874119" y="190010"/>
                  <a:pt x="6822831" y="147514"/>
                </a:cubicBezTo>
                <a:cubicBezTo>
                  <a:pt x="6771543" y="105018"/>
                  <a:pt x="6670431" y="110879"/>
                  <a:pt x="6576646" y="112345"/>
                </a:cubicBezTo>
                <a:cubicBezTo>
                  <a:pt x="6482861" y="113810"/>
                  <a:pt x="6323134" y="109415"/>
                  <a:pt x="6260123" y="156307"/>
                </a:cubicBezTo>
                <a:cubicBezTo>
                  <a:pt x="6197112" y="203199"/>
                  <a:pt x="6208835" y="232507"/>
                  <a:pt x="6198577" y="393699"/>
                </a:cubicBezTo>
                <a:cubicBezTo>
                  <a:pt x="6188319" y="554891"/>
                  <a:pt x="6230815" y="928565"/>
                  <a:pt x="6198577" y="1123461"/>
                </a:cubicBezTo>
                <a:cubicBezTo>
                  <a:pt x="6166338" y="1318357"/>
                  <a:pt x="6173665" y="1489807"/>
                  <a:pt x="6005146" y="1563076"/>
                </a:cubicBezTo>
                <a:cubicBezTo>
                  <a:pt x="5836627" y="1636345"/>
                  <a:pt x="5342793" y="1656861"/>
                  <a:pt x="5187462" y="1563076"/>
                </a:cubicBezTo>
                <a:cubicBezTo>
                  <a:pt x="5032131" y="1469291"/>
                  <a:pt x="5092212" y="1167422"/>
                  <a:pt x="5073162" y="1000368"/>
                </a:cubicBezTo>
                <a:cubicBezTo>
                  <a:pt x="5054112" y="833314"/>
                  <a:pt x="5109797" y="666261"/>
                  <a:pt x="5073162" y="560753"/>
                </a:cubicBezTo>
                <a:cubicBezTo>
                  <a:pt x="5036527" y="455245"/>
                  <a:pt x="4897315" y="440591"/>
                  <a:pt x="4853354" y="367322"/>
                </a:cubicBezTo>
                <a:cubicBezTo>
                  <a:pt x="4809392" y="294053"/>
                  <a:pt x="4848958" y="165099"/>
                  <a:pt x="4809393" y="121138"/>
                </a:cubicBezTo>
                <a:cubicBezTo>
                  <a:pt x="4769828" y="77177"/>
                  <a:pt x="4702420" y="102088"/>
                  <a:pt x="4615962" y="103553"/>
                </a:cubicBezTo>
                <a:cubicBezTo>
                  <a:pt x="4529504" y="105018"/>
                  <a:pt x="4352192" y="59592"/>
                  <a:pt x="4290646" y="129930"/>
                </a:cubicBezTo>
                <a:cubicBezTo>
                  <a:pt x="4229100" y="200268"/>
                  <a:pt x="4265735" y="305776"/>
                  <a:pt x="4246685" y="525584"/>
                </a:cubicBezTo>
                <a:cubicBezTo>
                  <a:pt x="4227635" y="745392"/>
                  <a:pt x="4324350" y="1272930"/>
                  <a:pt x="4176346" y="1448776"/>
                </a:cubicBezTo>
                <a:cubicBezTo>
                  <a:pt x="4028342" y="1624622"/>
                  <a:pt x="3538904" y="1583592"/>
                  <a:pt x="3358662" y="1580661"/>
                </a:cubicBezTo>
                <a:cubicBezTo>
                  <a:pt x="3178420" y="1577730"/>
                  <a:pt x="3143251" y="1529372"/>
                  <a:pt x="3094893" y="1431191"/>
                </a:cubicBezTo>
                <a:cubicBezTo>
                  <a:pt x="3046535" y="1333010"/>
                  <a:pt x="3055328" y="1097084"/>
                  <a:pt x="3068516" y="991576"/>
                </a:cubicBezTo>
                <a:cubicBezTo>
                  <a:pt x="3081704" y="886068"/>
                  <a:pt x="3153508" y="858226"/>
                  <a:pt x="3174023" y="798145"/>
                </a:cubicBezTo>
                <a:cubicBezTo>
                  <a:pt x="3194538" y="738064"/>
                  <a:pt x="3231173" y="680914"/>
                  <a:pt x="3191608" y="631091"/>
                </a:cubicBezTo>
                <a:cubicBezTo>
                  <a:pt x="3152043" y="581268"/>
                  <a:pt x="2989385" y="576872"/>
                  <a:pt x="2936631" y="499207"/>
                </a:cubicBezTo>
                <a:cubicBezTo>
                  <a:pt x="2883877" y="421542"/>
                  <a:pt x="2941027" y="229576"/>
                  <a:pt x="2875085" y="165099"/>
                </a:cubicBezTo>
                <a:cubicBezTo>
                  <a:pt x="2809143" y="100622"/>
                  <a:pt x="2640623" y="107949"/>
                  <a:pt x="2540977" y="112345"/>
                </a:cubicBezTo>
                <a:cubicBezTo>
                  <a:pt x="2441331" y="116741"/>
                  <a:pt x="2327031" y="115276"/>
                  <a:pt x="2277208" y="191476"/>
                </a:cubicBezTo>
                <a:cubicBezTo>
                  <a:pt x="2227385" y="267676"/>
                  <a:pt x="2259624" y="359995"/>
                  <a:pt x="2242039" y="569545"/>
                </a:cubicBezTo>
                <a:cubicBezTo>
                  <a:pt x="2224454" y="779095"/>
                  <a:pt x="2307981" y="1275861"/>
                  <a:pt x="2171700" y="1448776"/>
                </a:cubicBezTo>
                <a:cubicBezTo>
                  <a:pt x="2035419" y="1621691"/>
                  <a:pt x="1597269" y="1607038"/>
                  <a:pt x="1424354" y="1607038"/>
                </a:cubicBezTo>
                <a:cubicBezTo>
                  <a:pt x="1251439" y="1607038"/>
                  <a:pt x="1175239" y="1551353"/>
                  <a:pt x="1134208" y="1448776"/>
                </a:cubicBezTo>
                <a:cubicBezTo>
                  <a:pt x="1093177" y="1346199"/>
                  <a:pt x="1150328" y="1100015"/>
                  <a:pt x="1178170" y="991576"/>
                </a:cubicBezTo>
                <a:cubicBezTo>
                  <a:pt x="1206012" y="883137"/>
                  <a:pt x="1283678" y="869949"/>
                  <a:pt x="1301262" y="798145"/>
                </a:cubicBezTo>
                <a:cubicBezTo>
                  <a:pt x="1318846" y="726341"/>
                  <a:pt x="1330569" y="610576"/>
                  <a:pt x="1283677" y="560753"/>
                </a:cubicBezTo>
                <a:cubicBezTo>
                  <a:pt x="1236785" y="510930"/>
                  <a:pt x="1088781" y="581268"/>
                  <a:pt x="1019908" y="499207"/>
                </a:cubicBezTo>
                <a:cubicBezTo>
                  <a:pt x="951035" y="417145"/>
                  <a:pt x="1040424" y="150445"/>
                  <a:pt x="870439" y="68384"/>
                </a:cubicBezTo>
                <a:cubicBezTo>
                  <a:pt x="700454" y="-13677"/>
                  <a:pt x="350227" y="-3420"/>
                  <a:pt x="0" y="6838"/>
                </a:cubicBezTo>
              </a:path>
            </a:pathLst>
          </a:cu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131885" y="2869059"/>
            <a:ext cx="7606002" cy="1993087"/>
          </a:xfrm>
          <a:custGeom>
            <a:avLst/>
            <a:gdLst>
              <a:gd name="connsiteX0" fmla="*/ 7596553 w 7606002"/>
              <a:gd name="connsiteY0" fmla="*/ 1993087 h 1993087"/>
              <a:gd name="connsiteX1" fmla="*/ 7578969 w 7606002"/>
              <a:gd name="connsiteY1" fmla="*/ 1456756 h 1993087"/>
              <a:gd name="connsiteX2" fmla="*/ 7367953 w 7606002"/>
              <a:gd name="connsiteY2" fmla="*/ 1210572 h 1993087"/>
              <a:gd name="connsiteX3" fmla="*/ 7253653 w 7606002"/>
              <a:gd name="connsiteY3" fmla="*/ 788541 h 1993087"/>
              <a:gd name="connsiteX4" fmla="*/ 6945923 w 7606002"/>
              <a:gd name="connsiteY4" fmla="*/ 568733 h 1993087"/>
              <a:gd name="connsiteX5" fmla="*/ 6858000 w 7606002"/>
              <a:gd name="connsiteY5" fmla="*/ 208249 h 1993087"/>
              <a:gd name="connsiteX6" fmla="*/ 6488723 w 7606002"/>
              <a:gd name="connsiteY6" fmla="*/ 102741 h 1993087"/>
              <a:gd name="connsiteX7" fmla="*/ 6251330 w 7606002"/>
              <a:gd name="connsiteY7" fmla="*/ 190664 h 1993087"/>
              <a:gd name="connsiteX8" fmla="*/ 6216161 w 7606002"/>
              <a:gd name="connsiteY8" fmla="*/ 762164 h 1993087"/>
              <a:gd name="connsiteX9" fmla="*/ 6154615 w 7606002"/>
              <a:gd name="connsiteY9" fmla="*/ 1527095 h 1993087"/>
              <a:gd name="connsiteX10" fmla="*/ 5697415 w 7606002"/>
              <a:gd name="connsiteY10" fmla="*/ 1615018 h 1993087"/>
              <a:gd name="connsiteX11" fmla="*/ 5161084 w 7606002"/>
              <a:gd name="connsiteY11" fmla="*/ 1606226 h 1993087"/>
              <a:gd name="connsiteX12" fmla="*/ 5090746 w 7606002"/>
              <a:gd name="connsiteY12" fmla="*/ 1289703 h 1993087"/>
              <a:gd name="connsiteX13" fmla="*/ 5073161 w 7606002"/>
              <a:gd name="connsiteY13" fmla="*/ 850087 h 1993087"/>
              <a:gd name="connsiteX14" fmla="*/ 5002823 w 7606002"/>
              <a:gd name="connsiteY14" fmla="*/ 507187 h 1993087"/>
              <a:gd name="connsiteX15" fmla="*/ 4826977 w 7606002"/>
              <a:gd name="connsiteY15" fmla="*/ 428056 h 1993087"/>
              <a:gd name="connsiteX16" fmla="*/ 4791807 w 7606002"/>
              <a:gd name="connsiteY16" fmla="*/ 155495 h 1993087"/>
              <a:gd name="connsiteX17" fmla="*/ 4545623 w 7606002"/>
              <a:gd name="connsiteY17" fmla="*/ 120326 h 1993087"/>
              <a:gd name="connsiteX18" fmla="*/ 4255477 w 7606002"/>
              <a:gd name="connsiteY18" fmla="*/ 164287 h 1993087"/>
              <a:gd name="connsiteX19" fmla="*/ 4193930 w 7606002"/>
              <a:gd name="connsiteY19" fmla="*/ 1087479 h 1993087"/>
              <a:gd name="connsiteX20" fmla="*/ 4123592 w 7606002"/>
              <a:gd name="connsiteY20" fmla="*/ 1500718 h 1993087"/>
              <a:gd name="connsiteX21" fmla="*/ 3367453 w 7606002"/>
              <a:gd name="connsiteY21" fmla="*/ 1606226 h 1993087"/>
              <a:gd name="connsiteX22" fmla="*/ 3086100 w 7606002"/>
              <a:gd name="connsiteY22" fmla="*/ 1456756 h 1993087"/>
              <a:gd name="connsiteX23" fmla="*/ 3156438 w 7606002"/>
              <a:gd name="connsiteY23" fmla="*/ 885256 h 1993087"/>
              <a:gd name="connsiteX24" fmla="*/ 3209192 w 7606002"/>
              <a:gd name="connsiteY24" fmla="*/ 832503 h 1993087"/>
              <a:gd name="connsiteX25" fmla="*/ 3191607 w 7606002"/>
              <a:gd name="connsiteY25" fmla="*/ 621487 h 1993087"/>
              <a:gd name="connsiteX26" fmla="*/ 2963007 w 7606002"/>
              <a:gd name="connsiteY26" fmla="*/ 568733 h 1993087"/>
              <a:gd name="connsiteX27" fmla="*/ 2866292 w 7606002"/>
              <a:gd name="connsiteY27" fmla="*/ 322549 h 1993087"/>
              <a:gd name="connsiteX28" fmla="*/ 2813538 w 7606002"/>
              <a:gd name="connsiteY28" fmla="*/ 146703 h 1993087"/>
              <a:gd name="connsiteX29" fmla="*/ 2479430 w 7606002"/>
              <a:gd name="connsiteY29" fmla="*/ 120326 h 1993087"/>
              <a:gd name="connsiteX30" fmla="*/ 2250830 w 7606002"/>
              <a:gd name="connsiteY30" fmla="*/ 190664 h 1993087"/>
              <a:gd name="connsiteX31" fmla="*/ 2233246 w 7606002"/>
              <a:gd name="connsiteY31" fmla="*/ 472018 h 1993087"/>
              <a:gd name="connsiteX32" fmla="*/ 2189284 w 7606002"/>
              <a:gd name="connsiteY32" fmla="*/ 1465549 h 1993087"/>
              <a:gd name="connsiteX33" fmla="*/ 1784838 w 7606002"/>
              <a:gd name="connsiteY33" fmla="*/ 1650187 h 1993087"/>
              <a:gd name="connsiteX34" fmla="*/ 1151792 w 7606002"/>
              <a:gd name="connsiteY34" fmla="*/ 1562264 h 1993087"/>
              <a:gd name="connsiteX35" fmla="*/ 1072661 w 7606002"/>
              <a:gd name="connsiteY35" fmla="*/ 1307287 h 1993087"/>
              <a:gd name="connsiteX36" fmla="*/ 1099038 w 7606002"/>
              <a:gd name="connsiteY36" fmla="*/ 929218 h 1993087"/>
              <a:gd name="connsiteX37" fmla="*/ 1239715 w 7606002"/>
              <a:gd name="connsiteY37" fmla="*/ 823710 h 1993087"/>
              <a:gd name="connsiteX38" fmla="*/ 1213338 w 7606002"/>
              <a:gd name="connsiteY38" fmla="*/ 586318 h 1993087"/>
              <a:gd name="connsiteX39" fmla="*/ 1011115 w 7606002"/>
              <a:gd name="connsiteY39" fmla="*/ 533564 h 1993087"/>
              <a:gd name="connsiteX40" fmla="*/ 949569 w 7606002"/>
              <a:gd name="connsiteY40" fmla="*/ 340133 h 1993087"/>
              <a:gd name="connsiteX41" fmla="*/ 914400 w 7606002"/>
              <a:gd name="connsiteY41" fmla="*/ 93949 h 1993087"/>
              <a:gd name="connsiteX42" fmla="*/ 589084 w 7606002"/>
              <a:gd name="connsiteY42" fmla="*/ 6026 h 1993087"/>
              <a:gd name="connsiteX43" fmla="*/ 0 w 7606002"/>
              <a:gd name="connsiteY43" fmla="*/ 14818 h 199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606002" h="1993087">
                <a:moveTo>
                  <a:pt x="7596553" y="1993087"/>
                </a:moveTo>
                <a:cubicBezTo>
                  <a:pt x="7606811" y="1790131"/>
                  <a:pt x="7617069" y="1587175"/>
                  <a:pt x="7578969" y="1456756"/>
                </a:cubicBezTo>
                <a:cubicBezTo>
                  <a:pt x="7540869" y="1326337"/>
                  <a:pt x="7422172" y="1321941"/>
                  <a:pt x="7367953" y="1210572"/>
                </a:cubicBezTo>
                <a:cubicBezTo>
                  <a:pt x="7313734" y="1099203"/>
                  <a:pt x="7323991" y="895514"/>
                  <a:pt x="7253653" y="788541"/>
                </a:cubicBezTo>
                <a:cubicBezTo>
                  <a:pt x="7183315" y="681568"/>
                  <a:pt x="7011865" y="665448"/>
                  <a:pt x="6945923" y="568733"/>
                </a:cubicBezTo>
                <a:cubicBezTo>
                  <a:pt x="6879981" y="472018"/>
                  <a:pt x="6934200" y="285914"/>
                  <a:pt x="6858000" y="208249"/>
                </a:cubicBezTo>
                <a:cubicBezTo>
                  <a:pt x="6781800" y="130584"/>
                  <a:pt x="6589835" y="105672"/>
                  <a:pt x="6488723" y="102741"/>
                </a:cubicBezTo>
                <a:cubicBezTo>
                  <a:pt x="6387611" y="99810"/>
                  <a:pt x="6296757" y="80760"/>
                  <a:pt x="6251330" y="190664"/>
                </a:cubicBezTo>
                <a:cubicBezTo>
                  <a:pt x="6205903" y="300568"/>
                  <a:pt x="6232280" y="539426"/>
                  <a:pt x="6216161" y="762164"/>
                </a:cubicBezTo>
                <a:cubicBezTo>
                  <a:pt x="6200042" y="984902"/>
                  <a:pt x="6241073" y="1384953"/>
                  <a:pt x="6154615" y="1527095"/>
                </a:cubicBezTo>
                <a:cubicBezTo>
                  <a:pt x="6068157" y="1669237"/>
                  <a:pt x="5863003" y="1601830"/>
                  <a:pt x="5697415" y="1615018"/>
                </a:cubicBezTo>
                <a:cubicBezTo>
                  <a:pt x="5531827" y="1628206"/>
                  <a:pt x="5262195" y="1660445"/>
                  <a:pt x="5161084" y="1606226"/>
                </a:cubicBezTo>
                <a:cubicBezTo>
                  <a:pt x="5059972" y="1552007"/>
                  <a:pt x="5105400" y="1415726"/>
                  <a:pt x="5090746" y="1289703"/>
                </a:cubicBezTo>
                <a:cubicBezTo>
                  <a:pt x="5076092" y="1163680"/>
                  <a:pt x="5087815" y="980506"/>
                  <a:pt x="5073161" y="850087"/>
                </a:cubicBezTo>
                <a:cubicBezTo>
                  <a:pt x="5058507" y="719668"/>
                  <a:pt x="5043854" y="577525"/>
                  <a:pt x="5002823" y="507187"/>
                </a:cubicBezTo>
                <a:cubicBezTo>
                  <a:pt x="4961792" y="436849"/>
                  <a:pt x="4862146" y="486671"/>
                  <a:pt x="4826977" y="428056"/>
                </a:cubicBezTo>
                <a:cubicBezTo>
                  <a:pt x="4791808" y="369441"/>
                  <a:pt x="4838699" y="206783"/>
                  <a:pt x="4791807" y="155495"/>
                </a:cubicBezTo>
                <a:cubicBezTo>
                  <a:pt x="4744915" y="104207"/>
                  <a:pt x="4635011" y="118861"/>
                  <a:pt x="4545623" y="120326"/>
                </a:cubicBezTo>
                <a:cubicBezTo>
                  <a:pt x="4456235" y="121791"/>
                  <a:pt x="4314092" y="3095"/>
                  <a:pt x="4255477" y="164287"/>
                </a:cubicBezTo>
                <a:cubicBezTo>
                  <a:pt x="4196861" y="325479"/>
                  <a:pt x="4215911" y="864741"/>
                  <a:pt x="4193930" y="1087479"/>
                </a:cubicBezTo>
                <a:cubicBezTo>
                  <a:pt x="4171949" y="1310217"/>
                  <a:pt x="4261338" y="1414260"/>
                  <a:pt x="4123592" y="1500718"/>
                </a:cubicBezTo>
                <a:cubicBezTo>
                  <a:pt x="3985846" y="1587176"/>
                  <a:pt x="3540368" y="1613553"/>
                  <a:pt x="3367453" y="1606226"/>
                </a:cubicBezTo>
                <a:cubicBezTo>
                  <a:pt x="3194538" y="1598899"/>
                  <a:pt x="3121269" y="1576918"/>
                  <a:pt x="3086100" y="1456756"/>
                </a:cubicBezTo>
                <a:cubicBezTo>
                  <a:pt x="3050931" y="1336594"/>
                  <a:pt x="3135923" y="989298"/>
                  <a:pt x="3156438" y="885256"/>
                </a:cubicBezTo>
                <a:cubicBezTo>
                  <a:pt x="3176953" y="781214"/>
                  <a:pt x="3203330" y="876464"/>
                  <a:pt x="3209192" y="832503"/>
                </a:cubicBezTo>
                <a:cubicBezTo>
                  <a:pt x="3215053" y="788541"/>
                  <a:pt x="3232638" y="665449"/>
                  <a:pt x="3191607" y="621487"/>
                </a:cubicBezTo>
                <a:cubicBezTo>
                  <a:pt x="3150576" y="577525"/>
                  <a:pt x="3017226" y="618556"/>
                  <a:pt x="2963007" y="568733"/>
                </a:cubicBezTo>
                <a:cubicBezTo>
                  <a:pt x="2908788" y="518910"/>
                  <a:pt x="2891203" y="392887"/>
                  <a:pt x="2866292" y="322549"/>
                </a:cubicBezTo>
                <a:cubicBezTo>
                  <a:pt x="2841380" y="252211"/>
                  <a:pt x="2878015" y="180407"/>
                  <a:pt x="2813538" y="146703"/>
                </a:cubicBezTo>
                <a:cubicBezTo>
                  <a:pt x="2749061" y="112999"/>
                  <a:pt x="2573215" y="112999"/>
                  <a:pt x="2479430" y="120326"/>
                </a:cubicBezTo>
                <a:cubicBezTo>
                  <a:pt x="2385645" y="127653"/>
                  <a:pt x="2291861" y="132049"/>
                  <a:pt x="2250830" y="190664"/>
                </a:cubicBezTo>
                <a:cubicBezTo>
                  <a:pt x="2209799" y="249279"/>
                  <a:pt x="2243504" y="259537"/>
                  <a:pt x="2233246" y="472018"/>
                </a:cubicBezTo>
                <a:cubicBezTo>
                  <a:pt x="2222988" y="684499"/>
                  <a:pt x="2264019" y="1269188"/>
                  <a:pt x="2189284" y="1465549"/>
                </a:cubicBezTo>
                <a:cubicBezTo>
                  <a:pt x="2114549" y="1661910"/>
                  <a:pt x="1957753" y="1634068"/>
                  <a:pt x="1784838" y="1650187"/>
                </a:cubicBezTo>
                <a:cubicBezTo>
                  <a:pt x="1611923" y="1666306"/>
                  <a:pt x="1270488" y="1619414"/>
                  <a:pt x="1151792" y="1562264"/>
                </a:cubicBezTo>
                <a:cubicBezTo>
                  <a:pt x="1033096" y="1505114"/>
                  <a:pt x="1081453" y="1412795"/>
                  <a:pt x="1072661" y="1307287"/>
                </a:cubicBezTo>
                <a:cubicBezTo>
                  <a:pt x="1063869" y="1201779"/>
                  <a:pt x="1071196" y="1009814"/>
                  <a:pt x="1099038" y="929218"/>
                </a:cubicBezTo>
                <a:cubicBezTo>
                  <a:pt x="1126880" y="848622"/>
                  <a:pt x="1220665" y="880860"/>
                  <a:pt x="1239715" y="823710"/>
                </a:cubicBezTo>
                <a:cubicBezTo>
                  <a:pt x="1258765" y="766560"/>
                  <a:pt x="1251438" y="634676"/>
                  <a:pt x="1213338" y="586318"/>
                </a:cubicBezTo>
                <a:cubicBezTo>
                  <a:pt x="1175238" y="537960"/>
                  <a:pt x="1055076" y="574595"/>
                  <a:pt x="1011115" y="533564"/>
                </a:cubicBezTo>
                <a:cubicBezTo>
                  <a:pt x="967154" y="492533"/>
                  <a:pt x="965688" y="413402"/>
                  <a:pt x="949569" y="340133"/>
                </a:cubicBezTo>
                <a:cubicBezTo>
                  <a:pt x="933450" y="266864"/>
                  <a:pt x="974481" y="149633"/>
                  <a:pt x="914400" y="93949"/>
                </a:cubicBezTo>
                <a:cubicBezTo>
                  <a:pt x="854319" y="38265"/>
                  <a:pt x="741484" y="19214"/>
                  <a:pt x="589084" y="6026"/>
                </a:cubicBezTo>
                <a:cubicBezTo>
                  <a:pt x="436684" y="-7162"/>
                  <a:pt x="218342" y="3828"/>
                  <a:pt x="0" y="1481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1803247" y="2466608"/>
            <a:ext cx="494660" cy="2048242"/>
          </a:xfrm>
          <a:custGeom>
            <a:avLst/>
            <a:gdLst>
              <a:gd name="connsiteX0" fmla="*/ 509131 w 509131"/>
              <a:gd name="connsiteY0" fmla="*/ 1899139 h 2026852"/>
              <a:gd name="connsiteX1" fmla="*/ 306908 w 509131"/>
              <a:gd name="connsiteY1" fmla="*/ 2022231 h 2026852"/>
              <a:gd name="connsiteX2" fmla="*/ 183816 w 509131"/>
              <a:gd name="connsiteY2" fmla="*/ 1960685 h 2026852"/>
              <a:gd name="connsiteX3" fmla="*/ 175023 w 509131"/>
              <a:gd name="connsiteY3" fmla="*/ 1600200 h 2026852"/>
              <a:gd name="connsiteX4" fmla="*/ 157439 w 509131"/>
              <a:gd name="connsiteY4" fmla="*/ 861646 h 2026852"/>
              <a:gd name="connsiteX5" fmla="*/ 16762 w 509131"/>
              <a:gd name="connsiteY5" fmla="*/ 685800 h 2026852"/>
              <a:gd name="connsiteX6" fmla="*/ 7969 w 509131"/>
              <a:gd name="connsiteY6" fmla="*/ 0 h 202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131" h="2026852">
                <a:moveTo>
                  <a:pt x="509131" y="1899139"/>
                </a:moveTo>
                <a:cubicBezTo>
                  <a:pt x="435129" y="1955556"/>
                  <a:pt x="361127" y="2011973"/>
                  <a:pt x="306908" y="2022231"/>
                </a:cubicBezTo>
                <a:cubicBezTo>
                  <a:pt x="252689" y="2032489"/>
                  <a:pt x="205797" y="2031024"/>
                  <a:pt x="183816" y="1960685"/>
                </a:cubicBezTo>
                <a:cubicBezTo>
                  <a:pt x="161835" y="1890346"/>
                  <a:pt x="179419" y="1783373"/>
                  <a:pt x="175023" y="1600200"/>
                </a:cubicBezTo>
                <a:cubicBezTo>
                  <a:pt x="170627" y="1417027"/>
                  <a:pt x="183816" y="1014046"/>
                  <a:pt x="157439" y="861646"/>
                </a:cubicBezTo>
                <a:cubicBezTo>
                  <a:pt x="131062" y="709246"/>
                  <a:pt x="41674" y="829408"/>
                  <a:pt x="16762" y="685800"/>
                </a:cubicBezTo>
                <a:cubicBezTo>
                  <a:pt x="-8150" y="542192"/>
                  <a:pt x="-91" y="271096"/>
                  <a:pt x="7969" y="0"/>
                </a:cubicBezTo>
              </a:path>
            </a:pathLst>
          </a:custGeom>
          <a:noFill/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71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32115-B4A9-4134-91CC-A74D5D99C94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268761"/>
            <a:ext cx="7776988" cy="4536504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四个进位的产生逻辑表达式：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G</a:t>
            </a:r>
            <a:r>
              <a:rPr lang="en-US" altLang="zh-CN" sz="2400" baseline="-30000">
                <a:solidFill>
                  <a:srgbClr val="0000FF"/>
                </a:solidFill>
              </a:rPr>
              <a:t>0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P</a:t>
            </a:r>
            <a:r>
              <a:rPr lang="en-US" altLang="zh-CN" sz="2400" baseline="-30000">
                <a:solidFill>
                  <a:srgbClr val="0000FF"/>
                </a:solidFill>
              </a:rPr>
              <a:t>0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0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0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0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0</a:t>
            </a:r>
            <a:endParaRPr lang="en-US" altLang="zh-CN" sz="2400">
              <a:solidFill>
                <a:srgbClr val="008000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3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1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1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0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1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0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0</a:t>
            </a:r>
            <a:endParaRPr lang="en-US" altLang="zh-CN" sz="2400">
              <a:solidFill>
                <a:srgbClr val="6600CC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4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2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1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2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1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0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2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1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0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*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*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sz="240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CC00CC"/>
                </a:solidFill>
              </a:rPr>
              <a:t>    其中，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*</a:t>
            </a:r>
            <a:r>
              <a:rPr lang="en-US" altLang="zh-CN" sz="2400">
                <a:solidFill>
                  <a:srgbClr val="CC00CC"/>
                </a:solidFill>
              </a:rPr>
              <a:t>	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＝ 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2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2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1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2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1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0</a:t>
            </a:r>
            <a:endParaRPr lang="en-US" altLang="zh-CN" sz="2400">
              <a:solidFill>
                <a:srgbClr val="CC00CC"/>
              </a:solidFill>
            </a:endParaRPr>
          </a:p>
          <a:p>
            <a:pPr marL="0" indent="0">
              <a:buNone/>
            </a:pPr>
            <a:r>
              <a:rPr lang="fi-FI" altLang="zh-CN" sz="2400">
                <a:solidFill>
                  <a:srgbClr val="CC00CC"/>
                </a:solidFill>
              </a:rPr>
              <a:t>                 P</a:t>
            </a:r>
            <a:r>
              <a:rPr lang="fi-FI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*</a:t>
            </a:r>
            <a:r>
              <a:rPr lang="fi-FI" altLang="zh-CN" sz="2400">
                <a:solidFill>
                  <a:srgbClr val="CC00CC"/>
                </a:solidFill>
              </a:rPr>
              <a:t>	</a:t>
            </a:r>
            <a:r>
              <a:rPr lang="zh-CN" altLang="fi-FI" sz="240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zh-CN" altLang="fi-FI" sz="2400">
                <a:solidFill>
                  <a:srgbClr val="CC00CC"/>
                </a:solidFill>
              </a:rPr>
              <a:t> 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3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2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1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0</a:t>
            </a:r>
            <a:endParaRPr lang="en-US" altLang="zh-CN" sz="2400">
              <a:solidFill>
                <a:srgbClr val="CC00CC"/>
              </a:solidFill>
            </a:endParaRPr>
          </a:p>
        </p:txBody>
      </p:sp>
      <p:sp>
        <p:nvSpPr>
          <p:cNvPr id="139264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先行进位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264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49" name="Line 9"/>
          <p:cNvSpPr>
            <a:spLocks noChangeShapeType="1"/>
          </p:cNvSpPr>
          <p:nvPr/>
        </p:nvSpPr>
        <p:spPr bwMode="auto">
          <a:xfrm>
            <a:off x="1331640" y="4329105"/>
            <a:ext cx="4104456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92650" name="Line 10"/>
          <p:cNvSpPr>
            <a:spLocks noChangeShapeType="1"/>
          </p:cNvSpPr>
          <p:nvPr/>
        </p:nvSpPr>
        <p:spPr bwMode="auto">
          <a:xfrm>
            <a:off x="5796558" y="4336525"/>
            <a:ext cx="107969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9265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24128" y="908720"/>
            <a:ext cx="1944216" cy="936104"/>
          </a:xfrm>
          <a:prstGeom prst="rect">
            <a:avLst/>
          </a:prstGeom>
          <a:solidFill>
            <a:srgbClr val="FFCCFF"/>
          </a:solidFill>
          <a:ln w="28575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X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·</a:t>
            </a:r>
            <a:r>
              <a:rPr lang="en-US" altLang="zh-CN" sz="2400">
                <a:solidFill>
                  <a:srgbClr val="CC0000"/>
                </a:solidFill>
              </a:rPr>
              <a:t>Y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endParaRPr lang="en-US" altLang="zh-CN" sz="2400">
              <a:solidFill>
                <a:srgbClr val="CC0000"/>
              </a:solidFill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2400">
                <a:solidFill>
                  <a:srgbClr val="CC0000"/>
                </a:solidFill>
              </a:rPr>
              <a:t> P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宋体" charset="-122"/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X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Y</a:t>
            </a:r>
            <a:r>
              <a:rPr lang="en-US" altLang="zh-CN" sz="2400" i="1" baseline="-30000">
                <a:solidFill>
                  <a:srgbClr val="CC0000"/>
                </a:solidFill>
              </a:rPr>
              <a:t>i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832115-B4A9-4134-91CC-A74D5D99C94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856662" cy="51847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四个进位的产生逻辑表达式：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zh-CN" altLang="en-US" sz="2400" baseline="-3000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FF"/>
                </a:solidFill>
              </a:rPr>
              <a:t>G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00FF"/>
                </a:solidFill>
              </a:rPr>
              <a:t>P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en-US" altLang="zh-CN" sz="2400" baseline="-30000">
                <a:solidFill>
                  <a:srgbClr val="0000FF"/>
                </a:solidFill>
              </a:rPr>
              <a:t>i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2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 baseline="-300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008000"/>
                </a:solidFill>
              </a:rPr>
              <a:t>1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G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zh-CN" altLang="en-US" sz="2400">
                <a:solidFill>
                  <a:srgbClr val="008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i+1</a:t>
            </a:r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r>
              <a:rPr lang="en-US" altLang="zh-CN" sz="2400">
                <a:solidFill>
                  <a:srgbClr val="008000"/>
                </a:solidFill>
              </a:rPr>
              <a:t>C</a:t>
            </a:r>
            <a:r>
              <a:rPr lang="en-US" altLang="zh-CN" sz="2400" baseline="-30000">
                <a:solidFill>
                  <a:srgbClr val="008000"/>
                </a:solidFill>
              </a:rPr>
              <a:t>i</a:t>
            </a:r>
            <a:endParaRPr lang="en-US" altLang="zh-CN" sz="2400">
              <a:solidFill>
                <a:srgbClr val="008000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3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2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 baseline="-300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6600CC"/>
                </a:solidFill>
              </a:rPr>
              <a:t>1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i+1</a:t>
            </a:r>
            <a:r>
              <a:rPr lang="en-US" altLang="zh-CN" sz="2400">
                <a:solidFill>
                  <a:srgbClr val="6600CC"/>
                </a:solidFill>
              </a:rPr>
              <a:t>G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zh-CN" altLang="en-US" sz="2400">
                <a:solidFill>
                  <a:srgbClr val="66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i+2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i+1</a:t>
            </a:r>
            <a:r>
              <a:rPr lang="en-US" altLang="zh-CN" sz="2400">
                <a:solidFill>
                  <a:srgbClr val="6600CC"/>
                </a:solidFill>
              </a:rPr>
              <a:t>P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r>
              <a:rPr lang="en-US" altLang="zh-CN" sz="2400">
                <a:solidFill>
                  <a:srgbClr val="6600CC"/>
                </a:solidFill>
              </a:rPr>
              <a:t>C</a:t>
            </a:r>
            <a:r>
              <a:rPr lang="en-US" altLang="zh-CN" sz="2400" baseline="-30000">
                <a:solidFill>
                  <a:srgbClr val="6600CC"/>
                </a:solidFill>
              </a:rPr>
              <a:t>i</a:t>
            </a:r>
            <a:endParaRPr lang="en-US" altLang="zh-CN" sz="2400">
              <a:solidFill>
                <a:srgbClr val="6600CC"/>
              </a:solidFill>
            </a:endParaRP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4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2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i+2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</a:rPr>
              <a:t>1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i+3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i+2</a:t>
            </a:r>
            <a:r>
              <a:rPr lang="en-US" altLang="zh-CN" sz="2400">
                <a:solidFill>
                  <a:srgbClr val="CC0000"/>
                </a:solidFill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</a:rPr>
              <a:t>i+1</a:t>
            </a:r>
            <a:r>
              <a:rPr lang="en-US" altLang="zh-CN" sz="2400">
                <a:solidFill>
                  <a:srgbClr val="CC0000"/>
                </a:solidFill>
              </a:rPr>
              <a:t>G</a:t>
            </a:r>
            <a:r>
              <a:rPr lang="en-US" altLang="zh-CN" sz="2400" baseline="-30000">
                <a:solidFill>
                  <a:srgbClr val="CC0000"/>
                </a:solidFill>
              </a:rPr>
              <a:t>i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i+3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i+2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i+1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      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G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r>
              <a:rPr lang="zh-CN" altLang="en-US" sz="2400" baseline="-300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3</a:t>
            </a:r>
            <a:r>
              <a:rPr lang="zh-CN" altLang="en-US" sz="2400">
                <a:solidFill>
                  <a:srgbClr val="CC0000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P</a:t>
            </a:r>
            <a:r>
              <a:rPr lang="en-US" altLang="zh-CN" sz="2400" baseline="30000">
                <a:solidFill>
                  <a:srgbClr val="CC0000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i+3</a:t>
            </a:r>
            <a:r>
              <a:rPr lang="en-US" altLang="zh-CN" sz="2400">
                <a:solidFill>
                  <a:srgbClr val="CC0000"/>
                </a:solidFill>
                <a:cs typeface="Times New Roman" pitchFamily="18" charset="0"/>
              </a:rPr>
              <a:t>C</a:t>
            </a:r>
            <a:r>
              <a:rPr lang="en-US" altLang="zh-CN" sz="2400" baseline="-30000">
                <a:solidFill>
                  <a:srgbClr val="CC0000"/>
                </a:solidFill>
                <a:cs typeface="Times New Roman" pitchFamily="18" charset="0"/>
              </a:rPr>
              <a:t>i</a:t>
            </a:r>
            <a:endParaRPr lang="en-US" altLang="zh-CN" sz="2400">
              <a:solidFill>
                <a:srgbClr val="CC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C00CC"/>
                </a:solidFill>
              </a:rPr>
              <a:t>    其中，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﹡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en-US" altLang="zh-CN" sz="2400">
                <a:solidFill>
                  <a:srgbClr val="CC00CC"/>
                </a:solidFill>
              </a:rPr>
              <a:t> 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3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2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i+2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r>
              <a:rPr lang="zh-CN" altLang="en-US" sz="2400" baseline="-300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 baseline="-30000">
                <a:solidFill>
                  <a:srgbClr val="CC00CC"/>
                </a:solidFill>
              </a:rPr>
              <a:t>1</a:t>
            </a:r>
            <a:r>
              <a:rPr lang="zh-CN" altLang="en-US" sz="2400">
                <a:solidFill>
                  <a:srgbClr val="CC00CC"/>
                </a:solidFill>
                <a:cs typeface="Times New Roman" pitchFamily="18" charset="0"/>
              </a:rPr>
              <a:t>＋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i+3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i+2</a:t>
            </a:r>
            <a:r>
              <a:rPr lang="en-US" altLang="zh-CN" sz="2400">
                <a:solidFill>
                  <a:srgbClr val="CC00CC"/>
                </a:solidFill>
              </a:rPr>
              <a:t>P</a:t>
            </a:r>
            <a:r>
              <a:rPr lang="en-US" altLang="zh-CN" sz="2400" baseline="-30000">
                <a:solidFill>
                  <a:srgbClr val="CC00CC"/>
                </a:solidFill>
              </a:rPr>
              <a:t>i+1</a:t>
            </a:r>
            <a:r>
              <a:rPr lang="en-US" altLang="zh-CN" sz="2400">
                <a:solidFill>
                  <a:srgbClr val="CC00CC"/>
                </a:solidFill>
              </a:rPr>
              <a:t>G</a:t>
            </a:r>
            <a:r>
              <a:rPr lang="en-US" altLang="zh-CN" sz="2400" baseline="-30000">
                <a:solidFill>
                  <a:srgbClr val="CC00CC"/>
                </a:solidFill>
              </a:rPr>
              <a:t>i</a:t>
            </a:r>
            <a:endParaRPr lang="en-US" altLang="zh-CN" sz="2400">
              <a:solidFill>
                <a:srgbClr val="CC00CC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fi-FI" altLang="zh-CN" sz="2400">
                <a:solidFill>
                  <a:srgbClr val="CC00CC"/>
                </a:solidFill>
              </a:rPr>
              <a:t>                P</a:t>
            </a:r>
            <a:r>
              <a:rPr lang="en-US" altLang="zh-CN" sz="2400" baseline="30000">
                <a:solidFill>
                  <a:srgbClr val="CC00CC"/>
                </a:solidFill>
                <a:cs typeface="Times New Roman" pitchFamily="18" charset="0"/>
              </a:rPr>
              <a:t>﹡</a:t>
            </a:r>
            <a:r>
              <a:rPr lang="fi-FI" altLang="zh-CN" sz="2400" baseline="-30000">
                <a:solidFill>
                  <a:srgbClr val="CC00CC"/>
                </a:solidFill>
              </a:rPr>
              <a:t>i+3</a:t>
            </a:r>
            <a:r>
              <a:rPr lang="fi-FI" altLang="zh-CN" sz="2400">
                <a:solidFill>
                  <a:srgbClr val="CC00CC"/>
                </a:solidFill>
              </a:rPr>
              <a:t> </a:t>
            </a:r>
            <a:r>
              <a:rPr lang="zh-CN" altLang="fi-FI" sz="2400">
                <a:solidFill>
                  <a:srgbClr val="CC00CC"/>
                </a:solidFill>
                <a:cs typeface="Times New Roman" pitchFamily="18" charset="0"/>
              </a:rPr>
              <a:t>＝</a:t>
            </a:r>
            <a:r>
              <a:rPr lang="zh-CN" altLang="fi-FI" sz="2400">
                <a:solidFill>
                  <a:srgbClr val="CC00CC"/>
                </a:solidFill>
              </a:rPr>
              <a:t> 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i+3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i+2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i+1</a:t>
            </a:r>
            <a:r>
              <a:rPr lang="fi-FI" altLang="zh-CN" sz="2400">
                <a:solidFill>
                  <a:srgbClr val="CC00CC"/>
                </a:solidFill>
              </a:rPr>
              <a:t>P</a:t>
            </a:r>
            <a:r>
              <a:rPr lang="fi-FI" altLang="zh-CN" sz="2400" baseline="-30000">
                <a:solidFill>
                  <a:srgbClr val="CC00CC"/>
                </a:solidFill>
              </a:rPr>
              <a:t>i</a:t>
            </a:r>
            <a:endParaRPr lang="en-US" altLang="zh-CN" sz="2400">
              <a:solidFill>
                <a:srgbClr val="CC00CC"/>
              </a:solidFill>
            </a:endParaRPr>
          </a:p>
        </p:txBody>
      </p:sp>
      <p:sp>
        <p:nvSpPr>
          <p:cNvPr id="139264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先行进位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2648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19161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92649" name="Line 9"/>
          <p:cNvSpPr>
            <a:spLocks noChangeShapeType="1"/>
          </p:cNvSpPr>
          <p:nvPr/>
        </p:nvSpPr>
        <p:spPr bwMode="auto">
          <a:xfrm>
            <a:off x="900113" y="4328758"/>
            <a:ext cx="5832475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2650" name="Line 10"/>
          <p:cNvSpPr>
            <a:spLocks noChangeShapeType="1"/>
          </p:cNvSpPr>
          <p:nvPr/>
        </p:nvSpPr>
        <p:spPr bwMode="auto">
          <a:xfrm>
            <a:off x="7000892" y="4336178"/>
            <a:ext cx="16557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92651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先行进位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1624" name="Text Box 8"/>
          <p:cNvSpPr txBox="1">
            <a:spLocks noChangeArrowheads="1"/>
          </p:cNvSpPr>
          <p:nvPr/>
        </p:nvSpPr>
        <p:spPr bwMode="auto">
          <a:xfrm>
            <a:off x="2051050" y="5643578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四位先行进位链电路</a:t>
            </a:r>
          </a:p>
        </p:txBody>
      </p:sp>
      <p:sp>
        <p:nvSpPr>
          <p:cNvPr id="1391626" name="Text Box 10"/>
          <p:cNvSpPr txBox="1">
            <a:spLocks noChangeArrowheads="1"/>
          </p:cNvSpPr>
          <p:nvPr/>
        </p:nvSpPr>
        <p:spPr bwMode="auto">
          <a:xfrm>
            <a:off x="5292725" y="765175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三级门的延时</a:t>
            </a:r>
          </a:p>
        </p:txBody>
      </p:sp>
      <p:sp>
        <p:nvSpPr>
          <p:cNvPr id="1391642" name="AutoShape 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0715" name="Object 11"/>
          <p:cNvGraphicFramePr>
            <a:graphicFrameLocks noChangeAspect="1"/>
          </p:cNvGraphicFramePr>
          <p:nvPr/>
        </p:nvGraphicFramePr>
        <p:xfrm>
          <a:off x="142844" y="1428736"/>
          <a:ext cx="8887943" cy="385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09" name="Visio" r:id="rId4" imgW="5364210" imgH="2214664" progId="Visio.Drawing.11">
                  <p:embed/>
                </p:oleObj>
              </mc:Choice>
              <mc:Fallback>
                <p:oleObj name="Visio" r:id="rId4" imgW="5364210" imgH="2214664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1428736"/>
                        <a:ext cx="8887943" cy="3857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C77B6-8EC8-44A3-B468-610A2A28DB3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zh-CN" altLang="en-US" dirty="0">
                <a:solidFill>
                  <a:srgbClr val="0070C0"/>
                </a:solidFill>
              </a:rPr>
              <a:t>运算方法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70C0"/>
                </a:solidFill>
              </a:rPr>
              <a:t>运算器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70" y="549274"/>
            <a:ext cx="7777162" cy="6264275"/>
          </a:xfrm>
        </p:spPr>
        <p:txBody>
          <a:bodyPr/>
          <a:lstStyle/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定点数</a:t>
            </a:r>
            <a:r>
              <a:rPr lang="zh-CN" altLang="en-US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3.1.1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CC0000"/>
                </a:solidFill>
              </a:rPr>
              <a:t>加减</a:t>
            </a:r>
            <a:r>
              <a:rPr lang="zh-CN" altLang="en-US" dirty="0"/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3.1.2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CC0000"/>
                </a:solidFill>
              </a:rPr>
              <a:t>乘法</a:t>
            </a:r>
            <a:r>
              <a:rPr lang="zh-CN" altLang="en-US" dirty="0"/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3.1.3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CC0000"/>
                </a:solidFill>
              </a:rPr>
              <a:t>除法</a:t>
            </a:r>
            <a:r>
              <a:rPr lang="zh-CN" altLang="en-US" dirty="0"/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3.2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逻辑</a:t>
            </a:r>
            <a:r>
              <a:rPr lang="zh-CN" altLang="en-US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移位</a:t>
            </a:r>
            <a:r>
              <a:rPr lang="zh-CN" altLang="en-US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3.2.1</a:t>
            </a:r>
            <a:r>
              <a:rPr lang="en-US" altLang="zh-CN" dirty="0"/>
              <a:t>  </a:t>
            </a:r>
            <a:r>
              <a:rPr lang="zh-CN" altLang="en-US" dirty="0"/>
              <a:t>逻辑运算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3.2.2</a:t>
            </a:r>
            <a:r>
              <a:rPr lang="en-US" altLang="zh-CN" dirty="0"/>
              <a:t>  </a:t>
            </a:r>
            <a:r>
              <a:rPr lang="zh-CN" altLang="en-US" dirty="0"/>
              <a:t>移位运算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3.3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浮点数</a:t>
            </a:r>
            <a:r>
              <a:rPr lang="zh-CN" altLang="en-US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3.3.1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CC0000"/>
                </a:solidFill>
              </a:rPr>
              <a:t>加减</a:t>
            </a:r>
            <a:r>
              <a:rPr lang="zh-CN" altLang="en-US" dirty="0"/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3.3.2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CC0000"/>
                </a:solidFill>
              </a:rPr>
              <a:t>乘除</a:t>
            </a:r>
            <a:r>
              <a:rPr lang="zh-CN" altLang="en-US" dirty="0"/>
              <a:t>运算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3.3.3</a:t>
            </a:r>
            <a:r>
              <a:rPr lang="en-US" altLang="zh-CN" dirty="0"/>
              <a:t>  </a:t>
            </a:r>
            <a:r>
              <a:rPr lang="zh-CN" altLang="en-US" dirty="0"/>
              <a:t>浮点数运算的</a:t>
            </a:r>
            <a:r>
              <a:rPr lang="zh-CN" altLang="en-US" dirty="0">
                <a:solidFill>
                  <a:srgbClr val="0000FF"/>
                </a:solidFill>
              </a:rPr>
              <a:t>实现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0" indent="0">
              <a:spcBef>
                <a:spcPts val="100"/>
              </a:spcBef>
              <a:buClr>
                <a:srgbClr val="00007D"/>
              </a:buClr>
              <a:buNone/>
            </a:pP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3.4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D60093"/>
                </a:solidFill>
                <a:latin typeface="Arial" charset="0"/>
                <a:ea typeface="黑体" pitchFamily="2" charset="-122"/>
              </a:rPr>
              <a:t>运算器</a:t>
            </a:r>
            <a:r>
              <a:rPr lang="zh-CN" altLang="en-US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基本结构</a:t>
            </a:r>
          </a:p>
          <a:p>
            <a:pPr marL="0" lvl="0" indent="0">
              <a:spcBef>
                <a:spcPts val="100"/>
              </a:spcBef>
              <a:buClr>
                <a:srgbClr val="00007D"/>
              </a:buClr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FF6600"/>
                </a:solidFill>
              </a:rPr>
              <a:t>3.3.1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三种基本</a:t>
            </a:r>
            <a:r>
              <a:rPr lang="zh-CN" altLang="en-US" dirty="0">
                <a:solidFill>
                  <a:srgbClr val="0000FF"/>
                </a:solidFill>
              </a:rPr>
              <a:t>结构</a:t>
            </a:r>
          </a:p>
          <a:p>
            <a:pPr marL="0" lvl="0" indent="0">
              <a:spcBef>
                <a:spcPts val="100"/>
              </a:spcBef>
              <a:buClr>
                <a:srgbClr val="00007D"/>
              </a:buClr>
              <a:buNone/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FF6600"/>
                </a:solidFill>
              </a:rPr>
              <a:t>3.3.2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运算器</a:t>
            </a:r>
            <a:r>
              <a:rPr lang="zh-CN" altLang="en-US" dirty="0">
                <a:solidFill>
                  <a:srgbClr val="0000FF"/>
                </a:solidFill>
              </a:rPr>
              <a:t>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8F5C1A-ED7B-4C7A-9440-2D41577DA06F}"/>
              </a:ext>
            </a:extLst>
          </p:cNvPr>
          <p:cNvSpPr/>
          <p:nvPr/>
        </p:nvSpPr>
        <p:spPr>
          <a:xfrm>
            <a:off x="4860032" y="1844824"/>
            <a:ext cx="3959944" cy="2246769"/>
          </a:xfrm>
          <a:prstGeom prst="rect">
            <a:avLst/>
          </a:prstGeom>
          <a:solidFill>
            <a:srgbClr val="FFFF99"/>
          </a:solidFill>
          <a:ln w="28575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/>
              <a:t>运算器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＝ 算术逻辑单元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/>
              <a:t>ALU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zh-CN" altLang="en-US" dirty="0"/>
              <a:t>    ＋寄存器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    ＋总线</a:t>
            </a: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    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</a:p>
        </p:txBody>
      </p:sp>
      <p:sp>
        <p:nvSpPr>
          <p:cNvPr id="139162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先行进位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加法器</a:t>
            </a:r>
          </a:p>
        </p:txBody>
      </p:sp>
      <p:sp>
        <p:nvSpPr>
          <p:cNvPr id="1391624" name="Text Box 8"/>
          <p:cNvSpPr txBox="1">
            <a:spLocks noChangeArrowheads="1"/>
          </p:cNvSpPr>
          <p:nvPr/>
        </p:nvSpPr>
        <p:spPr bwMode="auto">
          <a:xfrm>
            <a:off x="2051050" y="5643578"/>
            <a:ext cx="46799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四位先行进位链电路</a:t>
            </a:r>
          </a:p>
        </p:txBody>
      </p:sp>
      <p:sp>
        <p:nvSpPr>
          <p:cNvPr id="1391626" name="Text Box 10"/>
          <p:cNvSpPr txBox="1">
            <a:spLocks noChangeArrowheads="1"/>
          </p:cNvSpPr>
          <p:nvPr/>
        </p:nvSpPr>
        <p:spPr bwMode="auto">
          <a:xfrm>
            <a:off x="5292725" y="765175"/>
            <a:ext cx="25923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三级门的延时</a:t>
            </a:r>
          </a:p>
        </p:txBody>
      </p:sp>
      <p:sp>
        <p:nvSpPr>
          <p:cNvPr id="1391642" name="AutoShape 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1236" name="Object 4"/>
          <p:cNvGraphicFramePr>
            <a:graphicFrameLocks noChangeAspect="1"/>
          </p:cNvGraphicFramePr>
          <p:nvPr/>
        </p:nvGraphicFramePr>
        <p:xfrm>
          <a:off x="251520" y="1484784"/>
          <a:ext cx="874518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30" name="Visio" r:id="rId4" imgW="5154896" imgH="2250062" progId="Visio.Drawing.11">
                  <p:embed/>
                </p:oleObj>
              </mc:Choice>
              <mc:Fallback>
                <p:oleObj name="Visio" r:id="rId4" imgW="5154896" imgH="225006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745189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CF333-C0EE-43BB-8C38-E2228D125843}" type="slidenum">
              <a:rPr lang="zh-CN" altLang="en-US"/>
              <a:pPr/>
              <a:t>21</a:t>
            </a:fld>
            <a:endParaRPr lang="en-US" altLang="zh-CN"/>
          </a:p>
        </p:txBody>
      </p:sp>
      <p:graphicFrame>
        <p:nvGraphicFramePr>
          <p:cNvPr id="1631236" name="Object 4"/>
          <p:cNvGraphicFramePr>
            <a:graphicFrameLocks noChangeAspect="1"/>
          </p:cNvGraphicFramePr>
          <p:nvPr/>
        </p:nvGraphicFramePr>
        <p:xfrm>
          <a:off x="251520" y="2636912"/>
          <a:ext cx="874518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46" name="Visio" r:id="rId3" imgW="5154896" imgH="2250062" progId="Visio.Drawing.11">
                  <p:embed/>
                </p:oleObj>
              </mc:Choice>
              <mc:Fallback>
                <p:oleObj name="Visio" r:id="rId3" imgW="5154896" imgH="22500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8745189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2259" name="Object 3"/>
          <p:cNvGraphicFramePr>
            <a:graphicFrameLocks noChangeAspect="1"/>
          </p:cNvGraphicFramePr>
          <p:nvPr/>
        </p:nvGraphicFramePr>
        <p:xfrm>
          <a:off x="3779912" y="188640"/>
          <a:ext cx="4896544" cy="21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47" name="Visio" r:id="rId5" imgW="3042336" imgH="1356198" progId="Visio.Drawing.11">
                  <p:embed/>
                </p:oleObj>
              </mc:Choice>
              <mc:Fallback>
                <p:oleObj name="Visio" r:id="rId5" imgW="3042336" imgH="135619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88640"/>
                        <a:ext cx="4896544" cy="218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1512168" cy="1296144"/>
          </a:xfrm>
        </p:spPr>
        <p:txBody>
          <a:bodyPr/>
          <a:lstStyle/>
          <a:p>
            <a:r>
              <a:rPr lang="en-US" altLang="zh-CN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位</a:t>
            </a:r>
            <a:br>
              <a:rPr lang="en-US" altLang="zh-CN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先行进位</a:t>
            </a:r>
            <a:br>
              <a:rPr lang="en-US" altLang="zh-CN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8530814" y="2334409"/>
            <a:ext cx="462579" cy="2377440"/>
          </a:xfrm>
          <a:custGeom>
            <a:avLst/>
            <a:gdLst>
              <a:gd name="connsiteX0" fmla="*/ 258184 w 462579"/>
              <a:gd name="connsiteY0" fmla="*/ 2377440 h 2377440"/>
              <a:gd name="connsiteX1" fmla="*/ 419548 w 462579"/>
              <a:gd name="connsiteY1" fmla="*/ 1420010 h 2377440"/>
              <a:gd name="connsiteX2" fmla="*/ 0 w 462579"/>
              <a:gd name="connsiteY2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579" h="2377440">
                <a:moveTo>
                  <a:pt x="258184" y="2377440"/>
                </a:moveTo>
                <a:cubicBezTo>
                  <a:pt x="360381" y="2096845"/>
                  <a:pt x="462579" y="1816250"/>
                  <a:pt x="419548" y="1420010"/>
                </a:cubicBezTo>
                <a:cubicBezTo>
                  <a:pt x="376517" y="1023770"/>
                  <a:pt x="188258" y="511885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7261412" y="2302136"/>
            <a:ext cx="666974" cy="527125"/>
          </a:xfrm>
          <a:custGeom>
            <a:avLst/>
            <a:gdLst>
              <a:gd name="connsiteX0" fmla="*/ 666974 w 666974"/>
              <a:gd name="connsiteY0" fmla="*/ 527125 h 527125"/>
              <a:gd name="connsiteX1" fmla="*/ 225910 w 666974"/>
              <a:gd name="connsiteY1" fmla="*/ 398033 h 527125"/>
              <a:gd name="connsiteX2" fmla="*/ 0 w 666974"/>
              <a:gd name="connsiteY2" fmla="*/ 0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974" h="527125">
                <a:moveTo>
                  <a:pt x="666974" y="527125"/>
                </a:moveTo>
                <a:cubicBezTo>
                  <a:pt x="502023" y="506506"/>
                  <a:pt x="337072" y="485887"/>
                  <a:pt x="225910" y="398033"/>
                </a:cubicBezTo>
                <a:cubicBezTo>
                  <a:pt x="114748" y="310179"/>
                  <a:pt x="57374" y="155089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970494" y="2302136"/>
            <a:ext cx="839097" cy="527125"/>
          </a:xfrm>
          <a:custGeom>
            <a:avLst/>
            <a:gdLst>
              <a:gd name="connsiteX0" fmla="*/ 839097 w 839097"/>
              <a:gd name="connsiteY0" fmla="*/ 527125 h 527125"/>
              <a:gd name="connsiteX1" fmla="*/ 247426 w 839097"/>
              <a:gd name="connsiteY1" fmla="*/ 355003 h 527125"/>
              <a:gd name="connsiteX2" fmla="*/ 0 w 839097"/>
              <a:gd name="connsiteY2" fmla="*/ 0 h 5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097" h="527125">
                <a:moveTo>
                  <a:pt x="839097" y="527125"/>
                </a:moveTo>
                <a:cubicBezTo>
                  <a:pt x="613186" y="484991"/>
                  <a:pt x="387275" y="442857"/>
                  <a:pt x="247426" y="355003"/>
                </a:cubicBezTo>
                <a:cubicBezTo>
                  <a:pt x="107577" y="267149"/>
                  <a:pt x="53788" y="133574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 bwMode="auto">
          <a:xfrm>
            <a:off x="4690334" y="2312894"/>
            <a:ext cx="537882" cy="548640"/>
          </a:xfrm>
          <a:custGeom>
            <a:avLst/>
            <a:gdLst>
              <a:gd name="connsiteX0" fmla="*/ 537882 w 537882"/>
              <a:gd name="connsiteY0" fmla="*/ 548640 h 548640"/>
              <a:gd name="connsiteX1" fmla="*/ 182880 w 537882"/>
              <a:gd name="connsiteY1" fmla="*/ 398033 h 548640"/>
              <a:gd name="connsiteX2" fmla="*/ 0 w 537882"/>
              <a:gd name="connsiteY2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882" h="548640">
                <a:moveTo>
                  <a:pt x="537882" y="548640"/>
                </a:moveTo>
                <a:cubicBezTo>
                  <a:pt x="405204" y="519056"/>
                  <a:pt x="272527" y="489473"/>
                  <a:pt x="182880" y="398033"/>
                </a:cubicBezTo>
                <a:cubicBezTo>
                  <a:pt x="93233" y="306593"/>
                  <a:pt x="46616" y="153296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2843808" y="548680"/>
            <a:ext cx="0" cy="2083089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1043608" y="548680"/>
            <a:ext cx="0" cy="216024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467544" y="548680"/>
            <a:ext cx="0" cy="2160240"/>
          </a:xfrm>
          <a:prstGeom prst="straightConnector1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555776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en-US" altLang="zh-CN" sz="2000" baseline="-25000"/>
              <a:t>4</a:t>
            </a:r>
            <a:endParaRPr lang="zh-CN" altLang="en-US" sz="2000" baseline="-25000"/>
          </a:p>
        </p:txBody>
      </p:sp>
      <p:sp>
        <p:nvSpPr>
          <p:cNvPr id="24" name="TextBox 23"/>
          <p:cNvSpPr txBox="1"/>
          <p:nvPr/>
        </p:nvSpPr>
        <p:spPr>
          <a:xfrm>
            <a:off x="827584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G</a:t>
            </a:r>
            <a:r>
              <a:rPr lang="en-US" altLang="zh-CN" sz="2000" baseline="-25000"/>
              <a:t>3</a:t>
            </a:r>
            <a:r>
              <a:rPr lang="en-US" altLang="zh-CN" sz="2000" baseline="30000"/>
              <a:t>*</a:t>
            </a:r>
            <a:endParaRPr lang="zh-CN" altLang="en-US" sz="2000" baseline="30000"/>
          </a:p>
        </p:txBody>
      </p:sp>
      <p:sp>
        <p:nvSpPr>
          <p:cNvPr id="25" name="TextBox 24"/>
          <p:cNvSpPr txBox="1"/>
          <p:nvPr/>
        </p:nvSpPr>
        <p:spPr>
          <a:xfrm>
            <a:off x="251520" y="18864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</a:t>
            </a:r>
            <a:r>
              <a:rPr lang="en-US" altLang="zh-CN" sz="2000" baseline="-25000"/>
              <a:t>3</a:t>
            </a:r>
            <a:r>
              <a:rPr lang="en-US" altLang="zh-CN" sz="2000" baseline="30000"/>
              <a:t>*</a:t>
            </a:r>
            <a:endParaRPr lang="zh-CN" altLang="en-US" sz="2000" baseline="300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CF38D8-343A-419E-A334-91F68D00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10"/>
          <a:stretch>
            <a:fillRect/>
          </a:stretch>
        </p:blipFill>
        <p:spPr bwMode="auto">
          <a:xfrm>
            <a:off x="4572000" y="1625178"/>
            <a:ext cx="4321175" cy="475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95418D01-1F7A-428D-98C5-B4EF8CE7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116"/>
            <a:ext cx="288131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latin typeface="Arial" charset="0"/>
              </a:rPr>
              <a:t>Connection Diagram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470A3E8-1E1E-45E8-AE95-3F6EF3D56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125116"/>
            <a:ext cx="288131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>
                <a:latin typeface="Arial" charset="0"/>
              </a:rPr>
              <a:t>Pin Designations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F0DFF10-82B0-489A-8E9E-DA8A8FB6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39" y="3033291"/>
            <a:ext cx="2808287" cy="17287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1B6EF61-5047-4FAF-A2B8-720742855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7021" y="2745953"/>
            <a:ext cx="0" cy="28733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8A85BD8-34D9-47E5-B2BF-356AFA98F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276" y="2745953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890FF1E-E22B-4BA1-A052-1FD16C295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882" y="2745953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954D61E9-9E47-4308-B27E-4B18C4CB2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072" y="2745953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4C171677-0038-4A68-B504-53944B9F2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64" y="2745953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DAF2D48-029F-451E-B957-1B88BBDFE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126" y="2745953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FE72638-808C-4337-A300-08247CA65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489" y="2745953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39F3BD35-A662-4D07-811F-B0BD35428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64" y="2745953"/>
            <a:ext cx="0" cy="28733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B0961E6-33AE-460C-BD92-2DC6EAA08D1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3034084"/>
            <a:ext cx="0" cy="28733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C4745C48-7897-4C03-A9FD-B4437417F50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3321422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BD0DE4E-8FF1-4739-9BB9-78728F14429A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3610347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79A8A959-6FA1-4120-B43E-1BC8245E479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3897684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1B8341DA-03AF-4437-BB39-4F2CE5C64B4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4185022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931F9AAF-D4D7-4399-814B-7DBAC7C118B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07567" y="4473947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8A56F897-7410-4094-BEFB-AA4E0F8DB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901" y="4762078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B593B207-B180-4178-97FC-07AFC22049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5676" y="4762078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4AEF5916-1ADA-4B41-B1C8-987503917C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6039" y="4762078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7F9DFFC-1A0A-4383-A995-53ACE4909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6401" y="4762078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783045B-1FF0-441B-9119-3BB1C2944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764" y="4762078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99171A12-25FC-47AE-9E27-171D747D1C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126" y="4762078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126AC56D-0BFE-4012-A4E1-14829CB35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489" y="4762078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F1BF62BA-70B0-4436-9485-A29255C3D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64" y="4762078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A6ED2A19-8504-46E3-98A4-C551D68C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296185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C</a:t>
            </a:r>
            <a:r>
              <a:rPr lang="en-US" altLang="zh-CN" sz="2000" baseline="-25000">
                <a:solidFill>
                  <a:srgbClr val="CC0099"/>
                </a:solidFill>
              </a:rPr>
              <a:t>n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0A098782-4459-4096-9420-4F2F8D6CF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32491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M</a:t>
            </a:r>
            <a:endParaRPr lang="en-US" altLang="zh-CN" sz="2000" baseline="-25000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93DFC0A8-D4F7-4C6A-AA20-03C319310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32491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M</a:t>
            </a:r>
            <a:endParaRPr lang="en-US" altLang="zh-CN" sz="2000" baseline="-25000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58A80C3A-8D46-4EFB-89CF-C73F171E7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3538116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3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64985E41-467B-4AFD-9DF1-723EAB88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3825453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2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BA2DE3E6-2BBF-4966-BFA5-740E58B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41127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1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098B8787-58F1-4705-9EEE-D7F3D788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16" y="4401716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S</a:t>
            </a:r>
            <a:r>
              <a:rPr lang="en-US" altLang="zh-CN" sz="2000" baseline="-25000"/>
              <a:t>0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47FDB3EC-EF6F-4462-8D13-4F1D1FF4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6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1747DEC9-3997-4D59-A9D0-730B449F9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39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702FBD63-E8E1-43AC-8D14-E72C285E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01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D9A6BE7F-12E7-4C66-B736-7D03D6FA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64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3DD368E1-56FC-4561-BEE0-21A5F102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26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A</a:t>
            </a:r>
            <a:r>
              <a:rPr lang="en-US" altLang="zh-CN" sz="2000" baseline="-2500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BA496F8B-4712-44C7-8275-BD69FE87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01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6600"/>
                </a:solidFill>
              </a:rPr>
              <a:t>A</a:t>
            </a:r>
            <a:r>
              <a:rPr lang="en-US" altLang="zh-CN" sz="2000" baseline="-25000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4BCC753C-3EBB-46D5-8A2F-D862B670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64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8000"/>
                </a:solidFill>
              </a:rPr>
              <a:t>A</a:t>
            </a:r>
            <a:r>
              <a:rPr lang="en-US" altLang="zh-CN" sz="2000" baseline="-250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B02B8F53-55ED-41AE-A8EF-77891722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26" y="49779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6600"/>
                </a:solidFill>
              </a:rPr>
              <a:t>A</a:t>
            </a:r>
            <a:r>
              <a:rPr lang="en-US" altLang="zh-CN" sz="2000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EBF4253A-56BB-40B0-B9C1-2ED79F7D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72" y="2349078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C</a:t>
            </a:r>
            <a:r>
              <a:rPr lang="en-US" altLang="zh-CN" sz="2000" baseline="-25000">
                <a:solidFill>
                  <a:srgbClr val="CC0099"/>
                </a:solidFill>
              </a:rPr>
              <a:t>n+4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68B50A7B-A33D-4626-BF40-73EA816AF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0" y="2349078"/>
            <a:ext cx="7921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F</a:t>
            </a:r>
            <a:r>
              <a:rPr lang="en-US" altLang="zh-CN" sz="2000" baseline="-25000"/>
              <a:t>A=B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0DC4F96E-3782-4C30-958E-A9E114D03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72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G</a:t>
            </a:r>
            <a:endParaRPr lang="en-US" altLang="zh-CN" sz="2000" baseline="-25000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1B3A7DD7-D924-405C-A856-AF53A2D1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39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6BD04199-F08E-4C87-A75A-D927E86C6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01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71E6645B-B542-4CD5-A366-0D45852A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64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C38B48F3-450C-4A44-A6DE-DD1E5FF1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26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66"/>
                </a:solidFill>
              </a:rPr>
              <a:t>F</a:t>
            </a:r>
            <a:r>
              <a:rPr lang="en-US" altLang="zh-CN" sz="20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8BA349C3-9C0C-4EBF-BC20-857FD01B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24" y="2385591"/>
            <a:ext cx="6477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P</a:t>
            </a:r>
            <a:endParaRPr lang="en-US" altLang="zh-CN" sz="2000" baseline="-25000"/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DA674368-7AA3-4D39-B23A-11772C3AB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76" y="3717503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Arial" charset="0"/>
              </a:rPr>
              <a:t>74LS181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>
                <a:latin typeface="Arial" charset="0"/>
              </a:rPr>
              <a:t>正逻辑</a:t>
            </a:r>
            <a:r>
              <a:rPr lang="en-US" altLang="zh-CN" sz="2400">
                <a:latin typeface="宋体" charset="-122"/>
              </a:rPr>
              <a:t>)</a:t>
            </a:r>
            <a:endParaRPr lang="zh-CN" altLang="en-US" sz="2400">
              <a:latin typeface="宋体" charset="-122"/>
            </a:endParaRPr>
          </a:p>
        </p:txBody>
      </p:sp>
      <p:sp>
        <p:nvSpPr>
          <p:cNvPr id="56" name="AutoShape 56">
            <a:extLst>
              <a:ext uri="{FF2B5EF4-FFF2-40B4-BE49-F238E27FC236}">
                <a16:creationId xmlns:a16="http://schemas.microsoft.com/office/drawing/2014/main" id="{ED24C01C-ECFD-4246-BA67-6096426C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01" y="5446291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7" name="AutoShape 57">
            <a:extLst>
              <a:ext uri="{FF2B5EF4-FFF2-40B4-BE49-F238E27FC236}">
                <a16:creationId xmlns:a16="http://schemas.microsoft.com/office/drawing/2014/main" id="{2CEA6153-6B5B-4CD7-B7EA-D2A7E910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39" y="1988716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Oval 58">
            <a:extLst>
              <a:ext uri="{FF2B5EF4-FFF2-40B4-BE49-F238E27FC236}">
                <a16:creationId xmlns:a16="http://schemas.microsoft.com/office/drawing/2014/main" id="{DF57064C-4CD4-403D-9402-DC608F7F7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9871" y="2909466"/>
            <a:ext cx="111125" cy="1111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Oval 60">
            <a:extLst>
              <a:ext uri="{FF2B5EF4-FFF2-40B4-BE49-F238E27FC236}">
                <a16:creationId xmlns:a16="http://schemas.microsoft.com/office/drawing/2014/main" id="{B2FFF345-7D03-49B2-9BA1-D4A5B6CA4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3898" y="3120603"/>
            <a:ext cx="111125" cy="1111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CC009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AutoShape 61">
            <a:extLst>
              <a:ext uri="{FF2B5EF4-FFF2-40B4-BE49-F238E27FC236}">
                <a16:creationId xmlns:a16="http://schemas.microsoft.com/office/drawing/2014/main" id="{964E9FC3-CBB5-4773-84C7-7A4A8CF6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76" y="1988716"/>
            <a:ext cx="288925" cy="360362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" name="AutoShape 62">
            <a:extLst>
              <a:ext uri="{FF2B5EF4-FFF2-40B4-BE49-F238E27FC236}">
                <a16:creationId xmlns:a16="http://schemas.microsoft.com/office/drawing/2014/main" id="{D75DE992-2637-4F0C-8D74-6D65866102DE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10824" y="3681784"/>
            <a:ext cx="288925" cy="360363"/>
          </a:xfrm>
          <a:prstGeom prst="upArrow">
            <a:avLst>
              <a:gd name="adj1" fmla="val 51648"/>
              <a:gd name="adj2" fmla="val 49451"/>
            </a:avLst>
          </a:prstGeom>
          <a:solidFill>
            <a:srgbClr val="FF9933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872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EA732-59CD-4C5B-B40B-151217E5C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23</a:t>
            </a:fld>
            <a:endParaRPr lang="en-US" altLang="zh-CN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848C8A-6873-452E-B95F-A2420E4D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304" y="350838"/>
            <a:ext cx="7704137" cy="62023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6" name="Text Box 11">
            <a:extLst>
              <a:ext uri="{FF2B5EF4-FFF2-40B4-BE49-F238E27FC236}">
                <a16:creationId xmlns:a16="http://schemas.microsoft.com/office/drawing/2014/main" id="{1B8E2D6F-0DDD-4F8C-B851-7D08379E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79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G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0C961451-FB31-4385-8F74-9F5967300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41" y="144463"/>
            <a:ext cx="649288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C</a:t>
            </a:r>
            <a:r>
              <a:rPr lang="en-US" altLang="zh-CN" sz="1600" baseline="-25000"/>
              <a:t>n+4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DD5926A5-BBEF-4F78-90A8-794DB4E7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166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P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B86B18BE-9C32-433C-87CE-39892A2F8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429" y="16827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3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F93EA0B-D6C3-4ACA-A917-D04993BC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29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2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5101E9EB-8A04-4089-B932-D9A4F6A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004" y="144463"/>
            <a:ext cx="719137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A=B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6C95FB44-64BE-4D81-9931-4D19F79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516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1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CFCA1633-E1A2-4163-951C-CE029795E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041" y="14446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F</a:t>
            </a:r>
            <a:r>
              <a:rPr lang="en-US" altLang="zh-CN" sz="1600" baseline="-25000"/>
              <a:t>0</a:t>
            </a: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3024A2DD-20B6-4EB6-A5A4-91D6925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516" y="645318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C</a:t>
            </a:r>
            <a:r>
              <a:rPr lang="en-US" altLang="zh-CN" sz="1600" baseline="-25000"/>
              <a:t>n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E12016E5-66A7-4660-95DE-67633C7F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179" y="6453188"/>
            <a:ext cx="4318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M</a:t>
            </a:r>
            <a:endParaRPr lang="en-US" altLang="zh-CN" sz="1600" baseline="-2500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85E22B0A-D2AA-4BD1-A49A-3740CE634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841" y="645318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0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FF08ED54-D353-4341-8693-F6C402271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104" y="643255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0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62CB595D-CF3E-43AF-BEC8-290EE57E9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054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1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7C5BA64-EB77-46FD-AA82-52E2BF26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604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1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2E76E0C5-62CE-4805-91F8-A4E0A154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266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2</a:t>
            </a:r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C255293C-B330-4655-9227-CBC111CD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691" y="643255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2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A0BD1B1D-0A88-438F-8153-8F17D7EB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066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A</a:t>
            </a:r>
            <a:r>
              <a:rPr lang="en-US" altLang="zh-CN" sz="1600" baseline="-25000"/>
              <a:t>3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5392B0AB-18F1-4CF4-A8B3-1AEB0B6C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004" y="6408738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B</a:t>
            </a:r>
            <a:r>
              <a:rPr lang="en-US" altLang="zh-CN" sz="1600" baseline="-25000"/>
              <a:t>3</a:t>
            </a: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E8D74644-1AA8-40F6-8275-F821026D6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41" y="6381750"/>
            <a:ext cx="9366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/>
              <a:t>S</a:t>
            </a:r>
            <a:r>
              <a:rPr lang="en-US" altLang="zh-CN" sz="1600" baseline="-25000"/>
              <a:t>2</a:t>
            </a:r>
            <a:r>
              <a:rPr lang="en-US" altLang="zh-CN" sz="1600"/>
              <a:t>S</a:t>
            </a:r>
            <a:r>
              <a:rPr lang="en-US" altLang="zh-CN" sz="1600" baseline="-25000"/>
              <a:t>2</a:t>
            </a:r>
            <a:r>
              <a:rPr lang="en-US" altLang="zh-CN" sz="1600"/>
              <a:t>S</a:t>
            </a:r>
            <a:r>
              <a:rPr lang="en-US" altLang="zh-CN" sz="1600" baseline="-25000"/>
              <a:t>1</a:t>
            </a:r>
            <a:r>
              <a:rPr lang="en-US" altLang="zh-CN" sz="1600"/>
              <a:t>S</a:t>
            </a:r>
            <a:r>
              <a:rPr lang="en-US" altLang="zh-CN" sz="1600" baseline="-25000"/>
              <a:t>0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DDAC4C7C-CD56-4F08-9B3A-F7AA7D7A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379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B6A5EEF2-9BE6-4F85-893D-AFE9C038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779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8EFCE95D-5FEB-4867-A795-BA541E29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591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02526845-87F4-4741-A857-05A8C9DAC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991" y="4100513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248EA1A2-5DE8-4557-9EBD-1048553A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829" y="407670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30" name="Text Box 35">
            <a:extLst>
              <a:ext uri="{FF2B5EF4-FFF2-40B4-BE49-F238E27FC236}">
                <a16:creationId xmlns:a16="http://schemas.microsoft.com/office/drawing/2014/main" id="{66C140AE-45EB-4DFC-AC69-3C89F279F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229" y="4076700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DB465D87-FB1A-48A6-B4E9-8A72A22D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041" y="414972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y</a:t>
            </a:r>
            <a:r>
              <a:rPr lang="en-US" altLang="zh-CN" sz="1600" baseline="-250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FDF57D04-109A-4D17-A235-C26B3909C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879" y="4149725"/>
            <a:ext cx="504825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i="1">
                <a:solidFill>
                  <a:srgbClr val="FF0066"/>
                </a:solidFill>
              </a:rPr>
              <a:t>x</a:t>
            </a:r>
            <a:r>
              <a:rPr lang="en-US" altLang="zh-CN" sz="1600" baseline="-250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D38172B0-9D50-42F3-8CB3-5E769BF6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941" y="2205038"/>
            <a:ext cx="360363" cy="792162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A197DFE6-098B-4838-B181-0B238CF3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379" y="1628775"/>
            <a:ext cx="720725" cy="1439863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" name="Oval 40">
            <a:extLst>
              <a:ext uri="{FF2B5EF4-FFF2-40B4-BE49-F238E27FC236}">
                <a16:creationId xmlns:a16="http://schemas.microsoft.com/office/drawing/2014/main" id="{9011A075-6BA0-4FE9-94D2-DC45589F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41" y="1628775"/>
            <a:ext cx="1079500" cy="1512888"/>
          </a:xfrm>
          <a:prstGeom prst="ellipse">
            <a:avLst/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41">
            <a:extLst>
              <a:ext uri="{FF2B5EF4-FFF2-40B4-BE49-F238E27FC236}">
                <a16:creationId xmlns:a16="http://schemas.microsoft.com/office/drawing/2014/main" id="{859D4862-B7B4-4188-A26D-0402D681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766" y="1628775"/>
            <a:ext cx="1296988" cy="15128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" name="AutoShape 42">
            <a:extLst>
              <a:ext uri="{FF2B5EF4-FFF2-40B4-BE49-F238E27FC236}">
                <a16:creationId xmlns:a16="http://schemas.microsoft.com/office/drawing/2014/main" id="{FC5D10EE-1D8F-401C-86EB-316DFA76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04" y="1113576"/>
            <a:ext cx="1871662" cy="2127565"/>
          </a:xfrm>
          <a:prstGeom prst="roundRect">
            <a:avLst>
              <a:gd name="adj" fmla="val 8928"/>
            </a:avLst>
          </a:prstGeom>
          <a:noFill/>
          <a:ln w="19050" algn="ctr">
            <a:solidFill>
              <a:srgbClr val="FF0066"/>
            </a:solidFill>
            <a:prstDash val="dash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0C31FA18-12BA-40B0-AC04-C1E1275A0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591" y="1989138"/>
            <a:ext cx="12255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CC0000"/>
                </a:solidFill>
              </a:rPr>
              <a:t>先行</a:t>
            </a:r>
            <a:br>
              <a:rPr lang="zh-CN" altLang="en-US" sz="2000" dirty="0">
                <a:solidFill>
                  <a:srgbClr val="CC0000"/>
                </a:solidFill>
              </a:rPr>
            </a:br>
            <a:r>
              <a:rPr lang="zh-CN" altLang="en-US" sz="2000" dirty="0">
                <a:solidFill>
                  <a:srgbClr val="CC0000"/>
                </a:solidFill>
              </a:rPr>
              <a:t>进位逻辑</a:t>
            </a:r>
          </a:p>
        </p:txBody>
      </p:sp>
      <p:sp>
        <p:nvSpPr>
          <p:cNvPr id="39" name="AutoShape 44">
            <a:extLst>
              <a:ext uri="{FF2B5EF4-FFF2-40B4-BE49-F238E27FC236}">
                <a16:creationId xmlns:a16="http://schemas.microsoft.com/office/drawing/2014/main" id="{653613FB-1A61-4C65-818E-C907B40A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41" y="4149725"/>
            <a:ext cx="7561263" cy="2232025"/>
          </a:xfrm>
          <a:prstGeom prst="roundRect">
            <a:avLst>
              <a:gd name="adj" fmla="val 11800"/>
            </a:avLst>
          </a:prstGeom>
          <a:noFill/>
          <a:ln w="19050" algn="ctr">
            <a:solidFill>
              <a:srgbClr val="0066FF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" name="Text Box 45">
            <a:extLst>
              <a:ext uri="{FF2B5EF4-FFF2-40B4-BE49-F238E27FC236}">
                <a16:creationId xmlns:a16="http://schemas.microsoft.com/office/drawing/2014/main" id="{76A863B1-1419-4996-A7C9-BCB09DEE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672013"/>
            <a:ext cx="10795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函数</a:t>
            </a:r>
            <a:br>
              <a:rPr lang="zh-CN" altLang="en-US" sz="2000" dirty="0">
                <a:solidFill>
                  <a:srgbClr val="0000FF"/>
                </a:solidFill>
              </a:rPr>
            </a:br>
            <a:r>
              <a:rPr lang="zh-CN" altLang="en-US" sz="2000" dirty="0">
                <a:solidFill>
                  <a:srgbClr val="0000FF"/>
                </a:solidFill>
              </a:rPr>
              <a:t>发生器</a:t>
            </a:r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91A03793-2975-44AB-8E68-DA217A78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046" y="153988"/>
            <a:ext cx="1441450" cy="1187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74LS181</a:t>
            </a:r>
            <a:br>
              <a:rPr lang="en-US" altLang="zh-CN" sz="24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内部</a:t>
            </a:r>
            <a:br>
              <a:rPr lang="zh-CN" altLang="en-US" sz="24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黑体" pitchFamily="2" charset="-122"/>
              </a:rPr>
              <a:t>逻辑图</a:t>
            </a:r>
          </a:p>
        </p:txBody>
      </p:sp>
      <p:sp>
        <p:nvSpPr>
          <p:cNvPr id="42" name="Line 47">
            <a:extLst>
              <a:ext uri="{FF2B5EF4-FFF2-40B4-BE49-F238E27FC236}">
                <a16:creationId xmlns:a16="http://schemas.microsoft.com/office/drawing/2014/main" id="{EC618485-94A1-4EC5-92AE-744AA3842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5679" y="2032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BCCD722D-EF4B-4433-92B1-825BC3A0C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154" y="207963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" name="Line 49">
            <a:extLst>
              <a:ext uri="{FF2B5EF4-FFF2-40B4-BE49-F238E27FC236}">
                <a16:creationId xmlns:a16="http://schemas.microsoft.com/office/drawing/2014/main" id="{ADE2B9B8-814B-4D50-BD26-3C86CEB42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916" y="2032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" name="Line 50">
            <a:extLst>
              <a:ext uri="{FF2B5EF4-FFF2-40B4-BE49-F238E27FC236}">
                <a16:creationId xmlns:a16="http://schemas.microsoft.com/office/drawing/2014/main" id="{8932D735-6247-4898-8D7F-5AFB18C05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129" y="236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" name="Line 51">
            <a:extLst>
              <a:ext uri="{FF2B5EF4-FFF2-40B4-BE49-F238E27FC236}">
                <a16:creationId xmlns:a16="http://schemas.microsoft.com/office/drawing/2014/main" id="{930DC4EA-AF03-4917-BFBB-12CCE3E97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204" y="2365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" name="Line 52">
            <a:extLst>
              <a:ext uri="{FF2B5EF4-FFF2-40B4-BE49-F238E27FC236}">
                <a16:creationId xmlns:a16="http://schemas.microsoft.com/office/drawing/2014/main" id="{06DB2010-0BD2-4A0E-9A20-6CD24F3AD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641" y="231775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53">
            <a:extLst>
              <a:ext uri="{FF2B5EF4-FFF2-40B4-BE49-F238E27FC236}">
                <a16:creationId xmlns:a16="http://schemas.microsoft.com/office/drawing/2014/main" id="{E9A23207-CDA9-48E4-BBFC-FF22984B1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704" y="6480175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Line 54">
            <a:extLst>
              <a:ext uri="{FF2B5EF4-FFF2-40B4-BE49-F238E27FC236}">
                <a16:creationId xmlns:a16="http://schemas.microsoft.com/office/drawing/2014/main" id="{A2F73368-A6BE-44F3-B651-E58DE454C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7941" y="64849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Line 55">
            <a:extLst>
              <a:ext uri="{FF2B5EF4-FFF2-40B4-BE49-F238E27FC236}">
                <a16:creationId xmlns:a16="http://schemas.microsoft.com/office/drawing/2014/main" id="{B29AC49D-DD66-4585-A19D-3625893E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391" y="650398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Line 56">
            <a:extLst>
              <a:ext uri="{FF2B5EF4-FFF2-40B4-BE49-F238E27FC236}">
                <a16:creationId xmlns:a16="http://schemas.microsoft.com/office/drawing/2014/main" id="{C7B4A508-1BA8-4CED-B338-0EADCED5C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66" y="64849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Line 57">
            <a:extLst>
              <a:ext uri="{FF2B5EF4-FFF2-40B4-BE49-F238E27FC236}">
                <a16:creationId xmlns:a16="http://schemas.microsoft.com/office/drawing/2014/main" id="{0428A4DB-5422-4548-8A81-8A915DB0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0654" y="6484938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Line 58">
            <a:extLst>
              <a:ext uri="{FF2B5EF4-FFF2-40B4-BE49-F238E27FC236}">
                <a16:creationId xmlns:a16="http://schemas.microsoft.com/office/drawing/2014/main" id="{435461E8-8C2B-4EAC-A3F1-E650AE0C8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5991" y="64897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" name="Line 59">
            <a:extLst>
              <a:ext uri="{FF2B5EF4-FFF2-40B4-BE49-F238E27FC236}">
                <a16:creationId xmlns:a16="http://schemas.microsoft.com/office/drawing/2014/main" id="{96B64F75-0A87-4812-8897-E87A13E23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9916" y="650875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" name="Line 60">
            <a:extLst>
              <a:ext uri="{FF2B5EF4-FFF2-40B4-BE49-F238E27FC236}">
                <a16:creationId xmlns:a16="http://schemas.microsoft.com/office/drawing/2014/main" id="{76F9C0EB-130D-4EE4-B684-84FBDDC8D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304" y="6527800"/>
            <a:ext cx="144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" name="Text Box 45">
            <a:extLst>
              <a:ext uri="{FF2B5EF4-FFF2-40B4-BE49-F238E27FC236}">
                <a16:creationId xmlns:a16="http://schemas.microsoft.com/office/drawing/2014/main" id="{10986C9B-4BDC-4DF4-A476-0F58DC94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5" y="1628800"/>
            <a:ext cx="395288" cy="10156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全加器</a:t>
            </a:r>
          </a:p>
        </p:txBody>
      </p:sp>
      <p:sp>
        <p:nvSpPr>
          <p:cNvPr id="57" name="AutoShape 44">
            <a:extLst>
              <a:ext uri="{FF2B5EF4-FFF2-40B4-BE49-F238E27FC236}">
                <a16:creationId xmlns:a16="http://schemas.microsoft.com/office/drawing/2014/main" id="{BAACA020-0FF3-43C1-8EC3-B3DA01F4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7" y="1070486"/>
            <a:ext cx="7561263" cy="2232025"/>
          </a:xfrm>
          <a:prstGeom prst="roundRect">
            <a:avLst>
              <a:gd name="adj" fmla="val 10988"/>
            </a:avLst>
          </a:prstGeom>
          <a:noFill/>
          <a:ln w="19050" algn="ctr">
            <a:solidFill>
              <a:srgbClr val="0066FF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Text Box 43">
            <a:extLst>
              <a:ext uri="{FF2B5EF4-FFF2-40B4-BE49-F238E27FC236}">
                <a16:creationId xmlns:a16="http://schemas.microsoft.com/office/drawing/2014/main" id="{0F8F5053-FEBF-4531-A2F2-411E7A2B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751" y="1545526"/>
            <a:ext cx="12255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CC0000"/>
                </a:solidFill>
              </a:rPr>
              <a:t>先行</a:t>
            </a:r>
            <a:br>
              <a:rPr lang="zh-CN" altLang="en-US" sz="2000" dirty="0">
                <a:solidFill>
                  <a:srgbClr val="CC0000"/>
                </a:solidFill>
              </a:rPr>
            </a:br>
            <a:r>
              <a:rPr lang="zh-CN" altLang="en-US" sz="2000" dirty="0">
                <a:solidFill>
                  <a:srgbClr val="CC0000"/>
                </a:solidFill>
              </a:rPr>
              <a:t>进位逻辑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AAB25A7-FF42-464B-A655-73924DFC92D2}"/>
              </a:ext>
            </a:extLst>
          </p:cNvPr>
          <p:cNvSpPr/>
          <p:nvPr/>
        </p:nvSpPr>
        <p:spPr>
          <a:xfrm>
            <a:off x="8172400" y="2852936"/>
            <a:ext cx="815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加减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移位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比较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异或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与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与非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或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</a:rPr>
              <a:t>或非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solidFill>
                  <a:srgbClr val="00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14370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54DF8F-AE56-4B42-9B9F-9DED3DD3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736"/>
            <a:ext cx="80025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kern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级联工作：</a:t>
            </a:r>
          </a:p>
        </p:txBody>
      </p:sp>
      <p:sp>
        <p:nvSpPr>
          <p:cNvPr id="8" name="Text Box 56">
            <a:extLst>
              <a:ext uri="{FF2B5EF4-FFF2-40B4-BE49-F238E27FC236}">
                <a16:creationId xmlns:a16="http://schemas.microsoft.com/office/drawing/2014/main" id="{90FD421F-E0FE-4F35-9FEB-DD160403F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502052"/>
            <a:ext cx="684053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en-US" altLang="zh-CN">
                <a:solidFill>
                  <a:schemeClr val="bg2"/>
                </a:solidFill>
              </a:rPr>
              <a:t>74181</a:t>
            </a:r>
            <a:r>
              <a:rPr lang="zh-CN" altLang="en-US">
                <a:solidFill>
                  <a:schemeClr val="bg2"/>
                </a:solidFill>
              </a:rPr>
              <a:t>构成</a:t>
            </a:r>
            <a:r>
              <a:rPr lang="zh-CN" altLang="en-US">
                <a:solidFill>
                  <a:srgbClr val="CC0066"/>
                </a:solidFill>
              </a:rPr>
              <a:t>组间串行进位</a:t>
            </a:r>
            <a:r>
              <a:rPr lang="zh-CN" altLang="en-US">
                <a:solidFill>
                  <a:schemeClr val="bg2"/>
                </a:solidFill>
              </a:rPr>
              <a:t>的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9" name="Object 57">
            <a:extLst>
              <a:ext uri="{FF2B5EF4-FFF2-40B4-BE49-F238E27FC236}">
                <a16:creationId xmlns:a16="http://schemas.microsoft.com/office/drawing/2014/main" id="{87D36451-9210-4BCD-B016-F69D8EF3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86288"/>
              </p:ext>
            </p:extLst>
          </p:nvPr>
        </p:nvGraphicFramePr>
        <p:xfrm>
          <a:off x="250825" y="2838227"/>
          <a:ext cx="8712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329" name="Visio" r:id="rId3" imgW="4141794" imgH="1034942" progId="Visio.Drawing.11">
                  <p:embed/>
                </p:oleObj>
              </mc:Choice>
              <mc:Fallback>
                <p:oleObj name="Visio" r:id="rId3" imgW="4141794" imgH="1034942" progId="Visio.Drawing.11">
                  <p:embed/>
                  <p:pic>
                    <p:nvPicPr>
                      <p:cNvPr id="147973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38227"/>
                        <a:ext cx="8712200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8">
            <a:extLst>
              <a:ext uri="{FF2B5EF4-FFF2-40B4-BE49-F238E27FC236}">
                <a16:creationId xmlns:a16="http://schemas.microsoft.com/office/drawing/2014/main" id="{30064F92-B48A-4890-AE52-8589D253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555527"/>
            <a:ext cx="2519362" cy="1008063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组内先行进位</a:t>
            </a:r>
          </a:p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组间串行进位</a:t>
            </a:r>
          </a:p>
        </p:txBody>
      </p:sp>
    </p:spTree>
    <p:extLst>
      <p:ext uri="{BB962C8B-B14F-4D97-AF65-F5344CB8AC3E}">
        <p14:creationId xmlns:p14="http://schemas.microsoft.com/office/powerpoint/2010/main" val="1234873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9063AA-C2FD-4456-BB08-60689526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214"/>
            <a:ext cx="85693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/>
              <a:t>先行进位部件</a:t>
            </a:r>
            <a:r>
              <a:rPr lang="en-US" altLang="zh-CN" kern="0">
                <a:latin typeface="宋体" charset="-122"/>
              </a:rPr>
              <a:t>(</a:t>
            </a:r>
            <a:r>
              <a:rPr lang="en-US" altLang="zh-CN" kern="0"/>
              <a:t>CLA</a:t>
            </a:r>
            <a:r>
              <a:rPr lang="en-US" altLang="zh-CN" kern="0">
                <a:latin typeface="宋体" charset="-122"/>
              </a:rPr>
              <a:t>)</a:t>
            </a:r>
            <a:r>
              <a:rPr lang="zh-CN" altLang="en-US" kern="0"/>
              <a:t>：</a:t>
            </a:r>
            <a:r>
              <a:rPr lang="en-US" altLang="zh-CN" kern="0"/>
              <a:t>74LS182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kern="0">
                <a:solidFill>
                  <a:srgbClr val="D60093"/>
                </a:solidFill>
              </a:rPr>
              <a:t>假设</a:t>
            </a:r>
            <a:r>
              <a:rPr lang="en-US" altLang="zh-CN" kern="0">
                <a:solidFill>
                  <a:srgbClr val="D60093"/>
                </a:solidFill>
              </a:rPr>
              <a:t>4</a:t>
            </a:r>
            <a:r>
              <a:rPr lang="zh-CN" altLang="en-US" kern="0">
                <a:solidFill>
                  <a:srgbClr val="D60093"/>
                </a:solidFill>
              </a:rPr>
              <a:t>片</a:t>
            </a:r>
            <a:r>
              <a:rPr lang="en-US" altLang="zh-CN" kern="0">
                <a:solidFill>
                  <a:srgbClr val="D60093"/>
                </a:solidFill>
              </a:rPr>
              <a:t>74LS181</a:t>
            </a:r>
            <a:r>
              <a:rPr lang="zh-CN" altLang="en-US" kern="0">
                <a:solidFill>
                  <a:srgbClr val="D60093"/>
                </a:solidFill>
              </a:rPr>
              <a:t>的先行进位输出依次为：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kern="0">
                <a:solidFill>
                  <a:srgbClr val="D60093"/>
                </a:solidFill>
              </a:rPr>
              <a:t>				</a:t>
            </a:r>
            <a:r>
              <a:rPr lang="en-US" altLang="zh-CN" i="1" kern="0">
                <a:solidFill>
                  <a:srgbClr val="D60093"/>
                </a:solidFill>
              </a:rPr>
              <a:t>P</a:t>
            </a:r>
            <a:r>
              <a:rPr lang="en-US" altLang="zh-CN" kern="0" baseline="-25000">
                <a:solidFill>
                  <a:srgbClr val="D60093"/>
                </a:solidFill>
              </a:rPr>
              <a:t>0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G</a:t>
            </a:r>
            <a:r>
              <a:rPr lang="en-US" altLang="zh-CN" kern="0" baseline="-25000">
                <a:solidFill>
                  <a:srgbClr val="D60093"/>
                </a:solidFill>
              </a:rPr>
              <a:t>0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P</a:t>
            </a:r>
            <a:r>
              <a:rPr lang="en-US" altLang="zh-CN" kern="0" baseline="-25000">
                <a:solidFill>
                  <a:srgbClr val="D60093"/>
                </a:solidFill>
              </a:rPr>
              <a:t>1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G</a:t>
            </a:r>
            <a:r>
              <a:rPr lang="en-US" altLang="zh-CN" kern="0" baseline="-25000">
                <a:solidFill>
                  <a:srgbClr val="D60093"/>
                </a:solidFill>
              </a:rPr>
              <a:t>1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P</a:t>
            </a:r>
            <a:r>
              <a:rPr lang="en-US" altLang="zh-CN" kern="0" baseline="-25000">
                <a:solidFill>
                  <a:srgbClr val="D60093"/>
                </a:solidFill>
              </a:rPr>
              <a:t>2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G</a:t>
            </a:r>
            <a:r>
              <a:rPr lang="en-US" altLang="zh-CN" kern="0" baseline="-25000">
                <a:solidFill>
                  <a:srgbClr val="D60093"/>
                </a:solidFill>
              </a:rPr>
              <a:t>2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P</a:t>
            </a:r>
            <a:r>
              <a:rPr lang="en-US" altLang="zh-CN" kern="0" baseline="-25000">
                <a:solidFill>
                  <a:srgbClr val="D60093"/>
                </a:solidFill>
              </a:rPr>
              <a:t>3</a:t>
            </a:r>
            <a:r>
              <a:rPr lang="en-US" altLang="zh-CN" kern="0">
                <a:solidFill>
                  <a:srgbClr val="D60093"/>
                </a:solidFill>
              </a:rPr>
              <a:t>, </a:t>
            </a:r>
            <a:r>
              <a:rPr lang="en-US" altLang="zh-CN" i="1" kern="0">
                <a:solidFill>
                  <a:srgbClr val="D60093"/>
                </a:solidFill>
              </a:rPr>
              <a:t>G</a:t>
            </a:r>
            <a:r>
              <a:rPr lang="en-US" altLang="zh-CN" kern="0" baseline="-25000">
                <a:solidFill>
                  <a:srgbClr val="D60093"/>
                </a:solidFill>
              </a:rPr>
              <a:t>3</a:t>
            </a:r>
            <a:endParaRPr lang="en-US" altLang="zh-CN" kern="0" baseline="-25000" dirty="0">
              <a:solidFill>
                <a:srgbClr val="D60093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2AB3B6-3D06-406F-9F11-A2905088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3976"/>
            <a:ext cx="80025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级联工作 </a:t>
            </a:r>
            <a:r>
              <a:rPr lang="zh-CN" altLang="en-US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先行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9062BC0-15A8-489D-B1C1-833D27285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7096"/>
              </p:ext>
            </p:extLst>
          </p:nvPr>
        </p:nvGraphicFramePr>
        <p:xfrm>
          <a:off x="481013" y="3003699"/>
          <a:ext cx="82169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378" name="公式" r:id="rId3" imgW="3962160" imgH="927000" progId="Equation.3">
                  <p:embed/>
                </p:oleObj>
              </mc:Choice>
              <mc:Fallback>
                <p:oleObj name="公式" r:id="rId3" imgW="3962160" imgH="927000" progId="Equation.3">
                  <p:embed/>
                  <p:pic>
                    <p:nvPicPr>
                      <p:cNvPr id="1495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003699"/>
                        <a:ext cx="8216900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6">
            <a:extLst>
              <a:ext uri="{FF2B5EF4-FFF2-40B4-BE49-F238E27FC236}">
                <a16:creationId xmlns:a16="http://schemas.microsoft.com/office/drawing/2014/main" id="{B1A0FC20-AE22-4E5B-9B90-DE2D3899D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824" y="4910286"/>
            <a:ext cx="388778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413885C3-E91F-41FA-BB4C-3149A0552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4910286"/>
            <a:ext cx="10795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A5C13E-DDFF-46E8-B43A-05B4D9BA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853136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G</a:t>
            </a:r>
            <a:r>
              <a:rPr lang="en-US" altLang="zh-CN" i="1" baseline="30000">
                <a:solidFill>
                  <a:srgbClr val="FF0066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*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D22F08D-AB35-4CB0-A0AB-D3D572D20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853136"/>
            <a:ext cx="10810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P</a:t>
            </a:r>
            <a:r>
              <a:rPr lang="en-US" altLang="zh-CN" i="1" baseline="30000">
                <a:solidFill>
                  <a:srgbClr val="FF0066"/>
                </a:solidFill>
              </a:rPr>
              <a:t> </a:t>
            </a:r>
            <a:r>
              <a:rPr lang="en-US" altLang="zh-CN">
                <a:solidFill>
                  <a:srgbClr val="FF0066"/>
                </a:solidFill>
              </a:rPr>
              <a:t>*</a:t>
            </a: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E2501F1F-9092-4349-ADC7-50480DF794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808782"/>
              </p:ext>
            </p:extLst>
          </p:nvPr>
        </p:nvGraphicFramePr>
        <p:xfrm>
          <a:off x="395288" y="5502424"/>
          <a:ext cx="47132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379" name="公式" r:id="rId5" imgW="2273040" imgH="457200" progId="Equation.3">
                  <p:embed/>
                </p:oleObj>
              </mc:Choice>
              <mc:Fallback>
                <p:oleObj name="公式" r:id="rId5" imgW="2273040" imgH="457200" progId="Equation.3">
                  <p:embed/>
                  <p:pic>
                    <p:nvPicPr>
                      <p:cNvPr id="14950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02424"/>
                        <a:ext cx="47132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>
            <a:extLst>
              <a:ext uri="{FF2B5EF4-FFF2-40B4-BE49-F238E27FC236}">
                <a16:creationId xmlns:a16="http://schemas.microsoft.com/office/drawing/2014/main" id="{2495EB7F-F034-4A4D-8451-5D0EBC3E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934224"/>
            <a:ext cx="31686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成组进位</a:t>
            </a:r>
            <a:r>
              <a:rPr lang="zh-CN" altLang="en-US">
                <a:solidFill>
                  <a:srgbClr val="CC0000"/>
                </a:solidFill>
              </a:rPr>
              <a:t>发生</a:t>
            </a:r>
            <a:r>
              <a:rPr lang="zh-CN" altLang="en-US"/>
              <a:t>输出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D7E232D-F285-4C0E-80D3-F252A6EA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429399"/>
            <a:ext cx="31686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成组进位</a:t>
            </a:r>
            <a:r>
              <a:rPr lang="zh-CN" altLang="en-US">
                <a:solidFill>
                  <a:srgbClr val="CC0000"/>
                </a:solidFill>
              </a:rPr>
              <a:t>传送</a:t>
            </a:r>
            <a:r>
              <a:rPr lang="zh-CN" altLang="en-US"/>
              <a:t>输出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6458FCE-CB11-4B73-9EF8-87A325474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718324"/>
            <a:ext cx="338455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46E8F47B-DAE6-4200-AB19-66A953F15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221561"/>
            <a:ext cx="6477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997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25709C8-1CF9-4DA4-BE18-2AC01FFE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1052736"/>
            <a:ext cx="6408737" cy="56245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756BF8DE-8768-4BEB-9B39-CC0C74162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132111"/>
            <a:ext cx="1441450" cy="1187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74LS182</a:t>
            </a:r>
            <a:br>
              <a:rPr lang="en-US" altLang="zh-CN" sz="2400">
                <a:solidFill>
                  <a:schemeClr val="bg2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内部</a:t>
            </a:r>
            <a:br>
              <a:rPr lang="zh-CN" altLang="en-US" sz="2400">
                <a:solidFill>
                  <a:schemeClr val="bg2"/>
                </a:solidFill>
                <a:latin typeface="Arial" charset="0"/>
                <a:ea typeface="黑体" pitchFamily="2" charset="-122"/>
              </a:rPr>
            </a:br>
            <a:r>
              <a:rPr lang="zh-CN" altLang="en-US" sz="2400">
                <a:solidFill>
                  <a:schemeClr val="bg2"/>
                </a:solidFill>
                <a:latin typeface="Arial" charset="0"/>
                <a:ea typeface="黑体" pitchFamily="2" charset="-122"/>
              </a:rPr>
              <a:t>逻辑图</a:t>
            </a:r>
          </a:p>
        </p:txBody>
      </p:sp>
    </p:spTree>
    <p:extLst>
      <p:ext uri="{BB962C8B-B14F-4D97-AF65-F5344CB8AC3E}">
        <p14:creationId xmlns:p14="http://schemas.microsoft.com/office/powerpoint/2010/main" val="22698684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D310E8-7258-4E8F-9D8A-7E832DAC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941888"/>
            <a:ext cx="86407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en-US" altLang="zh-CN">
                <a:solidFill>
                  <a:schemeClr val="bg2"/>
                </a:solidFill>
              </a:rPr>
              <a:t>74181</a:t>
            </a:r>
            <a:r>
              <a:rPr lang="zh-CN" altLang="en-US">
                <a:solidFill>
                  <a:schemeClr val="bg2"/>
                </a:solidFill>
              </a:rPr>
              <a:t>和</a:t>
            </a:r>
            <a:r>
              <a:rPr lang="en-US" altLang="zh-CN">
                <a:solidFill>
                  <a:schemeClr val="bg2"/>
                </a:solidFill>
              </a:rPr>
              <a:t>74182</a:t>
            </a:r>
            <a:r>
              <a:rPr lang="zh-CN" altLang="en-US">
                <a:solidFill>
                  <a:schemeClr val="bg2"/>
                </a:solidFill>
              </a:rPr>
              <a:t>构成组内组间均</a:t>
            </a:r>
            <a:r>
              <a:rPr lang="zh-CN" altLang="en-US">
                <a:solidFill>
                  <a:srgbClr val="CC0000"/>
                </a:solidFill>
              </a:rPr>
              <a:t>并行进位</a:t>
            </a:r>
            <a:r>
              <a:rPr lang="zh-CN" altLang="en-US">
                <a:solidFill>
                  <a:schemeClr val="bg2"/>
                </a:solidFill>
              </a:rPr>
              <a:t>的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F4C14D89-126A-494D-A6C9-FAFDCD8E8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789113"/>
          <a:ext cx="8785225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77" name="Visio" r:id="rId3" imgW="4569422" imgH="1423727" progId="Visio.Drawing.11">
                  <p:embed/>
                </p:oleObj>
              </mc:Choice>
              <mc:Fallback>
                <p:oleObj name="Visio" r:id="rId3" imgW="4569422" imgH="1423727" progId="Visio.Drawing.11">
                  <p:embed/>
                  <p:pic>
                    <p:nvPicPr>
                      <p:cNvPr id="1480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89113"/>
                        <a:ext cx="8785225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F9675B71-10D6-4201-AFD1-005F96E6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3976"/>
            <a:ext cx="80025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级联工作 </a:t>
            </a:r>
            <a:r>
              <a:rPr lang="zh-CN" altLang="en-US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先行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</p:spTree>
    <p:extLst>
      <p:ext uri="{BB962C8B-B14F-4D97-AF65-F5344CB8AC3E}">
        <p14:creationId xmlns:p14="http://schemas.microsoft.com/office/powerpoint/2010/main" val="257224589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9675B71-10D6-4201-AFD1-005F96E6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3976"/>
            <a:ext cx="80025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级联工作 </a:t>
            </a:r>
            <a:r>
              <a:rPr lang="zh-CN" altLang="en-US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先行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F5F33C1-B46F-4516-9F26-FE5C7E20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358160"/>
            <a:ext cx="86407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用两个</a:t>
            </a:r>
            <a:r>
              <a:rPr lang="en-US" altLang="zh-CN">
                <a:solidFill>
                  <a:schemeClr val="bg2"/>
                </a:solidFill>
              </a:rPr>
              <a:t>16</a:t>
            </a:r>
            <a:r>
              <a:rPr lang="zh-CN" altLang="en-US">
                <a:solidFill>
                  <a:schemeClr val="bg2"/>
                </a:solidFill>
              </a:rPr>
              <a:t>位全先行进位逻辑级联组成的</a:t>
            </a:r>
            <a:r>
              <a:rPr lang="en-US" altLang="zh-CN">
                <a:solidFill>
                  <a:schemeClr val="bg2"/>
                </a:solidFill>
              </a:rPr>
              <a:t>32</a:t>
            </a:r>
            <a:r>
              <a:rPr lang="zh-CN" altLang="en-US">
                <a:solidFill>
                  <a:schemeClr val="bg2"/>
                </a:solidFill>
              </a:rPr>
              <a:t>位</a:t>
            </a:r>
            <a:r>
              <a:rPr lang="en-US" altLang="zh-CN">
                <a:solidFill>
                  <a:schemeClr val="bg2"/>
                </a:solidFill>
              </a:rPr>
              <a:t>ALU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1BDC799C-1F81-4673-88A5-90DCCE96D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89559"/>
              </p:ext>
            </p:extLst>
          </p:nvPr>
        </p:nvGraphicFramePr>
        <p:xfrm>
          <a:off x="107950" y="2476847"/>
          <a:ext cx="89281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401" name="Visio" r:id="rId3" imgW="5241950" imgH="1420368" progId="Visio.Drawing.11">
                  <p:embed/>
                </p:oleObj>
              </mc:Choice>
              <mc:Fallback>
                <p:oleObj name="Visio" r:id="rId3" imgW="5241950" imgH="1420368" progId="Visio.Drawing.11">
                  <p:embed/>
                  <p:pic>
                    <p:nvPicPr>
                      <p:cNvPr id="1496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476847"/>
                        <a:ext cx="892810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8">
            <a:extLst>
              <a:ext uri="{FF2B5EF4-FFF2-40B4-BE49-F238E27FC236}">
                <a16:creationId xmlns:a16="http://schemas.microsoft.com/office/drawing/2014/main" id="{18AC565C-F06F-4A6A-81FE-FAA85017B83F}"/>
              </a:ext>
            </a:extLst>
          </p:cNvPr>
          <p:cNvSpPr>
            <a:spLocks/>
          </p:cNvSpPr>
          <p:nvPr/>
        </p:nvSpPr>
        <p:spPr bwMode="auto">
          <a:xfrm rot="5400000">
            <a:off x="2339181" y="532954"/>
            <a:ext cx="217487" cy="3816350"/>
          </a:xfrm>
          <a:prstGeom prst="leftBrace">
            <a:avLst>
              <a:gd name="adj1" fmla="val 60523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A5170534-4943-4242-AEDE-CCCA571855EB}"/>
              </a:ext>
            </a:extLst>
          </p:cNvPr>
          <p:cNvSpPr>
            <a:spLocks/>
          </p:cNvSpPr>
          <p:nvPr/>
        </p:nvSpPr>
        <p:spPr bwMode="auto">
          <a:xfrm rot="5400000">
            <a:off x="6515894" y="532954"/>
            <a:ext cx="217487" cy="3816350"/>
          </a:xfrm>
          <a:prstGeom prst="leftBrace">
            <a:avLst>
              <a:gd name="adj1" fmla="val 60523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513121A-F3E3-4756-9C99-5AE8A5BA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00585"/>
            <a:ext cx="28082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先行进位</a:t>
            </a:r>
            <a:r>
              <a:rPr lang="en-US" altLang="zh-CN" sz="2400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400">
                <a:solidFill>
                  <a:srgbClr val="D60093"/>
                </a:solidFill>
              </a:rPr>
              <a:t>16</a:t>
            </a:r>
            <a:r>
              <a:rPr lang="zh-CN" altLang="en-US" sz="2400">
                <a:solidFill>
                  <a:srgbClr val="D60093"/>
                </a:solidFill>
              </a:rPr>
              <a:t>位</a:t>
            </a:r>
            <a:r>
              <a:rPr lang="en-US" altLang="zh-CN" sz="2400">
                <a:solidFill>
                  <a:srgbClr val="D60093"/>
                </a:solidFill>
                <a:latin typeface="宋体" charset="-122"/>
              </a:rPr>
              <a:t>)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5F97D72C-893C-4878-B8E4-B5C998AA2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900585"/>
            <a:ext cx="28082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先行进位</a:t>
            </a:r>
            <a:r>
              <a:rPr lang="en-US" altLang="zh-CN" sz="2400">
                <a:solidFill>
                  <a:srgbClr val="D60093"/>
                </a:solidFill>
                <a:latin typeface="宋体" charset="-122"/>
              </a:rPr>
              <a:t>(</a:t>
            </a:r>
            <a:r>
              <a:rPr lang="en-US" altLang="zh-CN" sz="2400">
                <a:solidFill>
                  <a:srgbClr val="D60093"/>
                </a:solidFill>
              </a:rPr>
              <a:t>16</a:t>
            </a:r>
            <a:r>
              <a:rPr lang="zh-CN" altLang="en-US" sz="2400">
                <a:solidFill>
                  <a:srgbClr val="D60093"/>
                </a:solidFill>
              </a:rPr>
              <a:t>位</a:t>
            </a:r>
            <a:r>
              <a:rPr lang="en-US" altLang="zh-CN" sz="2400">
                <a:solidFill>
                  <a:srgbClr val="D60093"/>
                </a:solidFill>
                <a:latin typeface="宋体" charset="-122"/>
              </a:rPr>
              <a:t>)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7D418457-8DBC-4965-A2EB-58B75E9B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1684685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串行进位</a:t>
            </a:r>
            <a:endParaRPr lang="en-US" altLang="zh-CN" sz="2400">
              <a:solidFill>
                <a:srgbClr val="FF0066"/>
              </a:solidFill>
              <a:latin typeface="宋体" charset="-122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516F489A-BFF6-4F03-A3C0-DC5DBCF0F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16485"/>
            <a:ext cx="0" cy="79216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08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5BAF-B920-4966-8563-C877DC4C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n</a:t>
            </a:r>
            <a:r>
              <a:rPr lang="zh-CN" altLang="en-US" dirty="0">
                <a:solidFill>
                  <a:srgbClr val="CC0000"/>
                </a:solidFill>
              </a:rPr>
              <a:t>位</a:t>
            </a:r>
            <a:r>
              <a:rPr lang="zh-CN" altLang="en-US" dirty="0">
                <a:solidFill>
                  <a:srgbClr val="0000FF"/>
                </a:solidFill>
              </a:rPr>
              <a:t>加法器</a:t>
            </a:r>
            <a:r>
              <a:rPr lang="zh-CN" altLang="en-US" dirty="0">
                <a:solidFill>
                  <a:srgbClr val="008000"/>
                </a:solidFill>
              </a:rPr>
              <a:t>的实现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A856E-F008-4DF7-B511-101873CFF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E85B4-F2DF-4CCA-8BC3-917F67CE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位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快速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加法器</a:t>
            </a:r>
            <a:r>
              <a:rPr lang="zh-CN" altLang="en-US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的实现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9675B71-10D6-4201-AFD1-005F96E6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53976"/>
            <a:ext cx="80025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级联工作 </a:t>
            </a:r>
            <a:r>
              <a:rPr lang="zh-CN" altLang="en-US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先行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并行</a:t>
            </a:r>
            <a:r>
              <a:rPr lang="en-US" altLang="zh-CN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0ABC3BE2-F530-4CF5-A2DF-4B4EA3A9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515570"/>
            <a:ext cx="86407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bg2"/>
                </a:solidFill>
              </a:rPr>
              <a:t>64-bit ALU, Full-Carry Look Ahead in three levels</a:t>
            </a: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F40F02F5-AB9F-4E78-BA40-1E1596B78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11308"/>
              </p:ext>
            </p:extLst>
          </p:nvPr>
        </p:nvGraphicFramePr>
        <p:xfrm>
          <a:off x="179388" y="1700808"/>
          <a:ext cx="878522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25" name="Visio" r:id="rId3" imgW="5859780" imgH="2451202" progId="Visio.Drawing.11">
                  <p:embed/>
                </p:oleObj>
              </mc:Choice>
              <mc:Fallback>
                <p:oleObj name="Visio" r:id="rId3" imgW="5859780" imgH="2451202" progId="Visio.Drawing.11">
                  <p:embed/>
                  <p:pic>
                    <p:nvPicPr>
                      <p:cNvPr id="1499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00808"/>
                        <a:ext cx="8785225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8340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ea typeface="楷体" panose="02010609060101010101" pitchFamily="49" charset="-122"/>
              </a:rPr>
              <a:t>3.1  </a:t>
            </a:r>
            <a:r>
              <a:rPr lang="zh-CN" altLang="en-US" sz="4200" b="0" dirty="0">
                <a:solidFill>
                  <a:srgbClr val="0000FF"/>
                </a:solidFill>
                <a:ea typeface="楷体" panose="02010609060101010101" pitchFamily="49" charset="-122"/>
              </a:rPr>
              <a:t>定点数</a:t>
            </a:r>
            <a:r>
              <a:rPr lang="zh-CN" altLang="en-US" sz="4200" b="0" dirty="0">
                <a:ea typeface="楷体" panose="02010609060101010101" pitchFamily="49" charset="-122"/>
              </a:rPr>
              <a:t>运算</a:t>
            </a: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b="0" dirty="0">
                <a:ea typeface="楷体" panose="02010609060101010101" pitchFamily="49" charset="-122"/>
              </a:rPr>
              <a:t>3.1.1  </a:t>
            </a:r>
            <a:r>
              <a:rPr lang="zh-CN" altLang="en-US" sz="3800" b="0" dirty="0">
                <a:solidFill>
                  <a:srgbClr val="CC0000"/>
                </a:solidFill>
                <a:ea typeface="楷体" panose="02010609060101010101" pitchFamily="49" charset="-122"/>
              </a:rPr>
              <a:t>加减</a:t>
            </a:r>
            <a:r>
              <a:rPr lang="zh-CN" altLang="en-US" sz="3800" b="0" dirty="0"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7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A5689-3DAF-44F2-8817-E36AEACDC74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5. </a:t>
            </a:r>
            <a:r>
              <a:rPr lang="en-US" altLang="zh-CN" dirty="0">
                <a:solidFill>
                  <a:srgbClr val="FF0066"/>
                </a:solidFill>
              </a:rPr>
              <a:t>8421 BCD</a:t>
            </a:r>
            <a:r>
              <a:rPr lang="zh-CN" altLang="en-US" dirty="0">
                <a:solidFill>
                  <a:srgbClr val="FF0066"/>
                </a:solidFill>
              </a:rPr>
              <a:t>数 </a:t>
            </a:r>
            <a:r>
              <a:rPr lang="zh-CN" altLang="en-US" dirty="0">
                <a:solidFill>
                  <a:srgbClr val="008000"/>
                </a:solidFill>
              </a:rPr>
              <a:t>加法器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8280400" cy="5327650"/>
          </a:xfrm>
        </p:spPr>
        <p:txBody>
          <a:bodyPr/>
          <a:lstStyle/>
          <a:p>
            <a:pPr marL="357188" indent="-357188"/>
            <a:r>
              <a:rPr lang="zh-CN" altLang="en-US"/>
              <a:t>压缩 </a:t>
            </a:r>
            <a:r>
              <a:rPr lang="en-US" altLang="zh-CN"/>
              <a:t>BCD </a:t>
            </a:r>
            <a:r>
              <a:rPr lang="zh-CN" altLang="en-US"/>
              <a:t>数</a:t>
            </a:r>
          </a:p>
          <a:p>
            <a:pPr marL="357188" indent="-357188"/>
            <a:r>
              <a:rPr lang="zh-CN" altLang="en-US"/>
              <a:t>非压缩 </a:t>
            </a:r>
            <a:r>
              <a:rPr lang="en-US" altLang="zh-CN"/>
              <a:t>BCD </a:t>
            </a:r>
            <a:r>
              <a:rPr lang="zh-CN" altLang="en-US"/>
              <a:t>数</a:t>
            </a:r>
          </a:p>
        </p:txBody>
      </p:sp>
      <p:sp>
        <p:nvSpPr>
          <p:cNvPr id="1395716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定义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2F7944-DD19-41DA-8938-4950A228DC7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5. </a:t>
            </a:r>
            <a:r>
              <a:rPr lang="en-US" altLang="zh-CN" dirty="0">
                <a:solidFill>
                  <a:srgbClr val="FF0066"/>
                </a:solidFill>
              </a:rPr>
              <a:t>8421 BCD</a:t>
            </a:r>
            <a:r>
              <a:rPr lang="zh-CN" altLang="en-US" dirty="0">
                <a:solidFill>
                  <a:srgbClr val="FF0066"/>
                </a:solidFill>
              </a:rPr>
              <a:t>数 </a:t>
            </a:r>
            <a:r>
              <a:rPr lang="zh-CN" altLang="en-US" dirty="0">
                <a:solidFill>
                  <a:srgbClr val="008000"/>
                </a:solidFill>
              </a:rPr>
              <a:t>加法器</a:t>
            </a:r>
          </a:p>
        </p:txBody>
      </p:sp>
      <p:sp>
        <p:nvSpPr>
          <p:cNvPr id="1396740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147915" y="2112937"/>
            <a:ext cx="3765898" cy="239618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3648" y="2112938"/>
            <a:ext cx="3672557" cy="239618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96136" y="548680"/>
            <a:ext cx="3117677" cy="15121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23850" y="981075"/>
            <a:ext cx="8640763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7188" indent="-357188">
              <a:buFont typeface="Wingdings" pitchFamily="2" charset="2"/>
              <a:buNone/>
            </a:pPr>
            <a:r>
              <a:rPr lang="en-US" altLang="zh-CN" kern="0"/>
              <a:t>【</a:t>
            </a:r>
            <a:r>
              <a:rPr lang="zh-CN" altLang="en-US" kern="0"/>
              <a:t>例</a:t>
            </a:r>
            <a:r>
              <a:rPr lang="en-US" altLang="zh-CN" kern="0"/>
              <a:t>】</a:t>
            </a:r>
            <a:r>
              <a:rPr lang="zh-CN" altLang="en-US" kern="0"/>
              <a:t>计算压缩</a:t>
            </a:r>
            <a:r>
              <a:rPr lang="en-US" altLang="zh-CN" kern="0"/>
              <a:t>BCD</a:t>
            </a:r>
            <a:r>
              <a:rPr lang="zh-CN" altLang="en-US" kern="0"/>
              <a:t>数：</a:t>
            </a:r>
            <a:endParaRPr lang="en-US" altLang="zh-CN" kern="0"/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/>
              <a:t>46</a:t>
            </a:r>
            <a:r>
              <a:rPr lang="zh-CN" altLang="en-US" kern="0"/>
              <a:t>＋</a:t>
            </a:r>
            <a:r>
              <a:rPr lang="en-US" altLang="zh-CN" kern="0"/>
              <a:t>32</a:t>
            </a:r>
            <a:r>
              <a:rPr lang="zh-CN" altLang="en-US" kern="0"/>
              <a:t>＝？</a:t>
            </a:r>
            <a:r>
              <a:rPr lang="en-US" altLang="zh-CN" kern="0"/>
              <a:t>46</a:t>
            </a:r>
            <a:r>
              <a:rPr lang="zh-CN" altLang="en-US" kern="0"/>
              <a:t>＋</a:t>
            </a:r>
            <a:r>
              <a:rPr lang="en-US" altLang="zh-CN" kern="0"/>
              <a:t>67</a:t>
            </a:r>
            <a:r>
              <a:rPr lang="zh-CN" altLang="en-US" kern="0"/>
              <a:t>＝？</a:t>
            </a:r>
            <a:r>
              <a:rPr lang="en-US" altLang="zh-CN" kern="0"/>
              <a:t>48</a:t>
            </a:r>
            <a:r>
              <a:rPr lang="zh-CN" altLang="en-US" kern="0"/>
              <a:t>＋</a:t>
            </a:r>
            <a:r>
              <a:rPr lang="en-US" altLang="zh-CN" kern="0"/>
              <a:t>69</a:t>
            </a:r>
            <a:r>
              <a:rPr lang="zh-CN" altLang="en-US" kern="0"/>
              <a:t>＝？</a:t>
            </a:r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/>
              <a:t>【</a:t>
            </a:r>
            <a:r>
              <a:rPr lang="zh-CN" altLang="en-US" kern="0"/>
              <a:t>解</a:t>
            </a:r>
            <a:r>
              <a:rPr lang="en-US" altLang="zh-CN" kern="0"/>
              <a:t>】</a:t>
            </a:r>
          </a:p>
          <a:p>
            <a:pPr marL="357188" indent="-357188">
              <a:buFont typeface="Wingdings" pitchFamily="2" charset="2"/>
              <a:buNone/>
            </a:pPr>
            <a:endParaRPr lang="en-US" altLang="zh-CN" kern="0"/>
          </a:p>
          <a:p>
            <a:pPr marL="357188" indent="-357188">
              <a:buFont typeface="Wingdings" pitchFamily="2" charset="2"/>
              <a:buNone/>
            </a:pPr>
            <a:endParaRPr lang="en-US" altLang="zh-CN" kern="0"/>
          </a:p>
          <a:p>
            <a:pPr marL="357188" indent="-357188">
              <a:buFont typeface="Wingdings" pitchFamily="2" charset="2"/>
              <a:buNone/>
            </a:pPr>
            <a:endParaRPr lang="en-US" altLang="zh-CN" kern="0"/>
          </a:p>
          <a:p>
            <a:pPr marL="357188" indent="-357188">
              <a:buFont typeface="Wingdings" pitchFamily="2" charset="2"/>
              <a:buNone/>
            </a:pPr>
            <a:endParaRPr lang="en-US" altLang="zh-CN" kern="0"/>
          </a:p>
          <a:p>
            <a:pPr marL="357188" indent="-357188">
              <a:buFont typeface="Wingdings" pitchFamily="2" charset="2"/>
              <a:buNone/>
            </a:pPr>
            <a:r>
              <a:rPr lang="en-US" altLang="zh-CN" kern="0"/>
              <a:t>BCD </a:t>
            </a:r>
            <a:r>
              <a:rPr lang="zh-CN" altLang="en-US" kern="0"/>
              <a:t>加法的校正：</a:t>
            </a:r>
          </a:p>
          <a:p>
            <a:pPr marL="357188" indent="-357188"/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运算中某位</a:t>
            </a:r>
            <a:r>
              <a:rPr lang="en-US" altLang="zh-CN" kern="0">
                <a:solidFill>
                  <a:srgbClr val="000000"/>
                </a:solidFill>
                <a:cs typeface="Times New Roman" pitchFamily="18" charset="0"/>
              </a:rPr>
              <a:t>BCD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数</a:t>
            </a:r>
            <a:r>
              <a:rPr lang="en-US" altLang="zh-CN" ker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四位二进制数</a:t>
            </a:r>
            <a:r>
              <a:rPr lang="en-US" altLang="zh-CN" kern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相加的结果</a:t>
            </a:r>
            <a:b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kern="0">
                <a:solidFill>
                  <a:srgbClr val="0000FF"/>
                </a:solidFill>
                <a:cs typeface="Times New Roman" pitchFamily="18" charset="0"/>
              </a:rPr>
              <a:t>大于</a:t>
            </a:r>
            <a:r>
              <a:rPr lang="en-US" altLang="zh-CN" kern="0">
                <a:solidFill>
                  <a:srgbClr val="0000FF"/>
                </a:solidFill>
              </a:rPr>
              <a:t>9</a:t>
            </a:r>
            <a:r>
              <a:rPr lang="zh-CN" altLang="en-US" kern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或</a:t>
            </a:r>
            <a:r>
              <a:rPr lang="zh-CN" altLang="en-US" kern="0">
                <a:solidFill>
                  <a:srgbClr val="CC0000"/>
                </a:solidFill>
                <a:cs typeface="Times New Roman" pitchFamily="18" charset="0"/>
              </a:rPr>
              <a:t>有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向更高位的</a:t>
            </a:r>
            <a:r>
              <a:rPr lang="zh-CN" altLang="en-US" kern="0">
                <a:solidFill>
                  <a:srgbClr val="CC0000"/>
                </a:solidFill>
                <a:cs typeface="Times New Roman" pitchFamily="18" charset="0"/>
              </a:rPr>
              <a:t>进位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，则结果</a:t>
            </a:r>
            <a:r>
              <a:rPr lang="zh-CN" altLang="en-US" kern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</a:t>
            </a:r>
            <a:r>
              <a:rPr lang="en-US" altLang="zh-CN" kern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6</a:t>
            </a:r>
            <a:r>
              <a:rPr lang="zh-CN" altLang="en-US" kern="0">
                <a:solidFill>
                  <a:srgbClr val="000000"/>
                </a:solidFill>
                <a:cs typeface="Times New Roman" pitchFamily="18" charset="0"/>
              </a:rPr>
              <a:t>；</a:t>
            </a:r>
          </a:p>
          <a:p>
            <a:pPr marL="357188" indent="-357188"/>
            <a:r>
              <a:rPr lang="zh-CN" altLang="en-US" kern="0"/>
              <a:t>若不满足上述条件，则无需校正。</a:t>
            </a:r>
            <a:endParaRPr lang="zh-CN" altLang="en-US" kern="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652120" y="572790"/>
            <a:ext cx="230346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0100 0110</a:t>
            </a:r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0011 0010</a:t>
            </a:r>
          </a:p>
          <a:p>
            <a:pPr algn="r">
              <a:spcBef>
                <a:spcPct val="10000"/>
              </a:spcBef>
            </a:pPr>
            <a:r>
              <a:rPr lang="en-US" altLang="zh-CN" dirty="0"/>
              <a:t>0111 1000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flipV="1">
            <a:off x="5941045" y="1507828"/>
            <a:ext cx="20145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82558" y="572790"/>
            <a:ext cx="115411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46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32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78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62451" y="2132856"/>
            <a:ext cx="230346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0100 1000</a:t>
            </a:r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0110 1001</a:t>
            </a:r>
          </a:p>
          <a:p>
            <a:pPr algn="r">
              <a:spcBef>
                <a:spcPct val="10000"/>
              </a:spcBef>
            </a:pPr>
            <a:r>
              <a:rPr lang="en-US" altLang="zh-CN" dirty="0"/>
              <a:t>1011 0001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651376" y="3067894"/>
            <a:ext cx="20145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7592888" y="2132856"/>
            <a:ext cx="115411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48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69</a:t>
            </a:r>
          </a:p>
          <a:p>
            <a:pPr algn="l">
              <a:spcBef>
                <a:spcPct val="10000"/>
              </a:spcBef>
            </a:pPr>
            <a:r>
              <a:rPr lang="en-US" altLang="zh-CN" dirty="0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009900"/>
                </a:solidFill>
              </a:rPr>
              <a:t> B1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932238" y="3406031"/>
            <a:ext cx="2733675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＋ </a:t>
            </a:r>
            <a:r>
              <a:rPr lang="en-US" altLang="zh-CN" dirty="0">
                <a:solidFill>
                  <a:srgbClr val="FF0000"/>
                </a:solidFill>
              </a:rPr>
              <a:t>0110 0110</a:t>
            </a: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000</a:t>
            </a:r>
            <a:r>
              <a:rPr lang="en-US" altLang="zh-CN" dirty="0">
                <a:solidFill>
                  <a:srgbClr val="FF0000"/>
                </a:solidFill>
              </a:rPr>
              <a:t>1 0001 0111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V="1">
            <a:off x="5292601" y="3909269"/>
            <a:ext cx="2373312" cy="158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7596063" y="3894981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9900CC"/>
                </a:solidFill>
                <a:latin typeface="宋体"/>
              </a:rPr>
              <a:t>…</a:t>
            </a:r>
            <a:r>
              <a:rPr lang="en-US" altLang="zh-CN" dirty="0">
                <a:solidFill>
                  <a:srgbClr val="9900CC"/>
                </a:solidFill>
              </a:rPr>
              <a:t> 117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618035" y="2132856"/>
            <a:ext cx="2303462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/>
              <a:t>0100 0110</a:t>
            </a:r>
          </a:p>
          <a:p>
            <a:pPr algn="r">
              <a:spcBef>
                <a:spcPct val="0"/>
              </a:spcBef>
            </a:pPr>
            <a:r>
              <a:rPr lang="zh-CN" altLang="en-US" dirty="0"/>
              <a:t>＋ </a:t>
            </a:r>
            <a:r>
              <a:rPr lang="en-US" altLang="zh-CN" dirty="0"/>
              <a:t>0110 0111</a:t>
            </a:r>
          </a:p>
          <a:p>
            <a:pPr algn="r">
              <a:spcBef>
                <a:spcPct val="10000"/>
              </a:spcBef>
            </a:pPr>
            <a:r>
              <a:rPr lang="en-US" altLang="zh-CN" dirty="0"/>
              <a:t>1010 1101</a:t>
            </a: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1906960" y="3067894"/>
            <a:ext cx="201453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848472" y="2132856"/>
            <a:ext cx="115411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46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67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AD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187822" y="3406031"/>
            <a:ext cx="2733675" cy="9890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＋ </a:t>
            </a:r>
            <a:r>
              <a:rPr lang="en-US" altLang="zh-CN">
                <a:solidFill>
                  <a:srgbClr val="FF0000"/>
                </a:solidFill>
              </a:rPr>
              <a:t>0110 0110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000</a:t>
            </a:r>
            <a:r>
              <a:rPr lang="en-US" altLang="zh-CN">
                <a:solidFill>
                  <a:srgbClr val="FF0000"/>
                </a:solidFill>
              </a:rPr>
              <a:t>1 0001 0011</a:t>
            </a: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 flipV="1">
            <a:off x="1548185" y="3909269"/>
            <a:ext cx="2373312" cy="1587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851647" y="3894981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9900CC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9900CC"/>
                </a:solidFill>
              </a:rPr>
              <a:t> 113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917010" y="3661619"/>
            <a:ext cx="2873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4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EBB236-753B-429E-8305-CA467943926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5. </a:t>
            </a:r>
            <a:r>
              <a:rPr lang="en-US" altLang="zh-CN" dirty="0">
                <a:solidFill>
                  <a:srgbClr val="FF0066"/>
                </a:solidFill>
              </a:rPr>
              <a:t>8421 BCD</a:t>
            </a:r>
            <a:r>
              <a:rPr lang="zh-CN" altLang="en-US" dirty="0">
                <a:solidFill>
                  <a:srgbClr val="FF0066"/>
                </a:solidFill>
              </a:rPr>
              <a:t>数 </a:t>
            </a:r>
            <a:r>
              <a:rPr lang="zh-CN" altLang="en-US" dirty="0">
                <a:solidFill>
                  <a:srgbClr val="008000"/>
                </a:solidFill>
              </a:rPr>
              <a:t>加法器</a:t>
            </a:r>
          </a:p>
        </p:txBody>
      </p:sp>
      <p:sp>
        <p:nvSpPr>
          <p:cNvPr id="1397764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graphicFrame>
        <p:nvGraphicFramePr>
          <p:cNvPr id="1397765" name="Object 5"/>
          <p:cNvGraphicFramePr>
            <a:graphicFrameLocks noChangeAspect="1"/>
          </p:cNvGraphicFramePr>
          <p:nvPr/>
        </p:nvGraphicFramePr>
        <p:xfrm>
          <a:off x="322263" y="1052513"/>
          <a:ext cx="7489825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60" name="Visio" r:id="rId3" imgW="3232709" imgH="2069897" progId="Visio.Drawing.11">
                  <p:embed/>
                </p:oleObj>
              </mc:Choice>
              <mc:Fallback>
                <p:oleObj name="Visio" r:id="rId3" imgW="3232709" imgH="2069897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052513"/>
                        <a:ext cx="7489825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6" name="Text Box 6"/>
          <p:cNvSpPr txBox="1">
            <a:spLocks noChangeArrowheads="1"/>
          </p:cNvSpPr>
          <p:nvPr/>
        </p:nvSpPr>
        <p:spPr bwMode="auto">
          <a:xfrm>
            <a:off x="2339975" y="6149975"/>
            <a:ext cx="3671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</a:t>
            </a:r>
          </a:p>
        </p:txBody>
      </p:sp>
      <p:sp>
        <p:nvSpPr>
          <p:cNvPr id="1397767" name="Text Box 7"/>
          <p:cNvSpPr txBox="1">
            <a:spLocks noChangeArrowheads="1"/>
          </p:cNvSpPr>
          <p:nvPr/>
        </p:nvSpPr>
        <p:spPr bwMode="auto">
          <a:xfrm>
            <a:off x="7667625" y="188913"/>
            <a:ext cx="1152525" cy="623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1100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1011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</a:rPr>
              <a:t>1010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1001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1000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0100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0011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0010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/>
              <a:t>0000</a:t>
            </a:r>
          </a:p>
        </p:txBody>
      </p:sp>
      <p:sp>
        <p:nvSpPr>
          <p:cNvPr id="1397768" name="AutoShape 8"/>
          <p:cNvSpPr>
            <a:spLocks noChangeArrowheads="1"/>
          </p:cNvSpPr>
          <p:nvPr/>
        </p:nvSpPr>
        <p:spPr bwMode="auto">
          <a:xfrm>
            <a:off x="8008938" y="1773238"/>
            <a:ext cx="173037" cy="7921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7769" name="AutoShape 9"/>
          <p:cNvSpPr>
            <a:spLocks noChangeArrowheads="1"/>
          </p:cNvSpPr>
          <p:nvPr/>
        </p:nvSpPr>
        <p:spPr bwMode="auto">
          <a:xfrm>
            <a:off x="8374063" y="1773238"/>
            <a:ext cx="158750" cy="792162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00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97770" name="AutoShape 10"/>
          <p:cNvSpPr>
            <a:spLocks noChangeArrowheads="1"/>
          </p:cNvSpPr>
          <p:nvPr/>
        </p:nvSpPr>
        <p:spPr bwMode="auto">
          <a:xfrm>
            <a:off x="8013700" y="260350"/>
            <a:ext cx="350838" cy="1484313"/>
          </a:xfrm>
          <a:prstGeom prst="roundRect">
            <a:avLst>
              <a:gd name="adj" fmla="val 28023"/>
            </a:avLst>
          </a:prstGeom>
          <a:noFill/>
          <a:ln w="19050" algn="ctr">
            <a:solidFill>
              <a:srgbClr val="00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7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8" grpId="0" animBg="1"/>
      <p:bldP spid="1397769" grpId="0" animBg="1"/>
      <p:bldP spid="13977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7914B-9E1C-420B-A900-19CF2A52EBE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5. </a:t>
            </a:r>
            <a:r>
              <a:rPr lang="en-US" altLang="zh-CN" dirty="0">
                <a:solidFill>
                  <a:srgbClr val="FF0066"/>
                </a:solidFill>
              </a:rPr>
              <a:t>8421 BCD</a:t>
            </a:r>
            <a:r>
              <a:rPr lang="zh-CN" altLang="en-US" dirty="0">
                <a:solidFill>
                  <a:srgbClr val="FF0066"/>
                </a:solidFill>
              </a:rPr>
              <a:t>数 </a:t>
            </a:r>
            <a:r>
              <a:rPr lang="zh-CN" altLang="en-US" dirty="0">
                <a:solidFill>
                  <a:srgbClr val="008000"/>
                </a:solidFill>
              </a:rPr>
              <a:t>加法器</a:t>
            </a:r>
          </a:p>
        </p:txBody>
      </p:sp>
      <p:sp>
        <p:nvSpPr>
          <p:cNvPr id="1398788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sp>
        <p:nvSpPr>
          <p:cNvPr id="1398790" name="Text Box 6"/>
          <p:cNvSpPr txBox="1">
            <a:spLocks noChangeArrowheads="1"/>
          </p:cNvSpPr>
          <p:nvPr/>
        </p:nvSpPr>
        <p:spPr bwMode="auto">
          <a:xfrm>
            <a:off x="2339975" y="6149975"/>
            <a:ext cx="36718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</a:t>
            </a:r>
          </a:p>
        </p:txBody>
      </p:sp>
      <p:graphicFrame>
        <p:nvGraphicFramePr>
          <p:cNvPr id="1398792" name="Object 8"/>
          <p:cNvGraphicFramePr>
            <a:graphicFrameLocks noChangeAspect="1"/>
          </p:cNvGraphicFramePr>
          <p:nvPr/>
        </p:nvGraphicFramePr>
        <p:xfrm>
          <a:off x="2124075" y="1268413"/>
          <a:ext cx="446405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87" name="Visio" r:id="rId3" imgW="1472489" imgH="1427378" progId="Visio.Drawing.11">
                  <p:embed/>
                </p:oleObj>
              </mc:Choice>
              <mc:Fallback>
                <p:oleObj name="Visio" r:id="rId3" imgW="1472489" imgH="1427378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446405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AD8315-D5E9-4F70-92B3-C61F8C36DF6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5. </a:t>
            </a:r>
            <a:r>
              <a:rPr lang="en-US" altLang="zh-CN" dirty="0">
                <a:solidFill>
                  <a:srgbClr val="FF0066"/>
                </a:solidFill>
              </a:rPr>
              <a:t>8421 BCD</a:t>
            </a:r>
            <a:r>
              <a:rPr lang="zh-CN" altLang="en-US" dirty="0">
                <a:solidFill>
                  <a:srgbClr val="FF0066"/>
                </a:solidFill>
              </a:rPr>
              <a:t>数 </a:t>
            </a:r>
            <a:r>
              <a:rPr lang="zh-CN" altLang="en-US" dirty="0">
                <a:solidFill>
                  <a:srgbClr val="008000"/>
                </a:solidFill>
              </a:rPr>
              <a:t>加法器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712200" cy="576263"/>
          </a:xfrm>
        </p:spPr>
        <p:txBody>
          <a:bodyPr/>
          <a:lstStyle/>
          <a:p>
            <a:pPr marL="357188" indent="-357188"/>
            <a:endParaRPr lang="zh-CN" altLang="en-US"/>
          </a:p>
        </p:txBody>
      </p:sp>
      <p:sp>
        <p:nvSpPr>
          <p:cNvPr id="1399812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加法运算</a:t>
            </a:r>
          </a:p>
        </p:txBody>
      </p:sp>
      <p:graphicFrame>
        <p:nvGraphicFramePr>
          <p:cNvPr id="1399815" name="Object 7"/>
          <p:cNvGraphicFramePr>
            <a:graphicFrameLocks noChangeAspect="1"/>
          </p:cNvGraphicFramePr>
          <p:nvPr/>
        </p:nvGraphicFramePr>
        <p:xfrm>
          <a:off x="179388" y="1773238"/>
          <a:ext cx="8640762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910" name="Visio" r:id="rId3" imgW="3796284" imgH="1288999" progId="Visio.Drawing.11">
                  <p:embed/>
                </p:oleObj>
              </mc:Choice>
              <mc:Fallback>
                <p:oleObj name="Visio" r:id="rId3" imgW="3796284" imgH="128899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73238"/>
                        <a:ext cx="8640762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9816" name="Text Box 8"/>
          <p:cNvSpPr txBox="1">
            <a:spLocks noChangeArrowheads="1"/>
          </p:cNvSpPr>
          <p:nvPr/>
        </p:nvSpPr>
        <p:spPr bwMode="auto">
          <a:xfrm>
            <a:off x="2124075" y="5070475"/>
            <a:ext cx="49688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n</a:t>
            </a:r>
            <a:r>
              <a:rPr lang="zh-CN" altLang="en-US">
                <a:solidFill>
                  <a:schemeClr val="bg2"/>
                </a:solidFill>
              </a:rPr>
              <a:t>位行波进位</a:t>
            </a:r>
            <a:r>
              <a:rPr lang="en-US" altLang="zh-CN">
                <a:solidFill>
                  <a:schemeClr val="bg2"/>
                </a:solidFill>
              </a:rPr>
              <a:t>BCD</a:t>
            </a:r>
            <a:r>
              <a:rPr lang="zh-CN" altLang="en-US">
                <a:solidFill>
                  <a:schemeClr val="bg2"/>
                </a:solidFill>
              </a:rPr>
              <a:t>加法器框图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B6A15-8C69-495F-9B76-A7DAFC10783B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6. </a:t>
            </a:r>
            <a:r>
              <a:rPr lang="zh-CN" altLang="en-US">
                <a:solidFill>
                  <a:srgbClr val="008000"/>
                </a:solidFill>
              </a:rPr>
              <a:t>移码加减运算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17272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定点整数移码的加减运算的法则：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对两移码求和差时，首先对该两移码求和差；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lang="zh-CN" altLang="en-US"/>
              <a:t>对结果进行修正 </a:t>
            </a:r>
            <a:r>
              <a:rPr lang="en-US" altLang="zh-CN"/>
              <a:t>—— </a:t>
            </a:r>
            <a:r>
              <a:rPr lang="zh-CN" altLang="en-US"/>
              <a:t>将结果的符号取反。</a:t>
            </a:r>
          </a:p>
        </p:txBody>
      </p:sp>
      <p:sp>
        <p:nvSpPr>
          <p:cNvPr id="1400839" name="Rectangle 7"/>
          <p:cNvSpPr>
            <a:spLocks noChangeArrowheads="1"/>
          </p:cNvSpPr>
          <p:nvPr/>
        </p:nvSpPr>
        <p:spPr bwMode="auto">
          <a:xfrm>
            <a:off x="323850" y="2205038"/>
            <a:ext cx="87122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证明：设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为整数，机器字长</a:t>
            </a:r>
            <a:r>
              <a:rPr lang="en-US" altLang="zh-CN" dirty="0"/>
              <a:t>n</a:t>
            </a:r>
            <a:r>
              <a:rPr lang="zh-CN" altLang="en-US" dirty="0"/>
              <a:t>位。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[X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Y]</a:t>
            </a:r>
            <a:r>
              <a:rPr lang="zh-CN" altLang="en-US" baseline="-25000" dirty="0">
                <a:solidFill>
                  <a:srgbClr val="CC0000"/>
                </a:solidFill>
              </a:rPr>
              <a:t>移</a:t>
            </a:r>
            <a:r>
              <a:rPr lang="zh-CN" altLang="en-US" dirty="0"/>
              <a:t>＝ 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		           ＝ 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zh-CN" altLang="en-US" dirty="0"/>
              <a:t>＋</a:t>
            </a:r>
            <a:r>
              <a:rPr lang="en-US" altLang="zh-CN" dirty="0"/>
              <a:t>([X]</a:t>
            </a:r>
            <a:r>
              <a:rPr lang="zh-CN" altLang="en-US" baseline="-25000" dirty="0"/>
              <a:t>移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＋</a:t>
            </a:r>
            <a:r>
              <a:rPr lang="en-US" altLang="zh-CN" dirty="0"/>
              <a:t>([Y]</a:t>
            </a:r>
            <a:r>
              <a:rPr lang="zh-CN" altLang="en-US" baseline="-25000" dirty="0"/>
              <a:t>移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en-US" altLang="zh-CN" dirty="0"/>
              <a:t>)</a:t>
            </a:r>
            <a:endParaRPr lang="en-US" altLang="zh-CN" baseline="50000" dirty="0"/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baseline="50000" dirty="0"/>
              <a:t>		                </a:t>
            </a:r>
            <a:r>
              <a:rPr lang="zh-CN" altLang="en-US" dirty="0">
                <a:solidFill>
                  <a:srgbClr val="CC0000"/>
                </a:solidFill>
              </a:rPr>
              <a:t>＝ </a:t>
            </a:r>
            <a:r>
              <a:rPr lang="en-US" altLang="zh-CN" dirty="0">
                <a:solidFill>
                  <a:srgbClr val="CC0000"/>
                </a:solidFill>
              </a:rPr>
              <a:t>[X]</a:t>
            </a:r>
            <a:r>
              <a:rPr lang="zh-CN" altLang="en-US" baseline="-25000" dirty="0">
                <a:solidFill>
                  <a:srgbClr val="CC0000"/>
                </a:solidFill>
              </a:rPr>
              <a:t>移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[Y]</a:t>
            </a:r>
            <a:r>
              <a:rPr lang="zh-CN" altLang="en-US" baseline="-25000" dirty="0">
                <a:solidFill>
                  <a:srgbClr val="CC0000"/>
                </a:solidFill>
              </a:rPr>
              <a:t>移</a:t>
            </a:r>
            <a:r>
              <a:rPr lang="zh-CN" altLang="en-US" dirty="0">
                <a:solidFill>
                  <a:srgbClr val="CC0000"/>
                </a:solidFill>
              </a:rPr>
              <a:t>－</a:t>
            </a:r>
            <a:r>
              <a:rPr lang="en-US" altLang="zh-CN" dirty="0">
                <a:solidFill>
                  <a:srgbClr val="CC0000"/>
                </a:solidFill>
              </a:rPr>
              <a:t>2</a:t>
            </a:r>
            <a:r>
              <a:rPr lang="en-US" altLang="zh-CN" baseline="50000" dirty="0">
                <a:solidFill>
                  <a:srgbClr val="CC0000"/>
                </a:solidFill>
              </a:rPr>
              <a:t>n-1</a:t>
            </a:r>
            <a:endParaRPr lang="zh-CN" altLang="en-US" dirty="0">
              <a:solidFill>
                <a:srgbClr val="CC0000"/>
              </a:solidFill>
            </a:endParaRP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[X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Y]</a:t>
            </a:r>
            <a:r>
              <a:rPr lang="zh-CN" altLang="en-US" baseline="-25000" dirty="0">
                <a:solidFill>
                  <a:srgbClr val="0000FF"/>
                </a:solidFill>
              </a:rPr>
              <a:t>移</a:t>
            </a:r>
            <a:r>
              <a:rPr lang="zh-CN" altLang="en-US" dirty="0">
                <a:solidFill>
                  <a:srgbClr val="0000FF"/>
                </a:solidFill>
              </a:rPr>
              <a:t>＝ </a:t>
            </a:r>
            <a:r>
              <a:rPr lang="en-US" altLang="zh-CN" dirty="0">
                <a:solidFill>
                  <a:srgbClr val="0000FF"/>
                </a:solidFill>
              </a:rPr>
              <a:t>[X]</a:t>
            </a:r>
            <a:r>
              <a:rPr lang="zh-CN" altLang="en-US" baseline="-25000" dirty="0">
                <a:solidFill>
                  <a:srgbClr val="0000FF"/>
                </a:solidFill>
              </a:rPr>
              <a:t>移</a:t>
            </a:r>
            <a:r>
              <a:rPr lang="zh-CN" altLang="en-US" dirty="0">
                <a:solidFill>
                  <a:srgbClr val="0000FF"/>
                </a:solidFill>
              </a:rPr>
              <a:t>＋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Y]</a:t>
            </a:r>
            <a:r>
              <a:rPr lang="zh-CN" altLang="en-US" baseline="-25000" dirty="0">
                <a:solidFill>
                  <a:srgbClr val="0000FF"/>
                </a:solidFill>
              </a:rPr>
              <a:t>移</a:t>
            </a:r>
            <a:r>
              <a:rPr lang="zh-CN" altLang="en-US" dirty="0">
                <a:solidFill>
                  <a:srgbClr val="0000FF"/>
                </a:solidFill>
              </a:rPr>
              <a:t>－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baseline="50000" dirty="0">
                <a:solidFill>
                  <a:srgbClr val="0000FF"/>
                </a:solidFill>
              </a:rPr>
              <a:t>n-1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[</a:t>
            </a:r>
            <a:r>
              <a:rPr lang="zh-CN" altLang="en-US" dirty="0">
                <a:solidFill>
                  <a:srgbClr val="CC0000"/>
                </a:solidFill>
              </a:rPr>
              <a:t>－</a:t>
            </a:r>
            <a:r>
              <a:rPr lang="en-US" altLang="zh-CN" dirty="0">
                <a:solidFill>
                  <a:srgbClr val="CC0000"/>
                </a:solidFill>
              </a:rPr>
              <a:t>Y]</a:t>
            </a:r>
            <a:r>
              <a:rPr lang="zh-CN" altLang="en-US" baseline="-25000" dirty="0">
                <a:solidFill>
                  <a:srgbClr val="CC0000"/>
                </a:solidFill>
              </a:rPr>
              <a:t>移</a:t>
            </a:r>
            <a:r>
              <a:rPr lang="zh-CN" altLang="en-US" dirty="0"/>
              <a:t>＝ 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Y)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baseline="50000" dirty="0"/>
              <a:t>n-1</a:t>
            </a:r>
            <a:r>
              <a:rPr lang="zh-CN" altLang="en-US" dirty="0"/>
              <a:t>＋</a:t>
            </a:r>
            <a:r>
              <a:rPr lang="en-US" altLang="zh-CN" dirty="0"/>
              <a:t>(2</a:t>
            </a:r>
            <a:r>
              <a:rPr lang="en-US" altLang="zh-CN" baseline="50000" dirty="0"/>
              <a:t>n-1</a:t>
            </a:r>
            <a:r>
              <a:rPr lang="zh-CN" altLang="en-US" dirty="0"/>
              <a:t>－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en-US" altLang="zh-CN" dirty="0"/>
              <a:t>)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		        ＝ </a:t>
            </a:r>
            <a:r>
              <a:rPr lang="en-US" altLang="zh-CN" dirty="0"/>
              <a:t>2</a:t>
            </a:r>
            <a:r>
              <a:rPr lang="en-US" altLang="zh-CN" baseline="50000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zh-CN" altLang="en-US" dirty="0"/>
              <a:t>＝ </a:t>
            </a:r>
            <a:r>
              <a:rPr lang="en-US" altLang="zh-CN" dirty="0"/>
              <a:t>((2</a:t>
            </a:r>
            <a:r>
              <a:rPr lang="en-US" altLang="zh-CN" baseline="50000" dirty="0"/>
              <a:t>n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zh-CN" altLang="en-US" dirty="0"/>
              <a:t>－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en-US" altLang="zh-CN" dirty="0"/>
              <a:t>)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pPr marL="533400" indent="-5334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		        </a:t>
            </a:r>
            <a:r>
              <a:rPr lang="zh-CN" altLang="en-US" dirty="0">
                <a:solidFill>
                  <a:srgbClr val="CC0000"/>
                </a:solidFill>
              </a:rPr>
              <a:t>＝ </a:t>
            </a:r>
            <a:r>
              <a:rPr lang="en-US" altLang="zh-CN" sz="3600" dirty="0">
                <a:solidFill>
                  <a:srgbClr val="CC0000"/>
                </a:solidFill>
              </a:rPr>
              <a:t>[</a:t>
            </a:r>
            <a:r>
              <a:rPr lang="en-US" altLang="zh-CN" dirty="0">
                <a:solidFill>
                  <a:srgbClr val="CC0000"/>
                </a:solidFill>
              </a:rPr>
              <a:t>[Y]</a:t>
            </a:r>
            <a:r>
              <a:rPr lang="zh-CN" altLang="en-US" baseline="-25000" dirty="0">
                <a:solidFill>
                  <a:srgbClr val="CC0000"/>
                </a:solidFill>
              </a:rPr>
              <a:t>移</a:t>
            </a:r>
            <a:r>
              <a:rPr lang="en-US" altLang="zh-CN" sz="3600" dirty="0">
                <a:solidFill>
                  <a:srgbClr val="CC0000"/>
                </a:solidFill>
              </a:rPr>
              <a:t>]</a:t>
            </a:r>
            <a:r>
              <a:rPr lang="zh-CN" altLang="en-US" sz="3200" baseline="-25000" dirty="0">
                <a:solidFill>
                  <a:srgbClr val="CC0000"/>
                </a:solidFill>
              </a:rPr>
              <a:t>求补</a:t>
            </a:r>
          </a:p>
        </p:txBody>
      </p:sp>
      <p:sp>
        <p:nvSpPr>
          <p:cNvPr id="1400842" name="Text Box 10"/>
          <p:cNvSpPr txBox="1">
            <a:spLocks noChangeArrowheads="1"/>
          </p:cNvSpPr>
          <p:nvPr/>
        </p:nvSpPr>
        <p:spPr bwMode="auto">
          <a:xfrm>
            <a:off x="6445126" y="2060451"/>
            <a:ext cx="2519362" cy="1152525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[X]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＝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en-US" altLang="zh-CN" baseline="50000">
                <a:solidFill>
                  <a:srgbClr val="006600"/>
                </a:solidFill>
              </a:rPr>
              <a:t>n-1</a:t>
            </a:r>
            <a:r>
              <a:rPr lang="zh-CN" altLang="en-US">
                <a:solidFill>
                  <a:srgbClr val="006600"/>
                </a:solidFill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X</a:t>
            </a:r>
          </a:p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rgbClr val="006600"/>
                </a:solidFill>
              </a:rPr>
              <a:t>[Y]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＝</a:t>
            </a:r>
            <a:r>
              <a:rPr lang="en-US" altLang="zh-CN">
                <a:solidFill>
                  <a:srgbClr val="006600"/>
                </a:solidFill>
              </a:rPr>
              <a:t>2</a:t>
            </a:r>
            <a:r>
              <a:rPr lang="en-US" altLang="zh-CN" baseline="50000">
                <a:solidFill>
                  <a:srgbClr val="006600"/>
                </a:solidFill>
              </a:rPr>
              <a:t>n-1</a:t>
            </a:r>
            <a:r>
              <a:rPr lang="zh-CN" altLang="en-US">
                <a:solidFill>
                  <a:srgbClr val="006600"/>
                </a:solidFill>
              </a:rPr>
              <a:t>＋</a:t>
            </a:r>
            <a:r>
              <a:rPr lang="en-US" altLang="zh-CN">
                <a:solidFill>
                  <a:srgbClr val="006600"/>
                </a:solidFill>
              </a:rPr>
              <a:t>Y</a:t>
            </a:r>
          </a:p>
        </p:txBody>
      </p:sp>
      <p:sp>
        <p:nvSpPr>
          <p:cNvPr id="1400845" name="Line 13"/>
          <p:cNvSpPr>
            <a:spLocks noChangeShapeType="1"/>
          </p:cNvSpPr>
          <p:nvPr/>
        </p:nvSpPr>
        <p:spPr bwMode="auto">
          <a:xfrm flipH="1" flipV="1">
            <a:off x="7308850" y="5734050"/>
            <a:ext cx="215900" cy="21431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0846" name="Text Box 14"/>
          <p:cNvSpPr txBox="1">
            <a:spLocks noChangeArrowheads="1"/>
          </p:cNvSpPr>
          <p:nvPr/>
        </p:nvSpPr>
        <p:spPr bwMode="auto">
          <a:xfrm>
            <a:off x="4381500" y="5862638"/>
            <a:ext cx="23510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6600"/>
                </a:solidFill>
              </a:rPr>
              <a:t>[Y]</a:t>
            </a:r>
            <a:r>
              <a:rPr lang="zh-CN" altLang="en-US" baseline="-25000">
                <a:solidFill>
                  <a:srgbClr val="006600"/>
                </a:solidFill>
              </a:rPr>
              <a:t>移</a:t>
            </a:r>
            <a:r>
              <a:rPr lang="zh-CN" altLang="en-US">
                <a:solidFill>
                  <a:srgbClr val="006600"/>
                </a:solidFill>
              </a:rPr>
              <a:t>按位取反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0847" name="Text Box 15"/>
          <p:cNvSpPr txBox="1">
            <a:spLocks noChangeArrowheads="1"/>
          </p:cNvSpPr>
          <p:nvPr/>
        </p:nvSpPr>
        <p:spPr bwMode="auto">
          <a:xfrm>
            <a:off x="6738938" y="5862638"/>
            <a:ext cx="143351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6600"/>
                </a:solidFill>
              </a:rPr>
              <a:t>末位加</a:t>
            </a:r>
            <a:r>
              <a:rPr lang="en-US" altLang="zh-CN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1400848" name="AutoShape 16"/>
          <p:cNvSpPr>
            <a:spLocks/>
          </p:cNvSpPr>
          <p:nvPr/>
        </p:nvSpPr>
        <p:spPr bwMode="auto">
          <a:xfrm rot="-5400000">
            <a:off x="5436394" y="4652169"/>
            <a:ext cx="215900" cy="2376488"/>
          </a:xfrm>
          <a:prstGeom prst="leftBrace">
            <a:avLst>
              <a:gd name="adj1" fmla="val 49278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0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0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0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0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0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0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400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42" grpId="0" animBg="1"/>
      <p:bldP spid="1400845" grpId="0" animBg="1"/>
      <p:bldP spid="1400846" grpId="0"/>
      <p:bldP spid="1400847" grpId="0"/>
      <p:bldP spid="14008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92B4A-B27B-411F-8C70-C0CB8D7FD74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6. </a:t>
            </a:r>
            <a:r>
              <a:rPr lang="zh-CN" altLang="en-US">
                <a:solidFill>
                  <a:srgbClr val="008000"/>
                </a:solidFill>
              </a:rPr>
              <a:t>移码加减运算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6121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机器字长为</a:t>
            </a:r>
            <a:r>
              <a:rPr lang="en-US" altLang="zh-CN" dirty="0"/>
              <a:t>8</a:t>
            </a:r>
            <a:r>
              <a:rPr lang="zh-CN" altLang="en-US" dirty="0"/>
              <a:t>位，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10111001	     </a:t>
            </a:r>
            <a:r>
              <a:rPr lang="en-US" altLang="zh-CN" dirty="0">
                <a:solidFill>
                  <a:srgbClr val="FF6600"/>
                </a:solidFill>
                <a:latin typeface="+mn-ea"/>
              </a:rPr>
              <a:t>………</a:t>
            </a:r>
            <a:r>
              <a:rPr lang="en-US" altLang="zh-CN" dirty="0">
                <a:solidFill>
                  <a:srgbClr val="FF6600"/>
                </a:solidFill>
              </a:rPr>
              <a:t> 57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01011101	     </a:t>
            </a:r>
            <a:r>
              <a:rPr lang="en-US" altLang="zh-CN" dirty="0">
                <a:solidFill>
                  <a:srgbClr val="FF6600"/>
                </a:solidFill>
                <a:latin typeface="+mn-ea"/>
              </a:rPr>
              <a:t>……</a:t>
            </a:r>
            <a:r>
              <a:rPr lang="en-US" altLang="zh-CN" dirty="0">
                <a:solidFill>
                  <a:srgbClr val="FF6600"/>
                </a:solidFill>
              </a:rPr>
              <a:t> </a:t>
            </a:r>
            <a:r>
              <a:rPr lang="zh-CN" altLang="en-US" dirty="0">
                <a:solidFill>
                  <a:srgbClr val="FF6600"/>
                </a:solidFill>
              </a:rPr>
              <a:t>－</a:t>
            </a:r>
            <a:r>
              <a:rPr lang="en-US" altLang="zh-CN" dirty="0">
                <a:solidFill>
                  <a:srgbClr val="FF6600"/>
                </a:solidFill>
              </a:rPr>
              <a:t>35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	求： 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， </a:t>
            </a:r>
            <a:r>
              <a:rPr lang="en-US" altLang="zh-CN" dirty="0"/>
              <a:t>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 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00010110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	因此，	     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</a:t>
            </a:r>
            <a:r>
              <a:rPr lang="en-US" altLang="zh-CN" dirty="0"/>
              <a:t>10010110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 </a:t>
            </a:r>
            <a:r>
              <a:rPr lang="en-US" altLang="zh-CN" sz="3600" dirty="0"/>
              <a:t>[</a:t>
            </a:r>
            <a:r>
              <a:rPr lang="en-US" altLang="zh-CN" dirty="0"/>
              <a:t>[Y]</a:t>
            </a:r>
            <a:r>
              <a:rPr lang="zh-CN" altLang="en-US" baseline="-25000" dirty="0"/>
              <a:t>移</a:t>
            </a:r>
            <a:r>
              <a:rPr lang="en-US" altLang="zh-CN" sz="3600" dirty="0"/>
              <a:t>]</a:t>
            </a:r>
            <a:r>
              <a:rPr lang="zh-CN" altLang="en-US" baseline="-25000" dirty="0"/>
              <a:t>求补</a:t>
            </a:r>
            <a:r>
              <a:rPr lang="zh-CN" altLang="en-US" dirty="0"/>
              <a:t>＝</a:t>
            </a:r>
            <a:r>
              <a:rPr lang="en-US" altLang="zh-CN" dirty="0"/>
              <a:t>10100011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 </a:t>
            </a:r>
            <a:r>
              <a:rPr lang="en-US" altLang="zh-CN" dirty="0"/>
              <a:t>[X]</a:t>
            </a:r>
            <a:r>
              <a:rPr lang="zh-CN" altLang="en-US" baseline="-25000" dirty="0"/>
              <a:t>移</a:t>
            </a:r>
            <a:r>
              <a:rPr lang="zh-CN" altLang="en-US" dirty="0"/>
              <a:t>＋</a:t>
            </a: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sz="3200" dirty="0"/>
              <a:t>＝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因此，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	[X</a:t>
            </a:r>
            <a:r>
              <a:rPr lang="zh-CN" altLang="en-US" dirty="0"/>
              <a:t>－</a:t>
            </a:r>
            <a:r>
              <a:rPr lang="en-US" altLang="zh-CN" dirty="0"/>
              <a:t>Y]</a:t>
            </a:r>
            <a:r>
              <a:rPr lang="zh-CN" altLang="en-US" baseline="-25000" dirty="0"/>
              <a:t>移</a:t>
            </a:r>
            <a:r>
              <a:rPr lang="zh-CN" altLang="en-US" dirty="0"/>
              <a:t>＝ </a:t>
            </a:r>
            <a:r>
              <a:rPr lang="en-US" altLang="zh-CN" dirty="0"/>
              <a:t>11011100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300788" y="4840288"/>
            <a:ext cx="1963737" cy="1268412"/>
            <a:chOff x="6300788" y="4840288"/>
            <a:chExt cx="1963737" cy="1268412"/>
          </a:xfrm>
        </p:grpSpPr>
        <p:sp>
          <p:nvSpPr>
            <p:cNvPr id="1403908" name="Text Box 4"/>
            <p:cNvSpPr txBox="1">
              <a:spLocks noChangeArrowheads="1"/>
            </p:cNvSpPr>
            <p:nvPr/>
          </p:nvSpPr>
          <p:spPr bwMode="auto">
            <a:xfrm>
              <a:off x="6657975" y="4840288"/>
              <a:ext cx="1606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00FF"/>
                  </a:solidFill>
                </a:rPr>
                <a:t>10111001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03909" name="Text Box 5"/>
            <p:cNvSpPr txBox="1">
              <a:spLocks noChangeArrowheads="1"/>
            </p:cNvSpPr>
            <p:nvPr/>
          </p:nvSpPr>
          <p:spPr bwMode="auto">
            <a:xfrm>
              <a:off x="6300788" y="5214938"/>
              <a:ext cx="1963737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>
                  <a:solidFill>
                    <a:srgbClr val="0000FF"/>
                  </a:solidFill>
                </a:rPr>
                <a:t>＋</a:t>
              </a:r>
              <a:r>
                <a:rPr lang="en-US" altLang="zh-CN">
                  <a:solidFill>
                    <a:srgbClr val="0000FF"/>
                  </a:solidFill>
                </a:rPr>
                <a:t>10100011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403911" name="Line 7"/>
            <p:cNvSpPr>
              <a:spLocks noChangeShapeType="1"/>
            </p:cNvSpPr>
            <p:nvPr/>
          </p:nvSpPr>
          <p:spPr bwMode="auto">
            <a:xfrm>
              <a:off x="6443663" y="5661025"/>
              <a:ext cx="17287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3912" name="Text Box 8"/>
            <p:cNvSpPr txBox="1">
              <a:spLocks noChangeArrowheads="1"/>
            </p:cNvSpPr>
            <p:nvPr/>
          </p:nvSpPr>
          <p:spPr bwMode="auto">
            <a:xfrm>
              <a:off x="6657975" y="5589588"/>
              <a:ext cx="1606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>
                  <a:solidFill>
                    <a:srgbClr val="0000FF"/>
                  </a:solidFill>
                </a:rPr>
                <a:t>01011100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403913" name="Freeform 9"/>
          <p:cNvSpPr>
            <a:spLocks/>
          </p:cNvSpPr>
          <p:nvPr/>
        </p:nvSpPr>
        <p:spPr bwMode="auto">
          <a:xfrm>
            <a:off x="5867400" y="5191125"/>
            <a:ext cx="817563" cy="65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91"/>
              </a:cxn>
              <a:cxn ang="0">
                <a:pos x="363" y="454"/>
              </a:cxn>
              <a:cxn ang="0">
                <a:pos x="635" y="544"/>
              </a:cxn>
            </a:cxnLst>
            <a:rect l="0" t="0" r="r" b="b"/>
            <a:pathLst>
              <a:path w="635" h="544">
                <a:moveTo>
                  <a:pt x="0" y="0"/>
                </a:moveTo>
                <a:cubicBezTo>
                  <a:pt x="60" y="7"/>
                  <a:pt x="121" y="15"/>
                  <a:pt x="181" y="91"/>
                </a:cubicBezTo>
                <a:cubicBezTo>
                  <a:pt x="241" y="167"/>
                  <a:pt x="287" y="379"/>
                  <a:pt x="363" y="454"/>
                </a:cubicBezTo>
                <a:cubicBezTo>
                  <a:pt x="439" y="529"/>
                  <a:pt x="537" y="536"/>
                  <a:pt x="635" y="544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DDDA1B-F8DB-48D6-B9C5-BA62F64A4F91}"/>
              </a:ext>
            </a:extLst>
          </p:cNvPr>
          <p:cNvGrpSpPr/>
          <p:nvPr/>
        </p:nvGrpSpPr>
        <p:grpSpPr>
          <a:xfrm>
            <a:off x="7011052" y="2428985"/>
            <a:ext cx="1942006" cy="1272520"/>
            <a:chOff x="6322519" y="4840288"/>
            <a:chExt cx="1942006" cy="1272520"/>
          </a:xfrm>
        </p:grpSpPr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1910032F-BD47-4B02-98E3-C087C575C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975" y="4840288"/>
              <a:ext cx="1606550" cy="5191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0000FF"/>
                  </a:solidFill>
                </a:rPr>
                <a:t>10111001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056DB0E2-EB73-499C-9987-6B85B485E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519" y="5214938"/>
              <a:ext cx="1942006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0000FF"/>
                  </a:solidFill>
                </a:rPr>
                <a:t>＋</a:t>
              </a:r>
              <a:r>
                <a:rPr lang="en-US" altLang="zh-CN" dirty="0">
                  <a:solidFill>
                    <a:srgbClr val="0000FF"/>
                  </a:solidFill>
                </a:rPr>
                <a:t>01011101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DA14CAD1-370E-4EF6-9BAB-0AF4472B3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63" y="5661025"/>
              <a:ext cx="17287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CF85F1D9-23AF-4584-9D44-14D8BC5B8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077" y="5589588"/>
              <a:ext cx="18704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>
                  <a:solidFill>
                    <a:srgbClr val="0000FF"/>
                  </a:solidFill>
                </a:rPr>
                <a:t> 00010110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0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0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0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40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40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0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42819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ea typeface="楷体" panose="02010609060101010101" pitchFamily="49" charset="-122"/>
              </a:rPr>
              <a:t>3.1  </a:t>
            </a:r>
            <a:r>
              <a:rPr lang="zh-CN" altLang="en-US" sz="4200" b="0" dirty="0">
                <a:solidFill>
                  <a:srgbClr val="0000FF"/>
                </a:solidFill>
                <a:ea typeface="楷体" panose="02010609060101010101" pitchFamily="49" charset="-122"/>
              </a:rPr>
              <a:t>定点数</a:t>
            </a:r>
            <a:r>
              <a:rPr lang="zh-CN" altLang="en-US" sz="4200" b="0" dirty="0">
                <a:ea typeface="楷体" panose="02010609060101010101" pitchFamily="49" charset="-122"/>
              </a:rPr>
              <a:t>运算</a:t>
            </a:r>
          </a:p>
        </p:txBody>
      </p:sp>
      <p:sp>
        <p:nvSpPr>
          <p:cNvPr id="1442820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b="0" dirty="0">
                <a:ea typeface="楷体" panose="02010609060101010101" pitchFamily="49" charset="-122"/>
              </a:rPr>
              <a:t>3.1.2  </a:t>
            </a:r>
            <a:r>
              <a:rPr lang="zh-CN" altLang="en-US" sz="3800" b="0" dirty="0">
                <a:solidFill>
                  <a:srgbClr val="CC0000"/>
                </a:solidFill>
                <a:ea typeface="楷体" panose="02010609060101010101" pitchFamily="49" charset="-122"/>
              </a:rPr>
              <a:t>乘法</a:t>
            </a:r>
            <a:r>
              <a:rPr lang="zh-CN" altLang="en-US" sz="3800" b="0" dirty="0"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2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B6CB0-B841-436F-A6DF-FF231123C27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688"/>
            <a:ext cx="8229600" cy="523875"/>
          </a:xfrm>
        </p:spPr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9445"/>
            <a:ext cx="8064500" cy="431983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原码</a:t>
            </a:r>
            <a:r>
              <a:rPr lang="zh-CN" altLang="en-US" dirty="0"/>
              <a:t>乘法运算</a:t>
            </a:r>
          </a:p>
          <a:p>
            <a:pPr lvl="1"/>
            <a:r>
              <a:rPr lang="zh-CN" altLang="en-US" dirty="0"/>
              <a:t>原码</a:t>
            </a:r>
            <a:r>
              <a:rPr lang="zh-CN" altLang="en-US" dirty="0">
                <a:solidFill>
                  <a:srgbClr val="0000FF"/>
                </a:solidFill>
              </a:rPr>
              <a:t>一位</a:t>
            </a:r>
            <a:r>
              <a:rPr lang="zh-CN" altLang="en-US" dirty="0"/>
              <a:t>乘法</a:t>
            </a: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原码</a:t>
            </a:r>
            <a:r>
              <a:rPr lang="zh-CN" altLang="en-US" dirty="0">
                <a:solidFill>
                  <a:srgbClr val="6699FF"/>
                </a:solidFill>
              </a:rPr>
              <a:t>二位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乘法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乘法运算</a:t>
            </a:r>
          </a:p>
          <a:p>
            <a:pPr lvl="1"/>
            <a:r>
              <a:rPr lang="zh-CN" altLang="en-US" dirty="0"/>
              <a:t>补码</a:t>
            </a:r>
            <a:r>
              <a:rPr lang="zh-CN" altLang="en-US" dirty="0">
                <a:solidFill>
                  <a:srgbClr val="0000FF"/>
                </a:solidFill>
              </a:rPr>
              <a:t>一位</a:t>
            </a:r>
            <a:r>
              <a:rPr lang="zh-CN" altLang="en-US" dirty="0"/>
              <a:t>乘法：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校正法，</a:t>
            </a:r>
            <a:r>
              <a:rPr lang="zh-CN" altLang="en-US" dirty="0"/>
              <a:t>布斯</a:t>
            </a:r>
            <a:r>
              <a:rPr lang="en-US" altLang="zh-CN" dirty="0">
                <a:latin typeface="宋体" charset="-122"/>
              </a:rPr>
              <a:t>(</a:t>
            </a:r>
            <a:r>
              <a:rPr lang="en-US" altLang="zh-CN" dirty="0"/>
              <a:t>Booth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法</a:t>
            </a:r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补码</a:t>
            </a:r>
            <a:r>
              <a:rPr lang="zh-CN" altLang="en-US" dirty="0">
                <a:solidFill>
                  <a:srgbClr val="6699FF"/>
                </a:solidFill>
              </a:rPr>
              <a:t>二位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乘法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阵列</a:t>
            </a:r>
            <a:r>
              <a:rPr lang="zh-CN" altLang="en-US" dirty="0"/>
              <a:t>乘法器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适于</a:t>
            </a:r>
            <a:r>
              <a:rPr lang="zh-CN" altLang="en-US" dirty="0">
                <a:solidFill>
                  <a:srgbClr val="FF99FF"/>
                </a:solidFill>
              </a:rPr>
              <a:t>流水线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工作的</a:t>
            </a:r>
            <a:r>
              <a:rPr lang="zh-CN" altLang="en-US" dirty="0">
                <a:solidFill>
                  <a:srgbClr val="FF99FF"/>
                </a:solidFill>
              </a:rPr>
              <a:t>阵列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乘法器</a:t>
            </a:r>
          </a:p>
        </p:txBody>
      </p:sp>
      <p:sp>
        <p:nvSpPr>
          <p:cNvPr id="1404935" name="Rectangle 7"/>
          <p:cNvSpPr>
            <a:spLocks noChangeArrowheads="1"/>
          </p:cNvSpPr>
          <p:nvPr/>
        </p:nvSpPr>
        <p:spPr bwMode="auto">
          <a:xfrm>
            <a:off x="4859338" y="2421607"/>
            <a:ext cx="2713037" cy="547688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/>
              <a:t>用硬件换取速度</a:t>
            </a:r>
          </a:p>
        </p:txBody>
      </p:sp>
      <p:pic>
        <p:nvPicPr>
          <p:cNvPr id="8" name="Picture 2" descr="C:\Users\CheXQ\AppData\Local\Microsoft\Windows\Temporary Internet Files\Content.IE5\KZR1BXA8\MCj044609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287328"/>
            <a:ext cx="820737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60F35-7384-47D4-99A2-D807E8CFCDD7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616575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假定</a:t>
            </a:r>
            <a:r>
              <a:rPr lang="zh-CN" altLang="en-US">
                <a:solidFill>
                  <a:srgbClr val="0000FF"/>
                </a:solidFill>
              </a:rPr>
              <a:t>被乘数</a:t>
            </a:r>
            <a:r>
              <a:rPr lang="en-US" altLang="zh-CN">
                <a:solidFill>
                  <a:srgbClr val="0000FF"/>
                </a:solidFill>
              </a:rPr>
              <a:t>X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乘数</a:t>
            </a:r>
            <a:r>
              <a:rPr lang="en-US" altLang="zh-CN">
                <a:solidFill>
                  <a:srgbClr val="0000FF"/>
                </a:solidFill>
              </a:rPr>
              <a:t>Y</a:t>
            </a:r>
            <a:r>
              <a:rPr lang="zh-CN" altLang="en-US"/>
              <a:t>为用</a:t>
            </a:r>
            <a:r>
              <a:rPr lang="zh-CN" altLang="en-US">
                <a:solidFill>
                  <a:srgbClr val="CC0000"/>
                </a:solidFill>
              </a:rPr>
              <a:t>原码</a:t>
            </a:r>
            <a:r>
              <a:rPr lang="zh-CN" altLang="en-US"/>
              <a:t>表示的纯小数，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	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	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</a:t>
            </a:r>
            <a:r>
              <a:rPr lang="en-US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乘积为：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</a:rPr>
              <a:t>1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</a:rPr>
              <a:t>2</a:t>
            </a:r>
            <a:r>
              <a:rPr lang="pt-BR" altLang="zh-CN">
                <a:solidFill>
                  <a:srgbClr val="000000"/>
                </a:solidFill>
                <a:cs typeface="Times New Roman" pitchFamily="18" charset="0"/>
              </a:rPr>
              <a:t>……</a:t>
            </a:r>
            <a:r>
              <a:rPr lang="pt-BR" altLang="zh-CN">
                <a:solidFill>
                  <a:srgbClr val="000000"/>
                </a:solidFill>
              </a:rPr>
              <a:t>Z</a:t>
            </a:r>
            <a:r>
              <a:rPr lang="zh-CN" altLang="pt-BR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pt-BR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pt-BR" altLang="zh-CN" baseline="-30000">
                <a:solidFill>
                  <a:srgbClr val="000000"/>
                </a:solidFill>
              </a:rPr>
              <a:t>2n-1</a:t>
            </a:r>
            <a:r>
              <a:rPr lang="pt-BR" altLang="zh-CN" baseline="-3000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pt-BR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CN" altLang="en-US"/>
              <a:t>原码一位乘法的法则是：</a:t>
            </a:r>
          </a:p>
          <a:p>
            <a:pPr marL="533400" indent="-533400">
              <a:buClr>
                <a:srgbClr val="FF0066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乘积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符号</a:t>
            </a:r>
            <a:r>
              <a:rPr lang="zh-CN" altLang="en-US"/>
              <a:t>为被乘数的符号位与乘数的符号位相异或；</a:t>
            </a:r>
          </a:p>
          <a:p>
            <a:pPr marL="533400" indent="-533400">
              <a:buClr>
                <a:srgbClr val="FF0066"/>
              </a:buClr>
              <a:buSzTx/>
              <a:buFont typeface="Wingdings" pitchFamily="2" charset="2"/>
              <a:buAutoNum type="circleNumDbPlain"/>
            </a:pPr>
            <a:r>
              <a:rPr lang="zh-CN" altLang="en-US">
                <a:solidFill>
                  <a:srgbClr val="0000FF"/>
                </a:solidFill>
              </a:rPr>
              <a:t>乘积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绝对值</a:t>
            </a:r>
            <a:r>
              <a:rPr lang="zh-CN" altLang="en-US"/>
              <a:t>为被乘数的绝对值与乘数的绝对值之积。即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)(</a:t>
            </a:r>
            <a:r>
              <a:rPr lang="en-US" altLang="zh-CN">
                <a:solidFill>
                  <a:srgbClr val="000000"/>
                </a:solidFill>
              </a:rPr>
              <a:t>|X|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×|</a:t>
            </a:r>
            <a:r>
              <a:rPr lang="en-US" altLang="zh-CN">
                <a:solidFill>
                  <a:srgbClr val="000000"/>
                </a:solidFill>
              </a:rPr>
              <a:t>Y|</a:t>
            </a:r>
            <a:r>
              <a:rPr lang="en-US" altLang="zh-CN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法则</a:t>
            </a:r>
          </a:p>
        </p:txBody>
      </p:sp>
      <p:sp>
        <p:nvSpPr>
          <p:cNvPr id="1408005" name="Text Box 5"/>
          <p:cNvSpPr txBox="1">
            <a:spLocks noChangeArrowheads="1"/>
          </p:cNvSpPr>
          <p:nvPr/>
        </p:nvSpPr>
        <p:spPr bwMode="auto">
          <a:xfrm>
            <a:off x="6372225" y="1700213"/>
            <a:ext cx="2376488" cy="97472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Z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 baseline="-30000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  <p:sp>
        <p:nvSpPr>
          <p:cNvPr id="1408006" name="Line 6"/>
          <p:cNvSpPr>
            <a:spLocks noChangeShapeType="1"/>
          </p:cNvSpPr>
          <p:nvPr/>
        </p:nvSpPr>
        <p:spPr bwMode="auto">
          <a:xfrm>
            <a:off x="1116013" y="6072188"/>
            <a:ext cx="518477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81EC0-B32B-499C-9E2F-DCE7BCEB6A5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008000"/>
                </a:solidFill>
              </a:rPr>
              <a:t>补码加减运算方法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712200" cy="6119813"/>
          </a:xfrm>
        </p:spPr>
        <p:txBody>
          <a:bodyPr/>
          <a:lstStyle/>
          <a:p>
            <a:r>
              <a:rPr lang="zh-CN" altLang="en-US" dirty="0"/>
              <a:t>补码加减法的依据：</a:t>
            </a:r>
          </a:p>
          <a:p>
            <a:pPr marL="533400"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[X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			</a:t>
            </a:r>
            <a:r>
              <a:rPr lang="zh-CN" altLang="en-US"/>
              <a:t>	   </a:t>
            </a:r>
            <a:r>
              <a:rPr lang="zh-CN" altLang="en-US">
                <a:solidFill>
                  <a:srgbClr val="0000FF"/>
                </a:solidFill>
              </a:rPr>
              <a:t>①</a:t>
            </a:r>
            <a:r>
              <a:rPr lang="zh-CN" altLang="en-US" dirty="0">
                <a:solidFill>
                  <a:srgbClr val="0000FF"/>
                </a:solidFill>
              </a:rPr>
              <a:t>式</a:t>
            </a:r>
            <a:endParaRPr lang="zh-CN" altLang="en-US" baseline="-25000" dirty="0">
              <a:solidFill>
                <a:srgbClr val="0000FF"/>
              </a:solidFill>
            </a:endParaRPr>
          </a:p>
          <a:p>
            <a:pPr marL="533400"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Y]</a:t>
            </a:r>
            <a:r>
              <a:rPr lang="zh-CN" altLang="en-US" baseline="-25000" dirty="0">
                <a:solidFill>
                  <a:srgbClr val="FF0000"/>
                </a:solidFill>
              </a:rPr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en-US" altLang="zh-CN"/>
              <a:t>]</a:t>
            </a:r>
            <a:r>
              <a:rPr lang="zh-CN" altLang="en-US" baseline="-25000"/>
              <a:t>补</a:t>
            </a:r>
            <a:r>
              <a:rPr lang="zh-CN" altLang="en-US"/>
              <a:t>＋</a:t>
            </a:r>
            <a:r>
              <a:rPr lang="en-US" altLang="zh-CN"/>
              <a:t>[[Y]</a:t>
            </a:r>
            <a:r>
              <a:rPr lang="zh-CN" altLang="en-US" baseline="-25000"/>
              <a:t>补</a:t>
            </a:r>
            <a:r>
              <a:rPr lang="en-US" altLang="zh-CN"/>
              <a:t>]</a:t>
            </a:r>
            <a:r>
              <a:rPr lang="zh-CN" altLang="en-US" baseline="-25000"/>
              <a:t>求补</a:t>
            </a:r>
            <a:r>
              <a:rPr lang="en-US" altLang="zh-CN"/>
              <a:t>	   </a:t>
            </a:r>
            <a:r>
              <a:rPr lang="en-US" altLang="zh-CN">
                <a:solidFill>
                  <a:srgbClr val="0000FF"/>
                </a:solidFill>
              </a:rPr>
              <a:t>②</a:t>
            </a:r>
            <a:r>
              <a:rPr lang="zh-CN" altLang="en-US">
                <a:solidFill>
                  <a:srgbClr val="0000FF"/>
                </a:solidFill>
              </a:rPr>
              <a:t>式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/>
              <a:t>证明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以纯小数为例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必要条件</a:t>
            </a:r>
            <a:r>
              <a:rPr lang="zh-CN" altLang="en-US" dirty="0">
                <a:sym typeface="Wingdings" pitchFamily="2" charset="2"/>
              </a:rPr>
              <a:t>：运算不发生溢出。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ym typeface="Wingdings" pitchFamily="2" charset="2"/>
              </a:rPr>
              <a:t>无论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en-US" altLang="zh-CN" dirty="0">
                <a:latin typeface="+mn-ea"/>
                <a:sym typeface="Wingdings" pitchFamily="2" charset="2"/>
              </a:rPr>
              <a:t>≥</a:t>
            </a:r>
            <a:r>
              <a:rPr lang="en-US" altLang="zh-CN" dirty="0">
                <a:sym typeface="Wingdings" pitchFamily="2" charset="2"/>
              </a:rPr>
              <a:t>0 </a:t>
            </a:r>
            <a:r>
              <a:rPr lang="zh-CN" altLang="en-US" dirty="0">
                <a:sym typeface="Wingdings" pitchFamily="2" charset="2"/>
              </a:rPr>
              <a:t>还是 </a:t>
            </a:r>
            <a:r>
              <a:rPr lang="en-US" altLang="zh-CN" dirty="0">
                <a:sym typeface="Wingdings" pitchFamily="2" charset="2"/>
              </a:rPr>
              <a:t>X</a:t>
            </a:r>
            <a:r>
              <a:rPr lang="zh-CN" altLang="en-US" dirty="0">
                <a:sym typeface="Wingdings" pitchFamily="2" charset="2"/>
              </a:rPr>
              <a:t>＜</a:t>
            </a:r>
            <a:r>
              <a:rPr lang="en-US" altLang="zh-CN" dirty="0">
                <a:sym typeface="Wingdings" pitchFamily="2" charset="2"/>
              </a:rPr>
              <a:t>0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 </a:t>
            </a:r>
            <a:r>
              <a:rPr lang="zh-CN" altLang="en-US" dirty="0"/>
              <a:t>均成立。</a:t>
            </a:r>
            <a:endParaRPr lang="zh-CN" altLang="en-US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① </a:t>
            </a:r>
            <a:r>
              <a:rPr lang="en-US" altLang="zh-CN" dirty="0"/>
              <a:t>[X]</a:t>
            </a:r>
            <a:r>
              <a:rPr lang="zh-CN" altLang="en-US" baseline="-25000" dirty="0"/>
              <a:t>补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(2</a:t>
            </a:r>
            <a:r>
              <a:rPr lang="zh-CN" altLang="en-US" dirty="0"/>
              <a:t>＋</a:t>
            </a:r>
            <a:r>
              <a:rPr lang="en-US" altLang="zh-CN" dirty="0"/>
              <a:t>(X</a:t>
            </a:r>
            <a:r>
              <a:rPr lang="zh-CN" altLang="en-US" dirty="0"/>
              <a:t>＋</a:t>
            </a:r>
            <a:r>
              <a:rPr lang="en-US" altLang="zh-CN" dirty="0"/>
              <a:t>Y))</a:t>
            </a:r>
            <a:br>
              <a:rPr lang="en-US" altLang="zh-CN" dirty="0"/>
            </a:br>
            <a:r>
              <a:rPr lang="en-US" altLang="zh-CN" dirty="0"/>
              <a:t>                      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[X</a:t>
            </a:r>
            <a:r>
              <a:rPr lang="zh-CN" altLang="en-US" dirty="0"/>
              <a:t>＋</a:t>
            </a:r>
            <a:r>
              <a:rPr lang="en-US" altLang="zh-CN" dirty="0"/>
              <a:t>Y]</a:t>
            </a:r>
            <a:r>
              <a:rPr lang="zh-CN" altLang="en-US" baseline="-25000" dirty="0"/>
              <a:t>补</a:t>
            </a:r>
            <a:r>
              <a:rPr lang="zh-CN" altLang="en-US" dirty="0"/>
              <a:t>，得证。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FF"/>
                </a:solidFill>
              </a:rPr>
              <a:t>② </a:t>
            </a:r>
            <a:r>
              <a:rPr lang="zh-CN" altLang="en-US" dirty="0"/>
              <a:t>根据①</a:t>
            </a:r>
            <a:r>
              <a:rPr lang="zh-CN" altLang="en-US"/>
              <a:t>式，</a:t>
            </a:r>
            <a:br>
              <a:rPr lang="en-US" altLang="zh-CN"/>
            </a:br>
            <a:r>
              <a:rPr lang="en-US" altLang="zh-CN">
                <a:solidFill>
                  <a:srgbClr val="000000"/>
                </a:solidFill>
              </a:rPr>
              <a:t> [X</a:t>
            </a:r>
            <a:r>
              <a:rPr lang="zh-CN" altLang="en-US">
                <a:solidFill>
                  <a:srgbClr val="000000"/>
                </a:solidFill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Y]</a:t>
            </a:r>
            <a:r>
              <a:rPr lang="zh-CN" altLang="en-US" baseline="-25000">
                <a:solidFill>
                  <a:srgbClr val="000000"/>
                </a:solidFill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 [X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Y)]</a:t>
            </a:r>
            <a:r>
              <a:rPr lang="zh-CN" altLang="en-US" baseline="-25000">
                <a:solidFill>
                  <a:srgbClr val="000000"/>
                </a:solidFill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 [X]</a:t>
            </a:r>
            <a:r>
              <a:rPr lang="zh-CN" altLang="en-US" baseline="-25000">
                <a:solidFill>
                  <a:srgbClr val="000000"/>
                </a:solidFill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[</a:t>
            </a:r>
            <a:r>
              <a:rPr lang="zh-CN" altLang="en-US">
                <a:solidFill>
                  <a:srgbClr val="000000"/>
                </a:solidFill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Y]</a:t>
            </a:r>
            <a:r>
              <a:rPr lang="zh-CN" altLang="en-US" baseline="-25000">
                <a:solidFill>
                  <a:srgbClr val="000000"/>
                </a:solidFill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/>
              <a:t>得证。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379332" name="Line 4"/>
          <p:cNvSpPr>
            <a:spLocks noChangeShapeType="1"/>
          </p:cNvSpPr>
          <p:nvPr/>
        </p:nvSpPr>
        <p:spPr bwMode="auto">
          <a:xfrm>
            <a:off x="4427985" y="1340768"/>
            <a:ext cx="3456384" cy="67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79334" name="Line 6"/>
          <p:cNvSpPr>
            <a:spLocks noChangeShapeType="1"/>
          </p:cNvSpPr>
          <p:nvPr/>
        </p:nvSpPr>
        <p:spPr bwMode="auto">
          <a:xfrm>
            <a:off x="7524328" y="1844824"/>
            <a:ext cx="360040" cy="0"/>
          </a:xfrm>
          <a:prstGeom prst="line">
            <a:avLst/>
          </a:prstGeom>
          <a:noFill/>
          <a:ln w="28575">
            <a:solidFill>
              <a:srgbClr val="9900CC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79335" name="Text Box 7"/>
          <p:cNvSpPr txBox="1">
            <a:spLocks noChangeArrowheads="1"/>
          </p:cNvSpPr>
          <p:nvPr/>
        </p:nvSpPr>
        <p:spPr bwMode="auto">
          <a:xfrm>
            <a:off x="3635896" y="4710087"/>
            <a:ext cx="5762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舍</a:t>
            </a:r>
          </a:p>
        </p:txBody>
      </p:sp>
      <p:sp>
        <p:nvSpPr>
          <p:cNvPr id="1379336" name="Line 8"/>
          <p:cNvSpPr>
            <a:spLocks noChangeShapeType="1"/>
          </p:cNvSpPr>
          <p:nvPr/>
        </p:nvSpPr>
        <p:spPr bwMode="auto">
          <a:xfrm flipH="1" flipV="1">
            <a:off x="3678407" y="4621680"/>
            <a:ext cx="144537" cy="215206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37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5" grpId="0"/>
      <p:bldP spid="13793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386E4-F80D-4E62-95DE-EDC107C0FC4E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713788" cy="32400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若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0.1101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	   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1.1011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	  求两者之积。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乘积的符号为：</a:t>
            </a:r>
            <a:r>
              <a:rPr lang="en-US" altLang="zh-CN"/>
              <a:t>0⊕1</a:t>
            </a:r>
            <a:r>
              <a:rPr lang="zh-CN" altLang="en-US"/>
              <a:t>＝</a:t>
            </a:r>
            <a:r>
              <a:rPr lang="en-US" altLang="zh-CN"/>
              <a:t>1</a:t>
            </a:r>
            <a:endParaRPr lang="en-US" altLang="zh-CN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实现思路</a:t>
            </a:r>
          </a:p>
        </p:txBody>
      </p:sp>
      <p:sp>
        <p:nvSpPr>
          <p:cNvPr id="1409030" name="Text Box 6"/>
          <p:cNvSpPr txBox="1">
            <a:spLocks noChangeArrowheads="1"/>
          </p:cNvSpPr>
          <p:nvPr/>
        </p:nvSpPr>
        <p:spPr bwMode="auto">
          <a:xfrm>
            <a:off x="1692275" y="3630613"/>
            <a:ext cx="10795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1" name="Text Box 7"/>
          <p:cNvSpPr txBox="1">
            <a:spLocks noChangeArrowheads="1"/>
          </p:cNvSpPr>
          <p:nvPr/>
        </p:nvSpPr>
        <p:spPr bwMode="auto">
          <a:xfrm>
            <a:off x="1331913" y="3990975"/>
            <a:ext cx="14398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×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1011</a:t>
            </a:r>
          </a:p>
        </p:txBody>
      </p:sp>
      <p:sp>
        <p:nvSpPr>
          <p:cNvPr id="1409032" name="Line 8"/>
          <p:cNvSpPr>
            <a:spLocks noChangeShapeType="1"/>
          </p:cNvSpPr>
          <p:nvPr/>
        </p:nvSpPr>
        <p:spPr bwMode="auto">
          <a:xfrm flipH="1">
            <a:off x="900113" y="4494213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9033" name="Text Box 9"/>
          <p:cNvSpPr txBox="1">
            <a:spLocks noChangeArrowheads="1"/>
          </p:cNvSpPr>
          <p:nvPr/>
        </p:nvSpPr>
        <p:spPr bwMode="auto">
          <a:xfrm>
            <a:off x="1692275" y="442277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4" name="Text Box 10"/>
          <p:cNvSpPr txBox="1">
            <a:spLocks noChangeArrowheads="1"/>
          </p:cNvSpPr>
          <p:nvPr/>
        </p:nvSpPr>
        <p:spPr bwMode="auto">
          <a:xfrm>
            <a:off x="1476375" y="4767263"/>
            <a:ext cx="10795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5" name="Text Box 11"/>
          <p:cNvSpPr txBox="1">
            <a:spLocks noChangeArrowheads="1"/>
          </p:cNvSpPr>
          <p:nvPr/>
        </p:nvSpPr>
        <p:spPr bwMode="auto">
          <a:xfrm>
            <a:off x="1260475" y="5070475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0000</a:t>
            </a:r>
          </a:p>
        </p:txBody>
      </p:sp>
      <p:sp>
        <p:nvSpPr>
          <p:cNvPr id="1409036" name="Text Box 12"/>
          <p:cNvSpPr txBox="1">
            <a:spLocks noChangeArrowheads="1"/>
          </p:cNvSpPr>
          <p:nvPr/>
        </p:nvSpPr>
        <p:spPr bwMode="auto">
          <a:xfrm>
            <a:off x="1044575" y="5359400"/>
            <a:ext cx="10795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00FF"/>
                </a:solidFill>
                <a:latin typeface="Courier New" pitchFamily="49" charset="0"/>
              </a:rPr>
              <a:t>1101</a:t>
            </a: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 flipH="1">
            <a:off x="900113" y="5791200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395288" y="5718175"/>
            <a:ext cx="23764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D60093"/>
                </a:solidFill>
              </a:rPr>
              <a:t>1</a:t>
            </a:r>
            <a:r>
              <a:rPr lang="en-US" altLang="zh-CN">
                <a:latin typeface="Courier New" pitchFamily="49" charset="0"/>
              </a:rPr>
              <a:t>.10001111</a:t>
            </a:r>
          </a:p>
        </p:txBody>
      </p:sp>
      <p:sp>
        <p:nvSpPr>
          <p:cNvPr id="1409090" name="Text Box 66"/>
          <p:cNvSpPr txBox="1">
            <a:spLocks noChangeArrowheads="1"/>
          </p:cNvSpPr>
          <p:nvPr/>
        </p:nvSpPr>
        <p:spPr bwMode="auto">
          <a:xfrm>
            <a:off x="3059113" y="400526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1409091" name="Text Box 67"/>
          <p:cNvSpPr txBox="1">
            <a:spLocks noChangeArrowheads="1"/>
          </p:cNvSpPr>
          <p:nvPr/>
        </p:nvSpPr>
        <p:spPr bwMode="auto">
          <a:xfrm>
            <a:off x="3059113" y="363061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FF"/>
                </a:solidFill>
              </a:rPr>
              <a:t>B</a:t>
            </a:r>
          </a:p>
        </p:txBody>
      </p:sp>
      <p:grpSp>
        <p:nvGrpSpPr>
          <p:cNvPr id="1409094" name="Group 70"/>
          <p:cNvGrpSpPr>
            <a:grpSpLocks/>
          </p:cNvGrpSpPr>
          <p:nvPr/>
        </p:nvGrpSpPr>
        <p:grpSpPr bwMode="auto">
          <a:xfrm>
            <a:off x="4573588" y="317500"/>
            <a:ext cx="4462462" cy="6151563"/>
            <a:chOff x="2881" y="200"/>
            <a:chExt cx="2811" cy="3875"/>
          </a:xfrm>
        </p:grpSpPr>
        <p:sp>
          <p:nvSpPr>
            <p:cNvPr id="1409039" name="Rectangle 15"/>
            <p:cNvSpPr>
              <a:spLocks noChangeArrowheads="1"/>
            </p:cNvSpPr>
            <p:nvPr/>
          </p:nvSpPr>
          <p:spPr bwMode="auto">
            <a:xfrm>
              <a:off x="3515" y="482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0000</a:t>
              </a:r>
            </a:p>
          </p:txBody>
        </p:sp>
        <p:sp>
          <p:nvSpPr>
            <p:cNvPr id="1409040" name="Rectangle 16"/>
            <p:cNvSpPr>
              <a:spLocks noChangeArrowheads="1"/>
            </p:cNvSpPr>
            <p:nvPr/>
          </p:nvSpPr>
          <p:spPr bwMode="auto">
            <a:xfrm>
              <a:off x="4150" y="482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1011</a:t>
              </a:r>
            </a:p>
          </p:txBody>
        </p:sp>
        <p:sp>
          <p:nvSpPr>
            <p:cNvPr id="1409041" name="Rectangle 17"/>
            <p:cNvSpPr>
              <a:spLocks noChangeArrowheads="1"/>
            </p:cNvSpPr>
            <p:nvPr/>
          </p:nvSpPr>
          <p:spPr bwMode="auto">
            <a:xfrm>
              <a:off x="3515" y="799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2" name="Text Box 18"/>
            <p:cNvSpPr txBox="1">
              <a:spLocks noChangeArrowheads="1"/>
            </p:cNvSpPr>
            <p:nvPr/>
          </p:nvSpPr>
          <p:spPr bwMode="auto">
            <a:xfrm>
              <a:off x="3197" y="754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44" name="Rectangle 20"/>
            <p:cNvSpPr>
              <a:spLocks noChangeArrowheads="1"/>
            </p:cNvSpPr>
            <p:nvPr/>
          </p:nvSpPr>
          <p:spPr bwMode="auto">
            <a:xfrm>
              <a:off x="3515" y="1163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5" name="Rectangle 21"/>
            <p:cNvSpPr>
              <a:spLocks noChangeArrowheads="1"/>
            </p:cNvSpPr>
            <p:nvPr/>
          </p:nvSpPr>
          <p:spPr bwMode="auto">
            <a:xfrm>
              <a:off x="4150" y="1163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1011</a:t>
              </a:r>
            </a:p>
          </p:txBody>
        </p:sp>
        <p:sp>
          <p:nvSpPr>
            <p:cNvPr id="1409046" name="Rectangle 22"/>
            <p:cNvSpPr>
              <a:spLocks noChangeArrowheads="1"/>
            </p:cNvSpPr>
            <p:nvPr/>
          </p:nvSpPr>
          <p:spPr bwMode="auto">
            <a:xfrm>
              <a:off x="3515" y="1480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0110</a:t>
              </a:r>
            </a:p>
          </p:txBody>
        </p:sp>
        <p:sp>
          <p:nvSpPr>
            <p:cNvPr id="1409047" name="Rectangle 23"/>
            <p:cNvSpPr>
              <a:spLocks noChangeArrowheads="1"/>
            </p:cNvSpPr>
            <p:nvPr/>
          </p:nvSpPr>
          <p:spPr bwMode="auto">
            <a:xfrm>
              <a:off x="4150" y="1480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</a:t>
              </a:r>
            </a:p>
          </p:txBody>
        </p:sp>
        <p:sp>
          <p:nvSpPr>
            <p:cNvPr id="1409048" name="Rectangle 24"/>
            <p:cNvSpPr>
              <a:spLocks noChangeArrowheads="1"/>
            </p:cNvSpPr>
            <p:nvPr/>
          </p:nvSpPr>
          <p:spPr bwMode="auto">
            <a:xfrm>
              <a:off x="3515" y="1797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49" name="Text Box 25"/>
            <p:cNvSpPr txBox="1">
              <a:spLocks noChangeArrowheads="1"/>
            </p:cNvSpPr>
            <p:nvPr/>
          </p:nvSpPr>
          <p:spPr bwMode="auto">
            <a:xfrm>
              <a:off x="3197" y="1752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51" name="Rectangle 27"/>
            <p:cNvSpPr>
              <a:spLocks noChangeArrowheads="1"/>
            </p:cNvSpPr>
            <p:nvPr/>
          </p:nvSpPr>
          <p:spPr bwMode="auto">
            <a:xfrm>
              <a:off x="3515" y="2160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0011</a:t>
              </a:r>
            </a:p>
          </p:txBody>
        </p:sp>
        <p:sp>
          <p:nvSpPr>
            <p:cNvPr id="1409052" name="Rectangle 28"/>
            <p:cNvSpPr>
              <a:spLocks noChangeArrowheads="1"/>
            </p:cNvSpPr>
            <p:nvPr/>
          </p:nvSpPr>
          <p:spPr bwMode="auto">
            <a:xfrm>
              <a:off x="4150" y="2160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101</a:t>
              </a:r>
            </a:p>
          </p:txBody>
        </p:sp>
        <p:sp>
          <p:nvSpPr>
            <p:cNvPr id="1409053" name="Rectangle 29"/>
            <p:cNvSpPr>
              <a:spLocks noChangeArrowheads="1"/>
            </p:cNvSpPr>
            <p:nvPr/>
          </p:nvSpPr>
          <p:spPr bwMode="auto">
            <a:xfrm>
              <a:off x="3288" y="2160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54" name="Rectangle 30"/>
            <p:cNvSpPr>
              <a:spLocks noChangeArrowheads="1"/>
            </p:cNvSpPr>
            <p:nvPr/>
          </p:nvSpPr>
          <p:spPr bwMode="auto">
            <a:xfrm>
              <a:off x="3515" y="2478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409055" name="Rectangle 31"/>
            <p:cNvSpPr>
              <a:spLocks noChangeArrowheads="1"/>
            </p:cNvSpPr>
            <p:nvPr/>
          </p:nvSpPr>
          <p:spPr bwMode="auto">
            <a:xfrm>
              <a:off x="4150" y="2478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10</a:t>
              </a:r>
            </a:p>
          </p:txBody>
        </p:sp>
        <p:sp>
          <p:nvSpPr>
            <p:cNvPr id="1409056" name="Rectangle 32"/>
            <p:cNvSpPr>
              <a:spLocks noChangeArrowheads="1"/>
            </p:cNvSpPr>
            <p:nvPr/>
          </p:nvSpPr>
          <p:spPr bwMode="auto">
            <a:xfrm>
              <a:off x="3515" y="2795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0100</a:t>
              </a:r>
            </a:p>
          </p:txBody>
        </p:sp>
        <p:sp>
          <p:nvSpPr>
            <p:cNvPr id="1409057" name="Rectangle 33"/>
            <p:cNvSpPr>
              <a:spLocks noChangeArrowheads="1"/>
            </p:cNvSpPr>
            <p:nvPr/>
          </p:nvSpPr>
          <p:spPr bwMode="auto">
            <a:xfrm>
              <a:off x="4150" y="2795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58" name="Rectangle 34"/>
            <p:cNvSpPr>
              <a:spLocks noChangeArrowheads="1"/>
            </p:cNvSpPr>
            <p:nvPr/>
          </p:nvSpPr>
          <p:spPr bwMode="auto">
            <a:xfrm>
              <a:off x="3515" y="3112"/>
              <a:ext cx="635" cy="272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solidFill>
                    <a:srgbClr val="0000FF"/>
                  </a:solidFill>
                  <a:latin typeface="Courier New" pitchFamily="49" charset="0"/>
                </a:rPr>
                <a:t>1101</a:t>
              </a:r>
            </a:p>
          </p:txBody>
        </p:sp>
        <p:sp>
          <p:nvSpPr>
            <p:cNvPr id="1409059" name="Text Box 35"/>
            <p:cNvSpPr txBox="1">
              <a:spLocks noChangeArrowheads="1"/>
            </p:cNvSpPr>
            <p:nvPr/>
          </p:nvSpPr>
          <p:spPr bwMode="auto">
            <a:xfrm>
              <a:off x="3197" y="3067"/>
              <a:ext cx="318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/>
                <a:t>＋</a:t>
              </a:r>
            </a:p>
          </p:txBody>
        </p:sp>
        <p:sp>
          <p:nvSpPr>
            <p:cNvPr id="1409043" name="Line 19"/>
            <p:cNvSpPr>
              <a:spLocks noChangeShapeType="1"/>
            </p:cNvSpPr>
            <p:nvPr/>
          </p:nvSpPr>
          <p:spPr bwMode="auto">
            <a:xfrm flipH="1">
              <a:off x="3107" y="1117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50" name="Line 26"/>
            <p:cNvSpPr>
              <a:spLocks noChangeShapeType="1"/>
            </p:cNvSpPr>
            <p:nvPr/>
          </p:nvSpPr>
          <p:spPr bwMode="auto">
            <a:xfrm flipH="1">
              <a:off x="3107" y="2115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60" name="Line 36"/>
            <p:cNvSpPr>
              <a:spLocks noChangeShapeType="1"/>
            </p:cNvSpPr>
            <p:nvPr/>
          </p:nvSpPr>
          <p:spPr bwMode="auto">
            <a:xfrm flipH="1">
              <a:off x="3107" y="3430"/>
              <a:ext cx="17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61" name="Rectangle 37"/>
            <p:cNvSpPr>
              <a:spLocks noChangeArrowheads="1"/>
            </p:cNvSpPr>
            <p:nvPr/>
          </p:nvSpPr>
          <p:spPr bwMode="auto">
            <a:xfrm>
              <a:off x="3515" y="3476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0001</a:t>
              </a:r>
            </a:p>
          </p:txBody>
        </p:sp>
        <p:sp>
          <p:nvSpPr>
            <p:cNvPr id="1409062" name="Rectangle 38"/>
            <p:cNvSpPr>
              <a:spLocks noChangeArrowheads="1"/>
            </p:cNvSpPr>
            <p:nvPr/>
          </p:nvSpPr>
          <p:spPr bwMode="auto">
            <a:xfrm>
              <a:off x="3288" y="3476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63" name="Rectangle 39"/>
            <p:cNvSpPr>
              <a:spLocks noChangeArrowheads="1"/>
            </p:cNvSpPr>
            <p:nvPr/>
          </p:nvSpPr>
          <p:spPr bwMode="auto">
            <a:xfrm>
              <a:off x="4150" y="3476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</a:t>
              </a:r>
              <a:r>
                <a:rPr lang="en-US" altLang="zh-CN">
                  <a:solidFill>
                    <a:srgbClr val="FF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1409064" name="Rectangle 40"/>
            <p:cNvSpPr>
              <a:spLocks noChangeArrowheads="1"/>
            </p:cNvSpPr>
            <p:nvPr/>
          </p:nvSpPr>
          <p:spPr bwMode="auto">
            <a:xfrm>
              <a:off x="3515" y="3793"/>
              <a:ext cx="635" cy="272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1409065" name="Rectangle 41"/>
            <p:cNvSpPr>
              <a:spLocks noChangeArrowheads="1"/>
            </p:cNvSpPr>
            <p:nvPr/>
          </p:nvSpPr>
          <p:spPr bwMode="auto">
            <a:xfrm>
              <a:off x="4150" y="3793"/>
              <a:ext cx="635" cy="272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dist"/>
              <a:r>
                <a:rPr lang="en-US" altLang="zh-CN">
                  <a:latin typeface="Courier New" pitchFamily="49" charset="0"/>
                </a:rPr>
                <a:t>1111</a:t>
              </a:r>
            </a:p>
          </p:txBody>
        </p:sp>
        <p:sp>
          <p:nvSpPr>
            <p:cNvPr id="1409066" name="Text Box 42"/>
            <p:cNvSpPr txBox="1">
              <a:spLocks noChangeArrowheads="1"/>
            </p:cNvSpPr>
            <p:nvPr/>
          </p:nvSpPr>
          <p:spPr bwMode="auto">
            <a:xfrm>
              <a:off x="4785" y="436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67" name="Text Box 43"/>
            <p:cNvSpPr txBox="1">
              <a:spLocks noChangeArrowheads="1"/>
            </p:cNvSpPr>
            <p:nvPr/>
          </p:nvSpPr>
          <p:spPr bwMode="auto">
            <a:xfrm>
              <a:off x="4785" y="1434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68" name="Text Box 44"/>
            <p:cNvSpPr txBox="1">
              <a:spLocks noChangeArrowheads="1"/>
            </p:cNvSpPr>
            <p:nvPr/>
          </p:nvSpPr>
          <p:spPr bwMode="auto">
            <a:xfrm>
              <a:off x="4785" y="1661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69" name="Text Box 45"/>
            <p:cNvSpPr txBox="1">
              <a:spLocks noChangeArrowheads="1"/>
            </p:cNvSpPr>
            <p:nvPr/>
          </p:nvSpPr>
          <p:spPr bwMode="auto">
            <a:xfrm>
              <a:off x="4785" y="2296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0" name="Text Box 46"/>
            <p:cNvSpPr txBox="1">
              <a:spLocks noChangeArrowheads="1"/>
            </p:cNvSpPr>
            <p:nvPr/>
          </p:nvSpPr>
          <p:spPr bwMode="auto">
            <a:xfrm>
              <a:off x="4785" y="2522"/>
              <a:ext cx="635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不加</a:t>
              </a:r>
            </a:p>
          </p:txBody>
        </p:sp>
        <p:sp>
          <p:nvSpPr>
            <p:cNvPr id="1409071" name="Text Box 47"/>
            <p:cNvSpPr txBox="1">
              <a:spLocks noChangeArrowheads="1"/>
            </p:cNvSpPr>
            <p:nvPr/>
          </p:nvSpPr>
          <p:spPr bwMode="auto">
            <a:xfrm>
              <a:off x="4785" y="2750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2" name="Text Box 48"/>
            <p:cNvSpPr txBox="1">
              <a:spLocks noChangeArrowheads="1"/>
            </p:cNvSpPr>
            <p:nvPr/>
          </p:nvSpPr>
          <p:spPr bwMode="auto">
            <a:xfrm>
              <a:off x="4785" y="2967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加</a:t>
              </a:r>
            </a:p>
          </p:txBody>
        </p:sp>
        <p:sp>
          <p:nvSpPr>
            <p:cNvPr id="1409073" name="Text Box 49"/>
            <p:cNvSpPr txBox="1">
              <a:spLocks noChangeArrowheads="1"/>
            </p:cNvSpPr>
            <p:nvPr/>
          </p:nvSpPr>
          <p:spPr bwMode="auto">
            <a:xfrm>
              <a:off x="4785" y="3748"/>
              <a:ext cx="907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8000"/>
                  </a:solidFill>
                </a:rPr>
                <a:t>右移</a:t>
              </a:r>
              <a:r>
                <a:rPr lang="en-US" altLang="zh-CN">
                  <a:solidFill>
                    <a:srgbClr val="008000"/>
                  </a:solidFill>
                </a:rPr>
                <a:t>1</a:t>
              </a:r>
              <a:r>
                <a:rPr lang="zh-CN" altLang="en-US">
                  <a:solidFill>
                    <a:srgbClr val="008000"/>
                  </a:solidFill>
                </a:rPr>
                <a:t>位</a:t>
              </a:r>
            </a:p>
          </p:txBody>
        </p:sp>
        <p:sp>
          <p:nvSpPr>
            <p:cNvPr id="1409074" name="Line 50"/>
            <p:cNvSpPr>
              <a:spLocks noChangeShapeType="1"/>
            </p:cNvSpPr>
            <p:nvPr/>
          </p:nvSpPr>
          <p:spPr bwMode="auto">
            <a:xfrm>
              <a:off x="4616" y="482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5" name="Line 51"/>
            <p:cNvSpPr>
              <a:spLocks noChangeShapeType="1"/>
            </p:cNvSpPr>
            <p:nvPr/>
          </p:nvSpPr>
          <p:spPr bwMode="auto">
            <a:xfrm>
              <a:off x="4616" y="1162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6" name="Line 52"/>
            <p:cNvSpPr>
              <a:spLocks noChangeShapeType="1"/>
            </p:cNvSpPr>
            <p:nvPr/>
          </p:nvSpPr>
          <p:spPr bwMode="auto">
            <a:xfrm>
              <a:off x="4616" y="1480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7" name="Line 53"/>
            <p:cNvSpPr>
              <a:spLocks noChangeShapeType="1"/>
            </p:cNvSpPr>
            <p:nvPr/>
          </p:nvSpPr>
          <p:spPr bwMode="auto">
            <a:xfrm>
              <a:off x="4616" y="2160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8" name="Line 54"/>
            <p:cNvSpPr>
              <a:spLocks noChangeShapeType="1"/>
            </p:cNvSpPr>
            <p:nvPr/>
          </p:nvSpPr>
          <p:spPr bwMode="auto">
            <a:xfrm>
              <a:off x="4616" y="2478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79" name="Line 55"/>
            <p:cNvSpPr>
              <a:spLocks noChangeShapeType="1"/>
            </p:cNvSpPr>
            <p:nvPr/>
          </p:nvSpPr>
          <p:spPr bwMode="auto">
            <a:xfrm>
              <a:off x="4616" y="2795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80" name="Line 56"/>
            <p:cNvSpPr>
              <a:spLocks noChangeShapeType="1"/>
            </p:cNvSpPr>
            <p:nvPr/>
          </p:nvSpPr>
          <p:spPr bwMode="auto">
            <a:xfrm>
              <a:off x="4616" y="3475"/>
              <a:ext cx="0" cy="2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9081" name="Rectangle 57"/>
            <p:cNvSpPr>
              <a:spLocks noChangeArrowheads="1"/>
            </p:cNvSpPr>
            <p:nvPr/>
          </p:nvSpPr>
          <p:spPr bwMode="auto">
            <a:xfrm>
              <a:off x="3288" y="482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2" name="Rectangle 58"/>
            <p:cNvSpPr>
              <a:spLocks noChangeArrowheads="1"/>
            </p:cNvSpPr>
            <p:nvPr/>
          </p:nvSpPr>
          <p:spPr bwMode="auto">
            <a:xfrm>
              <a:off x="3288" y="1162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3" name="Rectangle 59"/>
            <p:cNvSpPr>
              <a:spLocks noChangeArrowheads="1"/>
            </p:cNvSpPr>
            <p:nvPr/>
          </p:nvSpPr>
          <p:spPr bwMode="auto">
            <a:xfrm>
              <a:off x="3288" y="1480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4" name="Rectangle 60"/>
            <p:cNvSpPr>
              <a:spLocks noChangeArrowheads="1"/>
            </p:cNvSpPr>
            <p:nvPr/>
          </p:nvSpPr>
          <p:spPr bwMode="auto">
            <a:xfrm>
              <a:off x="3288" y="2478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5" name="Rectangle 61"/>
            <p:cNvSpPr>
              <a:spLocks noChangeArrowheads="1"/>
            </p:cNvSpPr>
            <p:nvPr/>
          </p:nvSpPr>
          <p:spPr bwMode="auto">
            <a:xfrm>
              <a:off x="3288" y="2795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6" name="Rectangle 62"/>
            <p:cNvSpPr>
              <a:spLocks noChangeArrowheads="1"/>
            </p:cNvSpPr>
            <p:nvPr/>
          </p:nvSpPr>
          <p:spPr bwMode="auto">
            <a:xfrm>
              <a:off x="3288" y="3793"/>
              <a:ext cx="181" cy="272"/>
            </a:xfrm>
            <a:prstGeom prst="rect">
              <a:avLst/>
            </a:prstGeom>
            <a:solidFill>
              <a:srgbClr val="FFCC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>
                  <a:latin typeface="Courier New" pitchFamily="49" charset="0"/>
                </a:rPr>
                <a:t>0</a:t>
              </a:r>
            </a:p>
          </p:txBody>
        </p:sp>
        <p:sp>
          <p:nvSpPr>
            <p:cNvPr id="1409087" name="Text Box 63"/>
            <p:cNvSpPr txBox="1">
              <a:spLocks noChangeArrowheads="1"/>
            </p:cNvSpPr>
            <p:nvPr/>
          </p:nvSpPr>
          <p:spPr bwMode="auto">
            <a:xfrm>
              <a:off x="4332" y="200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A</a:t>
              </a:r>
            </a:p>
          </p:txBody>
        </p:sp>
        <p:sp>
          <p:nvSpPr>
            <p:cNvPr id="1409088" name="Text Box 64"/>
            <p:cNvSpPr txBox="1">
              <a:spLocks noChangeArrowheads="1"/>
            </p:cNvSpPr>
            <p:nvPr/>
          </p:nvSpPr>
          <p:spPr bwMode="auto">
            <a:xfrm>
              <a:off x="3742" y="210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D</a:t>
              </a:r>
            </a:p>
          </p:txBody>
        </p:sp>
        <p:sp>
          <p:nvSpPr>
            <p:cNvPr id="1409089" name="Text Box 65"/>
            <p:cNvSpPr txBox="1">
              <a:spLocks noChangeArrowheads="1"/>
            </p:cNvSpPr>
            <p:nvPr/>
          </p:nvSpPr>
          <p:spPr bwMode="auto">
            <a:xfrm>
              <a:off x="4105" y="754"/>
              <a:ext cx="36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00FF"/>
                  </a:solidFill>
                </a:rPr>
                <a:t>B</a:t>
              </a:r>
            </a:p>
          </p:txBody>
        </p:sp>
        <p:sp>
          <p:nvSpPr>
            <p:cNvPr id="1409093" name="Text Box 69"/>
            <p:cNvSpPr txBox="1">
              <a:spLocks noChangeArrowheads="1"/>
            </p:cNvSpPr>
            <p:nvPr/>
          </p:nvSpPr>
          <p:spPr bwMode="auto">
            <a:xfrm>
              <a:off x="2881" y="572"/>
              <a:ext cx="453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FF"/>
                  </a:solidFill>
                </a:rPr>
                <a:t>CF</a:t>
              </a:r>
            </a:p>
          </p:txBody>
        </p:sp>
      </p:grpSp>
      <p:sp>
        <p:nvSpPr>
          <p:cNvPr id="2" name="动作按钮: 前进或下一项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AA77C72-65EE-4FAD-AAA9-822CA8906689}"/>
              </a:ext>
            </a:extLst>
          </p:cNvPr>
          <p:cNvSpPr/>
          <p:nvPr/>
        </p:nvSpPr>
        <p:spPr bwMode="auto">
          <a:xfrm>
            <a:off x="8244408" y="188640"/>
            <a:ext cx="720205" cy="501923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F255C8-9B8A-4564-A958-88887AF61F21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21388"/>
            <a:ext cx="8362950" cy="647700"/>
          </a:xfrm>
        </p:spPr>
        <p:txBody>
          <a:bodyPr/>
          <a:lstStyle/>
          <a:p>
            <a:pPr marL="361950" indent="-361950"/>
            <a:endParaRPr lang="zh-CN" altLang="en-US"/>
          </a:p>
        </p:txBody>
      </p:sp>
      <p:sp>
        <p:nvSpPr>
          <p:cNvPr id="1410052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实现思路</a:t>
            </a:r>
          </a:p>
        </p:txBody>
      </p:sp>
      <p:graphicFrame>
        <p:nvGraphicFramePr>
          <p:cNvPr id="1410054" name="Object 6"/>
          <p:cNvGraphicFramePr>
            <a:graphicFrameLocks noChangeAspect="1"/>
          </p:cNvGraphicFramePr>
          <p:nvPr/>
        </p:nvGraphicFramePr>
        <p:xfrm>
          <a:off x="3779838" y="549275"/>
          <a:ext cx="4764087" cy="619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149" name="Visio" r:id="rId3" imgW="2545994" imgH="3214726" progId="Visio.Drawing.11">
                  <p:embed/>
                </p:oleObj>
              </mc:Choice>
              <mc:Fallback>
                <p:oleObj name="Visio" r:id="rId3" imgW="2545994" imgH="321472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49275"/>
                        <a:ext cx="4764087" cy="619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055" name="Text Box 7"/>
          <p:cNvSpPr txBox="1">
            <a:spLocks noChangeArrowheads="1"/>
          </p:cNvSpPr>
          <p:nvPr/>
        </p:nvSpPr>
        <p:spPr bwMode="auto">
          <a:xfrm>
            <a:off x="323850" y="5229225"/>
            <a:ext cx="41767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绝对值乘法思路框图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1FCD2-AE2E-41A4-94DF-E58D87291537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949280"/>
            <a:ext cx="6132091" cy="574675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/>
              <a:t>拼接符号，</a:t>
            </a:r>
            <a:r>
              <a:rPr lang="en-US" altLang="zh-CN"/>
              <a:t>[X]</a:t>
            </a:r>
            <a:r>
              <a:rPr lang="zh-CN" altLang="en-US" baseline="-25000"/>
              <a:t>原</a:t>
            </a:r>
            <a:r>
              <a:rPr lang="en-US" altLang="zh-CN"/>
              <a:t>·[Y]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1.10001111</a:t>
            </a:r>
          </a:p>
        </p:txBody>
      </p:sp>
      <p:sp>
        <p:nvSpPr>
          <p:cNvPr id="1411076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原码一位乘法的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运算过程</a:t>
            </a:r>
          </a:p>
        </p:txBody>
      </p:sp>
      <p:graphicFrame>
        <p:nvGraphicFramePr>
          <p:cNvPr id="1411080" name="Object 8"/>
          <p:cNvGraphicFramePr>
            <a:graphicFrameLocks noChangeAspect="1"/>
          </p:cNvGraphicFramePr>
          <p:nvPr/>
        </p:nvGraphicFramePr>
        <p:xfrm>
          <a:off x="2770956" y="1125538"/>
          <a:ext cx="59055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176" name="Visio" r:id="rId3" imgW="2584866" imgH="2147111" progId="Visio.Drawing.11">
                  <p:embed/>
                </p:oleObj>
              </mc:Choice>
              <mc:Fallback>
                <p:oleObj name="Visio" r:id="rId3" imgW="2584866" imgH="2147111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56" y="1125538"/>
                        <a:ext cx="5905500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302433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[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]</a:t>
            </a:r>
            <a:r>
              <a:rPr kumimoji="0" lang="zh-CN" altLang="en-US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原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0.1101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[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]</a:t>
            </a:r>
            <a:r>
              <a:rPr kumimoji="0" lang="zh-CN" altLang="en-US" sz="2800" b="1" i="0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原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1.1011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求两者之积。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【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解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乘积的符号为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0⊕1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2A2C84-35A5-48EC-99AC-7AF293BBAB84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092825"/>
            <a:ext cx="8362950" cy="576263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原码一位乘器框图</a:t>
            </a:r>
          </a:p>
        </p:txBody>
      </p:sp>
      <p:sp>
        <p:nvSpPr>
          <p:cNvPr id="1412100" name="Rectangle 4"/>
          <p:cNvSpPr>
            <a:spLocks noChangeArrowheads="1"/>
          </p:cNvSpPr>
          <p:nvPr/>
        </p:nvSpPr>
        <p:spPr bwMode="auto">
          <a:xfrm>
            <a:off x="539750" y="549275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原码一位乘法器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框图</a:t>
            </a:r>
          </a:p>
        </p:txBody>
      </p:sp>
      <p:graphicFrame>
        <p:nvGraphicFramePr>
          <p:cNvPr id="1412105" name="Object 9"/>
          <p:cNvGraphicFramePr>
            <a:graphicFrameLocks noChangeAspect="1"/>
          </p:cNvGraphicFramePr>
          <p:nvPr/>
        </p:nvGraphicFramePr>
        <p:xfrm>
          <a:off x="1023938" y="1268413"/>
          <a:ext cx="707707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202" name="Visio" r:id="rId3" imgW="2746858" imgH="1756867" progId="Visio.Drawing.11">
                  <p:embed/>
                </p:oleObj>
              </mc:Choice>
              <mc:Fallback>
                <p:oleObj name="Visio" r:id="rId3" imgW="2746858" imgH="1756867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268413"/>
                        <a:ext cx="707707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2106" name="Text Box 10"/>
          <p:cNvSpPr txBox="1">
            <a:spLocks noChangeArrowheads="1"/>
          </p:cNvSpPr>
          <p:nvPr/>
        </p:nvSpPr>
        <p:spPr bwMode="auto">
          <a:xfrm>
            <a:off x="5364163" y="5300663"/>
            <a:ext cx="15843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</a:rPr>
              <a:t>被乘数</a:t>
            </a:r>
          </a:p>
        </p:txBody>
      </p:sp>
      <p:sp>
        <p:nvSpPr>
          <p:cNvPr id="1412107" name="Text Box 11"/>
          <p:cNvSpPr txBox="1">
            <a:spLocks noChangeArrowheads="1"/>
          </p:cNvSpPr>
          <p:nvPr/>
        </p:nvSpPr>
        <p:spPr bwMode="auto">
          <a:xfrm>
            <a:off x="6084888" y="1254125"/>
            <a:ext cx="11525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</a:rPr>
              <a:t>乘数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664C6E-A144-473D-BBD9-083380477DA1}"/>
              </a:ext>
            </a:extLst>
          </p:cNvPr>
          <p:cNvSpPr/>
          <p:nvPr/>
        </p:nvSpPr>
        <p:spPr>
          <a:xfrm>
            <a:off x="7132719" y="516238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补码乘法运算</a:t>
            </a:r>
          </a:p>
        </p:txBody>
      </p:sp>
      <p:sp>
        <p:nvSpPr>
          <p:cNvPr id="2" name="动作按钮: 前进或下一项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DA5208D-59A8-43F8-8696-1039AAA291C8}"/>
              </a:ext>
            </a:extLst>
          </p:cNvPr>
          <p:cNvSpPr/>
          <p:nvPr/>
        </p:nvSpPr>
        <p:spPr bwMode="auto">
          <a:xfrm>
            <a:off x="7308304" y="5517232"/>
            <a:ext cx="1440408" cy="731168"/>
          </a:xfrm>
          <a:prstGeom prst="actionButtonForwardNext">
            <a:avLst/>
          </a:prstGeom>
          <a:solidFill>
            <a:srgbClr val="FFCCFF"/>
          </a:solidFill>
          <a:ln>
            <a:solidFill>
              <a:srgbClr val="D6009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56DD70-CF15-4853-87CC-D73663DF9A6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62950" cy="5688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被乘数</a:t>
            </a:r>
            <a:r>
              <a:rPr lang="en-US" altLang="zh-CN"/>
              <a:t>X</a:t>
            </a:r>
            <a:r>
              <a:rPr lang="zh-CN" altLang="en-US"/>
              <a:t>和乘数</a:t>
            </a:r>
            <a:r>
              <a:rPr lang="en-US" altLang="zh-CN"/>
              <a:t>Y</a:t>
            </a:r>
            <a:r>
              <a:rPr lang="zh-CN" altLang="en-US"/>
              <a:t>为用原码表示的纯小数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n-1)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 </a:t>
            </a:r>
            <a:r>
              <a:rPr lang="en-US" altLang="zh-CN">
                <a:solidFill>
                  <a:srgbClr val="000000"/>
                </a:solidFill>
              </a:rPr>
              <a:t>. 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baseline="-30000">
                <a:solidFill>
                  <a:srgbClr val="000000"/>
                </a:solidFill>
              </a:rPr>
              <a:t>n-1)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两位乘数位有四种组合：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00     </a:t>
            </a:r>
            <a:r>
              <a:rPr lang="zh-CN" altLang="en-US"/>
              <a:t>对应＋</a:t>
            </a:r>
            <a:r>
              <a:rPr lang="en-US" altLang="zh-CN"/>
              <a:t>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01     </a:t>
            </a:r>
            <a:r>
              <a:rPr lang="zh-CN" altLang="en-US"/>
              <a:t>对应＋</a:t>
            </a:r>
            <a:r>
              <a:rPr lang="en-US" altLang="zh-CN"/>
              <a:t>|X|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10     </a:t>
            </a:r>
            <a:r>
              <a:rPr lang="zh-CN" altLang="en-US"/>
              <a:t>对应＋</a:t>
            </a:r>
            <a:r>
              <a:rPr lang="en-US" altLang="zh-CN"/>
              <a:t>2|X|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en-US" altLang="zh-CN" baseline="-25000"/>
              <a:t>i+1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＝</a:t>
            </a:r>
            <a:r>
              <a:rPr lang="en-US" altLang="zh-CN"/>
              <a:t>11     </a:t>
            </a:r>
            <a:r>
              <a:rPr lang="zh-CN" altLang="en-US"/>
              <a:t>对应＋</a:t>
            </a:r>
            <a:r>
              <a:rPr lang="en-US" altLang="zh-CN"/>
              <a:t>3|X|</a:t>
            </a: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41312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3128" name="Text Box 8"/>
          <p:cNvSpPr txBox="1">
            <a:spLocks noChangeArrowheads="1"/>
          </p:cNvSpPr>
          <p:nvPr/>
        </p:nvSpPr>
        <p:spPr bwMode="auto">
          <a:xfrm>
            <a:off x="5651500" y="1700213"/>
            <a:ext cx="3097213" cy="649287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17786-F4D7-47E2-921F-75C89160260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021388"/>
            <a:ext cx="8362950" cy="647700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原码二位乘法的法则表</a:t>
            </a:r>
          </a:p>
        </p:txBody>
      </p:sp>
      <p:sp>
        <p:nvSpPr>
          <p:cNvPr id="141414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14288" name="Group 144"/>
          <p:cNvGraphicFramePr>
            <a:graphicFrameLocks noGrp="1"/>
          </p:cNvGraphicFramePr>
          <p:nvPr/>
        </p:nvGraphicFramePr>
        <p:xfrm>
          <a:off x="1116013" y="1216025"/>
          <a:ext cx="6985000" cy="4738371"/>
        </p:xfrm>
        <a:graphic>
          <a:graphicData uri="http://schemas.openxmlformats.org/drawingml/2006/table">
            <a:tbl>
              <a:tblPr/>
              <a:tblGrid>
                <a:gridCol w="266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Y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i+1      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  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0       0       0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+0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0       0       1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0       1       0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0       1       1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+2|X|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1       0       0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+2|X|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1       0       1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1       1       0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|X|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1       1       1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+0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次，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＝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F6899-9C04-4820-A52B-DA8C76EA6944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688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＝＋</a:t>
            </a:r>
            <a:r>
              <a:rPr lang="en-US" altLang="zh-CN" dirty="0"/>
              <a:t>0.100111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＝－</a:t>
            </a:r>
            <a:r>
              <a:rPr lang="en-US" altLang="zh-CN" dirty="0"/>
              <a:t>0.100111</a:t>
            </a:r>
            <a:r>
              <a:rPr lang="zh-CN" altLang="en-US" dirty="0"/>
              <a:t>，利用原码求积。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0.100111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	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1.100111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</a:rPr>
              <a:t>X|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25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1.011001</a:t>
            </a:r>
          </a:p>
        </p:txBody>
      </p:sp>
      <p:sp>
        <p:nvSpPr>
          <p:cNvPr id="141517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1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597E1-67B1-4DCE-8324-BC956C1011AB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805488"/>
            <a:ext cx="8569325" cy="5762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乘积的符号为：</a:t>
            </a:r>
            <a:r>
              <a:rPr lang="en-US" altLang="zh-CN"/>
              <a:t>0⊕1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[X·Y]</a:t>
            </a:r>
            <a:r>
              <a:rPr lang="zh-CN" altLang="en-US" baseline="-25000"/>
              <a:t>原</a:t>
            </a:r>
            <a:r>
              <a:rPr lang="zh-CN" altLang="en-US"/>
              <a:t>＝</a:t>
            </a:r>
            <a:r>
              <a:rPr lang="en-US" altLang="zh-CN"/>
              <a:t>1.010111110001</a:t>
            </a:r>
          </a:p>
        </p:txBody>
      </p:sp>
      <p:sp>
        <p:nvSpPr>
          <p:cNvPr id="141619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5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16198" name="Object 6"/>
          <p:cNvGraphicFramePr>
            <a:graphicFrameLocks noChangeAspect="1"/>
          </p:cNvGraphicFramePr>
          <p:nvPr/>
        </p:nvGraphicFramePr>
        <p:xfrm>
          <a:off x="179388" y="1628775"/>
          <a:ext cx="8713787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92" name="Visio" r:id="rId4" imgW="3556989" imgH="1670455" progId="Visio.Drawing.11">
                  <p:embed/>
                </p:oleObj>
              </mc:Choice>
              <mc:Fallback>
                <p:oleObj name="Visio" r:id="rId4" imgW="3556989" imgH="16704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28775"/>
                        <a:ext cx="8713787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199" name="Rectangle 7"/>
          <p:cNvSpPr>
            <a:spLocks noChangeArrowheads="1"/>
          </p:cNvSpPr>
          <p:nvPr/>
        </p:nvSpPr>
        <p:spPr bwMode="auto">
          <a:xfrm>
            <a:off x="250825" y="1123950"/>
            <a:ext cx="85693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原码二位乘法的运算过程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2198" y="299845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solidFill>
                  <a:srgbClr val="0000FF"/>
                </a:solidFill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30000" dirty="0">
                <a:solidFill>
                  <a:srgbClr val="0000FF"/>
                </a:solidFill>
                <a:cs typeface="Times New Roman" pitchFamily="18" charset="0"/>
              </a:rPr>
              <a:t>原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</a:rPr>
              <a:t>0.100111</a:t>
            </a:r>
            <a:endParaRPr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zh-CN" altLang="en-US" sz="2400">
                <a:solidFill>
                  <a:srgbClr val="0000FF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FF"/>
                </a:solidFill>
                <a:cs typeface="Times New Roman" pitchFamily="18" charset="0"/>
              </a:rPr>
              <a:t>|</a:t>
            </a:r>
            <a:r>
              <a:rPr lang="en-US" altLang="zh-CN" sz="2400" dirty="0">
                <a:solidFill>
                  <a:srgbClr val="0000FF"/>
                </a:solidFill>
              </a:rPr>
              <a:t>X|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25000" dirty="0">
                <a:solidFill>
                  <a:srgbClr val="0000FF"/>
                </a:solidFill>
                <a:cs typeface="Times New Roman" pitchFamily="18" charset="0"/>
              </a:rPr>
              <a:t>补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</a:rPr>
              <a:t>1.011001</a:t>
            </a:r>
          </a:p>
          <a:p>
            <a:pPr algn="r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[</a:t>
            </a:r>
            <a:r>
              <a:rPr lang="en-US" altLang="zh-CN" sz="2400" dirty="0">
                <a:solidFill>
                  <a:srgbClr val="0000FF"/>
                </a:solidFill>
              </a:rPr>
              <a:t>Y</a:t>
            </a:r>
            <a:r>
              <a:rPr lang="en-US" altLang="zh-CN" sz="2400" dirty="0">
                <a:solidFill>
                  <a:srgbClr val="0000FF"/>
                </a:solidFill>
                <a:cs typeface="Times New Roman" pitchFamily="18" charset="0"/>
              </a:rPr>
              <a:t>]</a:t>
            </a:r>
            <a:r>
              <a:rPr lang="zh-CN" altLang="en-US" sz="2400" baseline="-30000" dirty="0">
                <a:solidFill>
                  <a:srgbClr val="0000FF"/>
                </a:solidFill>
                <a:cs typeface="Times New Roman" pitchFamily="18" charset="0"/>
              </a:rPr>
              <a:t>原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</a:rPr>
              <a:t>1.100111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B6ED1-0DFC-4154-9C25-552D63407A9F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419273" name="Rectangle 9"/>
          <p:cNvSpPr>
            <a:spLocks noChangeArrowheads="1"/>
          </p:cNvSpPr>
          <p:nvPr/>
        </p:nvSpPr>
        <p:spPr bwMode="auto">
          <a:xfrm>
            <a:off x="611188" y="5876925"/>
            <a:ext cx="8137525" cy="5762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964612" cy="6192838"/>
          </a:xfrm>
        </p:spPr>
        <p:txBody>
          <a:bodyPr/>
          <a:lstStyle/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补码乘法的运算规则（推导）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/>
              <a:t>设</a:t>
            </a:r>
            <a:r>
              <a:rPr lang="zh-CN" altLang="en-US" dirty="0">
                <a:solidFill>
                  <a:srgbClr val="CC0066"/>
                </a:solidFill>
              </a:rPr>
              <a:t>被乘数</a:t>
            </a:r>
            <a:r>
              <a:rPr lang="en-US" altLang="zh-CN" dirty="0">
                <a:solidFill>
                  <a:srgbClr val="CC0066"/>
                </a:solidFill>
              </a:rPr>
              <a:t>X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C0066"/>
                </a:solidFill>
              </a:rPr>
              <a:t>乘数</a:t>
            </a:r>
            <a:r>
              <a:rPr lang="en-US" altLang="zh-CN" dirty="0">
                <a:solidFill>
                  <a:srgbClr val="CC0066"/>
                </a:solidFill>
              </a:rPr>
              <a:t>Y</a:t>
            </a:r>
            <a:r>
              <a:rPr lang="zh-CN" altLang="en-US" dirty="0"/>
              <a:t>均为字长为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>
                <a:solidFill>
                  <a:srgbClr val="CC0066"/>
                </a:solidFill>
              </a:rPr>
              <a:t>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定点小数</a:t>
            </a:r>
            <a:r>
              <a:rPr lang="zh-CN" altLang="en-US" dirty="0"/>
              <a:t>，且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·2</a:t>
            </a:r>
            <a:r>
              <a:rPr lang="en-US" altLang="zh-CN" baseline="40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  <a:endParaRPr lang="zh-CN" altLang="en-US" baseline="40000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8000"/>
                </a:solidFill>
                <a:latin typeface="宋体" charset="-122"/>
              </a:rPr>
              <a:t>( </a:t>
            </a:r>
            <a:r>
              <a:rPr lang="en-US" altLang="zh-CN" dirty="0">
                <a:solidFill>
                  <a:srgbClr val="008000"/>
                </a:solidFill>
              </a:rPr>
              <a:t>y</a:t>
            </a:r>
            <a:r>
              <a:rPr lang="en-US" altLang="zh-CN" baseline="-25000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为符号位的值，</a:t>
            </a:r>
            <a:r>
              <a:rPr lang="en-US" altLang="zh-CN" dirty="0" err="1">
                <a:solidFill>
                  <a:srgbClr val="008000"/>
                </a:solidFill>
              </a:rPr>
              <a:t>y</a:t>
            </a:r>
            <a:r>
              <a:rPr lang="en-US" altLang="zh-CN" baseline="-25000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为其他各位的值，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en-US" altLang="zh-CN" baseline="30000" dirty="0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为各位的权 </a:t>
            </a:r>
            <a:r>
              <a:rPr lang="en-US" altLang="zh-CN" dirty="0">
                <a:solidFill>
                  <a:srgbClr val="008000"/>
                </a:solidFill>
                <a:latin typeface="宋体" charset="-122"/>
              </a:rPr>
              <a:t>)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≥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，即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 Y</a:t>
            </a:r>
            <a:r>
              <a:rPr lang="zh-CN" altLang="en-US" dirty="0"/>
              <a:t>＝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r>
              <a:rPr lang="zh-CN" altLang="en-US" dirty="0">
                <a:solidFill>
                  <a:srgbClr val="CC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-1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-1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  <a:latin typeface="宋体"/>
              </a:rPr>
              <a:t>……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-(n-2)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-(n-2)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-(n-1)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-(n-1)</a:t>
            </a:r>
            <a:endParaRPr lang="zh-CN" altLang="en-US" dirty="0">
              <a:solidFill>
                <a:srgbClr val="CC0000"/>
              </a:solidFill>
            </a:endParaRP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>
                <a:solidFill>
                  <a:srgbClr val="0000FF"/>
                </a:solidFill>
              </a:rPr>
              <a:t>＜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，即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-25000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 [Y]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（</a:t>
            </a:r>
            <a:r>
              <a:rPr lang="en-US" altLang="zh-CN" dirty="0"/>
              <a:t>mod2</a:t>
            </a:r>
            <a:r>
              <a:rPr lang="zh-CN" altLang="en-US" dirty="0"/>
              <a:t>），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 Y</a:t>
            </a:r>
            <a:r>
              <a:rPr lang="zh-CN" altLang="en-US" dirty="0"/>
              <a:t>＝－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[Y]</a:t>
            </a:r>
            <a:r>
              <a:rPr lang="zh-CN" altLang="en-US" baseline="-25000" dirty="0"/>
              <a:t>补</a:t>
            </a:r>
            <a:endParaRPr lang="zh-CN" altLang="en-US" dirty="0"/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dirty="0"/>
              <a:t>＝－</a:t>
            </a:r>
            <a:r>
              <a:rPr lang="en-US" altLang="zh-CN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·2</a:t>
            </a:r>
            <a:r>
              <a:rPr lang="en-US" altLang="zh-CN" baseline="40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zh-CN" altLang="en-US" dirty="0">
                <a:solidFill>
                  <a:srgbClr val="CC0000"/>
                </a:solidFill>
              </a:rPr>
              <a:t>＝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-1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-1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  <a:latin typeface="宋体"/>
              </a:rPr>
              <a:t>……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-(n-2)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-(n-2)</a:t>
            </a:r>
            <a:r>
              <a:rPr lang="zh-CN" altLang="en-US" dirty="0">
                <a:solidFill>
                  <a:srgbClr val="CC0000"/>
                </a:solidFill>
              </a:rPr>
              <a:t>＋</a:t>
            </a:r>
            <a:r>
              <a:rPr lang="en-US" altLang="zh-CN" dirty="0">
                <a:solidFill>
                  <a:srgbClr val="CC0000"/>
                </a:solidFill>
              </a:rPr>
              <a:t>y</a:t>
            </a:r>
            <a:r>
              <a:rPr lang="en-US" altLang="zh-CN" baseline="-25000" dirty="0">
                <a:solidFill>
                  <a:srgbClr val="CC0000"/>
                </a:solidFill>
              </a:rPr>
              <a:t>-(n-1)</a:t>
            </a:r>
            <a:r>
              <a:rPr lang="en-US" altLang="zh-CN" dirty="0">
                <a:solidFill>
                  <a:srgbClr val="CC0000"/>
                </a:solidFill>
              </a:rPr>
              <a:t>·2</a:t>
            </a:r>
            <a:r>
              <a:rPr lang="en-US" altLang="zh-CN" baseline="40000" dirty="0">
                <a:solidFill>
                  <a:srgbClr val="CC0000"/>
                </a:solidFill>
              </a:rPr>
              <a:t>-(n-1)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∴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·2</a:t>
            </a:r>
            <a:r>
              <a:rPr lang="en-US" altLang="zh-CN" baseline="4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-1</a:t>
            </a:r>
            <a:r>
              <a:rPr lang="en-US" altLang="zh-CN" dirty="0"/>
              <a:t>·2</a:t>
            </a:r>
            <a:r>
              <a:rPr lang="en-US" altLang="zh-CN" baseline="40000" dirty="0"/>
              <a:t>-1</a:t>
            </a:r>
            <a:r>
              <a:rPr lang="zh-CN" altLang="en-US" dirty="0"/>
              <a:t>＋</a:t>
            </a:r>
            <a:r>
              <a:rPr lang="en-US" altLang="zh-CN" dirty="0">
                <a:latin typeface="宋体"/>
              </a:rPr>
              <a:t>……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-(n-2)</a:t>
            </a:r>
            <a:r>
              <a:rPr lang="en-US" altLang="zh-CN" dirty="0"/>
              <a:t>·2</a:t>
            </a:r>
            <a:r>
              <a:rPr lang="en-US" altLang="zh-CN" baseline="40000" dirty="0"/>
              <a:t>-(n-2)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en-US" altLang="zh-CN" baseline="-25000" dirty="0"/>
              <a:t>-(n-1)</a:t>
            </a:r>
            <a:r>
              <a:rPr lang="en-US" altLang="zh-CN" dirty="0"/>
              <a:t>·2</a:t>
            </a:r>
            <a:r>
              <a:rPr lang="en-US" altLang="zh-CN" baseline="40000" dirty="0"/>
              <a:t>-(n-1)</a:t>
            </a:r>
            <a:endParaRPr lang="zh-CN" altLang="en-US" baseline="40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1A180-9B5E-4E9A-A9E9-DFCDD7411E16}"/>
              </a:ext>
            </a:extLst>
          </p:cNvPr>
          <p:cNvSpPr/>
          <p:nvPr/>
        </p:nvSpPr>
        <p:spPr>
          <a:xfrm>
            <a:off x="7596336" y="60295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布斯算法</a:t>
            </a:r>
          </a:p>
        </p:txBody>
      </p:sp>
      <p:sp>
        <p:nvSpPr>
          <p:cNvPr id="2" name="动作按钮: 前进或下一项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59F37CD-BC1B-4812-ABE0-67F867D068E7}"/>
              </a:ext>
            </a:extLst>
          </p:cNvPr>
          <p:cNvSpPr/>
          <p:nvPr/>
        </p:nvSpPr>
        <p:spPr bwMode="auto">
          <a:xfrm>
            <a:off x="7605389" y="422197"/>
            <a:ext cx="1255593" cy="528417"/>
          </a:xfrm>
          <a:prstGeom prst="actionButtonForwardNext">
            <a:avLst/>
          </a:prstGeom>
          <a:solidFill>
            <a:srgbClr val="FFCCFF"/>
          </a:solidFill>
          <a:ln>
            <a:solidFill>
              <a:srgbClr val="D6009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92309-D603-4C67-9CE7-C64D016CA65F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569325" cy="34559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假定</a:t>
            </a:r>
            <a:r>
              <a:rPr lang="zh-CN" altLang="en-US" dirty="0">
                <a:solidFill>
                  <a:srgbClr val="0000FF"/>
                </a:solidFill>
              </a:rPr>
              <a:t>被乘数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乘数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/>
              <a:t>为用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表示的</a:t>
            </a:r>
            <a:r>
              <a:rPr lang="zh-CN" altLang="en-US" dirty="0">
                <a:solidFill>
                  <a:srgbClr val="FF0000"/>
                </a:solidFill>
              </a:rPr>
              <a:t>纯小数</a:t>
            </a:r>
            <a:r>
              <a:rPr lang="zh-CN" altLang="en-US" dirty="0"/>
              <a:t>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-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 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-2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 dirty="0">
                <a:solidFill>
                  <a:srgbClr val="000000"/>
                </a:solidFill>
              </a:rPr>
              <a:t>n-1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</a:rPr>
              <a:t>0</a:t>
            </a:r>
            <a:r>
              <a:rPr lang="en-US" altLang="zh-CN" baseline="-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 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 dirty="0">
                <a:solidFill>
                  <a:srgbClr val="000000"/>
                </a:solidFill>
              </a:rPr>
              <a:t>n-1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校正法补码一位乘法的算法公式：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0.Y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 dirty="0">
                <a:solidFill>
                  <a:srgbClr val="000000"/>
                </a:solidFill>
              </a:rPr>
              <a:t>n-1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        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5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5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50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5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5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</a:rPr>
              <a:t>＋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baseline="-10000" dirty="0">
                <a:solidFill>
                  <a:srgbClr val="000000"/>
                </a:solidFill>
              </a:rPr>
              <a:t>n-1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50000" dirty="0">
                <a:solidFill>
                  <a:srgbClr val="000000"/>
                </a:solidFill>
                <a:cs typeface="Times New Roman" pitchFamily="18" charset="0"/>
              </a:rPr>
              <a:t>-(n-1)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</p:txBody>
      </p:sp>
      <p:sp>
        <p:nvSpPr>
          <p:cNvPr id="141722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7223" name="Text Box 7"/>
          <p:cNvSpPr txBox="1">
            <a:spLocks noChangeArrowheads="1"/>
          </p:cNvSpPr>
          <p:nvPr/>
        </p:nvSpPr>
        <p:spPr bwMode="auto">
          <a:xfrm>
            <a:off x="5651500" y="2276475"/>
            <a:ext cx="3097213" cy="649288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BB31B0-7CCC-4DFB-9EA2-F7F8FCF758D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008000"/>
                </a:solidFill>
              </a:rPr>
              <a:t>补码加减运算方法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712200" cy="5616575"/>
          </a:xfrm>
        </p:spPr>
        <p:txBody>
          <a:bodyPr/>
          <a:lstStyle/>
          <a:p>
            <a:r>
              <a:rPr lang="zh-CN" altLang="en-US"/>
              <a:t>补码加减运算规则：</a:t>
            </a:r>
          </a:p>
          <a:p>
            <a:pPr lvl="1"/>
            <a:r>
              <a:rPr lang="zh-CN" altLang="en-US"/>
              <a:t>参加运算的操作数用</a:t>
            </a:r>
            <a:r>
              <a:rPr lang="zh-CN" altLang="en-US">
                <a:solidFill>
                  <a:srgbClr val="0000FF"/>
                </a:solidFill>
              </a:rPr>
              <a:t>补码</a:t>
            </a:r>
            <a:r>
              <a:rPr lang="zh-CN" altLang="en-US"/>
              <a:t>表示；</a:t>
            </a:r>
          </a:p>
          <a:p>
            <a:pPr lvl="1"/>
            <a:r>
              <a:rPr lang="zh-CN" altLang="en-US"/>
              <a:t>补码的</a:t>
            </a:r>
            <a:r>
              <a:rPr lang="zh-CN" altLang="en-US">
                <a:solidFill>
                  <a:srgbClr val="D60093"/>
                </a:solidFill>
              </a:rPr>
              <a:t>符号位</a:t>
            </a:r>
            <a:r>
              <a:rPr lang="zh-CN" altLang="en-US"/>
              <a:t>与</a:t>
            </a:r>
            <a:r>
              <a:rPr lang="zh-CN" altLang="en-US">
                <a:solidFill>
                  <a:srgbClr val="D60093"/>
                </a:solidFill>
              </a:rPr>
              <a:t>数值位</a:t>
            </a:r>
            <a:r>
              <a:rPr lang="zh-CN" altLang="en-US"/>
              <a:t>同时进行</a:t>
            </a:r>
            <a:r>
              <a:rPr lang="zh-CN" altLang="en-US">
                <a:solidFill>
                  <a:srgbClr val="CC0000"/>
                </a:solidFill>
              </a:rPr>
              <a:t>加运算</a:t>
            </a:r>
            <a:r>
              <a:rPr lang="zh-CN" altLang="en-US"/>
              <a:t>；</a:t>
            </a:r>
          </a:p>
          <a:p>
            <a:pPr lvl="2"/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加</a:t>
            </a:r>
            <a:r>
              <a:rPr lang="zh-CN" altLang="en-US"/>
              <a:t>：两数补码直接相加；</a:t>
            </a:r>
          </a:p>
          <a:p>
            <a:pPr lvl="2"/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减</a:t>
            </a:r>
            <a:r>
              <a:rPr lang="zh-CN" altLang="en-US"/>
              <a:t>：</a:t>
            </a:r>
            <a:r>
              <a:rPr lang="zh-CN" altLang="en-US">
                <a:solidFill>
                  <a:srgbClr val="D60093"/>
                </a:solidFill>
              </a:rPr>
              <a:t>减数</a:t>
            </a:r>
            <a:r>
              <a:rPr lang="zh-CN" altLang="en-US"/>
              <a:t>补码连同符号位一起按位取反，</a:t>
            </a:r>
            <a:br>
              <a:rPr lang="zh-CN" altLang="en-US"/>
            </a:br>
            <a:r>
              <a:rPr lang="zh-CN" altLang="en-US"/>
              <a:t>        末位加</a:t>
            </a:r>
            <a:r>
              <a:rPr lang="en-US" altLang="zh-CN"/>
              <a:t>1</a:t>
            </a:r>
            <a:r>
              <a:rPr lang="zh-CN" altLang="en-US"/>
              <a:t>；再与</a:t>
            </a:r>
            <a:r>
              <a:rPr lang="zh-CN" altLang="en-US">
                <a:solidFill>
                  <a:srgbClr val="D60093"/>
                </a:solidFill>
              </a:rPr>
              <a:t>被减数</a:t>
            </a:r>
            <a:r>
              <a:rPr lang="zh-CN" altLang="en-US"/>
              <a:t>的补码相</a:t>
            </a:r>
            <a:r>
              <a:rPr lang="zh-CN" altLang="en-US">
                <a:solidFill>
                  <a:srgbClr val="CC0000"/>
                </a:solidFill>
              </a:rPr>
              <a:t>加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运算结果即为和</a:t>
            </a:r>
            <a:r>
              <a:rPr lang="en-US" altLang="zh-CN"/>
              <a:t>/</a:t>
            </a:r>
            <a:r>
              <a:rPr lang="zh-CN" altLang="en-US"/>
              <a:t>差的</a:t>
            </a:r>
            <a:r>
              <a:rPr lang="zh-CN" altLang="en-US">
                <a:solidFill>
                  <a:srgbClr val="0000FF"/>
                </a:solidFill>
              </a:rPr>
              <a:t>补码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99D4F4-E96D-43FD-B7BE-908E636CE0EE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5616575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1】</a:t>
            </a:r>
            <a:r>
              <a:rPr lang="zh-CN" altLang="en-US"/>
              <a:t>已知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X</a:t>
            </a:r>
            <a:r>
              <a:rPr lang="zh-CN" altLang="en-US"/>
              <a:t>＝－</a:t>
            </a:r>
            <a:r>
              <a:rPr lang="en-US" altLang="zh-CN"/>
              <a:t>0.1101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zh-CN" altLang="en-US"/>
              <a:t>＝ </a:t>
            </a:r>
            <a:r>
              <a:rPr lang="en-US" altLang="zh-CN"/>
              <a:t>0.1011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利用校正法补码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一位乘法求积。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11.0011</a:t>
            </a:r>
            <a:endParaRPr lang="zh-CN" altLang="en-US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00.1011</a:t>
            </a:r>
          </a:p>
          <a:p>
            <a:pPr marL="0" indent="0">
              <a:buSzTx/>
              <a:buFont typeface="Wingdings" pitchFamily="2" charset="2"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∴ [X·Y]</a:t>
            </a:r>
            <a:r>
              <a:rPr lang="zh-CN" altLang="en-US" baseline="-25000"/>
              <a:t>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＝</a:t>
            </a:r>
            <a:r>
              <a:rPr lang="en-US" altLang="zh-CN"/>
              <a:t>1.01110001</a:t>
            </a:r>
          </a:p>
        </p:txBody>
      </p:sp>
      <p:sp>
        <p:nvSpPr>
          <p:cNvPr id="142234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2534" name="Group 198"/>
          <p:cNvGraphicFramePr>
            <a:graphicFrameLocks noGrp="1"/>
          </p:cNvGraphicFramePr>
          <p:nvPr/>
        </p:nvGraphicFramePr>
        <p:xfrm>
          <a:off x="3779838" y="692150"/>
          <a:ext cx="4464050" cy="512064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22535" name="Line 199"/>
          <p:cNvSpPr>
            <a:spLocks noChangeShapeType="1"/>
          </p:cNvSpPr>
          <p:nvPr/>
        </p:nvSpPr>
        <p:spPr bwMode="auto">
          <a:xfrm>
            <a:off x="5822950" y="1116013"/>
            <a:ext cx="0" cy="9826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6" name="Line 200"/>
          <p:cNvSpPr>
            <a:spLocks noChangeShapeType="1"/>
          </p:cNvSpPr>
          <p:nvPr/>
        </p:nvSpPr>
        <p:spPr bwMode="auto">
          <a:xfrm>
            <a:off x="5822950" y="2097088"/>
            <a:ext cx="2508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7" name="Line 201"/>
          <p:cNvSpPr>
            <a:spLocks noChangeShapeType="1"/>
          </p:cNvSpPr>
          <p:nvPr/>
        </p:nvSpPr>
        <p:spPr bwMode="auto">
          <a:xfrm>
            <a:off x="6076950" y="2095500"/>
            <a:ext cx="0" cy="10366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8" name="Line 202"/>
          <p:cNvSpPr>
            <a:spLocks noChangeShapeType="1"/>
          </p:cNvSpPr>
          <p:nvPr/>
        </p:nvSpPr>
        <p:spPr bwMode="auto">
          <a:xfrm>
            <a:off x="6078538" y="3132138"/>
            <a:ext cx="2476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39" name="Line 203"/>
          <p:cNvSpPr>
            <a:spLocks noChangeShapeType="1"/>
          </p:cNvSpPr>
          <p:nvPr/>
        </p:nvSpPr>
        <p:spPr bwMode="auto">
          <a:xfrm>
            <a:off x="6326188" y="3132138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0" name="Line 204"/>
          <p:cNvSpPr>
            <a:spLocks noChangeShapeType="1"/>
          </p:cNvSpPr>
          <p:nvPr/>
        </p:nvSpPr>
        <p:spPr bwMode="auto">
          <a:xfrm>
            <a:off x="6326188" y="4211638"/>
            <a:ext cx="21748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1" name="Line 205"/>
          <p:cNvSpPr>
            <a:spLocks noChangeShapeType="1"/>
          </p:cNvSpPr>
          <p:nvPr/>
        </p:nvSpPr>
        <p:spPr bwMode="auto">
          <a:xfrm>
            <a:off x="6543675" y="4211638"/>
            <a:ext cx="0" cy="11366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2" name="Rectangle 206"/>
          <p:cNvSpPr>
            <a:spLocks noChangeArrowheads="1"/>
          </p:cNvSpPr>
          <p:nvPr/>
        </p:nvSpPr>
        <p:spPr bwMode="auto">
          <a:xfrm>
            <a:off x="6591300" y="109696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3" name="Rectangle 207"/>
          <p:cNvSpPr>
            <a:spLocks noChangeArrowheads="1"/>
          </p:cNvSpPr>
          <p:nvPr/>
        </p:nvSpPr>
        <p:spPr bwMode="auto">
          <a:xfrm>
            <a:off x="6591300" y="219551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4" name="Rectangle 208"/>
          <p:cNvSpPr>
            <a:spLocks noChangeArrowheads="1"/>
          </p:cNvSpPr>
          <p:nvPr/>
        </p:nvSpPr>
        <p:spPr bwMode="auto">
          <a:xfrm>
            <a:off x="6591300" y="327660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5" name="Rectangle 209"/>
          <p:cNvSpPr>
            <a:spLocks noChangeArrowheads="1"/>
          </p:cNvSpPr>
          <p:nvPr/>
        </p:nvSpPr>
        <p:spPr bwMode="auto">
          <a:xfrm>
            <a:off x="6591300" y="437515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2546" name="Line 210"/>
          <p:cNvSpPr>
            <a:spLocks noChangeShapeType="1"/>
          </p:cNvSpPr>
          <p:nvPr/>
        </p:nvSpPr>
        <p:spPr bwMode="auto">
          <a:xfrm>
            <a:off x="6543675" y="5353050"/>
            <a:ext cx="2952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7" name="Line 211"/>
          <p:cNvSpPr>
            <a:spLocks noChangeShapeType="1"/>
          </p:cNvSpPr>
          <p:nvPr/>
        </p:nvSpPr>
        <p:spPr bwMode="auto">
          <a:xfrm>
            <a:off x="6838950" y="5346700"/>
            <a:ext cx="0" cy="3778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2549" name="Text Box 213"/>
          <p:cNvSpPr txBox="1">
            <a:spLocks noChangeArrowheads="1"/>
          </p:cNvSpPr>
          <p:nvPr/>
        </p:nvSpPr>
        <p:spPr bwMode="auto">
          <a:xfrm>
            <a:off x="3492500" y="14128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0" name="Text Box 214"/>
          <p:cNvSpPr txBox="1">
            <a:spLocks noChangeArrowheads="1"/>
          </p:cNvSpPr>
          <p:nvPr/>
        </p:nvSpPr>
        <p:spPr bwMode="auto">
          <a:xfrm>
            <a:off x="3492500" y="24923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1" name="Text Box 215"/>
          <p:cNvSpPr txBox="1">
            <a:spLocks noChangeArrowheads="1"/>
          </p:cNvSpPr>
          <p:nvPr/>
        </p:nvSpPr>
        <p:spPr bwMode="auto">
          <a:xfrm>
            <a:off x="3492500" y="36083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2" name="Text Box 216"/>
          <p:cNvSpPr txBox="1">
            <a:spLocks noChangeArrowheads="1"/>
          </p:cNvSpPr>
          <p:nvPr/>
        </p:nvSpPr>
        <p:spPr bwMode="auto">
          <a:xfrm>
            <a:off x="3492500" y="46878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2553" name="AutoShape 21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987675" y="1412875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135C66-71EF-4830-91DF-40E0E15E772D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04138" cy="5616575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2】</a:t>
            </a:r>
            <a:r>
              <a:rPr lang="zh-CN" altLang="en-US"/>
              <a:t>已知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X</a:t>
            </a:r>
            <a:r>
              <a:rPr lang="zh-CN" altLang="en-US"/>
              <a:t>＝－</a:t>
            </a:r>
            <a:r>
              <a:rPr lang="en-US" altLang="zh-CN"/>
              <a:t>0.1101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   Y</a:t>
            </a:r>
            <a:r>
              <a:rPr lang="zh-CN" altLang="en-US"/>
              <a:t>＝－</a:t>
            </a:r>
            <a:r>
              <a:rPr lang="en-US" altLang="zh-CN"/>
              <a:t>0.1011</a:t>
            </a:r>
            <a:endParaRPr lang="zh-CN" altLang="en-US"/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利用校正法补码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一位乘法求积。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11.0011</a:t>
            </a:r>
            <a:endParaRPr lang="zh-CN" altLang="en-US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   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11.0101</a:t>
            </a:r>
          </a:p>
          <a:p>
            <a:pPr marL="0" indent="0">
              <a:buSzTx/>
              <a:buFont typeface="Wingdings" pitchFamily="2" charset="2"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∴ [X·Y]</a:t>
            </a:r>
            <a:r>
              <a:rPr lang="zh-CN" altLang="en-US" baseline="-25000"/>
              <a:t>补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＝</a:t>
            </a:r>
            <a:r>
              <a:rPr lang="en-US" altLang="zh-CN"/>
              <a:t>0.10001111</a:t>
            </a:r>
          </a:p>
        </p:txBody>
      </p:sp>
      <p:sp>
        <p:nvSpPr>
          <p:cNvPr id="142438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校正法</a:t>
            </a:r>
            <a:endParaRPr lang="zh-CN" altLang="en-US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4743" name="Group 359"/>
          <p:cNvGraphicFramePr>
            <a:graphicFrameLocks noGrp="1"/>
          </p:cNvGraphicFramePr>
          <p:nvPr/>
        </p:nvGraphicFramePr>
        <p:xfrm>
          <a:off x="3779838" y="692150"/>
          <a:ext cx="4464050" cy="585216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24744" name="Line 360"/>
          <p:cNvSpPr>
            <a:spLocks noChangeShapeType="1"/>
          </p:cNvSpPr>
          <p:nvPr/>
        </p:nvSpPr>
        <p:spPr bwMode="auto">
          <a:xfrm>
            <a:off x="5795963" y="1125538"/>
            <a:ext cx="0" cy="9350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5" name="Line 361"/>
          <p:cNvSpPr>
            <a:spLocks noChangeShapeType="1"/>
          </p:cNvSpPr>
          <p:nvPr/>
        </p:nvSpPr>
        <p:spPr bwMode="auto">
          <a:xfrm>
            <a:off x="5795963" y="206057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6" name="Line 362"/>
          <p:cNvSpPr>
            <a:spLocks noChangeShapeType="1"/>
          </p:cNvSpPr>
          <p:nvPr/>
        </p:nvSpPr>
        <p:spPr bwMode="auto">
          <a:xfrm>
            <a:off x="6084888" y="20605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7" name="Line 363"/>
          <p:cNvSpPr>
            <a:spLocks noChangeShapeType="1"/>
          </p:cNvSpPr>
          <p:nvPr/>
        </p:nvSpPr>
        <p:spPr bwMode="auto">
          <a:xfrm>
            <a:off x="6084888" y="3213100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8" name="Line 364"/>
          <p:cNvSpPr>
            <a:spLocks noChangeShapeType="1"/>
          </p:cNvSpPr>
          <p:nvPr/>
        </p:nvSpPr>
        <p:spPr bwMode="auto">
          <a:xfrm>
            <a:off x="6300788" y="3213100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49" name="Line 365"/>
          <p:cNvSpPr>
            <a:spLocks noChangeShapeType="1"/>
          </p:cNvSpPr>
          <p:nvPr/>
        </p:nvSpPr>
        <p:spPr bwMode="auto">
          <a:xfrm>
            <a:off x="6300788" y="4292600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0" name="Line 366"/>
          <p:cNvSpPr>
            <a:spLocks noChangeShapeType="1"/>
          </p:cNvSpPr>
          <p:nvPr/>
        </p:nvSpPr>
        <p:spPr bwMode="auto">
          <a:xfrm>
            <a:off x="6588125" y="42926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1" name="Line 367"/>
          <p:cNvSpPr>
            <a:spLocks noChangeShapeType="1"/>
          </p:cNvSpPr>
          <p:nvPr/>
        </p:nvSpPr>
        <p:spPr bwMode="auto">
          <a:xfrm>
            <a:off x="6588125" y="544512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2" name="Line 368"/>
          <p:cNvSpPr>
            <a:spLocks noChangeShapeType="1"/>
          </p:cNvSpPr>
          <p:nvPr/>
        </p:nvSpPr>
        <p:spPr bwMode="auto">
          <a:xfrm>
            <a:off x="6877050" y="5445125"/>
            <a:ext cx="0" cy="10080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4753" name="Rectangle 369"/>
          <p:cNvSpPr>
            <a:spLocks noChangeArrowheads="1"/>
          </p:cNvSpPr>
          <p:nvPr/>
        </p:nvSpPr>
        <p:spPr bwMode="auto">
          <a:xfrm>
            <a:off x="6588125" y="1096963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4" name="Rectangle 370"/>
          <p:cNvSpPr>
            <a:spLocks noChangeArrowheads="1"/>
          </p:cNvSpPr>
          <p:nvPr/>
        </p:nvSpPr>
        <p:spPr bwMode="auto">
          <a:xfrm>
            <a:off x="6588125" y="2185988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5" name="Rectangle 371"/>
          <p:cNvSpPr>
            <a:spLocks noChangeArrowheads="1"/>
          </p:cNvSpPr>
          <p:nvPr/>
        </p:nvSpPr>
        <p:spPr bwMode="auto">
          <a:xfrm>
            <a:off x="6588125" y="3284538"/>
            <a:ext cx="215900" cy="287337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56" name="Rectangle 372"/>
          <p:cNvSpPr>
            <a:spLocks noChangeArrowheads="1"/>
          </p:cNvSpPr>
          <p:nvPr/>
        </p:nvSpPr>
        <p:spPr bwMode="auto">
          <a:xfrm>
            <a:off x="6607175" y="4375150"/>
            <a:ext cx="215900" cy="287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24760" name="Text Box 376"/>
          <p:cNvSpPr txBox="1">
            <a:spLocks noChangeArrowheads="1"/>
          </p:cNvSpPr>
          <p:nvPr/>
        </p:nvSpPr>
        <p:spPr bwMode="auto">
          <a:xfrm>
            <a:off x="3492500" y="14128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1" name="Text Box 377"/>
          <p:cNvSpPr txBox="1">
            <a:spLocks noChangeArrowheads="1"/>
          </p:cNvSpPr>
          <p:nvPr/>
        </p:nvSpPr>
        <p:spPr bwMode="auto">
          <a:xfrm>
            <a:off x="3492500" y="24923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2" name="Text Box 378"/>
          <p:cNvSpPr txBox="1">
            <a:spLocks noChangeArrowheads="1"/>
          </p:cNvSpPr>
          <p:nvPr/>
        </p:nvSpPr>
        <p:spPr bwMode="auto">
          <a:xfrm>
            <a:off x="3492500" y="36083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3" name="Text Box 379"/>
          <p:cNvSpPr txBox="1">
            <a:spLocks noChangeArrowheads="1"/>
          </p:cNvSpPr>
          <p:nvPr/>
        </p:nvSpPr>
        <p:spPr bwMode="auto">
          <a:xfrm>
            <a:off x="3492500" y="468788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4" name="Text Box 380"/>
          <p:cNvSpPr txBox="1">
            <a:spLocks noChangeArrowheads="1"/>
          </p:cNvSpPr>
          <p:nvPr/>
        </p:nvSpPr>
        <p:spPr bwMode="auto">
          <a:xfrm>
            <a:off x="3492500" y="57689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424765" name="AutoShape 38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987675" y="1412875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60785" y="2780928"/>
            <a:ext cx="8137525" cy="52322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0"/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zh-CN" altLang="en-US" kern="0" dirty="0">
                <a:solidFill>
                  <a:srgbClr val="000000"/>
                </a:solidFill>
              </a:rPr>
              <a:t>＝－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25000" dirty="0">
                <a:solidFill>
                  <a:srgbClr val="000000"/>
                </a:solidFill>
              </a:rPr>
              <a:t>0</a:t>
            </a:r>
            <a:r>
              <a:rPr lang="en-US" altLang="zh-CN" kern="0" dirty="0">
                <a:solidFill>
                  <a:srgbClr val="000000"/>
                </a:solidFill>
              </a:rPr>
              <a:t>·2</a:t>
            </a:r>
            <a:r>
              <a:rPr lang="en-US" altLang="zh-CN" kern="0" baseline="40000" dirty="0">
                <a:solidFill>
                  <a:srgbClr val="000000"/>
                </a:solidFill>
              </a:rPr>
              <a:t>0</a:t>
            </a:r>
            <a:r>
              <a:rPr lang="zh-CN" altLang="en-US" kern="0" dirty="0">
                <a:solidFill>
                  <a:srgbClr val="000000"/>
                </a:solidFill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25000" dirty="0">
                <a:solidFill>
                  <a:srgbClr val="000000"/>
                </a:solidFill>
              </a:rPr>
              <a:t>-1</a:t>
            </a:r>
            <a:r>
              <a:rPr lang="en-US" altLang="zh-CN" kern="0" dirty="0">
                <a:solidFill>
                  <a:srgbClr val="000000"/>
                </a:solidFill>
              </a:rPr>
              <a:t>·2</a:t>
            </a:r>
            <a:r>
              <a:rPr lang="en-US" altLang="zh-CN" kern="0" baseline="40000" dirty="0">
                <a:solidFill>
                  <a:srgbClr val="000000"/>
                </a:solidFill>
              </a:rPr>
              <a:t>-1</a:t>
            </a:r>
            <a:r>
              <a:rPr lang="zh-CN" altLang="en-US" kern="0" dirty="0">
                <a:solidFill>
                  <a:srgbClr val="000000"/>
                </a:solidFill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  <a:latin typeface="宋体"/>
              </a:rPr>
              <a:t>……</a:t>
            </a:r>
            <a:r>
              <a:rPr lang="zh-CN" altLang="en-US" kern="0" dirty="0">
                <a:solidFill>
                  <a:srgbClr val="000000"/>
                </a:solidFill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25000" dirty="0">
                <a:solidFill>
                  <a:srgbClr val="000000"/>
                </a:solidFill>
              </a:rPr>
              <a:t>-(n-2)</a:t>
            </a:r>
            <a:r>
              <a:rPr lang="en-US" altLang="zh-CN" kern="0" dirty="0">
                <a:solidFill>
                  <a:srgbClr val="000000"/>
                </a:solidFill>
              </a:rPr>
              <a:t>·2</a:t>
            </a:r>
            <a:r>
              <a:rPr lang="en-US" altLang="zh-CN" kern="0" baseline="40000" dirty="0">
                <a:solidFill>
                  <a:srgbClr val="000000"/>
                </a:solidFill>
              </a:rPr>
              <a:t>-(n-2)</a:t>
            </a:r>
            <a:r>
              <a:rPr lang="zh-CN" altLang="en-US" kern="0" dirty="0">
                <a:solidFill>
                  <a:srgbClr val="000000"/>
                </a:solidFill>
              </a:rPr>
              <a:t>＋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25000" dirty="0">
                <a:solidFill>
                  <a:srgbClr val="000000"/>
                </a:solidFill>
              </a:rPr>
              <a:t>-(n-1)</a:t>
            </a:r>
            <a:r>
              <a:rPr lang="en-US" altLang="zh-CN" kern="0" dirty="0">
                <a:solidFill>
                  <a:srgbClr val="000000"/>
                </a:solidFill>
              </a:rPr>
              <a:t>·2</a:t>
            </a:r>
            <a:r>
              <a:rPr lang="en-US" altLang="zh-CN" kern="0" baseline="40000" dirty="0">
                <a:solidFill>
                  <a:srgbClr val="000000"/>
                </a:solidFill>
              </a:rPr>
              <a:t>-(n-1)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CABFA-7B8F-4611-B95C-F3C158663FA1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79388" y="3356992"/>
            <a:ext cx="8964612" cy="331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/>
              <a:t>[X·Y]</a:t>
            </a:r>
            <a:r>
              <a:rPr lang="zh-CN" altLang="en-US" sz="2400" kern="0" baseline="-25000" dirty="0"/>
              <a:t>补</a:t>
            </a:r>
            <a:endParaRPr lang="zh-CN" altLang="en-US" sz="2400" kern="0" dirty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/>
              <a:t>＝</a:t>
            </a:r>
            <a:r>
              <a:rPr lang="en-US" altLang="zh-CN" sz="2400" kern="0" dirty="0"/>
              <a:t>[X]</a:t>
            </a:r>
            <a:r>
              <a:rPr lang="zh-CN" altLang="en-US" sz="2400" kern="0" baseline="-25000" dirty="0"/>
              <a:t>补</a:t>
            </a:r>
            <a:r>
              <a:rPr lang="en-US" altLang="zh-CN" sz="2400" kern="0" dirty="0"/>
              <a:t>· (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0</a:t>
            </a:r>
            <a:r>
              <a:rPr lang="en-US" altLang="zh-CN" sz="2400" kern="0" dirty="0"/>
              <a:t>·2</a:t>
            </a:r>
            <a:r>
              <a:rPr lang="en-US" altLang="zh-CN" sz="2400" kern="0" baseline="40000" dirty="0"/>
              <a:t>0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66"/>
                </a:solidFill>
              </a:rPr>
              <a:t>-1</a:t>
            </a:r>
            <a:r>
              <a:rPr lang="en-US" altLang="zh-CN" sz="2400" kern="0" dirty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66"/>
                </a:solidFill>
              </a:rPr>
              <a:t>-1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8000"/>
                </a:solidFill>
              </a:rPr>
              <a:t>-2</a:t>
            </a:r>
            <a:r>
              <a:rPr lang="en-US" altLang="zh-CN" sz="2400" kern="0" dirty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8000"/>
                </a:solidFill>
              </a:rPr>
              <a:t>-2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latin typeface="宋体"/>
              </a:rPr>
              <a:t>…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00FF"/>
                </a:solidFill>
              </a:rPr>
              <a:t>-(n-2)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/>
              <a:t>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/>
              <a:t>＝</a:t>
            </a:r>
            <a:r>
              <a:rPr lang="en-US" altLang="zh-CN" sz="2400" kern="0" dirty="0"/>
              <a:t>[X]</a:t>
            </a:r>
            <a:r>
              <a:rPr lang="zh-CN" altLang="en-US" sz="2400" kern="0" baseline="-25000" dirty="0"/>
              <a:t>补</a:t>
            </a:r>
            <a:r>
              <a:rPr lang="en-US" altLang="zh-CN" sz="2400" kern="0" dirty="0"/>
              <a:t>· (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0</a:t>
            </a:r>
            <a:r>
              <a:rPr lang="en-US" altLang="zh-CN" sz="2400" kern="0" dirty="0"/>
              <a:t>·2</a:t>
            </a:r>
            <a:r>
              <a:rPr lang="en-US" altLang="zh-CN" sz="2400" kern="0" baseline="40000" dirty="0"/>
              <a:t>0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66"/>
                </a:solidFill>
              </a:rPr>
              <a:t>-1</a:t>
            </a:r>
            <a:r>
              <a:rPr lang="en-US" altLang="zh-CN" sz="2400" kern="0" dirty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66"/>
                </a:solidFill>
              </a:rPr>
              <a:t>0</a:t>
            </a:r>
            <a:r>
              <a:rPr lang="zh-CN" altLang="en-US" sz="2400" kern="0" dirty="0">
                <a:solidFill>
                  <a:srgbClr val="FF0066"/>
                </a:solidFill>
              </a:rPr>
              <a:t>－</a:t>
            </a:r>
            <a:r>
              <a:rPr lang="en-US" altLang="zh-CN" sz="2400" kern="0" dirty="0">
                <a:solidFill>
                  <a:srgbClr val="FF0066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66"/>
                </a:solidFill>
              </a:rPr>
              <a:t>-1</a:t>
            </a:r>
            <a:r>
              <a:rPr lang="en-US" altLang="zh-CN" sz="2400" kern="0" dirty="0">
                <a:solidFill>
                  <a:srgbClr val="FF0066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66"/>
                </a:solidFill>
              </a:rPr>
              <a:t>-1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8000"/>
                </a:solidFill>
              </a:rPr>
              <a:t>-2</a:t>
            </a:r>
            <a:r>
              <a:rPr lang="en-US" altLang="zh-CN" sz="2400" kern="0" dirty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8000"/>
                </a:solidFill>
              </a:rPr>
              <a:t>-1</a:t>
            </a:r>
            <a:r>
              <a:rPr lang="zh-CN" altLang="en-US" sz="2400" kern="0" dirty="0">
                <a:solidFill>
                  <a:srgbClr val="008000"/>
                </a:solidFill>
              </a:rPr>
              <a:t>－</a:t>
            </a:r>
            <a:r>
              <a:rPr lang="en-US" altLang="zh-CN" sz="2400" kern="0" dirty="0">
                <a:solidFill>
                  <a:srgbClr val="008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8000"/>
                </a:solidFill>
              </a:rPr>
              <a:t>-2</a:t>
            </a:r>
            <a:r>
              <a:rPr lang="en-US" altLang="zh-CN" sz="2400" kern="0" dirty="0">
                <a:solidFill>
                  <a:srgbClr val="008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8000"/>
                </a:solidFill>
              </a:rPr>
              <a:t>-2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latin typeface="宋体"/>
              </a:rPr>
              <a:t>…</a:t>
            </a:r>
            <a:endParaRPr lang="en-US" altLang="zh-CN" sz="2400" kern="0" dirty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/>
              <a:t>         ＋</a:t>
            </a:r>
            <a:r>
              <a:rPr lang="en-US" altLang="zh-CN" sz="2400" kern="0" dirty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00FF"/>
                </a:solidFill>
              </a:rPr>
              <a:t>-(n-3)</a:t>
            </a:r>
            <a:r>
              <a:rPr lang="zh-CN" altLang="en-US" sz="2400" kern="0" dirty="0">
                <a:solidFill>
                  <a:srgbClr val="0000FF"/>
                </a:solidFill>
              </a:rPr>
              <a:t>－</a:t>
            </a:r>
            <a:r>
              <a:rPr lang="en-US" altLang="zh-CN" sz="2400" kern="0" dirty="0">
                <a:solidFill>
                  <a:srgbClr val="0000FF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0000FF"/>
                </a:solidFill>
              </a:rPr>
              <a:t>-(n-2)</a:t>
            </a:r>
            <a:r>
              <a:rPr lang="en-US" altLang="zh-CN" sz="2400" kern="0" dirty="0">
                <a:solidFill>
                  <a:srgbClr val="0000FF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0000FF"/>
                </a:solidFill>
              </a:rPr>
              <a:t>-(n-2)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00"/>
                </a:solidFill>
              </a:rPr>
              <a:t>-(n-2)</a:t>
            </a:r>
            <a:r>
              <a:rPr lang="zh-CN" altLang="en-US" sz="2400" kern="0" dirty="0">
                <a:solidFill>
                  <a:srgbClr val="FF0000"/>
                </a:solidFill>
              </a:rPr>
              <a:t>－</a:t>
            </a:r>
            <a:r>
              <a:rPr lang="en-US" altLang="zh-CN" sz="2400" kern="0" dirty="0">
                <a:solidFill>
                  <a:srgbClr val="FF0000"/>
                </a:solidFill>
              </a:rPr>
              <a:t>y</a:t>
            </a:r>
            <a:r>
              <a:rPr lang="en-US" altLang="zh-CN" sz="2400" kern="0" baseline="-25000" dirty="0">
                <a:solidFill>
                  <a:srgbClr val="FF0000"/>
                </a:solidFill>
              </a:rPr>
              <a:t>-(n-1)</a:t>
            </a:r>
            <a:r>
              <a:rPr lang="en-US" altLang="zh-CN" sz="2400" kern="0" dirty="0">
                <a:solidFill>
                  <a:srgbClr val="FF0000"/>
                </a:solidFill>
              </a:rPr>
              <a:t>·2</a:t>
            </a:r>
            <a:r>
              <a:rPr lang="en-US" altLang="zh-CN" sz="2400" kern="0" baseline="40000" dirty="0">
                <a:solidFill>
                  <a:srgbClr val="FF0000"/>
                </a:solidFill>
              </a:rPr>
              <a:t>-(n-1)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solidFill>
                  <a:srgbClr val="CC0066"/>
                </a:solidFill>
              </a:rPr>
              <a:t>0</a:t>
            </a:r>
            <a:r>
              <a:rPr lang="en-US" altLang="zh-CN" sz="2400" kern="0" dirty="0"/>
              <a:t>·2</a:t>
            </a:r>
            <a:r>
              <a:rPr lang="en-US" altLang="zh-CN" sz="2400" kern="0" baseline="40000" dirty="0"/>
              <a:t>-(n-1)</a:t>
            </a:r>
            <a:r>
              <a:rPr lang="en-US" altLang="zh-CN" sz="2400" kern="0" dirty="0"/>
              <a:t>)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/>
              <a:t>＝ </a:t>
            </a:r>
            <a:r>
              <a:rPr lang="en-US" altLang="zh-CN" sz="2400" kern="0" dirty="0"/>
              <a:t>[X]</a:t>
            </a:r>
            <a:r>
              <a:rPr lang="zh-CN" altLang="en-US" sz="2400" kern="0" baseline="-25000" dirty="0"/>
              <a:t>补</a:t>
            </a:r>
            <a:r>
              <a:rPr lang="en-US" altLang="zh-CN" sz="2400" kern="0" dirty="0"/>
              <a:t>· [(y</a:t>
            </a:r>
            <a:r>
              <a:rPr lang="en-US" altLang="zh-CN" sz="2400" kern="0" baseline="-25000" dirty="0"/>
              <a:t>-1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0</a:t>
            </a:r>
            <a:r>
              <a:rPr lang="en-US" altLang="zh-CN" sz="2400" kern="0" dirty="0"/>
              <a:t>)·2</a:t>
            </a:r>
            <a:r>
              <a:rPr lang="en-US" altLang="zh-CN" sz="2400" kern="0" baseline="40000" dirty="0"/>
              <a:t>0</a:t>
            </a:r>
            <a:r>
              <a:rPr lang="zh-CN" altLang="en-US" sz="2400" kern="0" dirty="0"/>
              <a:t>＋</a:t>
            </a:r>
            <a:r>
              <a:rPr lang="en-US" altLang="zh-CN" sz="2400" kern="0" dirty="0"/>
              <a:t>(y</a:t>
            </a:r>
            <a:r>
              <a:rPr lang="en-US" altLang="zh-CN" sz="2400" kern="0" baseline="-25000" dirty="0"/>
              <a:t>-2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-1</a:t>
            </a:r>
            <a:r>
              <a:rPr lang="en-US" altLang="zh-CN" sz="2400" kern="0" dirty="0"/>
              <a:t>)·2</a:t>
            </a:r>
            <a:r>
              <a:rPr lang="en-US" altLang="zh-CN" sz="2400" kern="0" baseline="40000" dirty="0"/>
              <a:t>-1</a:t>
            </a:r>
            <a:r>
              <a:rPr lang="zh-CN" altLang="en-US" sz="2400" kern="0" dirty="0"/>
              <a:t>＋</a:t>
            </a:r>
            <a:r>
              <a:rPr lang="en-US" altLang="zh-CN" sz="2400" kern="0" dirty="0">
                <a:latin typeface="宋体"/>
              </a:rPr>
              <a:t>……</a:t>
            </a:r>
            <a:endParaRPr lang="en-US" altLang="zh-CN" sz="2400" kern="0" dirty="0"/>
          </a:p>
          <a:p>
            <a:pPr marL="0" indent="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/>
              <a:t>                </a:t>
            </a:r>
            <a:r>
              <a:rPr lang="zh-CN" altLang="en-US" sz="2400" kern="0" dirty="0"/>
              <a:t>＋</a:t>
            </a:r>
            <a:r>
              <a:rPr lang="en-US" altLang="zh-CN" sz="2400" kern="0" dirty="0"/>
              <a:t>(y</a:t>
            </a:r>
            <a:r>
              <a:rPr lang="en-US" altLang="zh-CN" sz="2400" kern="0" baseline="-25000" dirty="0"/>
              <a:t>-(n-1)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-(n-2)</a:t>
            </a:r>
            <a:r>
              <a:rPr lang="en-US" altLang="zh-CN" sz="2400" kern="0" dirty="0"/>
              <a:t>)·2</a:t>
            </a:r>
            <a:r>
              <a:rPr lang="en-US" altLang="zh-CN" sz="2400" kern="0" baseline="40000" dirty="0"/>
              <a:t>-(n-2)</a:t>
            </a:r>
            <a:r>
              <a:rPr lang="zh-CN" altLang="en-US" sz="2400" kern="0" dirty="0"/>
              <a:t>＋</a:t>
            </a:r>
            <a:r>
              <a:rPr lang="en-US" altLang="zh-CN" sz="2400" kern="0" dirty="0"/>
              <a:t>(</a:t>
            </a:r>
            <a:r>
              <a:rPr lang="en-US" altLang="zh-CN" sz="2400" kern="0" dirty="0">
                <a:solidFill>
                  <a:srgbClr val="CC0066"/>
                </a:solidFill>
              </a:rPr>
              <a:t>0</a:t>
            </a:r>
            <a:r>
              <a:rPr lang="zh-CN" altLang="en-US" sz="2400" kern="0" dirty="0"/>
              <a:t>－</a:t>
            </a:r>
            <a:r>
              <a:rPr lang="en-US" altLang="zh-CN" sz="2400" kern="0" dirty="0"/>
              <a:t>y</a:t>
            </a:r>
            <a:r>
              <a:rPr lang="en-US" altLang="zh-CN" sz="2400" kern="0" baseline="-25000" dirty="0"/>
              <a:t>-(n-1)</a:t>
            </a:r>
            <a:r>
              <a:rPr lang="en-US" altLang="zh-CN" sz="2400" kern="0" dirty="0"/>
              <a:t>)·2</a:t>
            </a:r>
            <a:r>
              <a:rPr lang="en-US" altLang="zh-CN" sz="2400" kern="0" baseline="40000" dirty="0"/>
              <a:t>-(n-1)</a:t>
            </a:r>
            <a:r>
              <a:rPr lang="en-US" altLang="zh-CN" sz="2400" kern="0" dirty="0"/>
              <a:t>]</a:t>
            </a:r>
            <a:endParaRPr lang="zh-CN" altLang="en-US" sz="2400" kern="0" dirty="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47812" y="4832949"/>
            <a:ext cx="1800051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1619250" y="5894963"/>
            <a:ext cx="1223963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636168" y="4832949"/>
            <a:ext cx="1799928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276600" y="5894963"/>
            <a:ext cx="1439863" cy="0"/>
          </a:xfrm>
          <a:prstGeom prst="line">
            <a:avLst/>
          </a:prstGeom>
          <a:noFill/>
          <a:ln w="28575">
            <a:solidFill>
              <a:srgbClr val="33CC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2987675" y="5382115"/>
            <a:ext cx="2952750" cy="0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1843942" y="6418275"/>
            <a:ext cx="2449513" cy="0"/>
          </a:xfrm>
          <a:prstGeom prst="line">
            <a:avLst/>
          </a:prstGeom>
          <a:noFill/>
          <a:ln w="28575">
            <a:solidFill>
              <a:srgbClr val="FF66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355534" y="5382115"/>
            <a:ext cx="2519362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722566" y="6418275"/>
            <a:ext cx="1944687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79388" y="546967"/>
            <a:ext cx="869550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zh-CN" altLang="en-US" kern="0" dirty="0">
                <a:solidFill>
                  <a:srgbClr val="FF6600"/>
                </a:solidFill>
                <a:ea typeface="黑体" pitchFamily="2" charset="-122"/>
              </a:rPr>
              <a:t>补码乘法的运算规则（推导）    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法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9EF44C34-860B-4F5C-BF1A-7419B72D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05789"/>
            <a:ext cx="8569325" cy="174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kern="0" dirty="0"/>
              <a:t>假定</a:t>
            </a:r>
            <a:r>
              <a:rPr lang="zh-CN" altLang="en-US" kern="0" dirty="0">
                <a:solidFill>
                  <a:srgbClr val="0000FF"/>
                </a:solidFill>
              </a:rPr>
              <a:t>被乘数</a:t>
            </a:r>
            <a:r>
              <a:rPr lang="en-US" altLang="zh-CN" kern="0" dirty="0">
                <a:solidFill>
                  <a:srgbClr val="0000FF"/>
                </a:solidFill>
              </a:rPr>
              <a:t>X</a:t>
            </a:r>
            <a:r>
              <a:rPr lang="zh-CN" altLang="en-US" kern="0" dirty="0"/>
              <a:t>和</a:t>
            </a:r>
            <a:r>
              <a:rPr lang="zh-CN" altLang="en-US" kern="0" dirty="0">
                <a:solidFill>
                  <a:srgbClr val="0000FF"/>
                </a:solidFill>
              </a:rPr>
              <a:t>乘数</a:t>
            </a:r>
            <a:r>
              <a:rPr lang="en-US" altLang="zh-CN" kern="0" dirty="0">
                <a:solidFill>
                  <a:srgbClr val="0000FF"/>
                </a:solidFill>
              </a:rPr>
              <a:t>Y</a:t>
            </a:r>
            <a:r>
              <a:rPr lang="zh-CN" altLang="en-US" kern="0" dirty="0"/>
              <a:t>为用</a:t>
            </a:r>
            <a:r>
              <a:rPr lang="zh-CN" altLang="en-US" kern="0" dirty="0">
                <a:solidFill>
                  <a:srgbClr val="FF0000"/>
                </a:solidFill>
              </a:rPr>
              <a:t>补码</a:t>
            </a:r>
            <a:r>
              <a:rPr lang="zh-CN" altLang="en-US" kern="0" dirty="0"/>
              <a:t>表示的</a:t>
            </a:r>
            <a:r>
              <a:rPr lang="zh-CN" altLang="en-US" kern="0" dirty="0">
                <a:solidFill>
                  <a:srgbClr val="FF0000"/>
                </a:solidFill>
              </a:rPr>
              <a:t>纯小数</a:t>
            </a:r>
            <a:r>
              <a:rPr lang="zh-CN" altLang="en-US" kern="0" dirty="0"/>
              <a:t>：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kern="0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i="1" kern="0" dirty="0">
                <a:solidFill>
                  <a:srgbClr val="000000"/>
                </a:solidFill>
              </a:rPr>
              <a:t>x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kern="0" baseline="-30000" dirty="0">
                <a:solidFill>
                  <a:srgbClr val="000000"/>
                </a:solidFill>
              </a:rPr>
              <a:t> </a:t>
            </a:r>
            <a:r>
              <a:rPr lang="en-US" altLang="zh-CN" kern="0" dirty="0">
                <a:solidFill>
                  <a:srgbClr val="000000"/>
                </a:solidFill>
              </a:rPr>
              <a:t>. </a:t>
            </a:r>
            <a:r>
              <a:rPr lang="en-US" altLang="zh-CN" i="1" kern="0" dirty="0">
                <a:solidFill>
                  <a:srgbClr val="000000"/>
                </a:solidFill>
              </a:rPr>
              <a:t>x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kern="0" baseline="-10000" dirty="0">
                <a:solidFill>
                  <a:srgbClr val="000000"/>
                </a:solidFill>
              </a:rPr>
              <a:t>1 </a:t>
            </a:r>
            <a:r>
              <a:rPr lang="en-US" altLang="zh-CN" i="1" kern="0" dirty="0">
                <a:solidFill>
                  <a:srgbClr val="000000"/>
                </a:solidFill>
              </a:rPr>
              <a:t>x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-2 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</a:rPr>
              <a:t>x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kern="0" baseline="-10000" dirty="0">
                <a:solidFill>
                  <a:srgbClr val="000000"/>
                </a:solidFill>
              </a:rPr>
              <a:t>n-2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zh-CN" i="1" kern="0" dirty="0">
                <a:solidFill>
                  <a:srgbClr val="000000"/>
                </a:solidFill>
              </a:rPr>
              <a:t>x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kern="0" baseline="-10000" dirty="0">
                <a:solidFill>
                  <a:srgbClr val="000000"/>
                </a:solidFill>
              </a:rPr>
              <a:t>n-1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kern="0" dirty="0"/>
              <a:t> 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kern="0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10000" dirty="0">
                <a:solidFill>
                  <a:srgbClr val="000000"/>
                </a:solidFill>
              </a:rPr>
              <a:t>0</a:t>
            </a:r>
            <a:r>
              <a:rPr lang="en-US" altLang="zh-CN" kern="0" baseline="-30000" dirty="0">
                <a:solidFill>
                  <a:srgbClr val="000000"/>
                </a:solidFill>
              </a:rPr>
              <a:t> </a:t>
            </a:r>
            <a:r>
              <a:rPr lang="en-US" altLang="zh-CN" kern="0" dirty="0">
                <a:solidFill>
                  <a:srgbClr val="000000"/>
                </a:solidFill>
              </a:rPr>
              <a:t>. y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kern="0" baseline="-10000" dirty="0">
                <a:solidFill>
                  <a:srgbClr val="000000"/>
                </a:solidFill>
              </a:rPr>
              <a:t>1 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kern="0" baseline="-10000" dirty="0">
                <a:solidFill>
                  <a:srgbClr val="000000"/>
                </a:solidFill>
              </a:rPr>
              <a:t>2 </a:t>
            </a:r>
            <a:r>
              <a:rPr lang="en-US" altLang="zh-CN" kern="0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kern="0" baseline="-10000" dirty="0">
                <a:solidFill>
                  <a:srgbClr val="000000"/>
                </a:solidFill>
              </a:rPr>
              <a:t>n-2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zh-CN" kern="0" dirty="0">
                <a:solidFill>
                  <a:srgbClr val="000000"/>
                </a:solidFill>
              </a:rPr>
              <a:t>y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kern="0" baseline="-10000" dirty="0">
                <a:solidFill>
                  <a:srgbClr val="000000"/>
                </a:solidFill>
              </a:rPr>
              <a:t>n-1</a:t>
            </a:r>
            <a:r>
              <a:rPr lang="en-US" altLang="zh-CN" kern="0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kern="0" dirty="0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FAA9409F-2932-4483-8E4C-623D30E9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075" y="1855664"/>
            <a:ext cx="2875235" cy="649288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 dirty="0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C9F498-DA04-4C16-A946-A13781B252EE}"/>
              </a:ext>
            </a:extLst>
          </p:cNvPr>
          <p:cNvSpPr/>
          <p:nvPr/>
        </p:nvSpPr>
        <p:spPr>
          <a:xfrm>
            <a:off x="4819374" y="215365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66"/>
                </a:solidFill>
              </a:rPr>
              <a:t>0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D8C02F5-CFE6-4802-B5E7-C14D34665A68}"/>
              </a:ext>
            </a:extLst>
          </p:cNvPr>
          <p:cNvCxnSpPr>
            <a:cxnSpLocks/>
          </p:cNvCxnSpPr>
          <p:nvPr/>
        </p:nvCxnSpPr>
        <p:spPr bwMode="auto">
          <a:xfrm>
            <a:off x="1384908" y="2604446"/>
            <a:ext cx="3726310" cy="0"/>
          </a:xfrm>
          <a:prstGeom prst="line">
            <a:avLst/>
          </a:prstGeom>
          <a:noFill/>
          <a:ln w="76200" cap="flat" cmpd="sng" algn="ctr">
            <a:solidFill>
              <a:srgbClr val="FF66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91562-9D0B-4D56-8A5F-2FC4565312F7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69325" cy="46799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运算法则：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假定</a:t>
            </a:r>
            <a:r>
              <a:rPr lang="zh-CN" altLang="en-US" dirty="0">
                <a:solidFill>
                  <a:srgbClr val="0000FF"/>
                </a:solidFill>
              </a:rPr>
              <a:t>被乘数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乘数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en-US" dirty="0"/>
              <a:t>为用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表示的</a:t>
            </a:r>
            <a:r>
              <a:rPr lang="zh-CN" altLang="en-US" dirty="0">
                <a:solidFill>
                  <a:srgbClr val="FF0000"/>
                </a:solidFill>
              </a:rPr>
              <a:t>纯小数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0</a:t>
            </a:r>
            <a:r>
              <a:rPr lang="en-US" altLang="zh-CN" baseline="-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1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-2 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 dirty="0">
                <a:solidFill>
                  <a:srgbClr val="000000"/>
                </a:solidFill>
              </a:rPr>
              <a:t>n</a:t>
            </a:r>
            <a:r>
              <a:rPr lang="en-US" altLang="zh-CN" baseline="-10000" dirty="0">
                <a:solidFill>
                  <a:srgbClr val="000000"/>
                </a:solidFill>
              </a:rPr>
              <a:t>-2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zh-CN" i="1" dirty="0">
                <a:solidFill>
                  <a:srgbClr val="000000"/>
                </a:solidFill>
              </a:rPr>
              <a:t>x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 dirty="0">
                <a:solidFill>
                  <a:srgbClr val="000000"/>
                </a:solidFill>
              </a:rPr>
              <a:t>n</a:t>
            </a:r>
            <a:r>
              <a:rPr lang="en-US" altLang="zh-CN" baseline="-10000" dirty="0">
                <a:solidFill>
                  <a:srgbClr val="000000"/>
                </a:solidFill>
              </a:rPr>
              <a:t>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</a:rPr>
              <a:t>0</a:t>
            </a:r>
            <a:r>
              <a:rPr lang="en-US" altLang="zh-CN" baseline="-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 y</a:t>
            </a:r>
            <a:r>
              <a:rPr lang="en-US" altLang="zh-CN" baseline="-25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25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10000" dirty="0">
                <a:solidFill>
                  <a:srgbClr val="000000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 dirty="0">
                <a:solidFill>
                  <a:srgbClr val="000000"/>
                </a:solidFill>
              </a:rPr>
              <a:t>n</a:t>
            </a:r>
            <a:r>
              <a:rPr lang="en-US" altLang="zh-CN" baseline="-10000" dirty="0">
                <a:solidFill>
                  <a:srgbClr val="000000"/>
                </a:solidFill>
              </a:rPr>
              <a:t>-2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10000" dirty="0">
                <a:solidFill>
                  <a:srgbClr val="000000"/>
                </a:solidFill>
              </a:rPr>
              <a:t>n</a:t>
            </a:r>
            <a:r>
              <a:rPr lang="en-US" altLang="zh-CN" baseline="-10000" dirty="0">
                <a:solidFill>
                  <a:srgbClr val="000000"/>
                </a:solidFill>
              </a:rPr>
              <a:t>-1</a:t>
            </a:r>
            <a:r>
              <a:rPr lang="en-US" altLang="zh-CN" baseline="-1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布斯法补码一位乘法的算法公式为：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[(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            ＋</a:t>
            </a:r>
            <a:r>
              <a:rPr lang="en-US" altLang="zh-CN" dirty="0">
                <a:solidFill>
                  <a:srgbClr val="000000"/>
                </a:solidFill>
                <a:latin typeface="宋体"/>
                <a:cs typeface="Times New Roman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40000" dirty="0">
                <a:solidFill>
                  <a:srgbClr val="000000"/>
                </a:solidFill>
              </a:rPr>
              <a:t>n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baseline="-3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i="1" baseline="40000" dirty="0">
                <a:solidFill>
                  <a:srgbClr val="000000"/>
                </a:solidFill>
              </a:rPr>
              <a:t>n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altLang="zh-CN" baseline="40000" dirty="0">
                <a:solidFill>
                  <a:srgbClr val="000000"/>
                </a:solidFill>
              </a:rPr>
              <a:t>1</a:t>
            </a:r>
            <a:r>
              <a:rPr lang="en-US" altLang="zh-CN" baseline="40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dirty="0"/>
              <a:t> </a:t>
            </a:r>
          </a:p>
        </p:txBody>
      </p:sp>
      <p:sp>
        <p:nvSpPr>
          <p:cNvPr id="141824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 dirty="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18245" name="Text Box 5"/>
          <p:cNvSpPr txBox="1">
            <a:spLocks noChangeArrowheads="1"/>
          </p:cNvSpPr>
          <p:nvPr/>
        </p:nvSpPr>
        <p:spPr bwMode="auto">
          <a:xfrm>
            <a:off x="5580063" y="2419350"/>
            <a:ext cx="3097212" cy="64928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为符号位</a:t>
            </a:r>
            <a:r>
              <a:rPr lang="zh-CN" altLang="en-US"/>
              <a:t> </a:t>
            </a:r>
          </a:p>
        </p:txBody>
      </p:sp>
      <p:sp>
        <p:nvSpPr>
          <p:cNvPr id="1418246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1052513"/>
            <a:ext cx="431800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4301EC-5A93-42BB-9FD0-6D3A4AEBDCCA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876925"/>
            <a:ext cx="8569325" cy="64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142541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25414" name="Rectangle 6"/>
          <p:cNvSpPr>
            <a:spLocks noChangeArrowheads="1"/>
          </p:cNvSpPr>
          <p:nvPr/>
        </p:nvSpPr>
        <p:spPr bwMode="auto">
          <a:xfrm>
            <a:off x="1042988" y="1341438"/>
            <a:ext cx="77771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补码一位乘（</a:t>
            </a:r>
            <a:r>
              <a:rPr lang="en-US" altLang="zh-CN"/>
              <a:t>Booth</a:t>
            </a:r>
            <a:r>
              <a:rPr lang="zh-CN" altLang="en-US"/>
              <a:t>法）运算规律：</a:t>
            </a:r>
          </a:p>
        </p:txBody>
      </p:sp>
      <p:graphicFrame>
        <p:nvGraphicFramePr>
          <p:cNvPr id="1425465" name="Group 57"/>
          <p:cNvGraphicFramePr>
            <a:graphicFrameLocks noGrp="1"/>
          </p:cNvGraphicFramePr>
          <p:nvPr/>
        </p:nvGraphicFramePr>
        <p:xfrm>
          <a:off x="684213" y="2060575"/>
          <a:ext cx="7848600" cy="3527426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  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fi-FI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zh-CN" altLang="fi-FI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fi-FI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</a:t>
                      </a:r>
                      <a:r>
                        <a:rPr kumimoji="0" lang="fi-FI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fi-FI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[-X]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部分积＋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5448" name="Line 40"/>
          <p:cNvSpPr>
            <a:spLocks noChangeShapeType="1"/>
          </p:cNvSpPr>
          <p:nvPr/>
        </p:nvSpPr>
        <p:spPr bwMode="auto">
          <a:xfrm>
            <a:off x="3492500" y="24923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动作按钮: 前进或下一项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90A11E6-AC78-48A9-9108-C9C3D6660013}"/>
              </a:ext>
            </a:extLst>
          </p:cNvPr>
          <p:cNvSpPr/>
          <p:nvPr/>
        </p:nvSpPr>
        <p:spPr bwMode="auto">
          <a:xfrm>
            <a:off x="7744668" y="323849"/>
            <a:ext cx="1100882" cy="720724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9FAACA-2564-489A-AF7D-0826DD06A3B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256212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/>
              <a:t>Booth </a:t>
            </a:r>
            <a:r>
              <a:rPr lang="zh-CN" altLang="en-US" dirty="0"/>
              <a:t>算法描述如下：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乘数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被乘数</a:t>
            </a:r>
            <a:r>
              <a:rPr lang="zh-CN" altLang="en-US" dirty="0"/>
              <a:t>均用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表示，连同</a:t>
            </a:r>
            <a:r>
              <a:rPr lang="zh-CN" altLang="en-US" dirty="0">
                <a:solidFill>
                  <a:srgbClr val="0000FF"/>
                </a:solidFill>
              </a:rPr>
              <a:t>符号位</a:t>
            </a:r>
            <a:r>
              <a:rPr lang="zh-CN" altLang="en-US" dirty="0"/>
              <a:t>一起参加运算；运算结果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乘积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也是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乘数最低位后增加一个</a:t>
            </a:r>
            <a:r>
              <a:rPr lang="zh-CN" altLang="en-US" dirty="0">
                <a:solidFill>
                  <a:srgbClr val="0000FF"/>
                </a:solidFill>
              </a:rPr>
              <a:t>附加位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可用</a:t>
            </a:r>
            <a:r>
              <a:rPr lang="en-US" altLang="zh-CN" dirty="0"/>
              <a:t>A</a:t>
            </a:r>
            <a:r>
              <a:rPr lang="en-US" altLang="zh-CN" baseline="-25000" dirty="0"/>
              <a:t>-1</a:t>
            </a:r>
            <a:r>
              <a:rPr lang="zh-CN" altLang="en-US" dirty="0"/>
              <a:t>表示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，初始设定为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从附加位开始，按上表总共进行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zh-CN" altLang="en-US" dirty="0"/>
              <a:t>次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操作、</a:t>
            </a:r>
            <a:r>
              <a:rPr lang="en-US" altLang="zh-CN" i="1" dirty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r>
              <a:rPr lang="zh-CN" altLang="en-US" dirty="0"/>
              <a:t>次</a:t>
            </a:r>
            <a:r>
              <a:rPr lang="zh-CN" altLang="en-US" dirty="0">
                <a:solidFill>
                  <a:srgbClr val="FF0000"/>
                </a:solidFill>
              </a:rPr>
              <a:t>右移</a:t>
            </a:r>
            <a:r>
              <a:rPr lang="zh-CN" altLang="en-US" dirty="0"/>
              <a:t>操作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solidFill>
                  <a:srgbClr val="009900"/>
                </a:solidFill>
              </a:rPr>
              <a:t>最后一次</a:t>
            </a:r>
            <a:r>
              <a:rPr lang="zh-CN" altLang="en-US" dirty="0"/>
              <a:t>不右移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若</a:t>
            </a:r>
            <a:r>
              <a:rPr lang="zh-CN" altLang="en-US" dirty="0">
                <a:solidFill>
                  <a:srgbClr val="009900"/>
                </a:solidFill>
              </a:rPr>
              <a:t>最后一次</a:t>
            </a:r>
            <a:r>
              <a:rPr lang="zh-CN" altLang="en-US" dirty="0"/>
              <a:t>右移，注意小数点位置。</a:t>
            </a:r>
          </a:p>
          <a:p>
            <a:pPr marL="533400" indent="-53340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dirty="0"/>
              <a:t>右移按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规则进行，即</a:t>
            </a:r>
            <a:r>
              <a:rPr lang="zh-CN" altLang="en-US" dirty="0">
                <a:solidFill>
                  <a:srgbClr val="FF0000"/>
                </a:solidFill>
              </a:rPr>
              <a:t>符号位复制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2643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76494B-38E8-480C-85EC-4C0DE6A3723D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3363" y="260350"/>
            <a:ext cx="666750" cy="6192838"/>
          </a:xfrm>
          <a:noFill/>
          <a:ln/>
        </p:spPr>
        <p:txBody>
          <a:bodyPr vert="eaVert"/>
          <a:lstStyle/>
          <a:p>
            <a:pPr algn="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补码一位乘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Booth </a:t>
            </a:r>
            <a:r>
              <a:rPr lang="zh-CN" altLang="en-US">
                <a:solidFill>
                  <a:schemeClr val="bg2"/>
                </a:solidFill>
              </a:rPr>
              <a:t>法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的算法流程图</a:t>
            </a:r>
          </a:p>
        </p:txBody>
      </p:sp>
      <p:sp>
        <p:nvSpPr>
          <p:cNvPr id="1427463" name="AutoShape 7"/>
          <p:cNvSpPr>
            <a:spLocks noChangeArrowheads="1"/>
          </p:cNvSpPr>
          <p:nvPr/>
        </p:nvSpPr>
        <p:spPr bwMode="auto">
          <a:xfrm>
            <a:off x="3267522" y="116632"/>
            <a:ext cx="1160462" cy="425450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开始</a:t>
            </a:r>
          </a:p>
        </p:txBody>
      </p:sp>
      <p:sp>
        <p:nvSpPr>
          <p:cNvPr id="1427464" name="Rectangle 8"/>
          <p:cNvSpPr>
            <a:spLocks noChangeArrowheads="1"/>
          </p:cNvSpPr>
          <p:nvPr/>
        </p:nvSpPr>
        <p:spPr bwMode="auto">
          <a:xfrm>
            <a:off x="1690228" y="795128"/>
            <a:ext cx="4322091" cy="746122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  <a:r>
              <a:rPr lang="zh-CN" altLang="en-US" sz="2000" dirty="0">
                <a:solidFill>
                  <a:srgbClr val="0000FF"/>
                </a:solidFill>
              </a:rPr>
              <a:t>乘数</a:t>
            </a:r>
            <a:r>
              <a:rPr lang="zh-CN" altLang="en-US" sz="2000" dirty="0">
                <a:latin typeface="+mn-ea"/>
                <a:ea typeface="+mn-ea"/>
              </a:rPr>
              <a:t>→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  <a:r>
              <a:rPr lang="zh-CN" altLang="en-US" sz="2000" dirty="0">
                <a:solidFill>
                  <a:srgbClr val="0000FF"/>
                </a:solidFill>
              </a:rPr>
              <a:t>被乘数</a:t>
            </a:r>
            <a:r>
              <a:rPr lang="zh-CN" altLang="en-US" sz="2000" dirty="0">
                <a:latin typeface="+mn-ea"/>
                <a:ea typeface="+mn-ea"/>
              </a:rPr>
              <a:t>→</a:t>
            </a:r>
            <a:r>
              <a:rPr lang="en-US" altLang="zh-CN" sz="2000" dirty="0"/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/>
              <a:t>0</a:t>
            </a:r>
            <a:r>
              <a:rPr lang="en-US" altLang="zh-CN" sz="2000" dirty="0">
                <a:latin typeface="+mn-ea"/>
              </a:rPr>
              <a:t>→</a:t>
            </a:r>
            <a:r>
              <a:rPr lang="en-US" altLang="zh-CN" sz="2000" dirty="0"/>
              <a:t>D</a:t>
            </a:r>
            <a:r>
              <a:rPr lang="zh-CN" altLang="en-US" sz="2000" dirty="0"/>
              <a:t>，</a:t>
            </a:r>
            <a:r>
              <a:rPr lang="en-US" altLang="zh-CN" sz="2000" dirty="0"/>
              <a:t>0</a:t>
            </a:r>
            <a:r>
              <a:rPr lang="en-US" altLang="zh-CN" sz="2000" dirty="0">
                <a:latin typeface="+mn-ea"/>
              </a:rPr>
              <a:t>→</a:t>
            </a:r>
            <a:r>
              <a:rPr lang="zh-CN" altLang="en-US" sz="2000" dirty="0"/>
              <a:t>附加位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-1 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en-US" altLang="zh-CN" sz="2000" dirty="0">
                <a:latin typeface="+mn-ea"/>
                <a:ea typeface="+mn-ea"/>
              </a:rPr>
              <a:t>→</a:t>
            </a:r>
            <a:r>
              <a:rPr lang="zh-CN" altLang="en-US" sz="2000" dirty="0">
                <a:solidFill>
                  <a:srgbClr val="FF0000"/>
                </a:solidFill>
              </a:rPr>
              <a:t>计数器</a:t>
            </a:r>
            <a:r>
              <a:rPr lang="en-US" altLang="zh-CN" sz="20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27465" name="AutoShape 9"/>
          <p:cNvSpPr>
            <a:spLocks noChangeArrowheads="1"/>
          </p:cNvSpPr>
          <p:nvPr/>
        </p:nvSpPr>
        <p:spPr bwMode="auto">
          <a:xfrm>
            <a:off x="2698750" y="1908151"/>
            <a:ext cx="2305050" cy="72072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0</a:t>
            </a:r>
            <a:r>
              <a:rPr lang="en-US" altLang="zh-CN" sz="2000"/>
              <a:t>A</a:t>
            </a:r>
            <a:r>
              <a:rPr lang="en-US" altLang="zh-CN" sz="2000" baseline="-25000"/>
              <a:t>-1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  <a:endParaRPr lang="zh-CN" altLang="en-US" sz="2000"/>
          </a:p>
        </p:txBody>
      </p:sp>
      <p:sp>
        <p:nvSpPr>
          <p:cNvPr id="1427466" name="AutoShape 10"/>
          <p:cNvSpPr>
            <a:spLocks noChangeArrowheads="1"/>
          </p:cNvSpPr>
          <p:nvPr/>
        </p:nvSpPr>
        <p:spPr bwMode="auto">
          <a:xfrm>
            <a:off x="1114425" y="2916214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</a:t>
            </a:r>
            <a:r>
              <a:rPr lang="zh-CN" altLang="en-US" sz="2000"/>
              <a:t>＋</a:t>
            </a:r>
            <a:r>
              <a:rPr lang="en-US" altLang="zh-CN" sz="2000"/>
              <a:t>(B)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27467" name="AutoShape 11"/>
          <p:cNvSpPr>
            <a:spLocks noChangeArrowheads="1"/>
          </p:cNvSpPr>
          <p:nvPr/>
        </p:nvSpPr>
        <p:spPr bwMode="auto">
          <a:xfrm>
            <a:off x="3059113" y="2916214"/>
            <a:ext cx="15113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(D)+0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  <a:endParaRPr lang="zh-CN" altLang="en-US" sz="2000"/>
          </a:p>
        </p:txBody>
      </p:sp>
      <p:sp>
        <p:nvSpPr>
          <p:cNvPr id="1427468" name="AutoShape 12"/>
          <p:cNvSpPr>
            <a:spLocks noChangeArrowheads="1"/>
          </p:cNvSpPr>
          <p:nvPr/>
        </p:nvSpPr>
        <p:spPr bwMode="auto">
          <a:xfrm>
            <a:off x="4787900" y="2916214"/>
            <a:ext cx="17272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(D)</a:t>
            </a:r>
            <a:r>
              <a:rPr lang="zh-CN" altLang="en-US" sz="2000"/>
              <a:t>－</a:t>
            </a:r>
            <a:r>
              <a:rPr lang="en-US" altLang="zh-CN" sz="2000"/>
              <a:t>(B)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  <a:endParaRPr lang="zh-CN" altLang="en-US" sz="2400"/>
          </a:p>
        </p:txBody>
      </p:sp>
      <p:sp>
        <p:nvSpPr>
          <p:cNvPr id="1427469" name="AutoShape 13"/>
          <p:cNvSpPr>
            <a:spLocks noChangeArrowheads="1"/>
          </p:cNvSpPr>
          <p:nvPr/>
        </p:nvSpPr>
        <p:spPr bwMode="auto">
          <a:xfrm>
            <a:off x="2843213" y="4758785"/>
            <a:ext cx="20161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  <a:r>
              <a:rPr lang="en-US" altLang="zh-CN" sz="2000"/>
              <a:t>)</a:t>
            </a:r>
            <a:r>
              <a:rPr lang="zh-CN" altLang="en-US" sz="2000"/>
              <a:t>－</a:t>
            </a:r>
            <a:r>
              <a:rPr lang="en-US" altLang="zh-CN" sz="2000"/>
              <a:t>1 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27470" name="AutoShape 14"/>
          <p:cNvSpPr>
            <a:spLocks noChangeArrowheads="1"/>
          </p:cNvSpPr>
          <p:nvPr/>
        </p:nvSpPr>
        <p:spPr bwMode="auto">
          <a:xfrm>
            <a:off x="2805700" y="5447533"/>
            <a:ext cx="2089150" cy="576263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/>
              <a:t>(</a:t>
            </a:r>
            <a:r>
              <a:rPr lang="en-US" altLang="zh-CN" sz="2000">
                <a:solidFill>
                  <a:srgbClr val="FF0000"/>
                </a:solidFill>
              </a:rPr>
              <a:t>C</a:t>
            </a:r>
            <a:r>
              <a:rPr lang="en-US" altLang="zh-CN" sz="2000"/>
              <a:t>)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</a:p>
        </p:txBody>
      </p:sp>
      <p:sp>
        <p:nvSpPr>
          <p:cNvPr id="1427472" name="AutoShape 16"/>
          <p:cNvSpPr>
            <a:spLocks noChangeArrowheads="1"/>
          </p:cNvSpPr>
          <p:nvPr/>
        </p:nvSpPr>
        <p:spPr bwMode="auto">
          <a:xfrm>
            <a:off x="3308003" y="6285753"/>
            <a:ext cx="1079500" cy="431800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结束</a:t>
            </a:r>
          </a:p>
        </p:txBody>
      </p:sp>
      <p:sp>
        <p:nvSpPr>
          <p:cNvPr id="1427473" name="Line 17"/>
          <p:cNvSpPr>
            <a:spLocks noChangeShapeType="1"/>
          </p:cNvSpPr>
          <p:nvPr/>
        </p:nvSpPr>
        <p:spPr bwMode="auto">
          <a:xfrm>
            <a:off x="3851275" y="542083"/>
            <a:ext cx="0" cy="2427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27474" name="Line 18"/>
          <p:cNvSpPr>
            <a:spLocks noChangeShapeType="1"/>
          </p:cNvSpPr>
          <p:nvPr/>
        </p:nvSpPr>
        <p:spPr bwMode="auto">
          <a:xfrm>
            <a:off x="3851275" y="1549376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5" name="Line 19"/>
          <p:cNvSpPr>
            <a:spLocks noChangeShapeType="1"/>
          </p:cNvSpPr>
          <p:nvPr/>
        </p:nvSpPr>
        <p:spPr bwMode="auto">
          <a:xfrm>
            <a:off x="3851275" y="2628876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6" name="Line 20"/>
          <p:cNvSpPr>
            <a:spLocks noChangeShapeType="1"/>
          </p:cNvSpPr>
          <p:nvPr/>
        </p:nvSpPr>
        <p:spPr bwMode="auto">
          <a:xfrm>
            <a:off x="3851275" y="3349601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77" name="Line 21"/>
          <p:cNvSpPr>
            <a:spLocks noChangeShapeType="1"/>
          </p:cNvSpPr>
          <p:nvPr/>
        </p:nvSpPr>
        <p:spPr bwMode="auto">
          <a:xfrm>
            <a:off x="3851275" y="5190585"/>
            <a:ext cx="0" cy="2585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27479" name="Line 23"/>
          <p:cNvSpPr>
            <a:spLocks noChangeShapeType="1"/>
          </p:cNvSpPr>
          <p:nvPr/>
        </p:nvSpPr>
        <p:spPr bwMode="auto">
          <a:xfrm>
            <a:off x="1978025" y="2268514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0" name="Line 24"/>
          <p:cNvSpPr>
            <a:spLocks noChangeShapeType="1"/>
          </p:cNvSpPr>
          <p:nvPr/>
        </p:nvSpPr>
        <p:spPr bwMode="auto">
          <a:xfrm flipH="1">
            <a:off x="1978025" y="2268514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1" name="Line 25"/>
          <p:cNvSpPr>
            <a:spLocks noChangeShapeType="1"/>
          </p:cNvSpPr>
          <p:nvPr/>
        </p:nvSpPr>
        <p:spPr bwMode="auto">
          <a:xfrm flipH="1">
            <a:off x="5002213" y="2268514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2" name="Line 26"/>
          <p:cNvSpPr>
            <a:spLocks noChangeShapeType="1"/>
          </p:cNvSpPr>
          <p:nvPr/>
        </p:nvSpPr>
        <p:spPr bwMode="auto">
          <a:xfrm>
            <a:off x="5722938" y="2268514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3" name="Line 27"/>
          <p:cNvSpPr>
            <a:spLocks noChangeShapeType="1"/>
          </p:cNvSpPr>
          <p:nvPr/>
        </p:nvSpPr>
        <p:spPr bwMode="auto">
          <a:xfrm>
            <a:off x="1978025" y="3565501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4" name="Line 28"/>
          <p:cNvSpPr>
            <a:spLocks noChangeShapeType="1"/>
          </p:cNvSpPr>
          <p:nvPr/>
        </p:nvSpPr>
        <p:spPr bwMode="auto">
          <a:xfrm>
            <a:off x="1978025" y="3349601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5" name="Line 29"/>
          <p:cNvSpPr>
            <a:spLocks noChangeShapeType="1"/>
          </p:cNvSpPr>
          <p:nvPr/>
        </p:nvSpPr>
        <p:spPr bwMode="auto">
          <a:xfrm>
            <a:off x="5722938" y="3349601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6" name="Line 30"/>
          <p:cNvSpPr>
            <a:spLocks noChangeShapeType="1"/>
          </p:cNvSpPr>
          <p:nvPr/>
        </p:nvSpPr>
        <p:spPr bwMode="auto">
          <a:xfrm flipH="1">
            <a:off x="3851275" y="3565501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27487" name="Line 31"/>
          <p:cNvSpPr>
            <a:spLocks noChangeShapeType="1"/>
          </p:cNvSpPr>
          <p:nvPr/>
        </p:nvSpPr>
        <p:spPr bwMode="auto">
          <a:xfrm flipV="1">
            <a:off x="7380312" y="4498744"/>
            <a:ext cx="0" cy="12377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427488" name="Line 32"/>
          <p:cNvSpPr>
            <a:spLocks noChangeShapeType="1"/>
          </p:cNvSpPr>
          <p:nvPr/>
        </p:nvSpPr>
        <p:spPr bwMode="auto">
          <a:xfrm flipH="1">
            <a:off x="3851274" y="1692251"/>
            <a:ext cx="3529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427489" name="Line 33"/>
          <p:cNvSpPr>
            <a:spLocks noChangeShapeType="1"/>
          </p:cNvSpPr>
          <p:nvPr/>
        </p:nvSpPr>
        <p:spPr bwMode="auto">
          <a:xfrm>
            <a:off x="4859338" y="5736458"/>
            <a:ext cx="252097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427490" name="Line 34"/>
          <p:cNvSpPr>
            <a:spLocks noChangeShapeType="1"/>
          </p:cNvSpPr>
          <p:nvPr/>
        </p:nvSpPr>
        <p:spPr bwMode="auto">
          <a:xfrm flipV="1">
            <a:off x="7380312" y="1692250"/>
            <a:ext cx="0" cy="28064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1427491" name="Text Box 35"/>
          <p:cNvSpPr txBox="1">
            <a:spLocks noChangeArrowheads="1"/>
          </p:cNvSpPr>
          <p:nvPr/>
        </p:nvSpPr>
        <p:spPr bwMode="auto">
          <a:xfrm>
            <a:off x="1906588" y="1836714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=01</a:t>
            </a:r>
          </a:p>
        </p:txBody>
      </p:sp>
      <p:sp>
        <p:nvSpPr>
          <p:cNvPr id="1427492" name="Text Box 36"/>
          <p:cNvSpPr txBox="1">
            <a:spLocks noChangeArrowheads="1"/>
          </p:cNvSpPr>
          <p:nvPr/>
        </p:nvSpPr>
        <p:spPr bwMode="auto">
          <a:xfrm>
            <a:off x="4930775" y="1836714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=10</a:t>
            </a:r>
          </a:p>
        </p:txBody>
      </p:sp>
      <p:sp>
        <p:nvSpPr>
          <p:cNvPr id="1427493" name="Text Box 37"/>
          <p:cNvSpPr txBox="1">
            <a:spLocks noChangeArrowheads="1"/>
          </p:cNvSpPr>
          <p:nvPr/>
        </p:nvSpPr>
        <p:spPr bwMode="auto">
          <a:xfrm>
            <a:off x="3851275" y="2484414"/>
            <a:ext cx="792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=11</a:t>
            </a:r>
          </a:p>
        </p:txBody>
      </p:sp>
      <p:sp>
        <p:nvSpPr>
          <p:cNvPr id="1427494" name="Text Box 38"/>
          <p:cNvSpPr txBox="1">
            <a:spLocks noChangeArrowheads="1"/>
          </p:cNvSpPr>
          <p:nvPr/>
        </p:nvSpPr>
        <p:spPr bwMode="auto">
          <a:xfrm>
            <a:off x="3059113" y="2484414"/>
            <a:ext cx="7921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=00</a:t>
            </a:r>
          </a:p>
        </p:txBody>
      </p:sp>
      <p:sp>
        <p:nvSpPr>
          <p:cNvPr id="1427495" name="Text Box 39"/>
          <p:cNvSpPr txBox="1">
            <a:spLocks noChangeArrowheads="1"/>
          </p:cNvSpPr>
          <p:nvPr/>
        </p:nvSpPr>
        <p:spPr bwMode="auto">
          <a:xfrm>
            <a:off x="3851920" y="589129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Y</a:t>
            </a:r>
          </a:p>
        </p:txBody>
      </p:sp>
      <p:sp>
        <p:nvSpPr>
          <p:cNvPr id="1427496" name="Text Box 40"/>
          <p:cNvSpPr txBox="1">
            <a:spLocks noChangeArrowheads="1"/>
          </p:cNvSpPr>
          <p:nvPr/>
        </p:nvSpPr>
        <p:spPr bwMode="auto">
          <a:xfrm>
            <a:off x="4857750" y="535228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id="{A03B9AE9-C8B3-4BDA-AB65-5E21011EB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4" y="3781401"/>
            <a:ext cx="0" cy="9773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FC574AA9-1C97-4E1F-A1EB-476FA2BA5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9861" y="6026177"/>
            <a:ext cx="0" cy="2585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27471" name="AutoShape 15"/>
          <p:cNvSpPr>
            <a:spLocks noChangeArrowheads="1"/>
          </p:cNvSpPr>
          <p:nvPr/>
        </p:nvSpPr>
        <p:spPr bwMode="auto">
          <a:xfrm>
            <a:off x="6153347" y="3777400"/>
            <a:ext cx="2451101" cy="721344"/>
          </a:xfrm>
          <a:prstGeom prst="flowChartProcess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宋体" charset="-122"/>
              </a:rPr>
              <a:t>(</a:t>
            </a:r>
            <a:r>
              <a:rPr lang="en-US" altLang="zh-CN" sz="2000" dirty="0"/>
              <a:t>D, A</a:t>
            </a:r>
            <a:r>
              <a:rPr lang="en-US" altLang="zh-CN" sz="2000" dirty="0">
                <a:latin typeface="宋体" charset="-122"/>
              </a:rPr>
              <a:t>)</a:t>
            </a:r>
            <a:r>
              <a:rPr lang="zh-CN" altLang="en-US" sz="2000" dirty="0"/>
              <a:t>及附加位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-1</a:t>
            </a:r>
          </a:p>
          <a:p>
            <a:pPr>
              <a:spcBef>
                <a:spcPct val="0"/>
              </a:spcBef>
            </a:pPr>
            <a:r>
              <a:rPr lang="zh-CN" altLang="en-US" sz="2000" dirty="0"/>
              <a:t>算术右移一位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38593 -7.40741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27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7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0CF2B-65C0-4EA9-A263-A48C44B6B240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3168650" cy="5689600"/>
          </a:xfrm>
        </p:spPr>
        <p:txBody>
          <a:bodyPr/>
          <a:lstStyle/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0.1010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Y</a:t>
            </a:r>
            <a:r>
              <a:rPr lang="zh-CN" altLang="en-US" dirty="0"/>
              <a:t>＝－</a:t>
            </a:r>
            <a:r>
              <a:rPr lang="en-US" altLang="zh-CN" dirty="0"/>
              <a:t>0.1101</a:t>
            </a:r>
            <a:endParaRPr lang="zh-CN" altLang="en-US" dirty="0"/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/>
              <a:t>利用布斯法补码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/>
              <a:t>一位乘法求积。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00.1010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11.0110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 1.0011</a:t>
            </a: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∴ [X·Y]</a:t>
            </a:r>
            <a:r>
              <a:rPr lang="zh-CN" altLang="en-US" baseline="-25000" dirty="0">
                <a:solidFill>
                  <a:srgbClr val="000000"/>
                </a:solidFill>
              </a:rPr>
              <a:t>补</a:t>
            </a:r>
            <a:endParaRPr lang="zh-CN" altLang="en-US" dirty="0">
              <a:solidFill>
                <a:srgbClr val="000000"/>
              </a:solidFill>
            </a:endParaRPr>
          </a:p>
          <a:p>
            <a:pPr marL="533400" indent="-53340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dirty="0"/>
              <a:t>    ＝</a:t>
            </a:r>
            <a:r>
              <a:rPr lang="en-US" altLang="zh-CN" dirty="0"/>
              <a:t>1.01111110</a:t>
            </a:r>
          </a:p>
        </p:txBody>
      </p:sp>
      <p:sp>
        <p:nvSpPr>
          <p:cNvPr id="1430532" name="Rectangle 4"/>
          <p:cNvSpPr>
            <a:spLocks noChangeArrowheads="1"/>
          </p:cNvSpPr>
          <p:nvPr/>
        </p:nvSpPr>
        <p:spPr bwMode="auto">
          <a:xfrm>
            <a:off x="107950" y="549275"/>
            <a:ext cx="866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1015" name="Group 4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03228"/>
              </p:ext>
            </p:extLst>
          </p:nvPr>
        </p:nvGraphicFramePr>
        <p:xfrm>
          <a:off x="3276600" y="469373"/>
          <a:ext cx="5113338" cy="591343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操作说明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不移位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30986" name="Line 458"/>
          <p:cNvSpPr>
            <a:spLocks noChangeShapeType="1"/>
          </p:cNvSpPr>
          <p:nvPr/>
        </p:nvSpPr>
        <p:spPr bwMode="auto">
          <a:xfrm>
            <a:off x="6300788" y="1188511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7" name="Line 459"/>
          <p:cNvSpPr>
            <a:spLocks noChangeShapeType="1"/>
          </p:cNvSpPr>
          <p:nvPr/>
        </p:nvSpPr>
        <p:spPr bwMode="auto">
          <a:xfrm>
            <a:off x="6300788" y="2269598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8" name="Line 460"/>
          <p:cNvSpPr>
            <a:spLocks noChangeShapeType="1"/>
          </p:cNvSpPr>
          <p:nvPr/>
        </p:nvSpPr>
        <p:spPr bwMode="auto">
          <a:xfrm>
            <a:off x="6300788" y="3349098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89" name="Line 461"/>
          <p:cNvSpPr>
            <a:spLocks noChangeShapeType="1"/>
          </p:cNvSpPr>
          <p:nvPr/>
        </p:nvSpPr>
        <p:spPr bwMode="auto">
          <a:xfrm>
            <a:off x="6300788" y="4428598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0" name="Line 462"/>
          <p:cNvSpPr>
            <a:spLocks noChangeShapeType="1"/>
          </p:cNvSpPr>
          <p:nvPr/>
        </p:nvSpPr>
        <p:spPr bwMode="auto">
          <a:xfrm>
            <a:off x="6300788" y="5581123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1" name="Line 463"/>
          <p:cNvSpPr>
            <a:spLocks noChangeShapeType="1"/>
          </p:cNvSpPr>
          <p:nvPr/>
        </p:nvSpPr>
        <p:spPr bwMode="auto">
          <a:xfrm>
            <a:off x="5219700" y="901173"/>
            <a:ext cx="0" cy="9350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2" name="Line 464"/>
          <p:cNvSpPr>
            <a:spLocks noChangeShapeType="1"/>
          </p:cNvSpPr>
          <p:nvPr/>
        </p:nvSpPr>
        <p:spPr bwMode="auto">
          <a:xfrm>
            <a:off x="5219700" y="1836211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3" name="Line 465"/>
          <p:cNvSpPr>
            <a:spLocks noChangeShapeType="1"/>
          </p:cNvSpPr>
          <p:nvPr/>
        </p:nvSpPr>
        <p:spPr bwMode="auto">
          <a:xfrm>
            <a:off x="5508625" y="1836211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4" name="Line 466"/>
          <p:cNvSpPr>
            <a:spLocks noChangeShapeType="1"/>
          </p:cNvSpPr>
          <p:nvPr/>
        </p:nvSpPr>
        <p:spPr bwMode="auto">
          <a:xfrm>
            <a:off x="5508625" y="2988736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5" name="Line 467"/>
          <p:cNvSpPr>
            <a:spLocks noChangeShapeType="1"/>
          </p:cNvSpPr>
          <p:nvPr/>
        </p:nvSpPr>
        <p:spPr bwMode="auto">
          <a:xfrm>
            <a:off x="5724525" y="2988736"/>
            <a:ext cx="0" cy="10810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6" name="Line 468"/>
          <p:cNvSpPr>
            <a:spLocks noChangeShapeType="1"/>
          </p:cNvSpPr>
          <p:nvPr/>
        </p:nvSpPr>
        <p:spPr bwMode="auto">
          <a:xfrm>
            <a:off x="5724525" y="4069823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7" name="Line 469"/>
          <p:cNvSpPr>
            <a:spLocks noChangeShapeType="1"/>
          </p:cNvSpPr>
          <p:nvPr/>
        </p:nvSpPr>
        <p:spPr bwMode="auto">
          <a:xfrm>
            <a:off x="6011863" y="4069823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0998" name="Line 470"/>
          <p:cNvSpPr>
            <a:spLocks noChangeShapeType="1"/>
          </p:cNvSpPr>
          <p:nvPr/>
        </p:nvSpPr>
        <p:spPr bwMode="auto">
          <a:xfrm>
            <a:off x="6011863" y="5149323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1002" name="Text Box 474"/>
          <p:cNvSpPr txBox="1">
            <a:spLocks noChangeArrowheads="1"/>
          </p:cNvSpPr>
          <p:nvPr/>
        </p:nvSpPr>
        <p:spPr bwMode="auto">
          <a:xfrm>
            <a:off x="5508625" y="1045636"/>
            <a:ext cx="7191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乘数</a:t>
            </a:r>
          </a:p>
        </p:txBody>
      </p:sp>
      <p:sp>
        <p:nvSpPr>
          <p:cNvPr id="1431003" name="Text Box 475"/>
          <p:cNvSpPr txBox="1">
            <a:spLocks noChangeArrowheads="1"/>
          </p:cNvSpPr>
          <p:nvPr/>
        </p:nvSpPr>
        <p:spPr bwMode="auto">
          <a:xfrm>
            <a:off x="3995738" y="648761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部分积</a:t>
            </a:r>
          </a:p>
        </p:txBody>
      </p:sp>
      <p:sp>
        <p:nvSpPr>
          <p:cNvPr id="1431004" name="Text Box 476"/>
          <p:cNvSpPr txBox="1">
            <a:spLocks noChangeArrowheads="1"/>
          </p:cNvSpPr>
          <p:nvPr/>
        </p:nvSpPr>
        <p:spPr bwMode="auto">
          <a:xfrm>
            <a:off x="6300788" y="109011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附加位</a:t>
            </a:r>
          </a:p>
        </p:txBody>
      </p:sp>
      <p:sp>
        <p:nvSpPr>
          <p:cNvPr id="1431005" name="AutoShape 4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01062" y="116632"/>
            <a:ext cx="534988" cy="523875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校正</a:t>
            </a:r>
            <a:br>
              <a:rPr lang="en-US" altLang="zh-CN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  <a:r>
              <a:rPr lang="en-US" altLang="zh-CN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31006" name="AutoShape 47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01062" y="711943"/>
            <a:ext cx="534988" cy="523875"/>
          </a:xfrm>
          <a:prstGeom prst="actionButtonBlan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校正</a:t>
            </a:r>
            <a:br>
              <a:rPr lang="en-US" altLang="zh-CN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  <a:r>
              <a:rPr lang="en-US" altLang="zh-CN" sz="1600" b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075424-CB2C-47D4-954A-B0FA390EC305}"/>
              </a:ext>
            </a:extLst>
          </p:cNvPr>
          <p:cNvCxnSpPr>
            <a:cxnSpLocks/>
          </p:cNvCxnSpPr>
          <p:nvPr/>
        </p:nvCxnSpPr>
        <p:spPr bwMode="auto">
          <a:xfrm>
            <a:off x="3627714" y="6301848"/>
            <a:ext cx="2582293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669640-FC90-4177-99D7-C6DC62465805}"/>
              </a:ext>
            </a:extLst>
          </p:cNvPr>
          <p:cNvSpPr/>
          <p:nvPr/>
        </p:nvSpPr>
        <p:spPr>
          <a:xfrm>
            <a:off x="3842624" y="6161586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graphicFrame>
        <p:nvGraphicFramePr>
          <p:cNvPr id="31" name="Group 487">
            <a:extLst>
              <a:ext uri="{FF2B5EF4-FFF2-40B4-BE49-F238E27FC236}">
                <a16:creationId xmlns:a16="http://schemas.microsoft.com/office/drawing/2014/main" id="{70DF9F99-1B61-4D58-92EE-6A9FEA8F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31174"/>
              </p:ext>
            </p:extLst>
          </p:nvPr>
        </p:nvGraphicFramePr>
        <p:xfrm>
          <a:off x="3275086" y="6382958"/>
          <a:ext cx="5113338" cy="42703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+mn-cs"/>
                        </a:rPr>
                        <a:t>0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818887-C95A-4FF1-B2BA-CA7768DB22CC}"/>
              </a:ext>
            </a:extLst>
          </p:cNvPr>
          <p:cNvCxnSpPr>
            <a:cxnSpLocks/>
          </p:cNvCxnSpPr>
          <p:nvPr/>
        </p:nvCxnSpPr>
        <p:spPr bwMode="auto">
          <a:xfrm>
            <a:off x="4067944" y="6729198"/>
            <a:ext cx="2448272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33D60E2-AFE8-4B2D-AA84-968EF8BDAA5E}"/>
              </a:ext>
            </a:extLst>
          </p:cNvPr>
          <p:cNvSpPr/>
          <p:nvPr/>
        </p:nvSpPr>
        <p:spPr>
          <a:xfrm>
            <a:off x="4165472" y="6588936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30999" name="Line 471"/>
          <p:cNvSpPr>
            <a:spLocks noChangeShapeType="1"/>
          </p:cNvSpPr>
          <p:nvPr/>
        </p:nvSpPr>
        <p:spPr bwMode="auto">
          <a:xfrm>
            <a:off x="6227763" y="5149323"/>
            <a:ext cx="0" cy="128183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AEBDBE-1AB0-4CC4-A154-B842E69C7997}"/>
              </a:ext>
            </a:extLst>
          </p:cNvPr>
          <p:cNvCxnSpPr>
            <a:cxnSpLocks/>
          </p:cNvCxnSpPr>
          <p:nvPr/>
        </p:nvCxnSpPr>
        <p:spPr bwMode="auto">
          <a:xfrm>
            <a:off x="6227763" y="6431156"/>
            <a:ext cx="3254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DFFE6D-CE25-4571-BF03-D6E897C84E34}"/>
              </a:ext>
            </a:extLst>
          </p:cNvPr>
          <p:cNvCxnSpPr>
            <a:cxnSpLocks/>
          </p:cNvCxnSpPr>
          <p:nvPr/>
        </p:nvCxnSpPr>
        <p:spPr bwMode="auto">
          <a:xfrm>
            <a:off x="6552506" y="6431156"/>
            <a:ext cx="0" cy="34694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E51E6-B1FA-475C-8771-CF29719D6323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569325" cy="5048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补码一位乘法器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chemeClr val="bg2"/>
                </a:solidFill>
              </a:rPr>
              <a:t>Booth</a:t>
            </a:r>
            <a:r>
              <a:rPr lang="zh-CN" altLang="en-US">
                <a:solidFill>
                  <a:schemeClr val="bg2"/>
                </a:solidFill>
              </a:rPr>
              <a:t>算法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2950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布斯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Booth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2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78209"/>
              </p:ext>
            </p:extLst>
          </p:nvPr>
        </p:nvGraphicFramePr>
        <p:xfrm>
          <a:off x="828675" y="1084263"/>
          <a:ext cx="7488238" cy="500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07" name="Visio" r:id="rId3" imgW="3095536" imgH="2066925" progId="Visio.Drawing.11">
                  <p:embed/>
                </p:oleObj>
              </mc:Choice>
              <mc:Fallback>
                <p:oleObj name="Visio" r:id="rId3" imgW="3095536" imgH="2066925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084263"/>
                        <a:ext cx="7488238" cy="500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1BF6441-73FE-4B69-8098-1777502B6609}"/>
              </a:ext>
            </a:extLst>
          </p:cNvPr>
          <p:cNvSpPr/>
          <p:nvPr/>
        </p:nvSpPr>
        <p:spPr>
          <a:xfrm>
            <a:off x="7479375" y="51459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阵列乘法器</a:t>
            </a:r>
          </a:p>
        </p:txBody>
      </p:sp>
      <p:sp>
        <p:nvSpPr>
          <p:cNvPr id="8" name="动作按钮: 前进或下一项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D41196-CD4C-4A3D-9418-7A75A982D9AA}"/>
              </a:ext>
            </a:extLst>
          </p:cNvPr>
          <p:cNvSpPr/>
          <p:nvPr/>
        </p:nvSpPr>
        <p:spPr bwMode="auto">
          <a:xfrm>
            <a:off x="7596336" y="5517232"/>
            <a:ext cx="1224384" cy="731168"/>
          </a:xfrm>
          <a:prstGeom prst="actionButtonForwardNext">
            <a:avLst/>
          </a:prstGeom>
          <a:solidFill>
            <a:srgbClr val="FFCCFF"/>
          </a:solidFill>
          <a:ln>
            <a:solidFill>
              <a:srgbClr val="D6009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5EFC3-8876-4A27-8599-0E172BF705A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69325" cy="15128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Booth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法改进，将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的状态比较和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与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</a:t>
            </a:r>
            <a:br>
              <a:rPr lang="zh-CN" altLang="en-US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状态比较合在一起进行：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2(Y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(Y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i-2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2Y</a:t>
            </a:r>
            <a:r>
              <a:rPr lang="en-US" altLang="zh-CN" baseline="-30000">
                <a:solidFill>
                  <a:srgbClr val="000000"/>
                </a:solidFill>
                <a:cs typeface="Times New Roman" pitchFamily="18" charset="0"/>
              </a:rPr>
              <a:t>i</a:t>
            </a:r>
            <a:endParaRPr lang="en-US" altLang="zh-CN"/>
          </a:p>
        </p:txBody>
      </p:sp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755650" y="476250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1794" name="Group 242"/>
          <p:cNvGraphicFramePr>
            <a:graphicFrameLocks noGrp="1"/>
          </p:cNvGraphicFramePr>
          <p:nvPr/>
        </p:nvGraphicFramePr>
        <p:xfrm>
          <a:off x="611188" y="2497138"/>
          <a:ext cx="7561262" cy="41148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i-1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i-2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2Y</a:t>
                      </a:r>
                      <a:r>
                        <a:rPr kumimoji="1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     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0     0     0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0     0     1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0     1     0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0     1     1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2[X]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1     0     0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2[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1     0     1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1     1     0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1" lang="zh-CN" altLang="en-US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1     1     1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＋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，右移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1796" name="AutoShape 24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549275"/>
            <a:ext cx="431800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1798" name="AutoShape 2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1052513"/>
            <a:ext cx="431800" cy="4318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59E969-8834-438F-80C5-67ED8018007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>
                <a:solidFill>
                  <a:srgbClr val="D60093"/>
                </a:solidFill>
              </a:rPr>
              <a:t>加减</a:t>
            </a:r>
            <a:r>
              <a:rPr lang="zh-CN" altLang="en-US" dirty="0"/>
              <a:t>运算	</a:t>
            </a: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008000"/>
                </a:solidFill>
              </a:rPr>
              <a:t>补码加减运算方法</a:t>
            </a:r>
            <a:endParaRPr lang="zh-CN" altLang="en-US" dirty="0">
              <a:solidFill>
                <a:srgbClr val="FF6600"/>
              </a:solidFill>
            </a:endParaRP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712200" cy="60483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利用补码加法求：（</a:t>
            </a:r>
            <a:r>
              <a:rPr lang="en-US" altLang="zh-CN" i="1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位编码）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   63</a:t>
            </a:r>
            <a:r>
              <a:rPr lang="zh-CN" altLang="en-US" dirty="0"/>
              <a:t>＋</a:t>
            </a:r>
            <a:r>
              <a:rPr lang="en-US" altLang="zh-CN" dirty="0"/>
              <a:t>35</a:t>
            </a:r>
            <a:r>
              <a:rPr lang="zh-CN" altLang="en-US" dirty="0"/>
              <a:t>＝？        －</a:t>
            </a:r>
            <a:r>
              <a:rPr lang="en-US" altLang="zh-CN" dirty="0"/>
              <a:t>63</a:t>
            </a:r>
            <a:r>
              <a:rPr lang="zh-CN" altLang="en-US" dirty="0"/>
              <a:t>＋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－</a:t>
            </a:r>
            <a:r>
              <a:rPr lang="en-US" altLang="zh-CN" dirty="0"/>
              <a:t>35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＝？        </a:t>
            </a:r>
            <a:r>
              <a:rPr lang="en-US" altLang="zh-CN" dirty="0"/>
              <a:t>63</a:t>
            </a:r>
            <a:r>
              <a:rPr lang="zh-CN" altLang="en-US" dirty="0"/>
              <a:t>－</a:t>
            </a:r>
            <a:r>
              <a:rPr lang="en-US" altLang="zh-CN" dirty="0"/>
              <a:t>35</a:t>
            </a:r>
            <a:r>
              <a:rPr lang="zh-CN" altLang="en-US" dirty="0"/>
              <a:t>＝？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[63]</a:t>
            </a:r>
            <a:r>
              <a:rPr lang="zh-CN" altLang="en-US" baseline="-25000" dirty="0"/>
              <a:t>补      </a:t>
            </a:r>
            <a:r>
              <a:rPr lang="zh-CN" altLang="en-US" dirty="0"/>
              <a:t>＝</a:t>
            </a:r>
            <a:r>
              <a:rPr lang="en-US" altLang="zh-CN" dirty="0"/>
              <a:t>00111111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63]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11000001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[35]</a:t>
            </a:r>
            <a:r>
              <a:rPr lang="zh-CN" altLang="en-US" baseline="-25000" dirty="0"/>
              <a:t>补      </a:t>
            </a:r>
            <a:r>
              <a:rPr lang="zh-CN" altLang="en-US" dirty="0"/>
              <a:t>＝</a:t>
            </a:r>
            <a:r>
              <a:rPr lang="en-US" altLang="zh-CN" dirty="0"/>
              <a:t>00100011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－</a:t>
            </a:r>
            <a:r>
              <a:rPr lang="en-US" altLang="zh-CN" dirty="0"/>
              <a:t>35]</a:t>
            </a:r>
            <a:r>
              <a:rPr lang="zh-CN" altLang="en-US" baseline="-25000" dirty="0"/>
              <a:t>补</a:t>
            </a:r>
            <a:r>
              <a:rPr lang="zh-CN" altLang="en-US" dirty="0"/>
              <a:t>＝</a:t>
            </a:r>
            <a:r>
              <a:rPr lang="en-US" altLang="zh-CN" dirty="0"/>
              <a:t>11011101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2843" y="4652963"/>
            <a:ext cx="3421095" cy="1416050"/>
            <a:chOff x="142843" y="4652963"/>
            <a:chExt cx="3421095" cy="1416050"/>
          </a:xfrm>
        </p:grpSpPr>
        <p:sp>
          <p:nvSpPr>
            <p:cNvPr id="1381380" name="Text Box 4"/>
            <p:cNvSpPr txBox="1">
              <a:spLocks noChangeArrowheads="1"/>
            </p:cNvSpPr>
            <p:nvPr/>
          </p:nvSpPr>
          <p:spPr bwMode="auto">
            <a:xfrm>
              <a:off x="142843" y="4652963"/>
              <a:ext cx="2341595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00111111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00100011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>
                  <a:latin typeface="+mn-ea"/>
                  <a:ea typeface="+mn-ea"/>
                </a:rPr>
                <a:t>01100010</a:t>
              </a:r>
            </a:p>
          </p:txBody>
        </p:sp>
        <p:sp>
          <p:nvSpPr>
            <p:cNvPr id="1381381" name="Line 5"/>
            <p:cNvSpPr>
              <a:spLocks noChangeShapeType="1"/>
            </p:cNvSpPr>
            <p:nvPr/>
          </p:nvSpPr>
          <p:spPr bwMode="auto">
            <a:xfrm>
              <a:off x="396875" y="5588000"/>
              <a:ext cx="2087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2" name="Text Box 6"/>
            <p:cNvSpPr txBox="1">
              <a:spLocks noChangeArrowheads="1"/>
            </p:cNvSpPr>
            <p:nvPr/>
          </p:nvSpPr>
          <p:spPr bwMode="auto">
            <a:xfrm>
              <a:off x="2411413" y="4652963"/>
              <a:ext cx="1152525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98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57686" y="2133600"/>
            <a:ext cx="3743327" cy="1416050"/>
            <a:chOff x="4357686" y="2133600"/>
            <a:chExt cx="3743327" cy="1416050"/>
          </a:xfrm>
        </p:grpSpPr>
        <p:sp>
          <p:nvSpPr>
            <p:cNvPr id="1381383" name="Text Box 7"/>
            <p:cNvSpPr txBox="1">
              <a:spLocks noChangeArrowheads="1"/>
            </p:cNvSpPr>
            <p:nvPr/>
          </p:nvSpPr>
          <p:spPr bwMode="auto">
            <a:xfrm>
              <a:off x="4357686" y="2133600"/>
              <a:ext cx="2373314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11000001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11011101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>
                  <a:solidFill>
                    <a:srgbClr val="FF0066"/>
                  </a:solidFill>
                  <a:latin typeface="+mn-ea"/>
                  <a:ea typeface="+mn-ea"/>
                </a:rPr>
                <a:t>1</a:t>
              </a:r>
              <a:r>
                <a:rPr lang="en-US" altLang="zh-CN" dirty="0">
                  <a:latin typeface="+mn-ea"/>
                  <a:ea typeface="+mn-ea"/>
                </a:rPr>
                <a:t>10011110</a:t>
              </a:r>
            </a:p>
          </p:txBody>
        </p:sp>
        <p:sp>
          <p:nvSpPr>
            <p:cNvPr id="1381384" name="Line 8"/>
            <p:cNvSpPr>
              <a:spLocks noChangeShapeType="1"/>
            </p:cNvSpPr>
            <p:nvPr/>
          </p:nvSpPr>
          <p:spPr bwMode="auto">
            <a:xfrm>
              <a:off x="4643438" y="3068638"/>
              <a:ext cx="2087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5" name="Text Box 9"/>
            <p:cNvSpPr txBox="1">
              <a:spLocks noChangeArrowheads="1"/>
            </p:cNvSpPr>
            <p:nvPr/>
          </p:nvSpPr>
          <p:spPr bwMode="auto">
            <a:xfrm>
              <a:off x="6657975" y="2133600"/>
              <a:ext cx="1443038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－</a:t>
              </a:r>
              <a:r>
                <a:rPr lang="en-US" altLang="zh-CN">
                  <a:solidFill>
                    <a:srgbClr val="009900"/>
                  </a:solidFill>
                </a:rPr>
                <a:t>98</a:t>
              </a:r>
            </a:p>
          </p:txBody>
        </p:sp>
        <p:sp>
          <p:nvSpPr>
            <p:cNvPr id="1381386" name="Rectangle 10"/>
            <p:cNvSpPr>
              <a:spLocks noChangeArrowheads="1"/>
            </p:cNvSpPr>
            <p:nvPr/>
          </p:nvSpPr>
          <p:spPr bwMode="auto">
            <a:xfrm>
              <a:off x="5004047" y="3125788"/>
              <a:ext cx="213789" cy="35877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86248" y="4078288"/>
            <a:ext cx="3814765" cy="1416050"/>
            <a:chOff x="4286248" y="4078288"/>
            <a:chExt cx="3814765" cy="1416050"/>
          </a:xfrm>
        </p:grpSpPr>
        <p:sp>
          <p:nvSpPr>
            <p:cNvPr id="1381387" name="Text Box 11"/>
            <p:cNvSpPr txBox="1">
              <a:spLocks noChangeArrowheads="1"/>
            </p:cNvSpPr>
            <p:nvPr/>
          </p:nvSpPr>
          <p:spPr bwMode="auto">
            <a:xfrm>
              <a:off x="4286248" y="4078288"/>
              <a:ext cx="2444752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latin typeface="+mn-ea"/>
                  <a:ea typeface="+mn-ea"/>
                </a:rPr>
                <a:t>00111111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+mn-ea"/>
                  <a:ea typeface="+mn-ea"/>
                </a:rPr>
                <a:t>＋ </a:t>
              </a:r>
              <a:r>
                <a:rPr lang="en-US" altLang="zh-CN" dirty="0">
                  <a:latin typeface="+mn-ea"/>
                  <a:ea typeface="+mn-ea"/>
                </a:rPr>
                <a:t>11011101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 dirty="0">
                  <a:solidFill>
                    <a:srgbClr val="FF0066"/>
                  </a:solidFill>
                  <a:latin typeface="+mn-ea"/>
                  <a:ea typeface="+mn-ea"/>
                </a:rPr>
                <a:t>1</a:t>
              </a:r>
              <a:r>
                <a:rPr lang="en-US" altLang="zh-CN" dirty="0">
                  <a:latin typeface="+mn-ea"/>
                  <a:ea typeface="+mn-ea"/>
                </a:rPr>
                <a:t>00011100</a:t>
              </a:r>
            </a:p>
          </p:txBody>
        </p:sp>
        <p:sp>
          <p:nvSpPr>
            <p:cNvPr id="1381388" name="Line 12"/>
            <p:cNvSpPr>
              <a:spLocks noChangeShapeType="1"/>
            </p:cNvSpPr>
            <p:nvPr/>
          </p:nvSpPr>
          <p:spPr bwMode="auto">
            <a:xfrm>
              <a:off x="4643438" y="5013325"/>
              <a:ext cx="2087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81389" name="Text Box 13"/>
            <p:cNvSpPr txBox="1">
              <a:spLocks noChangeArrowheads="1"/>
            </p:cNvSpPr>
            <p:nvPr/>
          </p:nvSpPr>
          <p:spPr bwMode="auto">
            <a:xfrm>
              <a:off x="6657975" y="4078288"/>
              <a:ext cx="1443038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63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</a:t>
              </a:r>
              <a:r>
                <a:rPr lang="zh-CN" altLang="en-US" dirty="0">
                  <a:solidFill>
                    <a:srgbClr val="009900"/>
                  </a:solidFill>
                </a:rPr>
                <a:t>－</a:t>
              </a:r>
              <a:r>
                <a:rPr lang="en-US" altLang="zh-CN" dirty="0">
                  <a:solidFill>
                    <a:srgbClr val="009900"/>
                  </a:solidFill>
                </a:rPr>
                <a:t>35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 dirty="0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 dirty="0">
                  <a:solidFill>
                    <a:srgbClr val="009900"/>
                  </a:solidFill>
                </a:rPr>
                <a:t> 28</a:t>
              </a:r>
            </a:p>
          </p:txBody>
        </p:sp>
        <p:sp>
          <p:nvSpPr>
            <p:cNvPr id="1381390" name="Rectangle 14"/>
            <p:cNvSpPr>
              <a:spLocks noChangeArrowheads="1"/>
            </p:cNvSpPr>
            <p:nvPr/>
          </p:nvSpPr>
          <p:spPr bwMode="auto">
            <a:xfrm>
              <a:off x="5004047" y="5070475"/>
              <a:ext cx="192274" cy="358775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0203E8D-7496-49BE-9050-E9161E065F1E}"/>
              </a:ext>
            </a:extLst>
          </p:cNvPr>
          <p:cNvSpPr/>
          <p:nvPr/>
        </p:nvSpPr>
        <p:spPr>
          <a:xfrm>
            <a:off x="3960037" y="3403369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  <a:latin typeface="+mn-lt"/>
                <a:ea typeface="宋体"/>
                <a:cs typeface="Courier New" panose="02070309020205020404" pitchFamily="49" charset="0"/>
              </a:rPr>
              <a:t>真值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宋体"/>
                <a:cs typeface="Courier New" panose="02070309020205020404" pitchFamily="49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宋体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</a:rPr>
              <a:t>011000</a:t>
            </a:r>
            <a:r>
              <a:rPr lang="en-US" altLang="zh-CN" dirty="0">
                <a:solidFill>
                  <a:srgbClr val="D60093"/>
                </a:solidFill>
                <a:latin typeface="宋体"/>
                <a:ea typeface="宋体"/>
              </a:rPr>
              <a:t>10</a:t>
            </a:r>
            <a:endParaRPr lang="zh-CN" altLang="en-US" dirty="0">
              <a:solidFill>
                <a:srgbClr val="D6009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8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8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E6A2A-606E-4D96-852B-8BFD7E17FC46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5400675"/>
          </a:xfrm>
        </p:spPr>
        <p:txBody>
          <a:bodyPr/>
          <a:lstStyle/>
          <a:p>
            <a:pPr marL="442913" indent="-442913">
              <a:buFont typeface="Wingdings" pitchFamily="2" charset="2"/>
              <a:buNone/>
            </a:pPr>
            <a:r>
              <a:rPr lang="zh-CN" altLang="en-US">
                <a:ea typeface="黑体" pitchFamily="2" charset="-122"/>
              </a:rPr>
              <a:t>补码二位乘法的法则：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乘数与被乘数均用</a:t>
            </a:r>
            <a:r>
              <a:rPr lang="zh-CN" altLang="en-US" sz="2400">
                <a:solidFill>
                  <a:srgbClr val="FF0000"/>
                </a:solidFill>
              </a:rPr>
              <a:t>补码</a:t>
            </a:r>
            <a:r>
              <a:rPr lang="zh-CN" altLang="en-US" sz="2400"/>
              <a:t>表示，连同</a:t>
            </a:r>
            <a:r>
              <a:rPr lang="zh-CN" altLang="en-US" sz="2400">
                <a:solidFill>
                  <a:srgbClr val="FF0000"/>
                </a:solidFill>
              </a:rPr>
              <a:t>符号位</a:t>
            </a:r>
            <a:r>
              <a:rPr lang="zh-CN" altLang="en-US" sz="2400"/>
              <a:t>一起参加运算。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乘数最低位后增加一个</a:t>
            </a:r>
            <a:r>
              <a:rPr lang="zh-CN" altLang="en-US" sz="2400">
                <a:solidFill>
                  <a:srgbClr val="FF0000"/>
                </a:solidFill>
              </a:rPr>
              <a:t>附加位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可用</a:t>
            </a:r>
            <a:r>
              <a:rPr lang="en-US" altLang="zh-CN" sz="2400"/>
              <a:t>A</a:t>
            </a:r>
            <a:r>
              <a:rPr lang="en-US" altLang="zh-CN" sz="2400" baseline="-25000"/>
              <a:t>-1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，初始设定为</a:t>
            </a:r>
            <a:r>
              <a:rPr lang="en-US" altLang="zh-CN" sz="2400">
                <a:solidFill>
                  <a:srgbClr val="FF0000"/>
                </a:solidFill>
              </a:rPr>
              <a:t>0</a:t>
            </a:r>
            <a:r>
              <a:rPr lang="zh-CN" altLang="en-US" sz="2400"/>
              <a:t>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从附加位开始，依据上表所示的操作规律，一次检测</a:t>
            </a:r>
            <a:r>
              <a:rPr lang="zh-CN" altLang="en-US" sz="2400">
                <a:solidFill>
                  <a:srgbClr val="0000FF"/>
                </a:solidFill>
              </a:rPr>
              <a:t>相邻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位</a:t>
            </a:r>
            <a:r>
              <a:rPr lang="zh-CN" altLang="en-US" sz="2400"/>
              <a:t>决定具体的操作，并每次乘数</a:t>
            </a:r>
            <a:r>
              <a:rPr lang="zh-CN" altLang="en-US" sz="2400">
                <a:solidFill>
                  <a:srgbClr val="FF0000"/>
                </a:solidFill>
              </a:rPr>
              <a:t>右移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位</a:t>
            </a:r>
            <a:r>
              <a:rPr lang="zh-CN" altLang="en-US" sz="2400"/>
              <a:t>。 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/>
              <a:t>当乘数位数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包括符号位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为偶数</a:t>
            </a:r>
            <a:r>
              <a:rPr lang="en-US" altLang="zh-CN" sz="2400"/>
              <a:t>n</a:t>
            </a:r>
            <a:r>
              <a:rPr lang="zh-CN" altLang="en-US" sz="2400"/>
              <a:t>时，右移</a:t>
            </a:r>
            <a:r>
              <a:rPr lang="en-US" altLang="zh-CN" sz="2400"/>
              <a:t>2</a:t>
            </a:r>
            <a:r>
              <a:rPr lang="zh-CN" altLang="en-US" sz="2400"/>
              <a:t>位的次数为</a:t>
            </a:r>
            <a:r>
              <a:rPr lang="en-US" altLang="zh-CN" sz="2400"/>
              <a:t>n/2</a:t>
            </a:r>
            <a:r>
              <a:rPr lang="zh-CN" altLang="en-US" sz="2400"/>
              <a:t>次，最后一次只右移</a:t>
            </a:r>
            <a:r>
              <a:rPr lang="en-US" altLang="zh-CN" sz="2400"/>
              <a:t>1</a:t>
            </a:r>
            <a:r>
              <a:rPr lang="zh-CN" altLang="en-US" sz="2400"/>
              <a:t>位。</a:t>
            </a:r>
          </a:p>
          <a:p>
            <a:pPr marL="442913" indent="-442913">
              <a:buSzTx/>
              <a:buFont typeface="Wingdings" pitchFamily="2" charset="2"/>
              <a:buAutoNum type="circleNumDbPlain"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当</a:t>
            </a:r>
            <a:r>
              <a:rPr lang="zh-CN" altLang="en-US" sz="2400"/>
              <a:t>乘数位数</a:t>
            </a:r>
            <a:r>
              <a:rPr lang="en-US" altLang="zh-CN" sz="2400">
                <a:latin typeface="宋体" charset="-122"/>
              </a:rPr>
              <a:t>(</a:t>
            </a:r>
            <a:r>
              <a:rPr lang="zh-CN" altLang="en-US" sz="2400"/>
              <a:t>包括符号位</a:t>
            </a:r>
            <a:r>
              <a:rPr lang="en-US" altLang="zh-CN" sz="2400">
                <a:latin typeface="宋体" charset="-122"/>
              </a:rPr>
              <a:t>)</a:t>
            </a:r>
            <a:r>
              <a:rPr lang="zh-CN" altLang="en-US" sz="2400"/>
              <a:t>为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奇数</a:t>
            </a:r>
            <a:r>
              <a:rPr lang="en-US" altLang="zh-CN" sz="2400">
                <a:solidFill>
                  <a:srgbClr val="000000"/>
                </a:solidFill>
              </a:rPr>
              <a:t>n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时，可在乘数最后一位之后添加一个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，使乘数</a:t>
            </a:r>
            <a:r>
              <a:rPr lang="zh-CN" altLang="en-US" sz="2400"/>
              <a:t>位数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变为偶数</a:t>
            </a:r>
            <a:r>
              <a:rPr lang="en-US" altLang="zh-CN" sz="2400">
                <a:solidFill>
                  <a:srgbClr val="000000"/>
                </a:solidFill>
              </a:rPr>
              <a:t>n+1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，右移次数为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400">
                <a:solidFill>
                  <a:srgbClr val="000000"/>
                </a:solidFill>
              </a:rPr>
              <a:t>n+1)/2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，且最后一次只右移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位；此时，也可以将乘数增加一个符号位，使乘数</a:t>
            </a:r>
            <a:r>
              <a:rPr lang="zh-CN" altLang="en-US" sz="2400"/>
              <a:t>位数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变为偶数</a:t>
            </a:r>
            <a:r>
              <a:rPr lang="en-US" altLang="zh-CN" sz="2400">
                <a:solidFill>
                  <a:srgbClr val="000000"/>
                </a:solidFill>
              </a:rPr>
              <a:t>n+1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，右移次数为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[(</a:t>
            </a:r>
            <a:r>
              <a:rPr lang="en-US" altLang="zh-CN" sz="2400">
                <a:solidFill>
                  <a:srgbClr val="000000"/>
                </a:solidFill>
              </a:rPr>
              <a:t>n+1)/2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。</a:t>
            </a:r>
            <a:endParaRPr lang="en-US" altLang="zh-CN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258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3F386-350F-4E5E-932A-659457073AFC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乘法运算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3240088" cy="5545137"/>
          </a:xfrm>
        </p:spPr>
        <p:txBody>
          <a:bodyPr/>
          <a:lstStyle/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已知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0.1101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＝－</a:t>
            </a:r>
            <a:r>
              <a:rPr lang="en-US" altLang="zh-CN">
                <a:solidFill>
                  <a:srgbClr val="000000"/>
                </a:solidFill>
              </a:rPr>
              <a:t>0.1011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试利用补码二位乘法求积。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解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】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＝  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1.0101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  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11</a:t>
            </a:r>
            <a:r>
              <a:rPr lang="en-US" altLang="zh-CN">
                <a:solidFill>
                  <a:srgbClr val="000000"/>
                </a:solidFill>
              </a:rPr>
              <a:t>1.0011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  ＝</a:t>
            </a:r>
            <a:r>
              <a:rPr lang="en-US" altLang="zh-CN">
                <a:solidFill>
                  <a:srgbClr val="000000"/>
                </a:solidFill>
              </a:rPr>
              <a:t>110.0110</a:t>
            </a:r>
            <a:endParaRPr lang="en-US" altLang="zh-CN"/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  ＝</a:t>
            </a:r>
            <a:r>
              <a:rPr lang="en-US" altLang="zh-CN">
                <a:solidFill>
                  <a:srgbClr val="000000"/>
                </a:solidFill>
              </a:rPr>
              <a:t>000.1101</a:t>
            </a:r>
          </a:p>
          <a:p>
            <a:pPr marL="0" indent="0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001.1010</a:t>
            </a:r>
          </a:p>
        </p:txBody>
      </p:sp>
      <p:sp>
        <p:nvSpPr>
          <p:cNvPr id="143360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补码二位乘法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3731" name="Group 131"/>
          <p:cNvGraphicFramePr>
            <a:graphicFrameLocks noGrp="1"/>
          </p:cNvGraphicFramePr>
          <p:nvPr/>
        </p:nvGraphicFramePr>
        <p:xfrm>
          <a:off x="3565525" y="1295400"/>
          <a:ext cx="5327650" cy="408463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操作说明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右移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457200" marR="0" lvl="0" indent="-4572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不右移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33732" name="Line 132"/>
          <p:cNvSpPr>
            <a:spLocks noChangeShapeType="1"/>
          </p:cNvSpPr>
          <p:nvPr/>
        </p:nvSpPr>
        <p:spPr bwMode="auto">
          <a:xfrm>
            <a:off x="6588125" y="1989138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3" name="Line 133"/>
          <p:cNvSpPr>
            <a:spLocks noChangeShapeType="1"/>
          </p:cNvSpPr>
          <p:nvPr/>
        </p:nvSpPr>
        <p:spPr bwMode="auto">
          <a:xfrm>
            <a:off x="6588125" y="3068638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4" name="Line 134"/>
          <p:cNvSpPr>
            <a:spLocks noChangeShapeType="1"/>
          </p:cNvSpPr>
          <p:nvPr/>
        </p:nvSpPr>
        <p:spPr bwMode="auto">
          <a:xfrm>
            <a:off x="6588125" y="4183063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5" name="Line 135"/>
          <p:cNvSpPr>
            <a:spLocks noChangeShapeType="1"/>
          </p:cNvSpPr>
          <p:nvPr/>
        </p:nvSpPr>
        <p:spPr bwMode="auto">
          <a:xfrm>
            <a:off x="5580063" y="1700213"/>
            <a:ext cx="0" cy="10080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6" name="Line 136"/>
          <p:cNvSpPr>
            <a:spLocks noChangeShapeType="1"/>
          </p:cNvSpPr>
          <p:nvPr/>
        </p:nvSpPr>
        <p:spPr bwMode="auto">
          <a:xfrm>
            <a:off x="5580063" y="2708275"/>
            <a:ext cx="5048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7" name="Line 137"/>
          <p:cNvSpPr>
            <a:spLocks noChangeShapeType="1"/>
          </p:cNvSpPr>
          <p:nvPr/>
        </p:nvSpPr>
        <p:spPr bwMode="auto">
          <a:xfrm>
            <a:off x="6084888" y="2708275"/>
            <a:ext cx="0" cy="10810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8" name="Line 138"/>
          <p:cNvSpPr>
            <a:spLocks noChangeShapeType="1"/>
          </p:cNvSpPr>
          <p:nvPr/>
        </p:nvSpPr>
        <p:spPr bwMode="auto">
          <a:xfrm>
            <a:off x="6084888" y="37893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39" name="Line 139"/>
          <p:cNvSpPr>
            <a:spLocks noChangeShapeType="1"/>
          </p:cNvSpPr>
          <p:nvPr/>
        </p:nvSpPr>
        <p:spPr bwMode="auto">
          <a:xfrm>
            <a:off x="6516688" y="3789363"/>
            <a:ext cx="0" cy="15113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3740" name="Text Box 140"/>
          <p:cNvSpPr txBox="1">
            <a:spLocks noChangeArrowheads="1"/>
          </p:cNvSpPr>
          <p:nvPr/>
        </p:nvSpPr>
        <p:spPr bwMode="auto">
          <a:xfrm>
            <a:off x="4284663" y="5789613"/>
            <a:ext cx="388778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/>
              <a:t>∴ </a:t>
            </a:r>
            <a:r>
              <a:rPr lang="en-US" altLang="zh-CN"/>
              <a:t>[X·Y]</a:t>
            </a:r>
            <a:r>
              <a:rPr lang="zh-CN" altLang="en-US" baseline="-25000"/>
              <a:t>补</a:t>
            </a:r>
            <a:r>
              <a:rPr lang="zh-CN" altLang="en-US"/>
              <a:t>＝</a:t>
            </a:r>
            <a:r>
              <a:rPr lang="en-US" altLang="zh-CN"/>
              <a:t>0.10001111</a:t>
            </a:r>
          </a:p>
        </p:txBody>
      </p:sp>
      <p:sp>
        <p:nvSpPr>
          <p:cNvPr id="1433741" name="AutoShape 1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0713"/>
            <a:ext cx="360362" cy="360362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67120-CB03-4FD3-A51C-F61731176EAB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647700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，计算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＝？</a:t>
            </a:r>
            <a:endParaRPr lang="en-US" altLang="zh-CN"/>
          </a:p>
        </p:txBody>
      </p:sp>
      <p:sp>
        <p:nvSpPr>
          <p:cNvPr id="143462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手算及单元电路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4928" name="Group 304"/>
          <p:cNvGraphicFramePr>
            <a:graphicFrameLocks noGrp="1"/>
          </p:cNvGraphicFramePr>
          <p:nvPr/>
        </p:nvGraphicFramePr>
        <p:xfrm>
          <a:off x="1476375" y="2117725"/>
          <a:ext cx="5832475" cy="3200400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4929" name="Text Box 305"/>
          <p:cNvSpPr txBox="1">
            <a:spLocks noChangeArrowheads="1"/>
          </p:cNvSpPr>
          <p:nvPr/>
        </p:nvSpPr>
        <p:spPr bwMode="auto">
          <a:xfrm>
            <a:off x="5797550" y="4206875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与运算</a:t>
            </a:r>
          </a:p>
        </p:txBody>
      </p:sp>
      <p:sp>
        <p:nvSpPr>
          <p:cNvPr id="1434930" name="Text Box 306"/>
          <p:cNvSpPr txBox="1">
            <a:spLocks noChangeArrowheads="1"/>
          </p:cNvSpPr>
          <p:nvPr/>
        </p:nvSpPr>
        <p:spPr bwMode="auto">
          <a:xfrm>
            <a:off x="6086475" y="5502275"/>
            <a:ext cx="11509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求和</a:t>
            </a:r>
          </a:p>
        </p:txBody>
      </p:sp>
      <p:sp>
        <p:nvSpPr>
          <p:cNvPr id="1434931" name="Line 307"/>
          <p:cNvSpPr>
            <a:spLocks noChangeShapeType="1"/>
          </p:cNvSpPr>
          <p:nvPr/>
        </p:nvSpPr>
        <p:spPr bwMode="auto">
          <a:xfrm flipH="1" flipV="1">
            <a:off x="6084888" y="3917950"/>
            <a:ext cx="1444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32" name="Line 308"/>
          <p:cNvSpPr>
            <a:spLocks noChangeShapeType="1"/>
          </p:cNvSpPr>
          <p:nvPr/>
        </p:nvSpPr>
        <p:spPr bwMode="auto">
          <a:xfrm flipH="1" flipV="1">
            <a:off x="5724525" y="5286375"/>
            <a:ext cx="5762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E22A9D-DE47-4C91-8B4F-C7373E0FA46D}" type="slidenum">
              <a:rPr lang="zh-CN" altLang="en-US"/>
              <a:pPr/>
              <a:t>63</a:t>
            </a:fld>
            <a:endParaRPr lang="en-US" altLang="zh-CN"/>
          </a:p>
        </p:txBody>
      </p:sp>
      <p:grpSp>
        <p:nvGrpSpPr>
          <p:cNvPr id="1435833" name="Group 185"/>
          <p:cNvGrpSpPr>
            <a:grpSpLocks/>
          </p:cNvGrpSpPr>
          <p:nvPr/>
        </p:nvGrpSpPr>
        <p:grpSpPr bwMode="auto">
          <a:xfrm>
            <a:off x="4284663" y="3068638"/>
            <a:ext cx="4608512" cy="1081087"/>
            <a:chOff x="2699" y="1933"/>
            <a:chExt cx="2903" cy="681"/>
          </a:xfrm>
        </p:grpSpPr>
        <p:sp>
          <p:nvSpPr>
            <p:cNvPr id="1435829" name="Line 181"/>
            <p:cNvSpPr>
              <a:spLocks noChangeShapeType="1"/>
            </p:cNvSpPr>
            <p:nvPr/>
          </p:nvSpPr>
          <p:spPr bwMode="auto">
            <a:xfrm>
              <a:off x="3878" y="1933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0" name="Line 182"/>
            <p:cNvSpPr>
              <a:spLocks noChangeShapeType="1"/>
            </p:cNvSpPr>
            <p:nvPr/>
          </p:nvSpPr>
          <p:spPr bwMode="auto">
            <a:xfrm>
              <a:off x="3515" y="2160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1" name="Line 183"/>
            <p:cNvSpPr>
              <a:spLocks noChangeShapeType="1"/>
            </p:cNvSpPr>
            <p:nvPr/>
          </p:nvSpPr>
          <p:spPr bwMode="auto">
            <a:xfrm>
              <a:off x="3061" y="2387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32" name="Line 184"/>
            <p:cNvSpPr>
              <a:spLocks noChangeShapeType="1"/>
            </p:cNvSpPr>
            <p:nvPr/>
          </p:nvSpPr>
          <p:spPr bwMode="auto">
            <a:xfrm>
              <a:off x="2699" y="2614"/>
              <a:ext cx="1724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5834" name="Group 186"/>
          <p:cNvGrpSpPr>
            <a:grpSpLocks/>
          </p:cNvGrpSpPr>
          <p:nvPr/>
        </p:nvGrpSpPr>
        <p:grpSpPr bwMode="auto">
          <a:xfrm>
            <a:off x="4356100" y="2924175"/>
            <a:ext cx="4465638" cy="1441450"/>
            <a:chOff x="2744" y="1842"/>
            <a:chExt cx="2813" cy="908"/>
          </a:xfrm>
        </p:grpSpPr>
        <p:sp>
          <p:nvSpPr>
            <p:cNvPr id="1435825" name="Line 177"/>
            <p:cNvSpPr>
              <a:spLocks noChangeShapeType="1"/>
            </p:cNvSpPr>
            <p:nvPr/>
          </p:nvSpPr>
          <p:spPr bwMode="auto">
            <a:xfrm flipV="1">
              <a:off x="2744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6" name="Line 178"/>
            <p:cNvSpPr>
              <a:spLocks noChangeShapeType="1"/>
            </p:cNvSpPr>
            <p:nvPr/>
          </p:nvSpPr>
          <p:spPr bwMode="auto">
            <a:xfrm flipV="1">
              <a:off x="3152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7" name="Line 179"/>
            <p:cNvSpPr>
              <a:spLocks noChangeShapeType="1"/>
            </p:cNvSpPr>
            <p:nvPr/>
          </p:nvSpPr>
          <p:spPr bwMode="auto">
            <a:xfrm flipV="1">
              <a:off x="3560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828" name="Line 180"/>
            <p:cNvSpPr>
              <a:spLocks noChangeShapeType="1"/>
            </p:cNvSpPr>
            <p:nvPr/>
          </p:nvSpPr>
          <p:spPr bwMode="auto">
            <a:xfrm flipV="1">
              <a:off x="3969" y="1842"/>
              <a:ext cx="1588" cy="908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647700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 baseline="-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，计算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＝？</a:t>
            </a:r>
            <a:endParaRPr lang="en-US" altLang="zh-CN"/>
          </a:p>
        </p:txBody>
      </p:sp>
      <p:sp>
        <p:nvSpPr>
          <p:cNvPr id="1435652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手算及单元电路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35737" name="Text Box 89"/>
          <p:cNvSpPr txBox="1">
            <a:spLocks noChangeArrowheads="1"/>
          </p:cNvSpPr>
          <p:nvPr/>
        </p:nvSpPr>
        <p:spPr bwMode="auto">
          <a:xfrm>
            <a:off x="466725" y="5373688"/>
            <a:ext cx="36004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基本乘加单元框图</a:t>
            </a:r>
          </a:p>
        </p:txBody>
      </p:sp>
      <p:graphicFrame>
        <p:nvGraphicFramePr>
          <p:cNvPr id="1435738" name="Object 90"/>
          <p:cNvGraphicFramePr>
            <a:graphicFrameLocks noChangeAspect="1"/>
          </p:cNvGraphicFramePr>
          <p:nvPr/>
        </p:nvGraphicFramePr>
        <p:xfrm>
          <a:off x="36513" y="1955800"/>
          <a:ext cx="424815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33" name="Visio" r:id="rId3" imgW="2145630" imgH="1505990" progId="Visio.Drawing.11">
                  <p:embed/>
                </p:oleObj>
              </mc:Choice>
              <mc:Fallback>
                <p:oleObj name="Visio" r:id="rId3" imgW="2145630" imgH="1505990" progId="Visio.Drawing.1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1955800"/>
                        <a:ext cx="4248150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24" name="Group 176"/>
          <p:cNvGraphicFramePr>
            <a:graphicFrameLocks noGrp="1"/>
          </p:cNvGraphicFramePr>
          <p:nvPr/>
        </p:nvGraphicFramePr>
        <p:xfrm>
          <a:off x="4284663" y="2168525"/>
          <a:ext cx="4679950" cy="256032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5835" name="AutoShape 18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913" y="620713"/>
            <a:ext cx="503237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E684F-DC96-466B-8F0C-29087EA790B1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805264"/>
            <a:ext cx="7993583" cy="575245"/>
          </a:xfrm>
        </p:spPr>
        <p:txBody>
          <a:bodyPr anchor="ctr" anchorCtr="0"/>
          <a:lstStyle/>
          <a:p>
            <a:pPr marL="361950" indent="-36195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D60093"/>
                </a:solidFill>
              </a:rPr>
              <a:t>异或门</a:t>
            </a:r>
            <a:r>
              <a:rPr lang="zh-CN" altLang="en-US" dirty="0">
                <a:solidFill>
                  <a:schemeClr val="bg2"/>
                </a:solidFill>
              </a:rPr>
              <a:t>＋</a:t>
            </a:r>
            <a:r>
              <a:rPr lang="zh-CN" altLang="en-US" dirty="0">
                <a:solidFill>
                  <a:srgbClr val="FF6600"/>
                </a:solidFill>
              </a:rPr>
              <a:t>无符号数阵列乘法器</a:t>
            </a:r>
            <a:r>
              <a:rPr lang="zh-CN" altLang="en-US" dirty="0">
                <a:solidFill>
                  <a:schemeClr val="bg2"/>
                </a:solidFill>
              </a:rPr>
              <a:t>＝</a:t>
            </a:r>
            <a:r>
              <a:rPr lang="zh-CN" altLang="en-US" dirty="0">
                <a:solidFill>
                  <a:srgbClr val="009900"/>
                </a:solidFill>
              </a:rPr>
              <a:t>原码阵列乘法器</a:t>
            </a:r>
            <a:endParaRPr lang="en-US" altLang="zh-CN" dirty="0">
              <a:solidFill>
                <a:srgbClr val="009900"/>
              </a:solidFill>
            </a:endParaRPr>
          </a:p>
        </p:txBody>
      </p:sp>
      <p:sp>
        <p:nvSpPr>
          <p:cNvPr id="1436676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绝对值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(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无符号数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阵列乘法器</a:t>
            </a:r>
            <a:endParaRPr lang="zh-CN" altLang="en-US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3676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92950"/>
              </p:ext>
            </p:extLst>
          </p:nvPr>
        </p:nvGraphicFramePr>
        <p:xfrm>
          <a:off x="179388" y="1052736"/>
          <a:ext cx="8785225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54" name="Visio" r:id="rId3" imgW="4564990" imgH="2240890" progId="Visio.Drawing.11">
                  <p:embed/>
                </p:oleObj>
              </mc:Choice>
              <mc:Fallback>
                <p:oleObj name="Visio" r:id="rId3" imgW="4564990" imgH="2240890" progId="Visio.Drawing.11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736"/>
                        <a:ext cx="8785225" cy="451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63" name="Object 91"/>
          <p:cNvGraphicFramePr>
            <a:graphicFrameLocks noChangeAspect="1"/>
          </p:cNvGraphicFramePr>
          <p:nvPr/>
        </p:nvGraphicFramePr>
        <p:xfrm>
          <a:off x="107950" y="1125538"/>
          <a:ext cx="252095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55" name="Visio" r:id="rId5" imgW="2145630" imgH="1505990" progId="Visio.Drawing.11">
                  <p:embed/>
                </p:oleObj>
              </mc:Choice>
              <mc:Fallback>
                <p:oleObj name="Visio" r:id="rId5" imgW="2145630" imgH="1505990" progId="Visio.Drawing.11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25538"/>
                        <a:ext cx="252095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65" name="AutoShape 9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20713"/>
            <a:ext cx="503237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ABB67-22B8-4F2F-B6ED-9467271711A0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2856"/>
            <a:ext cx="8569325" cy="1872481"/>
          </a:xfrm>
        </p:spPr>
        <p:txBody>
          <a:bodyPr/>
          <a:lstStyle/>
          <a:p>
            <a:pPr marL="361950" indent="-361950"/>
            <a:r>
              <a:rPr lang="zh-CN" altLang="en-US" dirty="0">
                <a:solidFill>
                  <a:srgbClr val="FF0000"/>
                </a:solidFill>
              </a:rPr>
              <a:t>求</a:t>
            </a:r>
            <a:r>
              <a:rPr lang="zh-CN" altLang="en-US" dirty="0">
                <a:solidFill>
                  <a:srgbClr val="0000FF"/>
                </a:solidFill>
              </a:rPr>
              <a:t>被乘数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乘数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绝对值</a:t>
            </a:r>
          </a:p>
          <a:p>
            <a:pPr marL="361950" indent="-361950"/>
            <a:r>
              <a:rPr lang="zh-CN" altLang="en-US" dirty="0"/>
              <a:t>进行绝对值</a:t>
            </a:r>
            <a:r>
              <a:rPr lang="zh-CN" altLang="en-US" dirty="0">
                <a:solidFill>
                  <a:srgbClr val="D60093"/>
                </a:solidFill>
              </a:rPr>
              <a:t>乘法</a:t>
            </a:r>
            <a:r>
              <a:rPr lang="zh-CN" altLang="en-US" dirty="0"/>
              <a:t>（无符号数阵列乘法）</a:t>
            </a:r>
          </a:p>
          <a:p>
            <a:pPr marL="361950" indent="-361950"/>
            <a:r>
              <a:rPr lang="zh-CN" altLang="en-US" dirty="0"/>
              <a:t>根据被乘数与乘数的符号，决定最后乘积的符号。</a:t>
            </a:r>
            <a:endParaRPr lang="en-US" altLang="zh-CN" dirty="0"/>
          </a:p>
        </p:txBody>
      </p:sp>
      <p:sp>
        <p:nvSpPr>
          <p:cNvPr id="1437700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9900"/>
                </a:solidFill>
                <a:latin typeface="Arial" charset="0"/>
                <a:ea typeface="黑体" pitchFamily="2" charset="-122"/>
              </a:rPr>
              <a:t>补码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阵列乘法器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2AAB9F-D5C4-437C-A82E-461734E0C615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5710258"/>
            <a:ext cx="8501122" cy="576262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求补电路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8724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9900"/>
                </a:solidFill>
                <a:latin typeface="Arial" charset="0"/>
                <a:ea typeface="黑体" pitchFamily="2" charset="-122"/>
              </a:rPr>
              <a:t>补码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阵列乘法器</a:t>
            </a:r>
          </a:p>
        </p:txBody>
      </p:sp>
      <p:graphicFrame>
        <p:nvGraphicFramePr>
          <p:cNvPr id="1438728" name="Object 8"/>
          <p:cNvGraphicFramePr>
            <a:graphicFrameLocks noChangeAspect="1"/>
          </p:cNvGraphicFramePr>
          <p:nvPr/>
        </p:nvGraphicFramePr>
        <p:xfrm>
          <a:off x="214282" y="1357298"/>
          <a:ext cx="8455493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24" name="Visio" r:id="rId3" imgW="6922417" imgH="3392046" progId="Visio.Drawing.11">
                  <p:embed/>
                </p:oleObj>
              </mc:Choice>
              <mc:Fallback>
                <p:oleObj name="Visio" r:id="rId3" imgW="6922417" imgH="339204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357298"/>
                        <a:ext cx="8455493" cy="414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26767" y="2285992"/>
            <a:ext cx="135732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>
                <a:solidFill>
                  <a:srgbClr val="FF0066"/>
                </a:solidFill>
                <a:latin typeface="+mn-lt"/>
                <a:ea typeface="+mn-ea"/>
              </a:rPr>
              <a:t>异或门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883958" y="3571876"/>
            <a:ext cx="10001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>
                <a:solidFill>
                  <a:srgbClr val="FF0066"/>
                </a:solidFill>
                <a:latin typeface="+mn-lt"/>
                <a:ea typeface="+mn-ea"/>
              </a:rPr>
              <a:t>与门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312321" y="3669690"/>
            <a:ext cx="10001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zh-CN" altLang="en-US" sz="2400" kern="0">
                <a:solidFill>
                  <a:srgbClr val="FF0066"/>
                </a:solidFill>
                <a:latin typeface="+mn-lt"/>
                <a:ea typeface="+mn-ea"/>
              </a:rPr>
              <a:t>或门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3A2EB-F843-4EF2-941B-A39EBD27A4F8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092825"/>
            <a:ext cx="8569325" cy="576263"/>
          </a:xfrm>
        </p:spPr>
        <p:txBody>
          <a:bodyPr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zh-CN">
                <a:solidFill>
                  <a:schemeClr val="bg2"/>
                </a:solidFill>
              </a:rPr>
              <a:t>n+1位带符号数阵列乘法器框图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39748" name="Rectangle 4"/>
          <p:cNvSpPr>
            <a:spLocks noChangeArrowheads="1"/>
          </p:cNvSpPr>
          <p:nvPr/>
        </p:nvSpPr>
        <p:spPr bwMode="auto">
          <a:xfrm>
            <a:off x="755650" y="549275"/>
            <a:ext cx="8013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009900"/>
                </a:solidFill>
                <a:latin typeface="Arial" charset="0"/>
                <a:ea typeface="黑体" pitchFamily="2" charset="-122"/>
              </a:rPr>
              <a:t>补码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黑体" pitchFamily="2" charset="-122"/>
              </a:rPr>
              <a:t>阵列乘法器</a:t>
            </a:r>
          </a:p>
        </p:txBody>
      </p:sp>
      <p:graphicFrame>
        <p:nvGraphicFramePr>
          <p:cNvPr id="143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99709"/>
              </p:ext>
            </p:extLst>
          </p:nvPr>
        </p:nvGraphicFramePr>
        <p:xfrm>
          <a:off x="107504" y="930275"/>
          <a:ext cx="8424863" cy="509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48" name="Visio" r:id="rId3" imgW="5428793" imgH="3105607" progId="Visio.Drawing.11">
                  <p:embed/>
                </p:oleObj>
              </mc:Choice>
              <mc:Fallback>
                <p:oleObj name="Visio" r:id="rId3" imgW="5428793" imgH="3105607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930275"/>
                        <a:ext cx="8424863" cy="509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D342A38-B781-44C4-8E89-85377806C0A5}"/>
              </a:ext>
            </a:extLst>
          </p:cNvPr>
          <p:cNvSpPr/>
          <p:nvPr/>
        </p:nvSpPr>
        <p:spPr>
          <a:xfrm>
            <a:off x="7811482" y="7465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除法运算</a:t>
            </a:r>
          </a:p>
        </p:txBody>
      </p:sp>
      <p:sp>
        <p:nvSpPr>
          <p:cNvPr id="9" name="动作按钮: 前进或下一项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5BB32FE-4E3B-47C3-BE4C-677737911741}"/>
              </a:ext>
            </a:extLst>
          </p:cNvPr>
          <p:cNvSpPr/>
          <p:nvPr/>
        </p:nvSpPr>
        <p:spPr bwMode="auto">
          <a:xfrm>
            <a:off x="7891735" y="435768"/>
            <a:ext cx="1050082" cy="576263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323528" y="1412776"/>
            <a:ext cx="3816424" cy="1368152"/>
            <a:chOff x="323528" y="1412776"/>
            <a:chExt cx="3816424" cy="1368152"/>
          </a:xfrm>
        </p:grpSpPr>
        <p:sp>
          <p:nvSpPr>
            <p:cNvPr id="7" name="矩形 6"/>
            <p:cNvSpPr/>
            <p:nvPr/>
          </p:nvSpPr>
          <p:spPr bwMode="auto">
            <a:xfrm>
              <a:off x="3779912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203848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627784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051720" y="141277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203848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627784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051720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475656" y="177281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627784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051720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75656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899592" y="213285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051720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475656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899592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23528" y="2492896"/>
              <a:ext cx="360040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4450"/>
            <a:ext cx="8501122" cy="523875"/>
          </a:xfrm>
        </p:spPr>
        <p:txBody>
          <a:bodyPr/>
          <a:lstStyle/>
          <a:p>
            <a:r>
              <a:rPr lang="en-US" altLang="zh-CN"/>
              <a:t>3.1.2 </a:t>
            </a:r>
            <a:r>
              <a:rPr lang="zh-CN" altLang="en-US">
                <a:solidFill>
                  <a:srgbClr val="D60093"/>
                </a:solidFill>
              </a:rPr>
              <a:t>乘法</a:t>
            </a:r>
            <a:r>
              <a:rPr lang="zh-CN" altLang="en-US"/>
              <a:t>运算     </a:t>
            </a:r>
            <a:r>
              <a:rPr lang="en-US" altLang="zh-CN">
                <a:solidFill>
                  <a:srgbClr val="006600"/>
                </a:solidFill>
              </a:rPr>
              <a:t>4. </a:t>
            </a:r>
            <a:r>
              <a:rPr lang="zh-CN" altLang="en-US">
                <a:solidFill>
                  <a:srgbClr val="006600"/>
                </a:solidFill>
              </a:rPr>
              <a:t>适用于</a:t>
            </a:r>
            <a:r>
              <a:rPr lang="zh-CN" altLang="en-US">
                <a:solidFill>
                  <a:srgbClr val="FF6600"/>
                </a:solidFill>
              </a:rPr>
              <a:t>流水线</a:t>
            </a:r>
            <a:r>
              <a:rPr lang="zh-CN" altLang="en-US">
                <a:solidFill>
                  <a:srgbClr val="006600"/>
                </a:solidFill>
              </a:rPr>
              <a:t>工作的</a:t>
            </a:r>
            <a:r>
              <a:rPr lang="zh-CN" altLang="en-US">
                <a:solidFill>
                  <a:srgbClr val="FF0066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乘法器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491" y="3356992"/>
            <a:ext cx="3178696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保留进位半加器：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68</a:t>
            </a:fld>
            <a:endParaRPr lang="en-US" altLang="zh-CN"/>
          </a:p>
        </p:txBody>
      </p:sp>
      <p:graphicFrame>
        <p:nvGraphicFramePr>
          <p:cNvPr id="6" name="Group 176"/>
          <p:cNvGraphicFramePr>
            <a:graphicFrameLocks noGrp="1"/>
          </p:cNvGraphicFramePr>
          <p:nvPr/>
        </p:nvGraphicFramePr>
        <p:xfrm>
          <a:off x="251520" y="692696"/>
          <a:ext cx="4032450" cy="2424240"/>
        </p:xfrm>
        <a:graphic>
          <a:graphicData uri="http://schemas.openxmlformats.org/drawingml/2006/table">
            <a:tbl>
              <a:tblPr/>
              <a:tblGrid>
                <a:gridCol w="57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×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Z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9" name="组合 98"/>
          <p:cNvGrpSpPr/>
          <p:nvPr/>
        </p:nvGrpSpPr>
        <p:grpSpPr>
          <a:xfrm>
            <a:off x="4860032" y="1340768"/>
            <a:ext cx="3960440" cy="1368152"/>
            <a:chOff x="4860032" y="1340768"/>
            <a:chExt cx="3960440" cy="1368152"/>
          </a:xfrm>
        </p:grpSpPr>
        <p:sp>
          <p:nvSpPr>
            <p:cNvPr id="23" name="矩形 22"/>
            <p:cNvSpPr/>
            <p:nvPr/>
          </p:nvSpPr>
          <p:spPr bwMode="auto">
            <a:xfrm>
              <a:off x="8316416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740352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164288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588224" y="134076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7740352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7164288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6588224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012160" y="170080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164288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588224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6012160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5436096" y="206084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588224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0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012160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436096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2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4860032" y="2420888"/>
              <a:ext cx="504056" cy="288032"/>
            </a:xfrm>
            <a:prstGeom prst="rect">
              <a:avLst/>
            </a:prstGeom>
            <a:solidFill>
              <a:srgbClr val="99FF66"/>
            </a:solidFill>
            <a:ln w="2857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X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3</a:t>
              </a: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Y</a:t>
              </a:r>
              <a:r>
                <a:rPr lang="en-US" altLang="zh-CN" sz="1800" baseline="-25000"/>
                <a:t>3</a:t>
              </a:r>
              <a:endParaRPr kumimoji="0" lang="zh-CN" altLang="en-US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55" name="直接箭头连接符 54"/>
          <p:cNvCxnSpPr/>
          <p:nvPr/>
        </p:nvCxnSpPr>
        <p:spPr bwMode="auto">
          <a:xfrm>
            <a:off x="4572000" y="2780928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427984" y="231926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＋</a:t>
            </a:r>
          </a:p>
        </p:txBody>
      </p:sp>
      <p:sp>
        <p:nvSpPr>
          <p:cNvPr id="59" name="虚尾箭头 58"/>
          <p:cNvSpPr/>
          <p:nvPr/>
        </p:nvSpPr>
        <p:spPr bwMode="auto">
          <a:xfrm>
            <a:off x="4355976" y="1772816"/>
            <a:ext cx="504056" cy="432048"/>
          </a:xfrm>
          <a:prstGeom prst="stripedRightArrow">
            <a:avLst/>
          </a:prstGeom>
          <a:solidFill>
            <a:srgbClr val="66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4" name="内容占位符 2"/>
          <p:cNvSpPr txBox="1">
            <a:spLocks/>
          </p:cNvSpPr>
          <p:nvPr/>
        </p:nvSpPr>
        <p:spPr bwMode="auto">
          <a:xfrm>
            <a:off x="4937627" y="3356992"/>
            <a:ext cx="31786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保留进位全加器：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728812" y="3903439"/>
            <a:ext cx="2778999" cy="2075458"/>
            <a:chOff x="728812" y="3903439"/>
            <a:chExt cx="2778999" cy="2075458"/>
          </a:xfrm>
        </p:grpSpPr>
        <p:sp>
          <p:nvSpPr>
            <p:cNvPr id="60" name="矩形 59"/>
            <p:cNvSpPr/>
            <p:nvPr/>
          </p:nvSpPr>
          <p:spPr bwMode="auto">
            <a:xfrm>
              <a:off x="2457004" y="4797152"/>
              <a:ext cx="576064" cy="432048"/>
            </a:xfrm>
            <a:prstGeom prst="rect">
              <a:avLst/>
            </a:prstGeom>
            <a:solidFill>
              <a:srgbClr val="FFFF66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-US" altLang="zh-CN" sz="2000"/>
                <a:t>HA</a:t>
              </a:r>
              <a:endParaRPr lang="zh-CN" altLang="en-US" sz="2000"/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2889052" y="5229200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01020" y="5229200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2601020" y="4293096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2889052" y="4293096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808932" y="3903439"/>
              <a:ext cx="92813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被加数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89052" y="3903439"/>
              <a:ext cx="61875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加数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89052" y="5517232"/>
              <a:ext cx="30938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和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8812" y="5517232"/>
              <a:ext cx="1856278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向高位的进位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55883" y="3861048"/>
            <a:ext cx="4160533" cy="2304256"/>
            <a:chOff x="4155883" y="3861048"/>
            <a:chExt cx="4160533" cy="2304256"/>
          </a:xfrm>
        </p:grpSpPr>
        <p:cxnSp>
          <p:nvCxnSpPr>
            <p:cNvPr id="62" name="直接连接符 61"/>
            <p:cNvCxnSpPr/>
            <p:nvPr/>
          </p:nvCxnSpPr>
          <p:spPr bwMode="auto">
            <a:xfrm>
              <a:off x="6316123" y="5445224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65" name="矩形 64"/>
            <p:cNvSpPr/>
            <p:nvPr/>
          </p:nvSpPr>
          <p:spPr bwMode="auto">
            <a:xfrm>
              <a:off x="5740059" y="5013176"/>
              <a:ext cx="864096" cy="432048"/>
            </a:xfrm>
            <a:prstGeom prst="rect">
              <a:avLst/>
            </a:prstGeom>
            <a:solidFill>
              <a:srgbClr val="FFCCCC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CSA</a:t>
              </a: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6172107" y="4293096"/>
              <a:ext cx="0" cy="72008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5884075" y="4509120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028091" y="5445224"/>
              <a:ext cx="0" cy="432048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460139" y="4509120"/>
              <a:ext cx="0" cy="504056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4918995" y="4241963"/>
              <a:ext cx="92813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被加数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12067" y="3861048"/>
              <a:ext cx="61875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加数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16123" y="5703639"/>
              <a:ext cx="30938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55883" y="5703639"/>
              <a:ext cx="1856278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向高位的进位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60139" y="4221088"/>
              <a:ext cx="185627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zh-CN" altLang="en-US" sz="2400">
                  <a:solidFill>
                    <a:srgbClr val="0000FF"/>
                  </a:solidFill>
                </a:rPr>
                <a:t>低位来的进位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8" grpId="0"/>
      <p:bldP spid="59" grpId="0" animBg="1"/>
      <p:bldP spid="8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69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/>
              <a:t>HA</a:t>
            </a:r>
            <a:endParaRPr lang="zh-CN" altLang="en-US" sz="200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723629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660232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6084168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5508104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660232" y="126876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084168" y="126876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5508104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4932040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111561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67744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1691680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1115616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39552" y="126876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11560" y="2310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879473" y="2310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83968" y="2636912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0" name="椭圆 229"/>
          <p:cNvSpPr/>
          <p:nvPr/>
        </p:nvSpPr>
        <p:spPr bwMode="auto">
          <a:xfrm>
            <a:off x="3923928" y="2636912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1" name="椭圆 230"/>
          <p:cNvSpPr/>
          <p:nvPr/>
        </p:nvSpPr>
        <p:spPr bwMode="auto">
          <a:xfrm>
            <a:off x="3203848" y="2636912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2" name="椭圆 231"/>
          <p:cNvSpPr/>
          <p:nvPr/>
        </p:nvSpPr>
        <p:spPr bwMode="auto">
          <a:xfrm>
            <a:off x="2843808" y="2636912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3" name="矩形 232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6567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589612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19120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4430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577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57648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5387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2765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58597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00067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420948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44884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278056" y="1521404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96420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129592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681020" y="151249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F57CE-EB56-4EE5-9C3C-9607A8E3F29B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123950"/>
            <a:ext cx="8362950" cy="4897438"/>
          </a:xfrm>
        </p:spPr>
        <p:txBody>
          <a:bodyPr/>
          <a:lstStyle/>
          <a:p>
            <a:r>
              <a:rPr lang="zh-CN" altLang="en-US" dirty="0"/>
              <a:t>当两个</a:t>
            </a:r>
            <a:r>
              <a:rPr lang="zh-CN" altLang="en-US" dirty="0">
                <a:solidFill>
                  <a:srgbClr val="0000FF"/>
                </a:solidFill>
              </a:rPr>
              <a:t>同符号的数相加</a:t>
            </a:r>
            <a:r>
              <a:rPr lang="zh-CN" altLang="en-US" dirty="0"/>
              <a:t>（或者是</a:t>
            </a:r>
            <a:r>
              <a:rPr lang="zh-CN" altLang="en-US" dirty="0">
                <a:solidFill>
                  <a:srgbClr val="0000FF"/>
                </a:solidFill>
              </a:rPr>
              <a:t>相异符号数相减</a:t>
            </a:r>
            <a:r>
              <a:rPr lang="zh-CN" altLang="en-US" dirty="0"/>
              <a:t>）时，运算结果可能发生</a:t>
            </a:r>
            <a:r>
              <a:rPr lang="zh-CN" altLang="en-US" dirty="0">
                <a:solidFill>
                  <a:srgbClr val="CC0000"/>
                </a:solidFill>
              </a:rPr>
              <a:t>溢出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如何防止溢出？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CC0099"/>
                </a:solidFill>
              </a:rPr>
              <a:t>增加补码的</a:t>
            </a:r>
            <a:r>
              <a:rPr lang="zh-CN" altLang="en-US" dirty="0">
                <a:solidFill>
                  <a:srgbClr val="CC0099"/>
                </a:solidFill>
                <a:latin typeface="+mj-ea"/>
                <a:ea typeface="+mj-ea"/>
              </a:rPr>
              <a:t>二进制</a:t>
            </a:r>
            <a:r>
              <a:rPr lang="zh-CN" altLang="en-US" dirty="0">
                <a:solidFill>
                  <a:srgbClr val="FF6600"/>
                </a:solidFill>
                <a:latin typeface="+mj-ea"/>
                <a:ea typeface="+mj-ea"/>
              </a:rPr>
              <a:t>编码长度</a:t>
            </a:r>
            <a:r>
              <a:rPr lang="zh-CN" altLang="en-US" dirty="0">
                <a:solidFill>
                  <a:srgbClr val="CC0099"/>
                </a:solidFill>
              </a:rPr>
              <a:t>。</a:t>
            </a:r>
          </a:p>
          <a:p>
            <a:r>
              <a:rPr lang="zh-CN" altLang="en-US" dirty="0"/>
              <a:t>如何判断是否发生了溢出？</a:t>
            </a:r>
          </a:p>
          <a:p>
            <a:pPr lvl="1"/>
            <a:r>
              <a:rPr lang="zh-CN" altLang="en-US" dirty="0">
                <a:solidFill>
                  <a:srgbClr val="CC0066"/>
                </a:solidFill>
              </a:rPr>
              <a:t>双符号位</a:t>
            </a:r>
            <a:r>
              <a:rPr lang="zh-CN" altLang="en-US" dirty="0"/>
              <a:t>判决法；</a:t>
            </a:r>
          </a:p>
          <a:p>
            <a:pPr lvl="1"/>
            <a:r>
              <a:rPr lang="zh-CN" altLang="en-US" dirty="0">
                <a:solidFill>
                  <a:srgbClr val="CC0066"/>
                </a:solidFill>
              </a:rPr>
              <a:t>进位</a:t>
            </a:r>
            <a:r>
              <a:rPr lang="zh-CN" altLang="en-US" dirty="0"/>
              <a:t>判决法；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006600"/>
                </a:solidFill>
              </a:rPr>
              <a:t>运算结果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66"/>
                </a:solidFill>
              </a:rPr>
              <a:t>符号位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C0066"/>
                </a:solidFill>
              </a:rPr>
              <a:t>进位标志</a:t>
            </a:r>
            <a:r>
              <a:rPr lang="zh-CN" altLang="en-US" dirty="0"/>
              <a:t>判别；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>
                <a:solidFill>
                  <a:srgbClr val="006600"/>
                </a:solidFill>
              </a:rPr>
              <a:t>运算前后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66"/>
                </a:solidFill>
              </a:rPr>
              <a:t>符号位</a:t>
            </a:r>
            <a:r>
              <a:rPr lang="zh-CN" altLang="en-US" dirty="0"/>
              <a:t>进行判别。</a:t>
            </a:r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5143504" y="1773238"/>
            <a:ext cx="2454271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00111111</a:t>
            </a:r>
          </a:p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01010101</a:t>
            </a: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10010100</a:t>
            </a:r>
          </a:p>
        </p:txBody>
      </p:sp>
      <p:sp>
        <p:nvSpPr>
          <p:cNvPr id="1382405" name="Line 5"/>
          <p:cNvSpPr>
            <a:spLocks noChangeShapeType="1"/>
          </p:cNvSpPr>
          <p:nvPr/>
        </p:nvSpPr>
        <p:spPr bwMode="auto">
          <a:xfrm flipV="1">
            <a:off x="5724525" y="2708275"/>
            <a:ext cx="1873250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406" name="Text Box 6"/>
          <p:cNvSpPr txBox="1">
            <a:spLocks noChangeArrowheads="1"/>
          </p:cNvSpPr>
          <p:nvPr/>
        </p:nvSpPr>
        <p:spPr bwMode="auto">
          <a:xfrm>
            <a:off x="7524750" y="1773238"/>
            <a:ext cx="1511300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63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85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zh-CN" altLang="en-US">
                <a:solidFill>
                  <a:srgbClr val="009900"/>
                </a:solidFill>
              </a:rPr>
              <a:t>－</a:t>
            </a:r>
            <a:r>
              <a:rPr lang="en-US" altLang="zh-CN">
                <a:solidFill>
                  <a:srgbClr val="009900"/>
                </a:solidFill>
              </a:rPr>
              <a:t>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/>
              <a:t>HA</a:t>
            </a:r>
            <a:endParaRPr lang="zh-CN" altLang="en-US" sz="200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69168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111561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267744" y="126876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11561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3955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31001" y="1052736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83968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0" name="椭圆 229"/>
          <p:cNvSpPr/>
          <p:nvPr/>
        </p:nvSpPr>
        <p:spPr bwMode="auto">
          <a:xfrm>
            <a:off x="3779912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1" name="椭圆 230"/>
          <p:cNvSpPr/>
          <p:nvPr/>
        </p:nvSpPr>
        <p:spPr bwMode="auto">
          <a:xfrm>
            <a:off x="3203848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2" name="椭圆 231"/>
          <p:cNvSpPr/>
          <p:nvPr/>
        </p:nvSpPr>
        <p:spPr bwMode="auto">
          <a:xfrm>
            <a:off x="2627784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46" name="矩形 145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084168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236296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6660232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508104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6084168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508104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508104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4932040" y="18864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27824" y="1390708"/>
            <a:ext cx="139140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步结束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16567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589612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19120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4430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57756" y="152474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257648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5387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27656" y="151583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8597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0067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420948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44884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78056" y="116120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96420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129592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681020" y="115228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BB4A-97B7-4034-B06C-4B5420913889}" type="slidenum">
              <a:rPr lang="zh-CN" altLang="en-US" smtClean="0"/>
              <a:pPr/>
              <a:t>71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 bwMode="auto">
          <a:xfrm>
            <a:off x="183569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411760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连接符 26"/>
          <p:cNvCxnSpPr>
            <a:stCxn id="7" idx="1"/>
          </p:cNvCxnSpPr>
          <p:nvPr/>
        </p:nvCxnSpPr>
        <p:spPr bwMode="auto">
          <a:xfrm flipH="1">
            <a:off x="1547664" y="5589240"/>
            <a:ext cx="28803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1547664" y="5589240"/>
            <a:ext cx="0" cy="64807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212372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3707904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4283968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3995936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2771800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>
            <a:off x="3347864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3059832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5580112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6156176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5868144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644008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H="1">
            <a:off x="5220072" y="5589240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4932040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516216" y="5373216"/>
            <a:ext cx="576064" cy="432048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∑</a:t>
            </a: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H="1">
            <a:off x="7092280" y="5589240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6804248" y="5805264"/>
            <a:ext cx="0" cy="432048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7236296" y="5805264"/>
            <a:ext cx="288032" cy="0"/>
          </a:xfrm>
          <a:prstGeom prst="line">
            <a:avLst/>
          </a:pr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/>
          <p:nvPr/>
        </p:nvCxnSpPr>
        <p:spPr bwMode="auto">
          <a:xfrm>
            <a:off x="7380312" y="5589240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矩形 58"/>
          <p:cNvSpPr/>
          <p:nvPr/>
        </p:nvSpPr>
        <p:spPr bwMode="auto">
          <a:xfrm>
            <a:off x="5292080" y="4221088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/>
              <a:t>HA</a:t>
            </a:r>
            <a:endParaRPr lang="zh-CN" altLang="en-US" sz="200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6948264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5724128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6012160" y="2492896"/>
            <a:ext cx="0" cy="288032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78802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>
            <a:off x="507605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3851920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413995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2915816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3203848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979712" y="5085184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>
            <a:off x="2267744" y="4653136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543609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507605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78"/>
          <p:cNvCxnSpPr/>
          <p:nvPr/>
        </p:nvCxnSpPr>
        <p:spPr bwMode="auto">
          <a:xfrm>
            <a:off x="5436096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2" name="矩形 81"/>
          <p:cNvSpPr/>
          <p:nvPr/>
        </p:nvSpPr>
        <p:spPr bwMode="auto">
          <a:xfrm>
            <a:off x="421196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83" name="直接连接符 82"/>
          <p:cNvCxnSpPr/>
          <p:nvPr/>
        </p:nvCxnSpPr>
        <p:spPr bwMode="auto">
          <a:xfrm>
            <a:off x="4644008" y="2492896"/>
            <a:ext cx="0" cy="172819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4" name="直接连接符 83"/>
          <p:cNvCxnSpPr/>
          <p:nvPr/>
        </p:nvCxnSpPr>
        <p:spPr bwMode="auto">
          <a:xfrm>
            <a:off x="435597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449999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 flipH="1">
            <a:off x="4139952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 bwMode="auto">
          <a:xfrm>
            <a:off x="3131840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3275856" y="3501008"/>
            <a:ext cx="0" cy="72008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851920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3419872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3707904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3707904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H="1">
            <a:off x="3203848" y="4869160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 bwMode="auto">
          <a:xfrm>
            <a:off x="1979712" y="4221088"/>
            <a:ext cx="864096" cy="432048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CSA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07" name="直接连接符 106"/>
          <p:cNvCxnSpPr>
            <a:endCxn id="106" idx="0"/>
          </p:cNvCxnSpPr>
          <p:nvPr/>
        </p:nvCxnSpPr>
        <p:spPr bwMode="auto">
          <a:xfrm>
            <a:off x="2411760" y="2564904"/>
            <a:ext cx="0" cy="165618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>
            <a:off x="21237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699792" y="3933056"/>
            <a:ext cx="0" cy="28803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>
            <a:off x="2555776" y="4653136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2555776" y="4869160"/>
            <a:ext cx="36004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/>
          <p:nvPr/>
        </p:nvCxnSpPr>
        <p:spPr bwMode="auto">
          <a:xfrm>
            <a:off x="1835696" y="4869160"/>
            <a:ext cx="144016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/>
          <p:nvPr/>
        </p:nvCxnSpPr>
        <p:spPr bwMode="auto">
          <a:xfrm>
            <a:off x="1835696" y="2492896"/>
            <a:ext cx="0" cy="23762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 bwMode="auto">
          <a:xfrm>
            <a:off x="392392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35" name="直接连接符 134"/>
          <p:cNvCxnSpPr/>
          <p:nvPr/>
        </p:nvCxnSpPr>
        <p:spPr bwMode="auto">
          <a:xfrm>
            <a:off x="4067944" y="2492896"/>
            <a:ext cx="0" cy="57606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406794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3851920" y="3717032"/>
            <a:ext cx="216024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2843808" y="3068960"/>
            <a:ext cx="576064" cy="432048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HA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6660232" y="2204864"/>
            <a:ext cx="0" cy="3168352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572412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连接符 84"/>
          <p:cNvCxnSpPr/>
          <p:nvPr/>
        </p:nvCxnSpPr>
        <p:spPr bwMode="auto">
          <a:xfrm>
            <a:off x="4932040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7" name="直接连接符 96"/>
          <p:cNvCxnSpPr>
            <a:endCxn id="96" idx="0"/>
          </p:cNvCxnSpPr>
          <p:nvPr/>
        </p:nvCxnSpPr>
        <p:spPr bwMode="auto">
          <a:xfrm>
            <a:off x="3563888" y="2204864"/>
            <a:ext cx="0" cy="20162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6" name="直接连接符 135"/>
          <p:cNvCxnSpPr/>
          <p:nvPr/>
        </p:nvCxnSpPr>
        <p:spPr bwMode="auto">
          <a:xfrm>
            <a:off x="4355976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3" name="直接连接符 142"/>
          <p:cNvCxnSpPr/>
          <p:nvPr/>
        </p:nvCxnSpPr>
        <p:spPr bwMode="auto">
          <a:xfrm>
            <a:off x="2987824" y="2204864"/>
            <a:ext cx="0" cy="86409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直接连接符 143"/>
          <p:cNvCxnSpPr/>
          <p:nvPr/>
        </p:nvCxnSpPr>
        <p:spPr bwMode="auto">
          <a:xfrm>
            <a:off x="3275856" y="2564904"/>
            <a:ext cx="0" cy="50405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5" name="直接连接符 144"/>
          <p:cNvCxnSpPr/>
          <p:nvPr/>
        </p:nvCxnSpPr>
        <p:spPr bwMode="auto">
          <a:xfrm>
            <a:off x="2987824" y="3501008"/>
            <a:ext cx="0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/>
          <p:nvPr/>
        </p:nvCxnSpPr>
        <p:spPr bwMode="auto">
          <a:xfrm flipH="1">
            <a:off x="2699792" y="3717032"/>
            <a:ext cx="288032" cy="216024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接连接符 166"/>
          <p:cNvCxnSpPr/>
          <p:nvPr/>
        </p:nvCxnSpPr>
        <p:spPr bwMode="auto">
          <a:xfrm>
            <a:off x="7668344" y="2492896"/>
            <a:ext cx="0" cy="374441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742468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1" name="TextBox 170"/>
          <p:cNvSpPr txBox="1"/>
          <p:nvPr/>
        </p:nvSpPr>
        <p:spPr>
          <a:xfrm>
            <a:off x="6820991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74" name="TextBox 173"/>
          <p:cNvSpPr txBox="1"/>
          <p:nvPr/>
        </p:nvSpPr>
        <p:spPr>
          <a:xfrm>
            <a:off x="6444208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7" name="TextBox 176"/>
          <p:cNvSpPr txBox="1"/>
          <p:nvPr/>
        </p:nvSpPr>
        <p:spPr>
          <a:xfrm>
            <a:off x="594015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78" name="TextBox 177"/>
          <p:cNvSpPr txBox="1"/>
          <p:nvPr/>
        </p:nvSpPr>
        <p:spPr>
          <a:xfrm>
            <a:off x="5524846" y="1854116"/>
            <a:ext cx="48731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0" name="TextBox 179"/>
          <p:cNvSpPr txBox="1"/>
          <p:nvPr/>
        </p:nvSpPr>
        <p:spPr>
          <a:xfrm>
            <a:off x="5148064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2" name="TextBox 181"/>
          <p:cNvSpPr txBox="1"/>
          <p:nvPr/>
        </p:nvSpPr>
        <p:spPr>
          <a:xfrm>
            <a:off x="4716016" y="1854116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84" name="TextBox 183"/>
          <p:cNvSpPr txBox="1"/>
          <p:nvPr/>
        </p:nvSpPr>
        <p:spPr>
          <a:xfrm>
            <a:off x="4372719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86" name="TextBox 185"/>
          <p:cNvSpPr txBox="1"/>
          <p:nvPr/>
        </p:nvSpPr>
        <p:spPr>
          <a:xfrm>
            <a:off x="413995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0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88" name="TextBox 187"/>
          <p:cNvSpPr txBox="1"/>
          <p:nvPr/>
        </p:nvSpPr>
        <p:spPr>
          <a:xfrm>
            <a:off x="377991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89" name="TextBox 188"/>
          <p:cNvSpPr txBox="1"/>
          <p:nvPr/>
        </p:nvSpPr>
        <p:spPr>
          <a:xfrm>
            <a:off x="3347864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92" name="TextBox 191"/>
          <p:cNvSpPr txBox="1"/>
          <p:nvPr/>
        </p:nvSpPr>
        <p:spPr>
          <a:xfrm>
            <a:off x="3059832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1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95" name="TextBox 194"/>
          <p:cNvSpPr txBox="1"/>
          <p:nvPr/>
        </p:nvSpPr>
        <p:spPr>
          <a:xfrm>
            <a:off x="2699792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08" name="TextBox 207"/>
          <p:cNvSpPr txBox="1"/>
          <p:nvPr/>
        </p:nvSpPr>
        <p:spPr>
          <a:xfrm>
            <a:off x="2267744" y="220486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210" name="TextBox 209"/>
          <p:cNvSpPr txBox="1"/>
          <p:nvPr/>
        </p:nvSpPr>
        <p:spPr>
          <a:xfrm>
            <a:off x="1924447" y="1844824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2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212" name="TextBox 211"/>
          <p:cNvSpPr txBox="1"/>
          <p:nvPr/>
        </p:nvSpPr>
        <p:spPr>
          <a:xfrm>
            <a:off x="1564407" y="2195572"/>
            <a:ext cx="4873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</a:t>
            </a:r>
            <a:r>
              <a:rPr lang="en-US" altLang="zh-CN" sz="1800"/>
              <a:t>Y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92" name="TextBox 91"/>
          <p:cNvSpPr txBox="1"/>
          <p:nvPr/>
        </p:nvSpPr>
        <p:spPr>
          <a:xfrm>
            <a:off x="758056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93" name="TextBox 92"/>
          <p:cNvSpPr txBox="1"/>
          <p:nvPr/>
        </p:nvSpPr>
        <p:spPr>
          <a:xfrm>
            <a:off x="673224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94" name="TextBox 93"/>
          <p:cNvSpPr txBox="1"/>
          <p:nvPr/>
        </p:nvSpPr>
        <p:spPr>
          <a:xfrm>
            <a:off x="579613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95" name="TextBox 94"/>
          <p:cNvSpPr txBox="1"/>
          <p:nvPr/>
        </p:nvSpPr>
        <p:spPr>
          <a:xfrm>
            <a:off x="4860032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03" name="TextBox 102"/>
          <p:cNvSpPr txBox="1"/>
          <p:nvPr/>
        </p:nvSpPr>
        <p:spPr>
          <a:xfrm>
            <a:off x="3923928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105" name="TextBox 104"/>
          <p:cNvSpPr txBox="1"/>
          <p:nvPr/>
        </p:nvSpPr>
        <p:spPr>
          <a:xfrm>
            <a:off x="2987824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5</a:t>
            </a:r>
            <a:endParaRPr lang="zh-CN" altLang="en-US" sz="1800" baseline="-25000"/>
          </a:p>
        </p:txBody>
      </p:sp>
      <p:sp>
        <p:nvSpPr>
          <p:cNvPr id="110" name="TextBox 109"/>
          <p:cNvSpPr txBox="1"/>
          <p:nvPr/>
        </p:nvSpPr>
        <p:spPr>
          <a:xfrm>
            <a:off x="2051720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6</a:t>
            </a:r>
            <a:endParaRPr lang="zh-CN" altLang="en-US" sz="1800" baseline="-2500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6165304"/>
            <a:ext cx="23083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800"/>
              <a:t>Z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cxnSp>
        <p:nvCxnSpPr>
          <p:cNvPr id="115" name="直接连接符 114"/>
          <p:cNvCxnSpPr/>
          <p:nvPr/>
        </p:nvCxnSpPr>
        <p:spPr bwMode="auto">
          <a:xfrm>
            <a:off x="611560" y="270892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611560" y="3645024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611560" y="4797152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>
            <a:off x="611560" y="5949280"/>
            <a:ext cx="7272808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703009" y="2031231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3009" y="2967335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3568" y="40050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3568" y="5157192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0" y="1812550"/>
            <a:ext cx="9144000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4251694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0" name="椭圆 229"/>
          <p:cNvSpPr/>
          <p:nvPr/>
        </p:nvSpPr>
        <p:spPr bwMode="auto">
          <a:xfrm>
            <a:off x="3779912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1" name="椭圆 230"/>
          <p:cNvSpPr/>
          <p:nvPr/>
        </p:nvSpPr>
        <p:spPr bwMode="auto">
          <a:xfrm>
            <a:off x="3171574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2" name="椭圆 231"/>
          <p:cNvSpPr/>
          <p:nvPr/>
        </p:nvSpPr>
        <p:spPr bwMode="auto">
          <a:xfrm>
            <a:off x="2627784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46" name="矩形 145"/>
          <p:cNvSpPr/>
          <p:nvPr/>
        </p:nvSpPr>
        <p:spPr bwMode="auto">
          <a:xfrm>
            <a:off x="3995936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419872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843808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2267744" y="18864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419872" y="54868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2843808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267744" y="54868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691680" y="18864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2843808" y="90872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267744" y="90872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57" name="矩形 156"/>
          <p:cNvSpPr/>
          <p:nvPr/>
        </p:nvSpPr>
        <p:spPr bwMode="auto">
          <a:xfrm>
            <a:off x="1691680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58" name="矩形 157"/>
          <p:cNvSpPr/>
          <p:nvPr/>
        </p:nvSpPr>
        <p:spPr bwMode="auto">
          <a:xfrm>
            <a:off x="1115616" y="18864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691680" y="90872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60" name="矩形 159"/>
          <p:cNvSpPr/>
          <p:nvPr/>
        </p:nvSpPr>
        <p:spPr bwMode="auto">
          <a:xfrm>
            <a:off x="1115616" y="90872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61" name="矩形 160"/>
          <p:cNvSpPr/>
          <p:nvPr/>
        </p:nvSpPr>
        <p:spPr bwMode="auto">
          <a:xfrm>
            <a:off x="1115616" y="54868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39552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 rot="16200000">
            <a:off x="3724942" y="886408"/>
            <a:ext cx="1844824" cy="72008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16296" y="1390708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2296720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66" name="椭圆 165"/>
          <p:cNvSpPr/>
          <p:nvPr/>
        </p:nvSpPr>
        <p:spPr bwMode="auto">
          <a:xfrm>
            <a:off x="2011986" y="3789040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68" name="椭圆 167"/>
          <p:cNvSpPr/>
          <p:nvPr/>
        </p:nvSpPr>
        <p:spPr bwMode="auto">
          <a:xfrm>
            <a:off x="3452146" y="3789040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69" name="椭圆 168"/>
          <p:cNvSpPr/>
          <p:nvPr/>
        </p:nvSpPr>
        <p:spPr bwMode="auto">
          <a:xfrm>
            <a:off x="4539726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172" name="椭圆 171"/>
          <p:cNvSpPr/>
          <p:nvPr/>
        </p:nvSpPr>
        <p:spPr bwMode="auto">
          <a:xfrm>
            <a:off x="4827758" y="3789040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00" name="椭圆 199"/>
          <p:cNvSpPr/>
          <p:nvPr/>
        </p:nvSpPr>
        <p:spPr bwMode="auto">
          <a:xfrm>
            <a:off x="5324354" y="3789040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01" name="椭圆 200"/>
          <p:cNvSpPr/>
          <p:nvPr/>
        </p:nvSpPr>
        <p:spPr bwMode="auto">
          <a:xfrm>
            <a:off x="5619846" y="3789040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02" name="矩形 201"/>
          <p:cNvSpPr/>
          <p:nvPr/>
        </p:nvSpPr>
        <p:spPr bwMode="auto">
          <a:xfrm>
            <a:off x="8388424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7812360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7236296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660232" y="18864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7812360" y="54868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0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7236296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6084168" y="548680"/>
            <a:ext cx="504056" cy="288032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6084168" y="18864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6660232" y="548680"/>
            <a:ext cx="504056" cy="288032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5508104" y="18864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5508104" y="548680"/>
            <a:ext cx="504056" cy="288032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19" name="矩形 218"/>
          <p:cNvSpPr/>
          <p:nvPr/>
        </p:nvSpPr>
        <p:spPr bwMode="auto">
          <a:xfrm>
            <a:off x="4932040" y="548680"/>
            <a:ext cx="504056" cy="288032"/>
          </a:xfrm>
          <a:prstGeom prst="rect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4932040" y="188640"/>
            <a:ext cx="504056" cy="2880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1800" baseline="-25000"/>
              <a:t>3</a:t>
            </a:r>
            <a:endParaRPr kumimoji="0" lang="zh-CN" altLang="en-US" sz="1800" b="1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64768" y="1353764"/>
            <a:ext cx="139140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步结束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3" name="椭圆 222"/>
          <p:cNvSpPr/>
          <p:nvPr/>
        </p:nvSpPr>
        <p:spPr bwMode="auto">
          <a:xfrm>
            <a:off x="2163462" y="4941168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24" name="椭圆 223"/>
          <p:cNvSpPr/>
          <p:nvPr/>
        </p:nvSpPr>
        <p:spPr bwMode="auto">
          <a:xfrm>
            <a:off x="2761042" y="4941168"/>
            <a:ext cx="216024" cy="216024"/>
          </a:xfrm>
          <a:prstGeom prst="ellipse">
            <a:avLst/>
          </a:prstGeom>
          <a:solidFill>
            <a:srgbClr val="66FFFF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25" name="椭圆 224"/>
          <p:cNvSpPr/>
          <p:nvPr/>
        </p:nvSpPr>
        <p:spPr bwMode="auto">
          <a:xfrm>
            <a:off x="3142598" y="4941168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27" name="椭圆 226"/>
          <p:cNvSpPr/>
          <p:nvPr/>
        </p:nvSpPr>
        <p:spPr bwMode="auto">
          <a:xfrm>
            <a:off x="3707904" y="4941168"/>
            <a:ext cx="216024" cy="216024"/>
          </a:xfrm>
          <a:prstGeom prst="ellipse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28" name="椭圆 227"/>
          <p:cNvSpPr/>
          <p:nvPr/>
        </p:nvSpPr>
        <p:spPr bwMode="auto">
          <a:xfrm>
            <a:off x="4086162" y="4941168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3" name="椭圆 232"/>
          <p:cNvSpPr/>
          <p:nvPr/>
        </p:nvSpPr>
        <p:spPr bwMode="auto">
          <a:xfrm>
            <a:off x="4676282" y="4941168"/>
            <a:ext cx="216024" cy="21602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4" name="椭圆 233"/>
          <p:cNvSpPr/>
          <p:nvPr/>
        </p:nvSpPr>
        <p:spPr bwMode="auto">
          <a:xfrm>
            <a:off x="5036322" y="4941168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5" name="椭圆 234"/>
          <p:cNvSpPr/>
          <p:nvPr/>
        </p:nvSpPr>
        <p:spPr bwMode="auto">
          <a:xfrm>
            <a:off x="5619846" y="4941168"/>
            <a:ext cx="216024" cy="216024"/>
          </a:xfrm>
          <a:prstGeom prst="ellipse">
            <a:avLst/>
          </a:prstGeom>
          <a:solidFill>
            <a:srgbClr val="99FF66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 lang="zh-CN" altLang="en-US" sz="1800"/>
          </a:p>
        </p:txBody>
      </p:sp>
      <p:sp>
        <p:nvSpPr>
          <p:cNvPr id="236" name="TextBox 235"/>
          <p:cNvSpPr txBox="1"/>
          <p:nvPr/>
        </p:nvSpPr>
        <p:spPr>
          <a:xfrm>
            <a:off x="6535657" y="1353764"/>
            <a:ext cx="77264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FF"/>
                </a:solidFill>
              </a:rPr>
              <a:t>第</a:t>
            </a:r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步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37" name="圆角矩形 236"/>
          <p:cNvSpPr/>
          <p:nvPr/>
        </p:nvSpPr>
        <p:spPr bwMode="auto">
          <a:xfrm>
            <a:off x="4932040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8" name="圆角矩形 237"/>
          <p:cNvSpPr/>
          <p:nvPr/>
        </p:nvSpPr>
        <p:spPr bwMode="auto">
          <a:xfrm>
            <a:off x="5508104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39" name="圆角矩形 238"/>
          <p:cNvSpPr/>
          <p:nvPr/>
        </p:nvSpPr>
        <p:spPr bwMode="auto">
          <a:xfrm>
            <a:off x="6084168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0" name="圆角矩形 239"/>
          <p:cNvSpPr/>
          <p:nvPr/>
        </p:nvSpPr>
        <p:spPr bwMode="auto">
          <a:xfrm>
            <a:off x="6660232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1" name="圆角矩形 240"/>
          <p:cNvSpPr/>
          <p:nvPr/>
        </p:nvSpPr>
        <p:spPr bwMode="auto">
          <a:xfrm>
            <a:off x="7236296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2" name="圆角矩形 241"/>
          <p:cNvSpPr/>
          <p:nvPr/>
        </p:nvSpPr>
        <p:spPr bwMode="auto">
          <a:xfrm>
            <a:off x="7812360" y="116632"/>
            <a:ext cx="504056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3" name="圆角矩形 242"/>
          <p:cNvSpPr/>
          <p:nvPr/>
        </p:nvSpPr>
        <p:spPr bwMode="auto">
          <a:xfrm>
            <a:off x="1763688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4" name="圆角矩形 243"/>
          <p:cNvSpPr/>
          <p:nvPr/>
        </p:nvSpPr>
        <p:spPr bwMode="auto">
          <a:xfrm>
            <a:off x="2699792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5" name="圆角矩形 244"/>
          <p:cNvSpPr/>
          <p:nvPr/>
        </p:nvSpPr>
        <p:spPr bwMode="auto">
          <a:xfrm>
            <a:off x="3635896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6" name="圆角矩形 245"/>
          <p:cNvSpPr/>
          <p:nvPr/>
        </p:nvSpPr>
        <p:spPr bwMode="auto">
          <a:xfrm>
            <a:off x="4572000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7" name="圆角矩形 246"/>
          <p:cNvSpPr/>
          <p:nvPr/>
        </p:nvSpPr>
        <p:spPr bwMode="auto">
          <a:xfrm>
            <a:off x="5508104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8" name="圆角矩形 247"/>
          <p:cNvSpPr/>
          <p:nvPr/>
        </p:nvSpPr>
        <p:spPr bwMode="auto">
          <a:xfrm>
            <a:off x="6444208" y="5157192"/>
            <a:ext cx="720080" cy="864096"/>
          </a:xfrm>
          <a:prstGeom prst="roundRect">
            <a:avLst>
              <a:gd name="adj" fmla="val 27338"/>
            </a:avLst>
          </a:prstGeom>
          <a:solidFill>
            <a:srgbClr val="FF0000">
              <a:alpha val="40000"/>
            </a:srgbClr>
          </a:solidFill>
          <a:ln w="1905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4165676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589612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019120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43056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66992" y="1164538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5356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1584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55364" y="1155626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8597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0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0067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1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420948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2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844884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3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278056" y="917632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4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696420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5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129592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6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681020" y="908720"/>
            <a:ext cx="2051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600">
                <a:solidFill>
                  <a:srgbClr val="008000"/>
                </a:solidFill>
              </a:rPr>
              <a:t>Z</a:t>
            </a:r>
            <a:r>
              <a:rPr lang="en-US" altLang="zh-CN" sz="1600" baseline="-25000">
                <a:solidFill>
                  <a:srgbClr val="008000"/>
                </a:solidFill>
              </a:rPr>
              <a:t>7</a:t>
            </a:r>
            <a:endParaRPr lang="zh-CN" altLang="en-US" sz="1600" baseline="-250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43843" name="Rectangle 3"/>
          <p:cNvSpPr>
            <a:spLocks noChangeArrowheads="1"/>
          </p:cNvSpPr>
          <p:nvPr/>
        </p:nvSpPr>
        <p:spPr bwMode="auto">
          <a:xfrm>
            <a:off x="1979613" y="450691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ea typeface="楷体" panose="02010609060101010101" pitchFamily="49" charset="-122"/>
              </a:rPr>
              <a:t>3.1  </a:t>
            </a:r>
            <a:r>
              <a:rPr lang="zh-CN" altLang="en-US" sz="4200" b="0" dirty="0">
                <a:solidFill>
                  <a:srgbClr val="0000FF"/>
                </a:solidFill>
                <a:ea typeface="楷体" panose="02010609060101010101" pitchFamily="49" charset="-122"/>
              </a:rPr>
              <a:t>定点数</a:t>
            </a:r>
            <a:r>
              <a:rPr lang="zh-CN" altLang="en-US" sz="4200" b="0" dirty="0">
                <a:ea typeface="楷体" panose="02010609060101010101" pitchFamily="49" charset="-122"/>
              </a:rPr>
              <a:t>运算</a:t>
            </a:r>
          </a:p>
        </p:txBody>
      </p:sp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979613" y="537368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b="0" dirty="0">
                <a:ea typeface="楷体" panose="02010609060101010101" pitchFamily="49" charset="-122"/>
              </a:rPr>
              <a:t>3.1.3  </a:t>
            </a:r>
            <a:r>
              <a:rPr lang="zh-CN" altLang="en-US" sz="3800" b="0" dirty="0">
                <a:solidFill>
                  <a:srgbClr val="CC0000"/>
                </a:solidFill>
                <a:ea typeface="楷体" panose="02010609060101010101" pitchFamily="49" charset="-122"/>
              </a:rPr>
              <a:t>除法</a:t>
            </a:r>
            <a:r>
              <a:rPr lang="zh-CN" altLang="en-US" sz="3800" b="0" dirty="0"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E64F09-8786-4081-8DD0-CA22840AC020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</a:t>
            </a:r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1440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571750"/>
            <a:ext cx="5715000" cy="381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4691062" cy="3313113"/>
          </a:xfrm>
        </p:spPr>
        <p:txBody>
          <a:bodyPr/>
          <a:lstStyle/>
          <a:p>
            <a:r>
              <a:rPr lang="zh-CN" altLang="en-US" dirty="0"/>
              <a:t>实现方式：</a:t>
            </a:r>
          </a:p>
          <a:p>
            <a:pPr lvl="1"/>
            <a:r>
              <a:rPr lang="zh-CN" altLang="en-US" dirty="0"/>
              <a:t>原码</a:t>
            </a:r>
          </a:p>
          <a:p>
            <a:pPr lvl="1"/>
            <a:r>
              <a:rPr lang="zh-CN" altLang="en-US" dirty="0"/>
              <a:t>补码</a:t>
            </a:r>
          </a:p>
          <a:p>
            <a:r>
              <a:rPr lang="zh-CN" altLang="en-US" dirty="0"/>
              <a:t>前提条件：</a:t>
            </a:r>
          </a:p>
          <a:p>
            <a:pPr lvl="1"/>
            <a:r>
              <a:rPr lang="zh-CN" altLang="en-US" dirty="0"/>
              <a:t>除数不能为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商可以表示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4B9534-2DFE-4672-9884-F702134474B4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68413"/>
            <a:ext cx="7127875" cy="4824412"/>
          </a:xfrm>
        </p:spPr>
        <p:txBody>
          <a:bodyPr/>
          <a:lstStyle/>
          <a:p>
            <a:pPr marL="541338" indent="-541338">
              <a:buSzTx/>
              <a:buFont typeface="Wingdings" pitchFamily="2" charset="2"/>
              <a:buAutoNum type="circleNumDbPlain"/>
            </a:pPr>
            <a:r>
              <a:rPr lang="zh-CN" altLang="en-US" dirty="0"/>
              <a:t>前提条件：</a:t>
            </a:r>
          </a:p>
          <a:p>
            <a:pPr marL="896938" lvl="1" indent="-355600"/>
            <a:r>
              <a:rPr lang="zh-CN" altLang="en-US" dirty="0"/>
              <a:t>除数</a:t>
            </a:r>
            <a:r>
              <a:rPr lang="zh-CN" altLang="en-US" dirty="0">
                <a:latin typeface="+mn-ea"/>
              </a:rPr>
              <a:t>≠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896938" lvl="1" indent="-355600"/>
            <a:r>
              <a:rPr lang="zh-CN" altLang="en-US" dirty="0"/>
              <a:t>定点纯小数时，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r>
              <a:rPr lang="zh-CN" altLang="en-US" dirty="0"/>
              <a:t>；</a:t>
            </a:r>
          </a:p>
          <a:p>
            <a:pPr marL="896938" lvl="1" indent="-355600"/>
            <a:r>
              <a:rPr lang="zh-CN" altLang="en-US" dirty="0"/>
              <a:t>定点纯整数时，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</a:t>
            </a:r>
            <a:r>
              <a:rPr lang="en-US" altLang="zh-CN" dirty="0">
                <a:latin typeface="+mn-ea"/>
              </a:rPr>
              <a:t>≥</a:t>
            </a:r>
            <a:r>
              <a:rPr lang="en-US" altLang="zh-CN" dirty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r>
              <a:rPr lang="zh-CN" altLang="en-US" dirty="0"/>
              <a:t>。</a:t>
            </a:r>
          </a:p>
          <a:p>
            <a:pPr marL="541338" indent="-541338"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FF0066"/>
                </a:solidFill>
              </a:rPr>
              <a:t>商</a:t>
            </a:r>
            <a:r>
              <a:rPr lang="zh-CN" altLang="en-US" dirty="0"/>
              <a:t>的符号＝</a:t>
            </a:r>
            <a:r>
              <a:rPr lang="zh-CN" altLang="en-US" dirty="0">
                <a:solidFill>
                  <a:srgbClr val="FF0066"/>
                </a:solidFill>
              </a:rPr>
              <a:t>被除数</a:t>
            </a:r>
            <a:r>
              <a:rPr lang="zh-CN" altLang="en-US" dirty="0"/>
              <a:t>的符号</a:t>
            </a:r>
            <a:r>
              <a:rPr lang="zh-CN" altLang="en-US" dirty="0">
                <a:latin typeface="宋体" charset="-122"/>
              </a:rPr>
              <a:t>⊕</a:t>
            </a:r>
            <a:r>
              <a:rPr lang="zh-CN" altLang="en-US" dirty="0">
                <a:solidFill>
                  <a:srgbClr val="FF0066"/>
                </a:solidFill>
              </a:rPr>
              <a:t>除数</a:t>
            </a:r>
            <a:r>
              <a:rPr lang="zh-CN" altLang="en-US" dirty="0"/>
              <a:t>的符号</a:t>
            </a:r>
          </a:p>
          <a:p>
            <a:pPr marL="541338" indent="-541338">
              <a:buSzTx/>
              <a:buFont typeface="Wingdings" pitchFamily="2" charset="2"/>
              <a:buAutoNum type="circleNumDbPlain"/>
            </a:pPr>
            <a:r>
              <a:rPr lang="en-US" altLang="zh-CN" dirty="0"/>
              <a:t>|</a:t>
            </a:r>
            <a:r>
              <a:rPr lang="zh-CN" altLang="en-US" dirty="0"/>
              <a:t>商</a:t>
            </a:r>
            <a:r>
              <a:rPr lang="en-US" altLang="zh-CN" dirty="0"/>
              <a:t>|</a:t>
            </a:r>
            <a:r>
              <a:rPr lang="zh-CN" altLang="en-US" dirty="0"/>
              <a:t>＝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|÷|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endParaRPr lang="zh-CN" altLang="en-US" dirty="0"/>
          </a:p>
          <a:p>
            <a:pPr marL="541338" indent="-541338">
              <a:buSzTx/>
              <a:buFont typeface="Wingdings" pitchFamily="2" charset="2"/>
              <a:buAutoNum type="circleNumDbPlain"/>
            </a:pPr>
            <a:r>
              <a:rPr lang="zh-CN" altLang="en-US" dirty="0"/>
              <a:t>将商的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符号</a:t>
            </a:r>
            <a:r>
              <a:rPr lang="zh-CN" altLang="en-US" dirty="0"/>
              <a:t>与商的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值</a:t>
            </a:r>
            <a:r>
              <a:rPr lang="zh-CN" altLang="en-US" dirty="0"/>
              <a:t>拼接在一起。</a:t>
            </a:r>
          </a:p>
        </p:txBody>
      </p:sp>
      <p:sp>
        <p:nvSpPr>
          <p:cNvPr id="144179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原码除法的法则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94" name="Rectangle 30"/>
          <p:cNvSpPr>
            <a:spLocks noChangeArrowheads="1"/>
          </p:cNvSpPr>
          <p:nvPr/>
        </p:nvSpPr>
        <p:spPr bwMode="auto">
          <a:xfrm>
            <a:off x="682625" y="3716338"/>
            <a:ext cx="79930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CC0099"/>
                </a:solidFill>
                <a:cs typeface="Times New Roman" pitchFamily="18" charset="0"/>
              </a:rPr>
              <a:t>被除数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余数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每次减去右移</a:t>
            </a:r>
            <a:b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</a:b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一次后的</a:t>
            </a:r>
            <a:r>
              <a:rPr lang="zh-CN" altLang="en-US" dirty="0">
                <a:solidFill>
                  <a:srgbClr val="CC0099"/>
                </a:solidFill>
                <a:cs typeface="Times New Roman" pitchFamily="18" charset="0"/>
              </a:rPr>
              <a:t>除数</a:t>
            </a: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，决定上商。</a:t>
            </a:r>
          </a:p>
          <a:p>
            <a:pPr marL="355600" indent="-3556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cs typeface="Times New Roman" pitchFamily="18" charset="0"/>
              </a:rPr>
              <a:t>实际构成除法器时：</a:t>
            </a:r>
          </a:p>
          <a:p>
            <a:pPr marL="630238" lvl="1" indent="-274638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保持</a:t>
            </a:r>
            <a:r>
              <a:rPr lang="zh-CN" altLang="en-US" sz="2400" dirty="0">
                <a:solidFill>
                  <a:srgbClr val="FF6600"/>
                </a:solidFill>
                <a:cs typeface="Times New Roman" pitchFamily="18" charset="0"/>
              </a:rPr>
              <a:t>除数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的位置不动，而每次</a:t>
            </a:r>
            <a:r>
              <a:rPr lang="zh-CN" altLang="en-US" sz="2400" dirty="0">
                <a:solidFill>
                  <a:srgbClr val="FF6600"/>
                </a:solidFill>
                <a:cs typeface="Times New Roman" pitchFamily="18" charset="0"/>
              </a:rPr>
              <a:t>余数</a:t>
            </a:r>
            <a:r>
              <a:rPr lang="zh-CN" altLang="en-US" sz="2400" dirty="0">
                <a:solidFill>
                  <a:srgbClr val="0000FF"/>
                </a:solidFill>
                <a:cs typeface="Times New Roman" pitchFamily="18" charset="0"/>
              </a:rPr>
              <a:t>左移一次。</a:t>
            </a:r>
          </a:p>
          <a:p>
            <a:pPr marL="630238" lvl="1" indent="-274638" algn="l">
              <a:spcBef>
                <a:spcPct val="20000"/>
              </a:spcBef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</a:rPr>
              <a:t>CPU</a:t>
            </a:r>
            <a:r>
              <a:rPr lang="zh-CN" altLang="en-US" sz="2400" dirty="0">
                <a:solidFill>
                  <a:srgbClr val="0000FF"/>
                </a:solidFill>
              </a:rPr>
              <a:t>中，必须减过之后方能判断余数是否够减，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zh-CN" altLang="en-US" sz="2400" dirty="0">
                <a:solidFill>
                  <a:srgbClr val="0000FF"/>
                </a:solidFill>
              </a:rPr>
              <a:t>当发现不够减时，在下面操作之前必须</a:t>
            </a:r>
            <a:r>
              <a:rPr lang="zh-CN" altLang="en-US" sz="2400" dirty="0">
                <a:solidFill>
                  <a:srgbClr val="FF6600"/>
                </a:solidFill>
                <a:cs typeface="Times New Roman" pitchFamily="18" charset="0"/>
              </a:rPr>
              <a:t>恢复余数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B6607-1DF7-4BC3-940C-4480CB6BA04B}" type="slidenum">
              <a:rPr lang="zh-CN" altLang="en-US"/>
              <a:pPr/>
              <a:t>75</a:t>
            </a:fld>
            <a:endParaRPr lang="en-US" altLang="zh-CN"/>
          </a:p>
        </p:txBody>
      </p:sp>
      <p:grpSp>
        <p:nvGrpSpPr>
          <p:cNvPr id="1444892" name="Group 28"/>
          <p:cNvGrpSpPr>
            <a:grpSpLocks/>
          </p:cNvGrpSpPr>
          <p:nvPr/>
        </p:nvGrpSpPr>
        <p:grpSpPr bwMode="auto">
          <a:xfrm>
            <a:off x="7104063" y="1820863"/>
            <a:ext cx="687387" cy="3097212"/>
            <a:chOff x="2797" y="1117"/>
            <a:chExt cx="433" cy="1951"/>
          </a:xfrm>
        </p:grpSpPr>
        <p:sp>
          <p:nvSpPr>
            <p:cNvPr id="1444888" name="Line 24"/>
            <p:cNvSpPr>
              <a:spLocks noChangeShapeType="1"/>
            </p:cNvSpPr>
            <p:nvPr/>
          </p:nvSpPr>
          <p:spPr bwMode="auto">
            <a:xfrm>
              <a:off x="2797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89" name="Line 25"/>
            <p:cNvSpPr>
              <a:spLocks noChangeShapeType="1"/>
            </p:cNvSpPr>
            <p:nvPr/>
          </p:nvSpPr>
          <p:spPr bwMode="auto">
            <a:xfrm>
              <a:off x="2955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0" name="Line 26"/>
            <p:cNvSpPr>
              <a:spLocks noChangeShapeType="1"/>
            </p:cNvSpPr>
            <p:nvPr/>
          </p:nvSpPr>
          <p:spPr bwMode="auto">
            <a:xfrm>
              <a:off x="3093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1" name="Line 27"/>
            <p:cNvSpPr>
              <a:spLocks noChangeShapeType="1"/>
            </p:cNvSpPr>
            <p:nvPr/>
          </p:nvSpPr>
          <p:spPr bwMode="auto">
            <a:xfrm>
              <a:off x="3230" y="1117"/>
              <a:ext cx="0" cy="195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2592387"/>
          </a:xfrm>
        </p:spPr>
        <p:txBody>
          <a:bodyPr/>
          <a:lstStyle/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＝</a:t>
            </a:r>
            <a:r>
              <a:rPr lang="en-US" altLang="zh-CN"/>
              <a:t>0.1011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＝</a:t>
            </a:r>
            <a:r>
              <a:rPr lang="en-US" altLang="zh-CN"/>
              <a:t>0.1101</a:t>
            </a:r>
            <a:r>
              <a:rPr lang="zh-CN" altLang="en-US"/>
              <a:t>，求</a:t>
            </a:r>
            <a:r>
              <a:rPr lang="en-US" altLang="zh-CN"/>
              <a:t>X÷Y</a:t>
            </a:r>
            <a:r>
              <a:rPr lang="zh-CN" altLang="en-US"/>
              <a:t>＝？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en-US" altLang="zh-CN"/>
              <a:t>	X÷Y</a:t>
            </a:r>
            <a:r>
              <a:rPr lang="zh-CN" altLang="en-US"/>
              <a:t>＝</a:t>
            </a:r>
            <a:r>
              <a:rPr lang="en-US" altLang="zh-CN"/>
              <a:t>0.1101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	余数＝</a:t>
            </a:r>
            <a:r>
              <a:rPr lang="en-US" altLang="zh-CN"/>
              <a:t>0.0111×2</a:t>
            </a:r>
            <a:r>
              <a:rPr lang="en-US" altLang="zh-CN" baseline="50000"/>
              <a:t>-4</a:t>
            </a:r>
          </a:p>
          <a:p>
            <a:pPr marL="0" indent="0">
              <a:buSzTx/>
              <a:buFont typeface="Wingdings" pitchFamily="2" charset="2"/>
              <a:buNone/>
            </a:pPr>
            <a:r>
              <a:rPr lang="zh-CN" altLang="en-US"/>
              <a:t>	商的符号＝</a:t>
            </a:r>
            <a:r>
              <a:rPr lang="en-US" altLang="zh-CN"/>
              <a:t>0</a:t>
            </a:r>
            <a:r>
              <a:rPr lang="en-US" altLang="zh-CN">
                <a:latin typeface="宋体" charset="-122"/>
              </a:rPr>
              <a:t>⊕</a:t>
            </a:r>
            <a:r>
              <a:rPr lang="en-US" altLang="zh-CN"/>
              <a:t>0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</p:txBody>
      </p:sp>
      <p:sp>
        <p:nvSpPr>
          <p:cNvPr id="144486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原码除法的法则</a:t>
            </a:r>
          </a:p>
        </p:txBody>
      </p:sp>
      <p:sp>
        <p:nvSpPr>
          <p:cNvPr id="1444869" name="Text Box 5"/>
          <p:cNvSpPr txBox="1">
            <a:spLocks noChangeArrowheads="1"/>
          </p:cNvSpPr>
          <p:nvPr/>
        </p:nvSpPr>
        <p:spPr bwMode="auto">
          <a:xfrm>
            <a:off x="5722938" y="2200275"/>
            <a:ext cx="17287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1011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44870" name="Text Box 6"/>
          <p:cNvSpPr txBox="1">
            <a:spLocks noChangeArrowheads="1"/>
          </p:cNvSpPr>
          <p:nvPr/>
        </p:nvSpPr>
        <p:spPr bwMode="auto">
          <a:xfrm>
            <a:off x="6083300" y="2540000"/>
            <a:ext cx="13684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110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1" name="Text Box 7"/>
          <p:cNvSpPr txBox="1">
            <a:spLocks noChangeArrowheads="1"/>
          </p:cNvSpPr>
          <p:nvPr/>
        </p:nvSpPr>
        <p:spPr bwMode="auto">
          <a:xfrm>
            <a:off x="6516688" y="1773238"/>
            <a:ext cx="1582737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</a:t>
            </a:r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3" name="Text Box 9"/>
          <p:cNvSpPr txBox="1">
            <a:spLocks noChangeArrowheads="1"/>
          </p:cNvSpPr>
          <p:nvPr/>
        </p:nvSpPr>
        <p:spPr bwMode="auto">
          <a:xfrm>
            <a:off x="5940425" y="2986088"/>
            <a:ext cx="172878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100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444874" name="Text Box 10"/>
          <p:cNvSpPr txBox="1">
            <a:spLocks noChangeArrowheads="1"/>
          </p:cNvSpPr>
          <p:nvPr/>
        </p:nvSpPr>
        <p:spPr bwMode="auto">
          <a:xfrm>
            <a:off x="6299200" y="3763963"/>
            <a:ext cx="18002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01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00</a:t>
            </a:r>
          </a:p>
        </p:txBody>
      </p:sp>
      <p:sp>
        <p:nvSpPr>
          <p:cNvPr id="1444875" name="Text Box 11"/>
          <p:cNvSpPr txBox="1">
            <a:spLocks noChangeArrowheads="1"/>
          </p:cNvSpPr>
          <p:nvPr/>
        </p:nvSpPr>
        <p:spPr bwMode="auto">
          <a:xfrm>
            <a:off x="6154738" y="3330575"/>
            <a:ext cx="1512887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</a:t>
            </a:r>
            <a:r>
              <a:rPr lang="en-US" altLang="zh-CN"/>
              <a:t> </a:t>
            </a:r>
            <a:r>
              <a:rPr lang="en-US" altLang="zh-CN">
                <a:latin typeface="Courier New" pitchFamily="49" charset="0"/>
              </a:rPr>
              <a:t>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6" name="Text Box 12"/>
          <p:cNvSpPr txBox="1">
            <a:spLocks noChangeArrowheads="1"/>
          </p:cNvSpPr>
          <p:nvPr/>
        </p:nvSpPr>
        <p:spPr bwMode="auto">
          <a:xfrm>
            <a:off x="6875463" y="4540250"/>
            <a:ext cx="122555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0111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7" name="Text Box 13"/>
          <p:cNvSpPr txBox="1">
            <a:spLocks noChangeArrowheads="1"/>
          </p:cNvSpPr>
          <p:nvPr/>
        </p:nvSpPr>
        <p:spPr bwMode="auto">
          <a:xfrm>
            <a:off x="6875463" y="4103688"/>
            <a:ext cx="122555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444879" name="Line 15"/>
          <p:cNvSpPr>
            <a:spLocks noChangeShapeType="1"/>
          </p:cNvSpPr>
          <p:nvPr/>
        </p:nvSpPr>
        <p:spPr bwMode="auto">
          <a:xfrm>
            <a:off x="6084888" y="2205038"/>
            <a:ext cx="187166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0" name="Freeform 16"/>
          <p:cNvSpPr>
            <a:spLocks/>
          </p:cNvSpPr>
          <p:nvPr/>
        </p:nvSpPr>
        <p:spPr bwMode="auto">
          <a:xfrm>
            <a:off x="5938838" y="2214563"/>
            <a:ext cx="144462" cy="504825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227" y="408"/>
              </a:cxn>
              <a:cxn ang="0">
                <a:pos x="0" y="590"/>
              </a:cxn>
            </a:cxnLst>
            <a:rect l="0" t="0" r="r" b="b"/>
            <a:pathLst>
              <a:path w="272" h="590">
                <a:moveTo>
                  <a:pt x="272" y="0"/>
                </a:moveTo>
                <a:cubicBezTo>
                  <a:pt x="272" y="155"/>
                  <a:pt x="272" y="310"/>
                  <a:pt x="227" y="408"/>
                </a:cubicBezTo>
                <a:cubicBezTo>
                  <a:pt x="182" y="506"/>
                  <a:pt x="91" y="548"/>
                  <a:pt x="0" y="59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1" name="Line 17"/>
          <p:cNvSpPr>
            <a:spLocks noChangeShapeType="1"/>
          </p:cNvSpPr>
          <p:nvPr/>
        </p:nvSpPr>
        <p:spPr bwMode="auto">
          <a:xfrm>
            <a:off x="6281738" y="3044825"/>
            <a:ext cx="1241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2" name="Line 18"/>
          <p:cNvSpPr>
            <a:spLocks noChangeShapeType="1"/>
          </p:cNvSpPr>
          <p:nvPr/>
        </p:nvSpPr>
        <p:spPr bwMode="auto">
          <a:xfrm>
            <a:off x="6515100" y="3816350"/>
            <a:ext cx="151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83" name="Line 19"/>
          <p:cNvSpPr>
            <a:spLocks noChangeShapeType="1"/>
          </p:cNvSpPr>
          <p:nvPr/>
        </p:nvSpPr>
        <p:spPr bwMode="auto">
          <a:xfrm>
            <a:off x="7018338" y="4600575"/>
            <a:ext cx="1042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893" name="Text Box 29"/>
          <p:cNvSpPr txBox="1">
            <a:spLocks noChangeArrowheads="1"/>
          </p:cNvSpPr>
          <p:nvPr/>
        </p:nvSpPr>
        <p:spPr bwMode="auto">
          <a:xfrm>
            <a:off x="4787900" y="2181225"/>
            <a:ext cx="12969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/>
              <a:t>.</a:t>
            </a:r>
            <a:r>
              <a:rPr lang="en-US" altLang="zh-CN">
                <a:latin typeface="Courier New" pitchFamily="49" charset="0"/>
              </a:rPr>
              <a:t>1101</a:t>
            </a:r>
            <a:endParaRPr lang="en-US" altLang="zh-CN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444899" name="Group 35"/>
          <p:cNvGrpSpPr>
            <a:grpSpLocks/>
          </p:cNvGrpSpPr>
          <p:nvPr/>
        </p:nvGrpSpPr>
        <p:grpSpPr bwMode="auto">
          <a:xfrm>
            <a:off x="6227763" y="2133600"/>
            <a:ext cx="630237" cy="2781300"/>
            <a:chOff x="3923" y="1344"/>
            <a:chExt cx="397" cy="1769"/>
          </a:xfrm>
        </p:grpSpPr>
        <p:sp>
          <p:nvSpPr>
            <p:cNvPr id="1444895" name="Line 31"/>
            <p:cNvSpPr>
              <a:spLocks noChangeShapeType="1"/>
            </p:cNvSpPr>
            <p:nvPr/>
          </p:nvSpPr>
          <p:spPr bwMode="auto">
            <a:xfrm>
              <a:off x="392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6" name="Line 32"/>
            <p:cNvSpPr>
              <a:spLocks noChangeShapeType="1"/>
            </p:cNvSpPr>
            <p:nvPr/>
          </p:nvSpPr>
          <p:spPr bwMode="auto">
            <a:xfrm>
              <a:off x="405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7" name="Line 33"/>
            <p:cNvSpPr>
              <a:spLocks noChangeShapeType="1"/>
            </p:cNvSpPr>
            <p:nvPr/>
          </p:nvSpPr>
          <p:spPr bwMode="auto">
            <a:xfrm>
              <a:off x="4183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898" name="Line 34"/>
            <p:cNvSpPr>
              <a:spLocks noChangeShapeType="1"/>
            </p:cNvSpPr>
            <p:nvPr/>
          </p:nvSpPr>
          <p:spPr bwMode="auto">
            <a:xfrm>
              <a:off x="4320" y="1344"/>
              <a:ext cx="0" cy="176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4900" name="Text Box 36"/>
          <p:cNvSpPr txBox="1">
            <a:spLocks noChangeArrowheads="1"/>
          </p:cNvSpPr>
          <p:nvPr/>
        </p:nvSpPr>
        <p:spPr bwMode="auto">
          <a:xfrm>
            <a:off x="5930900" y="4541838"/>
            <a:ext cx="12239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>
                <a:solidFill>
                  <a:srgbClr val="0099FF"/>
                </a:solidFill>
              </a:rPr>
              <a:t>.</a:t>
            </a:r>
            <a:r>
              <a:rPr lang="en-US" altLang="zh-CN">
                <a:solidFill>
                  <a:srgbClr val="0099FF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444901" name="AutoShape 3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58775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4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4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4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4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4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4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2A9A2-1BDD-4D37-9865-B4E333F43BBA}" type="slidenum">
              <a:rPr lang="zh-CN" altLang="en-US"/>
              <a:pPr/>
              <a:t>76</a:t>
            </a:fld>
            <a:endParaRPr lang="en-US" altLang="zh-CN"/>
          </a:p>
        </p:txBody>
      </p:sp>
      <p:sp>
        <p:nvSpPr>
          <p:cNvPr id="14458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58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6725" y="1125538"/>
            <a:ext cx="8497888" cy="5256212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  <a:ea typeface="黑体" pitchFamily="2" charset="-122"/>
              </a:rPr>
              <a:t>定点纯小数：</a:t>
            </a:r>
          </a:p>
          <a:p>
            <a:pPr marL="355600" indent="-355600"/>
            <a:r>
              <a:rPr lang="zh-CN" altLang="en-US">
                <a:solidFill>
                  <a:srgbClr val="006600"/>
                </a:solidFill>
              </a:rPr>
              <a:t>符号位</a:t>
            </a:r>
            <a:r>
              <a:rPr lang="zh-CN" altLang="en-US"/>
              <a:t>单独处理。</a:t>
            </a:r>
          </a:p>
          <a:p>
            <a:pPr marL="355600" indent="-355600"/>
            <a:r>
              <a:rPr lang="zh-CN" altLang="en-US">
                <a:solidFill>
                  <a:srgbClr val="CC0000"/>
                </a:solidFill>
              </a:rPr>
              <a:t>被除数</a:t>
            </a:r>
            <a:r>
              <a:rPr lang="zh-CN" altLang="en-US"/>
              <a:t>左移一位，减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zh-CN" altLang="en-US"/>
              <a:t>，</a:t>
            </a:r>
          </a:p>
          <a:p>
            <a:pPr marL="990600" lvl="1" indent="-277813"/>
            <a:r>
              <a:rPr lang="zh-CN" altLang="en-US"/>
              <a:t>若够减，上商为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若不够减，上商为</a:t>
            </a:r>
            <a:r>
              <a:rPr lang="en-US" altLang="zh-CN"/>
              <a:t>0</a:t>
            </a:r>
            <a:r>
              <a:rPr lang="zh-CN" altLang="en-US"/>
              <a:t>，同时加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恢复余数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  <a:p>
            <a:pPr marL="355600" indent="-355600"/>
            <a:r>
              <a:rPr lang="zh-CN" altLang="en-US">
                <a:solidFill>
                  <a:srgbClr val="CC0000"/>
                </a:solidFill>
              </a:rPr>
              <a:t>余数</a:t>
            </a:r>
            <a:r>
              <a:rPr lang="zh-CN" altLang="en-US"/>
              <a:t>左移一位，减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zh-CN" altLang="en-US"/>
              <a:t>，</a:t>
            </a:r>
          </a:p>
          <a:p>
            <a:pPr marL="990600" lvl="1" indent="-277813"/>
            <a:r>
              <a:rPr lang="zh-CN" altLang="en-US"/>
              <a:t>若够减，上商为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若不够减，上商为</a:t>
            </a:r>
            <a:r>
              <a:rPr lang="en-US" altLang="zh-CN"/>
              <a:t>0</a:t>
            </a:r>
            <a:r>
              <a:rPr lang="zh-CN" altLang="en-US"/>
              <a:t>，同时加</a:t>
            </a:r>
            <a:r>
              <a:rPr lang="zh-CN" altLang="en-US">
                <a:solidFill>
                  <a:srgbClr val="FF0066"/>
                </a:solidFill>
              </a:rPr>
              <a:t>除数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恢复余数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  <a:p>
            <a:pPr marL="355600" indent="-355600"/>
            <a:r>
              <a:rPr lang="zh-CN" altLang="en-US"/>
              <a:t>重复上面的过程直到</a:t>
            </a:r>
            <a:r>
              <a:rPr lang="zh-CN" altLang="en-US">
                <a:solidFill>
                  <a:srgbClr val="0000FF"/>
                </a:solidFill>
              </a:rPr>
              <a:t>除尽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FF"/>
                </a:solidFill>
              </a:rPr>
              <a:t>精度</a:t>
            </a:r>
            <a:r>
              <a:rPr lang="zh-CN" altLang="en-US"/>
              <a:t>达到要求。</a:t>
            </a:r>
          </a:p>
          <a:p>
            <a:pPr marL="355600" indent="-355600"/>
            <a:r>
              <a:rPr lang="zh-CN" altLang="en-US"/>
              <a:t>拼接</a:t>
            </a:r>
            <a:r>
              <a:rPr lang="zh-CN" altLang="en-US">
                <a:solidFill>
                  <a:srgbClr val="0000FF"/>
                </a:solidFill>
              </a:rPr>
              <a:t>商符</a:t>
            </a:r>
            <a:r>
              <a:rPr lang="zh-CN" altLang="en-US"/>
              <a:t>得到商。</a:t>
            </a:r>
            <a:endParaRPr lang="en-US" altLang="zh-CN"/>
          </a:p>
        </p:txBody>
      </p: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E72309-AD63-45D5-ABDF-94A8309DB3D5}" type="slidenum">
              <a:rPr lang="zh-CN" altLang="en-US"/>
              <a:pPr/>
              <a:t>77</a:t>
            </a:fld>
            <a:endParaRPr lang="en-US" altLang="zh-CN"/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137525" cy="52562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被除数 </a:t>
            </a:r>
            <a:r>
              <a:rPr lang="en-US" altLang="zh-CN" dirty="0"/>
              <a:t>X</a:t>
            </a:r>
            <a:r>
              <a:rPr lang="zh-CN" altLang="en-US" dirty="0"/>
              <a:t>＝－</a:t>
            </a:r>
            <a:r>
              <a:rPr lang="en-US" altLang="zh-CN" dirty="0"/>
              <a:t>0.10001011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除数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利用原码恢复余数法求商及余数。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前提条件：</a:t>
            </a:r>
            <a:r>
              <a:rPr lang="en-US" altLang="zh-CN" dirty="0"/>
              <a:t>|X|</a:t>
            </a:r>
            <a:r>
              <a:rPr lang="zh-CN" altLang="en-US" dirty="0"/>
              <a:t>＜</a:t>
            </a:r>
            <a:r>
              <a:rPr lang="en-US" altLang="zh-CN" dirty="0"/>
              <a:t>|Y|</a:t>
            </a:r>
            <a:r>
              <a:rPr lang="zh-CN" altLang="en-US" dirty="0"/>
              <a:t>，</a:t>
            </a:r>
            <a:r>
              <a:rPr lang="en-US" altLang="zh-CN" dirty="0"/>
              <a:t>|Y|</a:t>
            </a:r>
            <a:r>
              <a:rPr lang="en-US" altLang="zh-CN" dirty="0">
                <a:latin typeface="+mn-ea"/>
              </a:rPr>
              <a:t>≠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1.10001011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商符＝</a:t>
            </a:r>
            <a:r>
              <a:rPr lang="en-US" altLang="zh-CN" dirty="0"/>
              <a:t>1⊕0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绝对值除法过程：</a:t>
            </a:r>
            <a:endParaRPr lang="en-US" altLang="zh-CN" dirty="0"/>
          </a:p>
        </p:txBody>
      </p:sp>
      <p:sp>
        <p:nvSpPr>
          <p:cNvPr id="144691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39212-7BF4-443A-987F-6806D1C470EE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8232" name="AutoShape 29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60362" cy="360363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8239" name="AutoShape 30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0310" y="1656377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3568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  <p:sp>
        <p:nvSpPr>
          <p:cNvPr id="76" name="矩形 75"/>
          <p:cNvSpPr/>
          <p:nvPr/>
        </p:nvSpPr>
        <p:spPr bwMode="auto">
          <a:xfrm>
            <a:off x="3491879" y="548680"/>
            <a:ext cx="4903976" cy="792088"/>
          </a:xfrm>
          <a:prstGeom prst="rect">
            <a:avLst/>
          </a:prstGeom>
          <a:solidFill>
            <a:srgbClr val="CCE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491880" y="1340767"/>
            <a:ext cx="4894738" cy="5024969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Box 4"/>
          <p:cNvSpPr txBox="1">
            <a:spLocks noChangeArrowheads="1"/>
          </p:cNvSpPr>
          <p:nvPr/>
        </p:nvSpPr>
        <p:spPr bwMode="auto">
          <a:xfrm>
            <a:off x="3427859" y="710577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39952" y="548681"/>
            <a:ext cx="242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被除数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余数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6813351" y="710577"/>
            <a:ext cx="1143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操作</a:t>
            </a:r>
          </a:p>
        </p:txBody>
      </p:sp>
      <p:cxnSp>
        <p:nvCxnSpPr>
          <p:cNvPr id="81" name="直接连接符 12"/>
          <p:cNvCxnSpPr>
            <a:cxnSpLocks noChangeShapeType="1"/>
          </p:cNvCxnSpPr>
          <p:nvPr/>
        </p:nvCxnSpPr>
        <p:spPr bwMode="auto">
          <a:xfrm>
            <a:off x="3491880" y="1340768"/>
            <a:ext cx="48965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15"/>
          <p:cNvCxnSpPr>
            <a:cxnSpLocks noChangeShapeType="1"/>
          </p:cNvCxnSpPr>
          <p:nvPr/>
        </p:nvCxnSpPr>
        <p:spPr bwMode="auto">
          <a:xfrm>
            <a:off x="4139952" y="566561"/>
            <a:ext cx="0" cy="577146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16"/>
          <p:cNvCxnSpPr>
            <a:cxnSpLocks noChangeShapeType="1"/>
          </p:cNvCxnSpPr>
          <p:nvPr/>
        </p:nvCxnSpPr>
        <p:spPr bwMode="auto">
          <a:xfrm>
            <a:off x="6156176" y="566561"/>
            <a:ext cx="0" cy="578070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TextBox 19"/>
          <p:cNvSpPr txBox="1">
            <a:spLocks noChangeArrowheads="1"/>
          </p:cNvSpPr>
          <p:nvPr/>
        </p:nvSpPr>
        <p:spPr bwMode="auto">
          <a:xfrm>
            <a:off x="3563309" y="1268760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00 1000</a:t>
            </a:r>
            <a:r>
              <a:rPr lang="en-US" altLang="zh-CN">
                <a:latin typeface="+mn-lt"/>
                <a:ea typeface="+mn-ea"/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1011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" name="TextBox 33"/>
          <p:cNvSpPr txBox="1">
            <a:spLocks noChangeArrowheads="1"/>
          </p:cNvSpPr>
          <p:nvPr/>
        </p:nvSpPr>
        <p:spPr bwMode="auto">
          <a:xfrm>
            <a:off x="6172780" y="1575160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88" name="TextBox 33"/>
          <p:cNvSpPr txBox="1">
            <a:spLocks noChangeArrowheads="1"/>
          </p:cNvSpPr>
          <p:nvPr/>
        </p:nvSpPr>
        <p:spPr bwMode="auto">
          <a:xfrm>
            <a:off x="6172768" y="1844824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cxnSp>
        <p:nvCxnSpPr>
          <p:cNvPr id="92" name="直接连接符 91"/>
          <p:cNvCxnSpPr/>
          <p:nvPr/>
        </p:nvCxnSpPr>
        <p:spPr bwMode="auto">
          <a:xfrm flipH="1">
            <a:off x="5870994" y="1672510"/>
            <a:ext cx="28518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868144" y="1681745"/>
            <a:ext cx="0" cy="91555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139952" y="926601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D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A</a:t>
            </a:r>
            <a:endParaRPr lang="zh-CN" altLang="en-US" sz="2400">
              <a:solidFill>
                <a:srgbClr val="008000"/>
              </a:solidFill>
              <a:latin typeface="+mn-lt"/>
              <a:ea typeface="+mn-ea"/>
            </a:endParaRPr>
          </a:p>
        </p:txBody>
      </p:sp>
      <p:cxnSp>
        <p:nvCxnSpPr>
          <p:cNvPr id="95" name="直接连接符 18"/>
          <p:cNvCxnSpPr>
            <a:cxnSpLocks noChangeShapeType="1"/>
          </p:cNvCxnSpPr>
          <p:nvPr/>
        </p:nvCxnSpPr>
        <p:spPr bwMode="auto">
          <a:xfrm>
            <a:off x="5148064" y="998609"/>
            <a:ext cx="0" cy="36004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12"/>
          <p:cNvCxnSpPr>
            <a:cxnSpLocks noChangeShapeType="1"/>
          </p:cNvCxnSpPr>
          <p:nvPr/>
        </p:nvCxnSpPr>
        <p:spPr bwMode="auto">
          <a:xfrm>
            <a:off x="3493021" y="566561"/>
            <a:ext cx="489540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12"/>
          <p:cNvCxnSpPr>
            <a:cxnSpLocks noChangeShapeType="1"/>
          </p:cNvCxnSpPr>
          <p:nvPr/>
        </p:nvCxnSpPr>
        <p:spPr bwMode="auto">
          <a:xfrm>
            <a:off x="4139952" y="998609"/>
            <a:ext cx="201622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0" name="TextBox 19"/>
          <p:cNvSpPr txBox="1">
            <a:spLocks noChangeArrowheads="1"/>
          </p:cNvSpPr>
          <p:nvPr/>
        </p:nvSpPr>
        <p:spPr bwMode="auto">
          <a:xfrm>
            <a:off x="3563888" y="1556792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01 0001</a:t>
            </a:r>
            <a:r>
              <a:rPr lang="en-US" altLang="zh-CN">
                <a:latin typeface="+mn-lt"/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1" name="TextBox 19"/>
          <p:cNvSpPr txBox="1">
            <a:spLocks noChangeArrowheads="1"/>
          </p:cNvSpPr>
          <p:nvPr/>
        </p:nvSpPr>
        <p:spPr bwMode="auto">
          <a:xfrm>
            <a:off x="3573124" y="1861592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直接连接符 12"/>
          <p:cNvCxnSpPr>
            <a:cxnSpLocks noChangeShapeType="1"/>
          </p:cNvCxnSpPr>
          <p:nvPr/>
        </p:nvCxnSpPr>
        <p:spPr bwMode="auto">
          <a:xfrm>
            <a:off x="3491880" y="2276872"/>
            <a:ext cx="489654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" name="TextBox 19"/>
          <p:cNvSpPr txBox="1">
            <a:spLocks noChangeArrowheads="1"/>
          </p:cNvSpPr>
          <p:nvPr/>
        </p:nvSpPr>
        <p:spPr bwMode="auto">
          <a:xfrm>
            <a:off x="3563888" y="220486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00 0011</a:t>
            </a:r>
            <a:r>
              <a:rPr lang="en-US" altLang="zh-CN">
                <a:latin typeface="+mn-lt"/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6172768" y="2214100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够减，商为</a:t>
            </a:r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135" name="TextBox 19"/>
          <p:cNvSpPr txBox="1">
            <a:spLocks noChangeArrowheads="1"/>
          </p:cNvSpPr>
          <p:nvPr/>
        </p:nvSpPr>
        <p:spPr bwMode="auto">
          <a:xfrm>
            <a:off x="3563888" y="248195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H="1">
            <a:off x="5652655" y="2605383"/>
            <a:ext cx="212436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直接连接符 138"/>
          <p:cNvCxnSpPr/>
          <p:nvPr/>
        </p:nvCxnSpPr>
        <p:spPr bwMode="auto">
          <a:xfrm>
            <a:off x="5655707" y="2605382"/>
            <a:ext cx="0" cy="145126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33"/>
          <p:cNvSpPr txBox="1">
            <a:spLocks noChangeArrowheads="1"/>
          </p:cNvSpPr>
          <p:nvPr/>
        </p:nvSpPr>
        <p:spPr bwMode="auto">
          <a:xfrm>
            <a:off x="6163544" y="2498796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42" name="TextBox 33"/>
          <p:cNvSpPr txBox="1">
            <a:spLocks noChangeArrowheads="1"/>
          </p:cNvSpPr>
          <p:nvPr/>
        </p:nvSpPr>
        <p:spPr bwMode="auto">
          <a:xfrm>
            <a:off x="6163532" y="275922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43" name="TextBox 19"/>
          <p:cNvSpPr txBox="1">
            <a:spLocks noChangeArrowheads="1"/>
          </p:cNvSpPr>
          <p:nvPr/>
        </p:nvSpPr>
        <p:spPr bwMode="auto">
          <a:xfrm>
            <a:off x="3563888" y="2766757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直接连接符 12"/>
          <p:cNvCxnSpPr>
            <a:cxnSpLocks noChangeShapeType="1"/>
          </p:cNvCxnSpPr>
          <p:nvPr/>
        </p:nvCxnSpPr>
        <p:spPr bwMode="auto">
          <a:xfrm>
            <a:off x="3501117" y="3191272"/>
            <a:ext cx="488730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Box 19"/>
          <p:cNvSpPr txBox="1">
            <a:spLocks noChangeArrowheads="1"/>
          </p:cNvSpPr>
          <p:nvPr/>
        </p:nvSpPr>
        <p:spPr bwMode="auto">
          <a:xfrm>
            <a:off x="3573124" y="309155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11 1000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D6009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33"/>
          <p:cNvSpPr txBox="1">
            <a:spLocks noChangeArrowheads="1"/>
          </p:cNvSpPr>
          <p:nvPr/>
        </p:nvSpPr>
        <p:spPr bwMode="auto">
          <a:xfrm>
            <a:off x="6163531" y="3126619"/>
            <a:ext cx="2444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不够减，商为</a:t>
            </a:r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147" name="TextBox 33"/>
          <p:cNvSpPr txBox="1">
            <a:spLocks noChangeArrowheads="1"/>
          </p:cNvSpPr>
          <p:nvPr/>
        </p:nvSpPr>
        <p:spPr bwMode="auto">
          <a:xfrm>
            <a:off x="6182004" y="3359593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＋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48" name="TextBox 19"/>
          <p:cNvSpPr txBox="1">
            <a:spLocks noChangeArrowheads="1"/>
          </p:cNvSpPr>
          <p:nvPr/>
        </p:nvSpPr>
        <p:spPr bwMode="auto">
          <a:xfrm>
            <a:off x="3573124" y="3376361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9"/>
          <p:cNvSpPr txBox="1">
            <a:spLocks noChangeArrowheads="1"/>
          </p:cNvSpPr>
          <p:nvPr/>
        </p:nvSpPr>
        <p:spPr bwMode="auto">
          <a:xfrm>
            <a:off x="3573126" y="367344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dirty="0">
              <a:solidFill>
                <a:srgbClr val="D6009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33"/>
          <p:cNvSpPr txBox="1">
            <a:spLocks noChangeArrowheads="1"/>
          </p:cNvSpPr>
          <p:nvPr/>
        </p:nvSpPr>
        <p:spPr bwMode="auto">
          <a:xfrm>
            <a:off x="6163533" y="3710388"/>
            <a:ext cx="181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恢复余数</a:t>
            </a:r>
          </a:p>
        </p:txBody>
      </p:sp>
      <p:cxnSp>
        <p:nvCxnSpPr>
          <p:cNvPr id="151" name="直接连接符 12"/>
          <p:cNvCxnSpPr>
            <a:cxnSpLocks noChangeShapeType="1"/>
          </p:cNvCxnSpPr>
          <p:nvPr/>
        </p:nvCxnSpPr>
        <p:spPr bwMode="auto">
          <a:xfrm>
            <a:off x="3501117" y="3773175"/>
            <a:ext cx="488730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TextBox 19"/>
          <p:cNvSpPr txBox="1">
            <a:spLocks noChangeArrowheads="1"/>
          </p:cNvSpPr>
          <p:nvPr/>
        </p:nvSpPr>
        <p:spPr bwMode="auto">
          <a:xfrm>
            <a:off x="3582362" y="3950529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4" name="直接连接符 153"/>
          <p:cNvCxnSpPr/>
          <p:nvPr/>
        </p:nvCxnSpPr>
        <p:spPr bwMode="auto">
          <a:xfrm flipH="1">
            <a:off x="5458691" y="4064729"/>
            <a:ext cx="193965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直接连接符 154"/>
          <p:cNvCxnSpPr/>
          <p:nvPr/>
        </p:nvCxnSpPr>
        <p:spPr bwMode="auto">
          <a:xfrm>
            <a:off x="5470980" y="4073964"/>
            <a:ext cx="0" cy="140508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TextBox 33"/>
          <p:cNvSpPr txBox="1">
            <a:spLocks noChangeArrowheads="1"/>
          </p:cNvSpPr>
          <p:nvPr/>
        </p:nvSpPr>
        <p:spPr bwMode="auto">
          <a:xfrm>
            <a:off x="6163548" y="398585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58" name="TextBox 33"/>
          <p:cNvSpPr txBox="1">
            <a:spLocks noChangeArrowheads="1"/>
          </p:cNvSpPr>
          <p:nvPr/>
        </p:nvSpPr>
        <p:spPr bwMode="auto">
          <a:xfrm>
            <a:off x="6172766" y="4227808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59" name="TextBox 19"/>
          <p:cNvSpPr txBox="1">
            <a:spLocks noChangeArrowheads="1"/>
          </p:cNvSpPr>
          <p:nvPr/>
        </p:nvSpPr>
        <p:spPr bwMode="auto">
          <a:xfrm>
            <a:off x="3573122" y="422610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0" name="直接连接符 12"/>
          <p:cNvCxnSpPr>
            <a:cxnSpLocks noChangeShapeType="1"/>
          </p:cNvCxnSpPr>
          <p:nvPr/>
        </p:nvCxnSpPr>
        <p:spPr bwMode="auto">
          <a:xfrm>
            <a:off x="3501118" y="4641393"/>
            <a:ext cx="488730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1" name="TextBox 19"/>
          <p:cNvSpPr txBox="1">
            <a:spLocks noChangeArrowheads="1"/>
          </p:cNvSpPr>
          <p:nvPr/>
        </p:nvSpPr>
        <p:spPr bwMode="auto">
          <a:xfrm>
            <a:off x="3591597" y="4532420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" name="TextBox 33"/>
          <p:cNvSpPr txBox="1">
            <a:spLocks noChangeArrowheads="1"/>
          </p:cNvSpPr>
          <p:nvPr/>
        </p:nvSpPr>
        <p:spPr bwMode="auto">
          <a:xfrm>
            <a:off x="6163531" y="4576728"/>
            <a:ext cx="2444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不够减，商为</a:t>
            </a:r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163" name="TextBox 33"/>
          <p:cNvSpPr txBox="1">
            <a:spLocks noChangeArrowheads="1"/>
          </p:cNvSpPr>
          <p:nvPr/>
        </p:nvSpPr>
        <p:spPr bwMode="auto">
          <a:xfrm>
            <a:off x="6191238" y="4791228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＋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64" name="TextBox 19"/>
          <p:cNvSpPr txBox="1">
            <a:spLocks noChangeArrowheads="1"/>
          </p:cNvSpPr>
          <p:nvPr/>
        </p:nvSpPr>
        <p:spPr bwMode="auto">
          <a:xfrm>
            <a:off x="3582358" y="4789524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5" name="直接连接符 12"/>
          <p:cNvCxnSpPr>
            <a:cxnSpLocks noChangeShapeType="1"/>
          </p:cNvCxnSpPr>
          <p:nvPr/>
        </p:nvCxnSpPr>
        <p:spPr bwMode="auto">
          <a:xfrm>
            <a:off x="3501118" y="5186339"/>
            <a:ext cx="4887306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TextBox 19"/>
          <p:cNvSpPr txBox="1">
            <a:spLocks noChangeArrowheads="1"/>
          </p:cNvSpPr>
          <p:nvPr/>
        </p:nvSpPr>
        <p:spPr bwMode="auto">
          <a:xfrm>
            <a:off x="3591597" y="508660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 dirty="0"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33"/>
          <p:cNvSpPr txBox="1">
            <a:spLocks noChangeArrowheads="1"/>
          </p:cNvSpPr>
          <p:nvPr/>
        </p:nvSpPr>
        <p:spPr bwMode="auto">
          <a:xfrm>
            <a:off x="6172771" y="5114314"/>
            <a:ext cx="1816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恢复余数</a:t>
            </a:r>
          </a:p>
        </p:txBody>
      </p:sp>
      <p:sp>
        <p:nvSpPr>
          <p:cNvPr id="168" name="TextBox 19"/>
          <p:cNvSpPr txBox="1">
            <a:spLocks noChangeArrowheads="1"/>
          </p:cNvSpPr>
          <p:nvPr/>
        </p:nvSpPr>
        <p:spPr bwMode="auto">
          <a:xfrm>
            <a:off x="3591597" y="5363693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01 1011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9" name="直接连接符 168"/>
          <p:cNvCxnSpPr/>
          <p:nvPr/>
        </p:nvCxnSpPr>
        <p:spPr bwMode="auto">
          <a:xfrm flipH="1">
            <a:off x="5209309" y="5477893"/>
            <a:ext cx="258618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/>
          <p:nvPr/>
        </p:nvCxnSpPr>
        <p:spPr bwMode="auto">
          <a:xfrm>
            <a:off x="5212362" y="5488283"/>
            <a:ext cx="0" cy="82103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TextBox 33"/>
          <p:cNvSpPr txBox="1">
            <a:spLocks noChangeArrowheads="1"/>
          </p:cNvSpPr>
          <p:nvPr/>
        </p:nvSpPr>
        <p:spPr bwMode="auto">
          <a:xfrm>
            <a:off x="6172764" y="5622497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75" name="TextBox 19"/>
          <p:cNvSpPr txBox="1">
            <a:spLocks noChangeArrowheads="1"/>
          </p:cNvSpPr>
          <p:nvPr/>
        </p:nvSpPr>
        <p:spPr bwMode="auto">
          <a:xfrm>
            <a:off x="3591592" y="5630029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6" name="直接连接符 12"/>
          <p:cNvCxnSpPr>
            <a:cxnSpLocks noChangeShapeType="1"/>
          </p:cNvCxnSpPr>
          <p:nvPr/>
        </p:nvCxnSpPr>
        <p:spPr bwMode="auto">
          <a:xfrm>
            <a:off x="3491882" y="6036084"/>
            <a:ext cx="489654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Box 33"/>
          <p:cNvSpPr txBox="1">
            <a:spLocks noChangeArrowheads="1"/>
          </p:cNvSpPr>
          <p:nvPr/>
        </p:nvSpPr>
        <p:spPr bwMode="auto">
          <a:xfrm>
            <a:off x="6172782" y="538054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78" name="TextBox 19"/>
          <p:cNvSpPr txBox="1">
            <a:spLocks noChangeArrowheads="1"/>
          </p:cNvSpPr>
          <p:nvPr/>
        </p:nvSpPr>
        <p:spPr bwMode="auto">
          <a:xfrm>
            <a:off x="3600833" y="5927111"/>
            <a:ext cx="27368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9" name="TextBox 33"/>
          <p:cNvSpPr txBox="1">
            <a:spLocks noChangeArrowheads="1"/>
          </p:cNvSpPr>
          <p:nvPr/>
        </p:nvSpPr>
        <p:spPr bwMode="auto">
          <a:xfrm>
            <a:off x="6172769" y="5973297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/>
              <a:t>够减，商为</a:t>
            </a:r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194" name="左大括号 193"/>
          <p:cNvSpPr/>
          <p:nvPr/>
        </p:nvSpPr>
        <p:spPr bwMode="auto">
          <a:xfrm rot="16200000">
            <a:off x="4589451" y="5939020"/>
            <a:ext cx="236544" cy="936103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左大括号 194"/>
          <p:cNvSpPr/>
          <p:nvPr/>
        </p:nvSpPr>
        <p:spPr bwMode="auto">
          <a:xfrm rot="16200000">
            <a:off x="5580112" y="6021288"/>
            <a:ext cx="216024" cy="792088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630117" y="6332941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商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311676" y="6333239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</a:p>
        </p:txBody>
      </p:sp>
      <p:sp>
        <p:nvSpPr>
          <p:cNvPr id="73" name="Rectangle 291"/>
          <p:cNvSpPr txBox="1">
            <a:spLocks noChangeArrowheads="1"/>
          </p:cNvSpPr>
          <p:nvPr/>
        </p:nvSpPr>
        <p:spPr bwMode="auto">
          <a:xfrm>
            <a:off x="269747" y="4293097"/>
            <a:ext cx="2890708" cy="2304256"/>
          </a:xfrm>
          <a:prstGeom prst="rect">
            <a:avLst/>
          </a:prstGeom>
          <a:solidFill>
            <a:srgbClr val="CCFF99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FF"/>
                </a:solidFill>
              </a:rPr>
              <a:t>[</a:t>
            </a:r>
            <a:r>
              <a:rPr lang="zh-CN" altLang="en-US" kern="0" dirty="0">
                <a:solidFill>
                  <a:srgbClr val="0000FF"/>
                </a:solidFill>
              </a:rPr>
              <a:t>商</a:t>
            </a:r>
            <a:r>
              <a:rPr lang="en-US" altLang="zh-CN" kern="0" dirty="0">
                <a:solidFill>
                  <a:srgbClr val="0000FF"/>
                </a:solidFill>
              </a:rPr>
              <a:t>]</a:t>
            </a:r>
            <a:r>
              <a:rPr lang="zh-CN" altLang="en-US" kern="0" baseline="-25000" dirty="0">
                <a:solidFill>
                  <a:srgbClr val="0000FF"/>
                </a:solidFill>
              </a:rPr>
              <a:t>原</a:t>
            </a:r>
            <a:r>
              <a:rPr lang="zh-CN" altLang="en-US" kern="0" dirty="0">
                <a:solidFill>
                  <a:srgbClr val="0000FF"/>
                </a:solidFill>
              </a:rPr>
              <a:t>＝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en-US" altLang="zh-CN" kern="0" dirty="0">
                <a:solidFill>
                  <a:srgbClr val="0000FF"/>
                </a:solidFill>
              </a:rPr>
              <a:t>.1001</a:t>
            </a:r>
            <a:endParaRPr lang="zh-CN" altLang="en-US" kern="0" dirty="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kern="0" dirty="0">
                <a:solidFill>
                  <a:srgbClr val="0000FF"/>
                </a:solidFill>
              </a:rPr>
              <a:t>[</a:t>
            </a:r>
            <a:r>
              <a:rPr lang="zh-CN" altLang="en-US" kern="0" dirty="0">
                <a:solidFill>
                  <a:srgbClr val="0000FF"/>
                </a:solidFill>
              </a:rPr>
              <a:t>余数</a:t>
            </a:r>
            <a:r>
              <a:rPr lang="en-US" altLang="zh-CN" kern="0" dirty="0">
                <a:solidFill>
                  <a:srgbClr val="0000FF"/>
                </a:solidFill>
              </a:rPr>
              <a:t>]</a:t>
            </a:r>
            <a:r>
              <a:rPr lang="zh-CN" altLang="en-US" kern="0" baseline="-25000" dirty="0">
                <a:solidFill>
                  <a:srgbClr val="0000FF"/>
                </a:solidFill>
              </a:rPr>
              <a:t>原</a:t>
            </a:r>
            <a:br>
              <a:rPr lang="en-US" altLang="zh-CN" kern="0" baseline="-25000" dirty="0">
                <a:solidFill>
                  <a:srgbClr val="0000FF"/>
                </a:solidFill>
              </a:rPr>
            </a:br>
            <a:r>
              <a:rPr lang="zh-CN" altLang="en-US" kern="0" dirty="0">
                <a:solidFill>
                  <a:srgbClr val="0000FF"/>
                </a:solidFill>
              </a:rPr>
              <a:t>＝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en-US" altLang="zh-CN" kern="0" dirty="0">
                <a:solidFill>
                  <a:srgbClr val="0000FF"/>
                </a:solidFill>
              </a:rPr>
              <a:t>.1101</a:t>
            </a:r>
            <a:r>
              <a:rPr lang="en-US" altLang="zh-CN" kern="0" baseline="-25000" dirty="0">
                <a:solidFill>
                  <a:srgbClr val="0000FF"/>
                </a:solidFill>
              </a:rPr>
              <a:t>2</a:t>
            </a:r>
            <a:r>
              <a:rPr lang="en-US" altLang="zh-CN" kern="0" dirty="0">
                <a:solidFill>
                  <a:srgbClr val="0000FF"/>
                </a:solidFill>
              </a:rPr>
              <a:t>×2</a:t>
            </a:r>
            <a:r>
              <a:rPr lang="en-US" altLang="zh-CN" kern="0" baseline="50000" dirty="0">
                <a:solidFill>
                  <a:srgbClr val="0000FF"/>
                </a:solidFill>
              </a:rPr>
              <a:t>-4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kern="0" dirty="0"/>
              <a:t>余数的符号与</a:t>
            </a:r>
            <a:br>
              <a:rPr lang="en-US" altLang="zh-CN" kern="0" dirty="0"/>
            </a:br>
            <a:r>
              <a:rPr lang="zh-CN" altLang="en-US" kern="0" dirty="0"/>
              <a:t>被除数一致。</a:t>
            </a:r>
            <a:r>
              <a:rPr lang="en-US" altLang="zh-CN" kern="0" dirty="0"/>
              <a:t> </a:t>
            </a:r>
          </a:p>
        </p:txBody>
      </p:sp>
      <p:sp>
        <p:nvSpPr>
          <p:cNvPr id="74" name="Rectangle 294"/>
          <p:cNvSpPr>
            <a:spLocks noChangeArrowheads="1"/>
          </p:cNvSpPr>
          <p:nvPr/>
        </p:nvSpPr>
        <p:spPr bwMode="auto">
          <a:xfrm>
            <a:off x="250825" y="1025303"/>
            <a:ext cx="3168650" cy="326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.10001011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.1110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D60093"/>
                </a:solidFill>
              </a:rPr>
              <a:t>|X|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000000"/>
                </a:solidFill>
              </a:rPr>
              <a:t>.10001011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|</a:t>
            </a:r>
            <a:r>
              <a:rPr lang="en-US" altLang="zh-CN" dirty="0">
                <a:solidFill>
                  <a:srgbClr val="D60093"/>
                </a:solidFill>
              </a:rPr>
              <a:t>Y|</a:t>
            </a: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rgbClr val="000000"/>
                </a:solidFill>
              </a:rPr>
              <a:t>.1110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[</a:t>
            </a:r>
            <a:r>
              <a:rPr lang="zh-CN" altLang="en-US" dirty="0">
                <a:solidFill>
                  <a:srgbClr val="D60093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|</a:t>
            </a:r>
            <a:r>
              <a:rPr lang="en-US" altLang="zh-CN" dirty="0">
                <a:solidFill>
                  <a:srgbClr val="D60093"/>
                </a:solidFill>
              </a:rPr>
              <a:t>Y|</a:t>
            </a: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D60093"/>
                </a:solidFill>
                <a:cs typeface="Times New Roman" pitchFamily="18" charset="0"/>
              </a:rPr>
              <a:t>补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1.0010</a:t>
            </a:r>
            <a:endParaRPr lang="zh-CN" altLang="en-US" dirty="0"/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商符＝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⊕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algn="l">
              <a:spcBef>
                <a:spcPts val="2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D60093"/>
                </a:solidFill>
              </a:rPr>
              <a:t>绝对值</a:t>
            </a:r>
            <a:r>
              <a:rPr lang="zh-CN" altLang="en-US" dirty="0">
                <a:solidFill>
                  <a:srgbClr val="6600FF"/>
                </a:solidFill>
              </a:rPr>
              <a:t>除法</a:t>
            </a:r>
            <a:r>
              <a:rPr lang="zh-CN" altLang="en-US" dirty="0"/>
              <a:t>过程：</a:t>
            </a:r>
            <a:endParaRPr lang="en-US" altLang="zh-CN" dirty="0"/>
          </a:p>
        </p:txBody>
      </p:sp>
      <p:sp>
        <p:nvSpPr>
          <p:cNvPr id="3" name="箭头: 燕尾形 2">
            <a:extLst>
              <a:ext uri="{FF2B5EF4-FFF2-40B4-BE49-F238E27FC236}">
                <a16:creationId xmlns:a16="http://schemas.microsoft.com/office/drawing/2014/main" id="{85F51899-CB71-4A57-8967-09072F14B36A}"/>
              </a:ext>
            </a:extLst>
          </p:cNvPr>
          <p:cNvSpPr/>
          <p:nvPr/>
        </p:nvSpPr>
        <p:spPr bwMode="auto">
          <a:xfrm>
            <a:off x="3200612" y="3813996"/>
            <a:ext cx="475805" cy="218891"/>
          </a:xfrm>
          <a:prstGeom prst="notchedRightArrow">
            <a:avLst>
              <a:gd name="adj1" fmla="val 50000"/>
              <a:gd name="adj2" fmla="val 99645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7" name="箭头: 燕尾形 86">
            <a:extLst>
              <a:ext uri="{FF2B5EF4-FFF2-40B4-BE49-F238E27FC236}">
                <a16:creationId xmlns:a16="http://schemas.microsoft.com/office/drawing/2014/main" id="{C5432E1D-9374-411A-82F2-CF96C6EFC555}"/>
              </a:ext>
            </a:extLst>
          </p:cNvPr>
          <p:cNvSpPr/>
          <p:nvPr/>
        </p:nvSpPr>
        <p:spPr bwMode="auto">
          <a:xfrm>
            <a:off x="3200612" y="2619494"/>
            <a:ext cx="475805" cy="218891"/>
          </a:xfrm>
          <a:prstGeom prst="notchedRightArrow">
            <a:avLst>
              <a:gd name="adj1" fmla="val 50000"/>
              <a:gd name="adj2" fmla="val 99645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9" name="箭头: 燕尾形 88">
            <a:extLst>
              <a:ext uri="{FF2B5EF4-FFF2-40B4-BE49-F238E27FC236}">
                <a16:creationId xmlns:a16="http://schemas.microsoft.com/office/drawing/2014/main" id="{EBFC1F99-73D7-48D9-B338-7327FCB71724}"/>
              </a:ext>
            </a:extLst>
          </p:cNvPr>
          <p:cNvSpPr/>
          <p:nvPr/>
        </p:nvSpPr>
        <p:spPr bwMode="auto">
          <a:xfrm>
            <a:off x="3206331" y="4100332"/>
            <a:ext cx="475805" cy="218891"/>
          </a:xfrm>
          <a:prstGeom prst="notchedRightArrow">
            <a:avLst>
              <a:gd name="adj1" fmla="val 50000"/>
              <a:gd name="adj2" fmla="val 99645"/>
            </a:avLst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0" name="箭头: 燕尾形 89">
            <a:extLst>
              <a:ext uri="{FF2B5EF4-FFF2-40B4-BE49-F238E27FC236}">
                <a16:creationId xmlns:a16="http://schemas.microsoft.com/office/drawing/2014/main" id="{E735FEEB-0997-4E79-B54C-547CE22B43FF}"/>
              </a:ext>
            </a:extLst>
          </p:cNvPr>
          <p:cNvSpPr/>
          <p:nvPr/>
        </p:nvSpPr>
        <p:spPr bwMode="auto">
          <a:xfrm>
            <a:off x="3215040" y="5243751"/>
            <a:ext cx="475805" cy="218891"/>
          </a:xfrm>
          <a:prstGeom prst="notchedRightArrow">
            <a:avLst>
              <a:gd name="adj1" fmla="val 50000"/>
              <a:gd name="adj2" fmla="val 99645"/>
            </a:avLst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500"/>
                            </p:stCondLst>
                            <p:childTnLst>
                              <p:par>
                                <p:cTn id="3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500"/>
                            </p:stCondLst>
                            <p:childTnLst>
                              <p:par>
                                <p:cTn id="4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/>
      <p:bldP spid="79" grpId="0"/>
      <p:bldP spid="80" grpId="0"/>
      <p:bldP spid="84" grpId="0"/>
      <p:bldP spid="86" grpId="0"/>
      <p:bldP spid="88" grpId="0"/>
      <p:bldP spid="94" grpId="0"/>
      <p:bldP spid="130" grpId="0"/>
      <p:bldP spid="131" grpId="0"/>
      <p:bldP spid="133" grpId="0"/>
      <p:bldP spid="134" grpId="0"/>
      <p:bldP spid="135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0" grpId="0"/>
      <p:bldP spid="153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6" grpId="0"/>
      <p:bldP spid="167" grpId="0"/>
      <p:bldP spid="168" grpId="0"/>
      <p:bldP spid="174" grpId="0"/>
      <p:bldP spid="175" grpId="0"/>
      <p:bldP spid="177" grpId="0"/>
      <p:bldP spid="178" grpId="0"/>
      <p:bldP spid="179" grpId="0"/>
      <p:bldP spid="194" grpId="0" animBg="1"/>
      <p:bldP spid="195" grpId="0" animBg="1"/>
      <p:bldP spid="196" grpId="0"/>
      <p:bldP spid="197" grpId="0"/>
      <p:bldP spid="73" grpId="0" build="p" animBg="1"/>
      <p:bldP spid="3" grpId="0" animBg="1"/>
      <p:bldP spid="87" grpId="0" animBg="1"/>
      <p:bldP spid="89" grpId="0" animBg="1"/>
      <p:bldP spid="9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39212-7BF4-443A-987F-6806D1C470EE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graphicFrame>
        <p:nvGraphicFramePr>
          <p:cNvPr id="1448229" name="Group 293"/>
          <p:cNvGraphicFramePr>
            <a:graphicFrameLocks noGrp="1"/>
          </p:cNvGraphicFramePr>
          <p:nvPr/>
        </p:nvGraphicFramePr>
        <p:xfrm>
          <a:off x="3348038" y="549275"/>
          <a:ext cx="5256212" cy="603504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够减，商为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不够减，商为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恢复余数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不够减，商为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恢复余数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够减，商为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2" name="Group 295"/>
          <p:cNvGrpSpPr>
            <a:grpSpLocks/>
          </p:cNvGrpSpPr>
          <p:nvPr/>
        </p:nvGrpSpPr>
        <p:grpSpPr bwMode="auto">
          <a:xfrm>
            <a:off x="5076825" y="1196975"/>
            <a:ext cx="1079500" cy="5327650"/>
            <a:chOff x="2971" y="754"/>
            <a:chExt cx="680" cy="3356"/>
          </a:xfrm>
        </p:grpSpPr>
        <p:sp>
          <p:nvSpPr>
            <p:cNvPr id="1448219" name="Line 283"/>
            <p:cNvSpPr>
              <a:spLocks noChangeShapeType="1"/>
            </p:cNvSpPr>
            <p:nvPr/>
          </p:nvSpPr>
          <p:spPr bwMode="auto">
            <a:xfrm flipH="1">
              <a:off x="3470" y="754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0" name="Line 284"/>
            <p:cNvSpPr>
              <a:spLocks noChangeShapeType="1"/>
            </p:cNvSpPr>
            <p:nvPr/>
          </p:nvSpPr>
          <p:spPr bwMode="auto">
            <a:xfrm>
              <a:off x="3470" y="754"/>
              <a:ext cx="0" cy="63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1" name="Line 285"/>
            <p:cNvSpPr>
              <a:spLocks noChangeShapeType="1"/>
            </p:cNvSpPr>
            <p:nvPr/>
          </p:nvSpPr>
          <p:spPr bwMode="auto">
            <a:xfrm flipH="1">
              <a:off x="3288" y="1389"/>
              <a:ext cx="18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2" name="Line 286"/>
            <p:cNvSpPr>
              <a:spLocks noChangeShapeType="1"/>
            </p:cNvSpPr>
            <p:nvPr/>
          </p:nvSpPr>
          <p:spPr bwMode="auto">
            <a:xfrm>
              <a:off x="3288" y="1389"/>
              <a:ext cx="0" cy="10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3" name="Line 287"/>
            <p:cNvSpPr>
              <a:spLocks noChangeShapeType="1"/>
            </p:cNvSpPr>
            <p:nvPr/>
          </p:nvSpPr>
          <p:spPr bwMode="auto">
            <a:xfrm flipH="1">
              <a:off x="3152" y="2478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4" name="Line 288"/>
            <p:cNvSpPr>
              <a:spLocks noChangeShapeType="1"/>
            </p:cNvSpPr>
            <p:nvPr/>
          </p:nvSpPr>
          <p:spPr bwMode="auto">
            <a:xfrm>
              <a:off x="3152" y="2478"/>
              <a:ext cx="0" cy="104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5" name="Line 289"/>
            <p:cNvSpPr>
              <a:spLocks noChangeShapeType="1"/>
            </p:cNvSpPr>
            <p:nvPr/>
          </p:nvSpPr>
          <p:spPr bwMode="auto">
            <a:xfrm flipH="1">
              <a:off x="2971" y="3521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8226" name="Line 290"/>
            <p:cNvSpPr>
              <a:spLocks noChangeShapeType="1"/>
            </p:cNvSpPr>
            <p:nvPr/>
          </p:nvSpPr>
          <p:spPr bwMode="auto">
            <a:xfrm>
              <a:off x="2971" y="3521"/>
              <a:ext cx="0" cy="5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48227" name="Rectangle 291"/>
          <p:cNvSpPr>
            <a:spLocks noGrp="1" noChangeArrowheads="1"/>
          </p:cNvSpPr>
          <p:nvPr>
            <p:ph type="body" idx="1"/>
          </p:nvPr>
        </p:nvSpPr>
        <p:spPr>
          <a:xfrm>
            <a:off x="395288" y="3573016"/>
            <a:ext cx="2520950" cy="2447925"/>
          </a:xfrm>
          <a:solidFill>
            <a:srgbClr val="CCFF99"/>
          </a:solidFill>
          <a:ln w="28575">
            <a:solidFill>
              <a:srgbClr val="006600"/>
            </a:solidFill>
          </a:ln>
        </p:spPr>
        <p:txBody>
          <a:bodyPr/>
          <a:lstStyle/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商＝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.1001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余数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.1101×2</a:t>
            </a:r>
            <a:r>
              <a:rPr lang="en-US" altLang="zh-CN" baseline="50000">
                <a:solidFill>
                  <a:srgbClr val="0000FF"/>
                </a:solidFill>
              </a:rPr>
              <a:t>-4</a:t>
            </a:r>
          </a:p>
          <a:p>
            <a:pPr marL="0" indent="0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/>
              <a:t>余数的符号与被除数一致。</a:t>
            </a:r>
            <a:r>
              <a:rPr lang="en-US" altLang="zh-CN"/>
              <a:t> </a:t>
            </a:r>
          </a:p>
        </p:txBody>
      </p:sp>
      <p:sp>
        <p:nvSpPr>
          <p:cNvPr id="1448230" name="Rectangle 294"/>
          <p:cNvSpPr>
            <a:spLocks noChangeArrowheads="1"/>
          </p:cNvSpPr>
          <p:nvPr/>
        </p:nvSpPr>
        <p:spPr bwMode="auto">
          <a:xfrm>
            <a:off x="250825" y="980728"/>
            <a:ext cx="316865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.10001011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.1110</a:t>
            </a: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>
                <a:solidFill>
                  <a:srgbClr val="000000"/>
                </a:solidFill>
              </a:rPr>
              <a:t>Y|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1.0010</a:t>
            </a:r>
            <a:endParaRPr lang="zh-CN" altLang="en-US"/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商符＝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⊕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/>
              <a:t>＝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l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绝对值除法过程：</a:t>
            </a:r>
            <a:endParaRPr lang="en-US" altLang="zh-CN"/>
          </a:p>
        </p:txBody>
      </p:sp>
      <p:sp>
        <p:nvSpPr>
          <p:cNvPr id="1448232" name="AutoShape 29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196975"/>
            <a:ext cx="360362" cy="360363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48235" name="Line 299"/>
          <p:cNvSpPr>
            <a:spLocks noChangeShapeType="1"/>
          </p:cNvSpPr>
          <p:nvPr/>
        </p:nvSpPr>
        <p:spPr bwMode="auto">
          <a:xfrm>
            <a:off x="5219700" y="652462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8236" name="Line 300"/>
          <p:cNvSpPr>
            <a:spLocks noChangeShapeType="1"/>
          </p:cNvSpPr>
          <p:nvPr/>
        </p:nvSpPr>
        <p:spPr bwMode="auto">
          <a:xfrm>
            <a:off x="4140200" y="65246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8237" name="Text Box 301"/>
          <p:cNvSpPr txBox="1">
            <a:spLocks noChangeArrowheads="1"/>
          </p:cNvSpPr>
          <p:nvPr/>
        </p:nvSpPr>
        <p:spPr bwMode="auto">
          <a:xfrm>
            <a:off x="5651500" y="5751513"/>
            <a:ext cx="576263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商</a:t>
            </a:r>
          </a:p>
        </p:txBody>
      </p:sp>
      <p:sp>
        <p:nvSpPr>
          <p:cNvPr id="1448238" name="Text Box 302"/>
          <p:cNvSpPr txBox="1">
            <a:spLocks noChangeArrowheads="1"/>
          </p:cNvSpPr>
          <p:nvPr/>
        </p:nvSpPr>
        <p:spPr bwMode="auto">
          <a:xfrm>
            <a:off x="4067175" y="5751513"/>
            <a:ext cx="935038" cy="48577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余数</a:t>
            </a:r>
          </a:p>
        </p:txBody>
      </p:sp>
      <p:sp>
        <p:nvSpPr>
          <p:cNvPr id="1448239" name="AutoShape 30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83568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8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227" grpId="0" build="p" animBg="1"/>
      <p:bldP spid="1448235" grpId="0" animBg="1"/>
      <p:bldP spid="1448236" grpId="0" animBg="1"/>
      <p:bldP spid="1448237" grpId="0" animBg="1"/>
      <p:bldP spid="144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509D11-3B54-483F-9620-E5401EE18ED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07413" cy="10080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若运算结果两符号分别用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表示，则判别溢出的逻辑表示式为：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zh-CN" altLang="en-US" dirty="0">
                <a:solidFill>
                  <a:srgbClr val="C00000"/>
                </a:solidFill>
              </a:rPr>
              <a:t>＝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⊕S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sp>
        <p:nvSpPr>
          <p:cNvPr id="1383431" name="Rectangle 7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双符号位判决法</a:t>
            </a:r>
          </a:p>
        </p:txBody>
      </p:sp>
      <p:sp>
        <p:nvSpPr>
          <p:cNvPr id="1383432" name="Text Box 8"/>
          <p:cNvSpPr txBox="1">
            <a:spLocks noChangeArrowheads="1"/>
          </p:cNvSpPr>
          <p:nvPr/>
        </p:nvSpPr>
        <p:spPr bwMode="auto">
          <a:xfrm>
            <a:off x="323850" y="2565400"/>
            <a:ext cx="2519363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00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1000001</a:t>
            </a:r>
          </a:p>
          <a:p>
            <a:pPr algn="r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＋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00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1000011</a:t>
            </a:r>
          </a:p>
          <a:p>
            <a:pPr algn="r">
              <a:spcBef>
                <a:spcPct val="10000"/>
              </a:spcBef>
            </a:pPr>
            <a:r>
              <a:rPr lang="en-US" altLang="zh-CN" dirty="0">
                <a:solidFill>
                  <a:srgbClr val="CC0000"/>
                </a:solidFill>
                <a:latin typeface="+mn-ea"/>
                <a:ea typeface="+mn-ea"/>
              </a:rPr>
              <a:t>01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0000100</a:t>
            </a:r>
          </a:p>
        </p:txBody>
      </p:sp>
      <p:sp>
        <p:nvSpPr>
          <p:cNvPr id="1383433" name="Line 9"/>
          <p:cNvSpPr>
            <a:spLocks noChangeShapeType="1"/>
          </p:cNvSpPr>
          <p:nvPr/>
        </p:nvSpPr>
        <p:spPr bwMode="auto">
          <a:xfrm flipV="1">
            <a:off x="714348" y="3500438"/>
            <a:ext cx="212886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83434" name="Text Box 10"/>
          <p:cNvSpPr txBox="1">
            <a:spLocks noChangeArrowheads="1"/>
          </p:cNvSpPr>
          <p:nvPr/>
        </p:nvSpPr>
        <p:spPr bwMode="auto">
          <a:xfrm>
            <a:off x="2770188" y="2565400"/>
            <a:ext cx="1511300" cy="1416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65</a:t>
            </a:r>
          </a:p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67</a:t>
            </a:r>
          </a:p>
          <a:p>
            <a:pPr algn="l">
              <a:spcBef>
                <a:spcPct val="10000"/>
              </a:spcBef>
            </a:pPr>
            <a:r>
              <a:rPr lang="en-US" altLang="zh-CN">
                <a:solidFill>
                  <a:srgbClr val="009900"/>
                </a:solidFill>
                <a:latin typeface="宋体"/>
              </a:rPr>
              <a:t>…</a:t>
            </a:r>
            <a:r>
              <a:rPr lang="en-US" altLang="zh-CN">
                <a:solidFill>
                  <a:srgbClr val="009900"/>
                </a:solidFill>
              </a:rPr>
              <a:t> </a:t>
            </a:r>
            <a:r>
              <a:rPr lang="zh-CN" altLang="en-US">
                <a:solidFill>
                  <a:srgbClr val="009900"/>
                </a:solidFill>
              </a:rPr>
              <a:t>溢出</a:t>
            </a:r>
          </a:p>
        </p:txBody>
      </p:sp>
      <p:sp>
        <p:nvSpPr>
          <p:cNvPr id="1383435" name="Rectangle 11"/>
          <p:cNvSpPr>
            <a:spLocks noChangeArrowheads="1"/>
          </p:cNvSpPr>
          <p:nvPr/>
        </p:nvSpPr>
        <p:spPr bwMode="auto">
          <a:xfrm>
            <a:off x="4427538" y="2925763"/>
            <a:ext cx="32400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OF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⊕S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发生溢出。</a:t>
            </a:r>
          </a:p>
        </p:txBody>
      </p:sp>
      <p:sp>
        <p:nvSpPr>
          <p:cNvPr id="1383436" name="Text Box 12"/>
          <p:cNvSpPr txBox="1">
            <a:spLocks noChangeArrowheads="1"/>
          </p:cNvSpPr>
          <p:nvPr/>
        </p:nvSpPr>
        <p:spPr bwMode="auto">
          <a:xfrm>
            <a:off x="684213" y="4149725"/>
            <a:ext cx="4537075" cy="22272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7188" indent="-357188" algn="l">
              <a:spcBef>
                <a:spcPct val="0"/>
              </a:spcBef>
            </a:pPr>
            <a:r>
              <a:rPr lang="zh-CN" altLang="en-US"/>
              <a:t>双符号位：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00</a:t>
            </a:r>
            <a:r>
              <a:rPr lang="zh-CN" altLang="en-US"/>
              <a:t>：不溢出，结果为正；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11</a:t>
            </a:r>
            <a:r>
              <a:rPr lang="zh-CN" altLang="en-US"/>
              <a:t>：不溢出，结果为负；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10</a:t>
            </a:r>
            <a:r>
              <a:rPr lang="zh-CN" altLang="en-US"/>
              <a:t>：溢出，负溢；</a:t>
            </a:r>
          </a:p>
          <a:p>
            <a:pPr marL="357188" indent="-357188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/>
              <a:t>01</a:t>
            </a:r>
            <a:r>
              <a:rPr lang="zh-CN" altLang="en-US"/>
              <a:t>：溢出，正溢。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43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27A2B8-9E58-4A81-A3DB-9058B491D904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705725" cy="4897437"/>
          </a:xfrm>
        </p:spPr>
        <p:txBody>
          <a:bodyPr/>
          <a:lstStyle/>
          <a:p>
            <a:pPr marL="355600" indent="-355600"/>
            <a:r>
              <a:rPr lang="zh-CN" altLang="en-US" dirty="0"/>
              <a:t>恢复余数法：不同的被除数和除数，其除的过程不规范，何时需恢复余数是不相同的，实现起来不便于控制。</a:t>
            </a:r>
          </a:p>
          <a:p>
            <a:pPr marL="355600" indent="-355600"/>
            <a:r>
              <a:rPr lang="zh-CN" altLang="en-US" dirty="0"/>
              <a:t>加减交替法：</a:t>
            </a:r>
            <a:endParaRPr lang="en-US" altLang="zh-CN" dirty="0"/>
          </a:p>
        </p:txBody>
      </p:sp>
      <p:sp>
        <p:nvSpPr>
          <p:cNvPr id="144896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恢复余数法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E5CAF-938B-42BE-AAF5-3BDCFCF74558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052513"/>
            <a:ext cx="8281987" cy="5616575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/>
              <a:t>分析恢复余数法：</a:t>
            </a:r>
          </a:p>
          <a:p>
            <a:pPr marL="361950" indent="-361950"/>
            <a:r>
              <a:rPr lang="zh-CN" altLang="en-US"/>
              <a:t>第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次余数减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/>
              <a:t>，得</a:t>
            </a:r>
            <a:r>
              <a:rPr lang="zh-CN" altLang="en-US">
                <a:solidFill>
                  <a:srgbClr val="D60093"/>
                </a:solidFill>
              </a:rPr>
              <a:t>余数</a:t>
            </a:r>
            <a:r>
              <a:rPr lang="en-US" altLang="zh-CN">
                <a:solidFill>
                  <a:srgbClr val="D60093"/>
                </a:solidFill>
              </a:rPr>
              <a:t>R</a:t>
            </a:r>
            <a:r>
              <a:rPr lang="zh-CN" altLang="en-US"/>
              <a:t>；</a:t>
            </a:r>
          </a:p>
          <a:p>
            <a:pPr marL="361950" indent="-361950"/>
            <a:r>
              <a:rPr lang="zh-CN" altLang="en-US"/>
              <a:t>若</a:t>
            </a:r>
            <a:r>
              <a:rPr lang="en-US" altLang="zh-CN"/>
              <a:t>R</a:t>
            </a:r>
            <a:r>
              <a:rPr lang="zh-CN" altLang="en-US"/>
              <a:t>＜</a:t>
            </a:r>
            <a:r>
              <a:rPr lang="en-US" altLang="zh-CN"/>
              <a:t>0</a:t>
            </a:r>
            <a:r>
              <a:rPr lang="zh-CN" altLang="en-US"/>
              <a:t>，应：</a:t>
            </a:r>
          </a:p>
          <a:p>
            <a:pPr marL="990600" lvl="1" indent="-277813"/>
            <a:r>
              <a:rPr lang="zh-CN" altLang="en-US"/>
              <a:t>恢复余数，执行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</a:t>
            </a:r>
            <a:r>
              <a:rPr lang="zh-CN" altLang="en-US"/>
              <a:t>＋</a:t>
            </a:r>
            <a:r>
              <a:rPr lang="en-US" altLang="zh-CN"/>
              <a:t>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左移一位，即</a:t>
            </a:r>
            <a:r>
              <a:rPr lang="en-US" altLang="zh-CN"/>
              <a:t>2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R+B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marL="990600" lvl="1" indent="-277813"/>
            <a:r>
              <a:rPr lang="zh-CN" altLang="en-US"/>
              <a:t>进行第 </a:t>
            </a:r>
            <a:r>
              <a:rPr lang="en-US" altLang="zh-CN" i="1"/>
              <a:t>i </a:t>
            </a:r>
            <a:r>
              <a:rPr lang="en-US" altLang="zh-CN"/>
              <a:t>+1 </a:t>
            </a:r>
            <a:r>
              <a:rPr lang="zh-CN" altLang="en-US"/>
              <a:t>次余数减</a:t>
            </a:r>
            <a:r>
              <a:rPr lang="zh-CN" altLang="en-US">
                <a:solidFill>
                  <a:srgbClr val="0000FF"/>
                </a:solidFill>
              </a:rPr>
              <a:t>除数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/>
              <a:t>操作，即：</a:t>
            </a:r>
            <a:br>
              <a:rPr lang="zh-CN" altLang="en-US"/>
            </a:br>
            <a:r>
              <a:rPr lang="en-US" altLang="zh-CN"/>
              <a:t>2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R</a:t>
            </a:r>
            <a:r>
              <a:rPr lang="zh-CN" altLang="en-US"/>
              <a:t>＋</a:t>
            </a:r>
            <a:r>
              <a:rPr lang="en-US" altLang="zh-CN"/>
              <a:t>B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－</a:t>
            </a:r>
            <a:r>
              <a:rPr lang="en-US" altLang="zh-CN"/>
              <a:t>B </a:t>
            </a:r>
            <a:r>
              <a:rPr lang="zh-CN" altLang="en-US"/>
              <a:t>＝ </a:t>
            </a:r>
            <a:r>
              <a:rPr lang="en-US" altLang="zh-CN"/>
              <a:t>2R</a:t>
            </a:r>
            <a:r>
              <a:rPr lang="zh-CN" altLang="en-US"/>
              <a:t>＋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51012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sp>
        <p:nvSpPr>
          <p:cNvPr id="1451099" name="Line 91"/>
          <p:cNvSpPr>
            <a:spLocks noChangeShapeType="1"/>
          </p:cNvSpPr>
          <p:nvPr/>
        </p:nvSpPr>
        <p:spPr bwMode="auto">
          <a:xfrm>
            <a:off x="1690688" y="4508500"/>
            <a:ext cx="1008062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0" name="Line 92"/>
          <p:cNvSpPr>
            <a:spLocks noChangeShapeType="1"/>
          </p:cNvSpPr>
          <p:nvPr/>
        </p:nvSpPr>
        <p:spPr bwMode="auto">
          <a:xfrm>
            <a:off x="2914650" y="4508500"/>
            <a:ext cx="5048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1" name="Text Box 93"/>
          <p:cNvSpPr txBox="1">
            <a:spLocks noChangeArrowheads="1"/>
          </p:cNvSpPr>
          <p:nvPr/>
        </p:nvSpPr>
        <p:spPr bwMode="auto">
          <a:xfrm>
            <a:off x="1330325" y="4797425"/>
            <a:ext cx="1655763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恢复之后的余数</a:t>
            </a:r>
          </a:p>
        </p:txBody>
      </p:sp>
      <p:sp>
        <p:nvSpPr>
          <p:cNvPr id="1451102" name="Line 94"/>
          <p:cNvSpPr>
            <a:spLocks noChangeShapeType="1"/>
          </p:cNvSpPr>
          <p:nvPr/>
        </p:nvSpPr>
        <p:spPr bwMode="auto">
          <a:xfrm>
            <a:off x="2195513" y="4508500"/>
            <a:ext cx="0" cy="3603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3" name="Text Box 95"/>
          <p:cNvSpPr txBox="1">
            <a:spLocks noChangeArrowheads="1"/>
          </p:cNvSpPr>
          <p:nvPr/>
        </p:nvSpPr>
        <p:spPr bwMode="auto">
          <a:xfrm>
            <a:off x="250825" y="4797425"/>
            <a:ext cx="1008063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左移一位</a:t>
            </a:r>
          </a:p>
        </p:txBody>
      </p:sp>
      <p:sp>
        <p:nvSpPr>
          <p:cNvPr id="1451104" name="Line 96"/>
          <p:cNvSpPr>
            <a:spLocks noChangeShapeType="1"/>
          </p:cNvSpPr>
          <p:nvPr/>
        </p:nvSpPr>
        <p:spPr bwMode="auto">
          <a:xfrm flipH="1">
            <a:off x="1114425" y="4508500"/>
            <a:ext cx="360363" cy="433388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5" name="Text Box 97"/>
          <p:cNvSpPr txBox="1">
            <a:spLocks noChangeArrowheads="1"/>
          </p:cNvSpPr>
          <p:nvPr/>
        </p:nvSpPr>
        <p:spPr bwMode="auto">
          <a:xfrm>
            <a:off x="2916238" y="4797425"/>
            <a:ext cx="2016125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第 </a:t>
            </a:r>
            <a:r>
              <a:rPr lang="en-US" altLang="zh-CN" i="1">
                <a:solidFill>
                  <a:srgbClr val="FF0066"/>
                </a:solidFill>
              </a:rPr>
              <a:t>i </a:t>
            </a:r>
            <a:r>
              <a:rPr lang="en-US" altLang="zh-CN">
                <a:solidFill>
                  <a:srgbClr val="FF0066"/>
                </a:solidFill>
              </a:rPr>
              <a:t>+1 </a:t>
            </a:r>
            <a:r>
              <a:rPr lang="zh-CN" altLang="en-US">
                <a:solidFill>
                  <a:srgbClr val="FF0066"/>
                </a:solidFill>
              </a:rPr>
              <a:t>次</a:t>
            </a:r>
            <a:br>
              <a:rPr lang="zh-CN" altLang="en-US">
                <a:solidFill>
                  <a:srgbClr val="FF0066"/>
                </a:solidFill>
              </a:rPr>
            </a:br>
            <a:r>
              <a:rPr lang="zh-CN" altLang="en-US">
                <a:solidFill>
                  <a:srgbClr val="FF0066"/>
                </a:solidFill>
              </a:rPr>
              <a:t>减除数操作</a:t>
            </a:r>
          </a:p>
        </p:txBody>
      </p:sp>
      <p:sp>
        <p:nvSpPr>
          <p:cNvPr id="1451106" name="Line 98"/>
          <p:cNvSpPr>
            <a:spLocks noChangeShapeType="1"/>
          </p:cNvSpPr>
          <p:nvPr/>
        </p:nvSpPr>
        <p:spPr bwMode="auto">
          <a:xfrm>
            <a:off x="3203575" y="4508500"/>
            <a:ext cx="142875" cy="3603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1107" name="Line 99"/>
          <p:cNvSpPr>
            <a:spLocks noChangeShapeType="1"/>
          </p:cNvSpPr>
          <p:nvPr/>
        </p:nvSpPr>
        <p:spPr bwMode="auto">
          <a:xfrm>
            <a:off x="1330325" y="4508500"/>
            <a:ext cx="2159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51112" name="Group 104"/>
          <p:cNvGrpSpPr>
            <a:grpSpLocks/>
          </p:cNvGrpSpPr>
          <p:nvPr/>
        </p:nvGrpSpPr>
        <p:grpSpPr bwMode="auto">
          <a:xfrm>
            <a:off x="4860032" y="4652963"/>
            <a:ext cx="4033837" cy="1457325"/>
            <a:chOff x="3151" y="2830"/>
            <a:chExt cx="2541" cy="918"/>
          </a:xfrm>
        </p:grpSpPr>
        <p:sp>
          <p:nvSpPr>
            <p:cNvPr id="1451111" name="Rectangle 103"/>
            <p:cNvSpPr>
              <a:spLocks noChangeArrowheads="1"/>
            </p:cNvSpPr>
            <p:nvPr/>
          </p:nvSpPr>
          <p:spPr bwMode="auto">
            <a:xfrm>
              <a:off x="3243" y="2840"/>
              <a:ext cx="2404" cy="908"/>
            </a:xfrm>
            <a:prstGeom prst="rect">
              <a:avLst/>
            </a:prstGeom>
            <a:solidFill>
              <a:srgbClr val="CCFF99"/>
            </a:solidFill>
            <a:ln w="28575" algn="ctr">
              <a:solidFill>
                <a:srgbClr val="00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08" name="Text Box 100"/>
            <p:cNvSpPr txBox="1">
              <a:spLocks noChangeArrowheads="1"/>
            </p:cNvSpPr>
            <p:nvPr/>
          </p:nvSpPr>
          <p:spPr bwMode="auto">
            <a:xfrm>
              <a:off x="3151" y="2830"/>
              <a:ext cx="2541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altLang="zh-CN"/>
                <a:t>R</a:t>
              </a:r>
              <a:r>
                <a:rPr lang="en-US" altLang="zh-CN" baseline="-25000"/>
                <a:t>-1</a:t>
              </a:r>
              <a:r>
                <a:rPr lang="en-US" altLang="zh-CN"/>
                <a:t>R</a:t>
              </a:r>
              <a:r>
                <a:rPr lang="en-US" altLang="zh-CN" baseline="-25000"/>
                <a:t>-2</a:t>
              </a:r>
              <a:r>
                <a:rPr lang="en-US" altLang="zh-CN"/>
                <a:t>R</a:t>
              </a:r>
              <a:r>
                <a:rPr lang="en-US" altLang="zh-CN" baseline="-25000"/>
                <a:t>-3</a:t>
              </a:r>
              <a:r>
                <a:rPr lang="en-US" altLang="zh-CN"/>
                <a:t>R</a:t>
              </a:r>
              <a:r>
                <a:rPr lang="en-US" altLang="zh-CN" baseline="-25000"/>
                <a:t>-4</a:t>
              </a:r>
              <a:r>
                <a:rPr lang="en-US" altLang="zh-CN"/>
                <a:t>R</a:t>
              </a:r>
              <a:r>
                <a:rPr lang="en-US" altLang="zh-CN" baseline="-25000"/>
                <a:t>-5</a:t>
              </a:r>
              <a:r>
                <a:rPr lang="en-US" altLang="zh-CN"/>
                <a:t>R</a:t>
              </a:r>
              <a:r>
                <a:rPr lang="en-US" altLang="zh-CN" baseline="-25000"/>
                <a:t>-6</a:t>
              </a:r>
              <a:r>
                <a:rPr lang="en-US" altLang="zh-CN"/>
                <a:t>R</a:t>
              </a:r>
              <a:r>
                <a:rPr lang="en-US" altLang="zh-CN" baseline="-25000"/>
                <a:t>-7</a:t>
              </a:r>
              <a:r>
                <a:rPr lang="en-US" altLang="zh-CN"/>
                <a:t>R</a:t>
              </a:r>
              <a:r>
                <a:rPr lang="en-US" altLang="zh-CN" baseline="-25000"/>
                <a:t>-8</a:t>
              </a:r>
            </a:p>
          </p:txBody>
        </p:sp>
        <p:sp>
          <p:nvSpPr>
            <p:cNvPr id="1451109" name="Text Box 101"/>
            <p:cNvSpPr txBox="1">
              <a:spLocks noChangeArrowheads="1"/>
            </p:cNvSpPr>
            <p:nvPr/>
          </p:nvSpPr>
          <p:spPr bwMode="auto">
            <a:xfrm>
              <a:off x="3334" y="3093"/>
              <a:ext cx="1760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zh-CN" altLang="en-US"/>
                <a:t>－ </a:t>
              </a:r>
              <a:r>
                <a:rPr lang="en-US" altLang="zh-CN"/>
                <a:t>B</a:t>
              </a:r>
              <a:r>
                <a:rPr lang="en-US" altLang="zh-CN" baseline="-25000"/>
                <a:t>-1</a:t>
              </a:r>
              <a:r>
                <a:rPr lang="en-US" altLang="zh-CN"/>
                <a:t>B</a:t>
              </a:r>
              <a:r>
                <a:rPr lang="en-US" altLang="zh-CN" baseline="-25000"/>
                <a:t>-2</a:t>
              </a:r>
              <a:r>
                <a:rPr lang="en-US" altLang="zh-CN"/>
                <a:t>B</a:t>
              </a:r>
              <a:r>
                <a:rPr lang="en-US" altLang="zh-CN" baseline="-25000"/>
                <a:t>-3</a:t>
              </a:r>
              <a:r>
                <a:rPr lang="en-US" altLang="zh-CN"/>
                <a:t>B</a:t>
              </a:r>
              <a:r>
                <a:rPr lang="en-US" altLang="zh-CN" baseline="-25000"/>
                <a:t>-4</a:t>
              </a:r>
            </a:p>
          </p:txBody>
        </p:sp>
        <p:sp>
          <p:nvSpPr>
            <p:cNvPr id="1451110" name="Text Box 102"/>
            <p:cNvSpPr txBox="1">
              <a:spLocks noChangeArrowheads="1"/>
            </p:cNvSpPr>
            <p:nvPr/>
          </p:nvSpPr>
          <p:spPr bwMode="auto">
            <a:xfrm>
              <a:off x="3515" y="3375"/>
              <a:ext cx="1864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zh-CN" altLang="en-US"/>
                <a:t>＋ </a:t>
              </a:r>
              <a:r>
                <a:rPr lang="en-US" altLang="zh-CN"/>
                <a:t>B</a:t>
              </a:r>
              <a:r>
                <a:rPr lang="en-US" altLang="zh-CN" baseline="-25000"/>
                <a:t>-1</a:t>
              </a:r>
              <a:r>
                <a:rPr lang="en-US" altLang="zh-CN"/>
                <a:t>B</a:t>
              </a:r>
              <a:r>
                <a:rPr lang="en-US" altLang="zh-CN" baseline="-25000"/>
                <a:t>-2</a:t>
              </a:r>
              <a:r>
                <a:rPr lang="en-US" altLang="zh-CN"/>
                <a:t>B</a:t>
              </a:r>
              <a:r>
                <a:rPr lang="en-US" altLang="zh-CN" baseline="-25000"/>
                <a:t>-3</a:t>
              </a:r>
              <a:r>
                <a:rPr lang="en-US" altLang="zh-CN"/>
                <a:t>B</a:t>
              </a:r>
              <a:r>
                <a:rPr lang="en-US" altLang="zh-CN" baseline="-25000"/>
                <a:t>-4</a:t>
              </a:r>
            </a:p>
          </p:txBody>
        </p:sp>
      </p:grpSp>
      <p:grpSp>
        <p:nvGrpSpPr>
          <p:cNvPr id="1451118" name="Group 110"/>
          <p:cNvGrpSpPr>
            <a:grpSpLocks/>
          </p:cNvGrpSpPr>
          <p:nvPr/>
        </p:nvGrpSpPr>
        <p:grpSpPr bwMode="auto">
          <a:xfrm>
            <a:off x="5579169" y="5157788"/>
            <a:ext cx="2376488" cy="431800"/>
            <a:chOff x="3560" y="3249"/>
            <a:chExt cx="1497" cy="272"/>
          </a:xfrm>
        </p:grpSpPr>
        <p:sp>
          <p:nvSpPr>
            <p:cNvPr id="1451113" name="AutoShape 105"/>
            <p:cNvSpPr>
              <a:spLocks noChangeArrowheads="1"/>
            </p:cNvSpPr>
            <p:nvPr/>
          </p:nvSpPr>
          <p:spPr bwMode="auto">
            <a:xfrm>
              <a:off x="3560" y="3249"/>
              <a:ext cx="1497" cy="272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14" name="Line 106"/>
            <p:cNvSpPr>
              <a:spLocks noChangeShapeType="1"/>
            </p:cNvSpPr>
            <p:nvPr/>
          </p:nvSpPr>
          <p:spPr bwMode="auto">
            <a:xfrm flipV="1">
              <a:off x="3696" y="3294"/>
              <a:ext cx="1271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51119" name="Group 111"/>
          <p:cNvGrpSpPr>
            <a:grpSpLocks/>
          </p:cNvGrpSpPr>
          <p:nvPr/>
        </p:nvGrpSpPr>
        <p:grpSpPr bwMode="auto">
          <a:xfrm>
            <a:off x="6083994" y="5589588"/>
            <a:ext cx="431800" cy="431800"/>
            <a:chOff x="3878" y="3521"/>
            <a:chExt cx="272" cy="272"/>
          </a:xfrm>
        </p:grpSpPr>
        <p:sp>
          <p:nvSpPr>
            <p:cNvPr id="1451115" name="Oval 107"/>
            <p:cNvSpPr>
              <a:spLocks noChangeArrowheads="1"/>
            </p:cNvSpPr>
            <p:nvPr/>
          </p:nvSpPr>
          <p:spPr bwMode="auto">
            <a:xfrm>
              <a:off x="3878" y="3521"/>
              <a:ext cx="272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116" name="Line 108"/>
            <p:cNvSpPr>
              <a:spLocks noChangeShapeType="1"/>
            </p:cNvSpPr>
            <p:nvPr/>
          </p:nvSpPr>
          <p:spPr bwMode="auto">
            <a:xfrm flipV="1">
              <a:off x="3878" y="3521"/>
              <a:ext cx="272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51117" name="Line 109"/>
          <p:cNvSpPr>
            <a:spLocks noChangeShapeType="1"/>
          </p:cNvSpPr>
          <p:nvPr/>
        </p:nvSpPr>
        <p:spPr bwMode="auto">
          <a:xfrm>
            <a:off x="5650607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31840" y="60932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rgbClr val="FF0000"/>
                </a:solidFill>
              </a:rPr>
              <a:t>＋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5816" y="566124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rgbClr val="FF0000"/>
                </a:solidFill>
              </a:rPr>
              <a:t>－</a:t>
            </a:r>
            <a:r>
              <a:rPr lang="en-US" altLang="zh-CN">
                <a:solidFill>
                  <a:srgbClr val="FF0000"/>
                </a:solidFill>
              </a:rPr>
              <a:t>2B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4152452" y="5445223"/>
            <a:ext cx="1904103" cy="503755"/>
          </a:xfrm>
          <a:custGeom>
            <a:avLst/>
            <a:gdLst>
              <a:gd name="connsiteX0" fmla="*/ 0 w 1904103"/>
              <a:gd name="connsiteY0" fmla="*/ 505610 h 505610"/>
              <a:gd name="connsiteX1" fmla="*/ 839096 w 1904103"/>
              <a:gd name="connsiteY1" fmla="*/ 430306 h 505610"/>
              <a:gd name="connsiteX2" fmla="*/ 1269402 w 1904103"/>
              <a:gd name="connsiteY2" fmla="*/ 118335 h 505610"/>
              <a:gd name="connsiteX3" fmla="*/ 1904103 w 1904103"/>
              <a:gd name="connsiteY3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4103" h="505610">
                <a:moveTo>
                  <a:pt x="0" y="505610"/>
                </a:moveTo>
                <a:cubicBezTo>
                  <a:pt x="313764" y="500231"/>
                  <a:pt x="627529" y="494852"/>
                  <a:pt x="839096" y="430306"/>
                </a:cubicBezTo>
                <a:cubicBezTo>
                  <a:pt x="1050663" y="365760"/>
                  <a:pt x="1091901" y="190053"/>
                  <a:pt x="1269402" y="118335"/>
                </a:cubicBezTo>
                <a:cubicBezTo>
                  <a:pt x="1446903" y="46617"/>
                  <a:pt x="1675503" y="23308"/>
                  <a:pt x="1904103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4152452" y="5948979"/>
            <a:ext cx="2579788" cy="419548"/>
          </a:xfrm>
          <a:custGeom>
            <a:avLst/>
            <a:gdLst>
              <a:gd name="connsiteX0" fmla="*/ 0 w 2420470"/>
              <a:gd name="connsiteY0" fmla="*/ 419548 h 419548"/>
              <a:gd name="connsiteX1" fmla="*/ 1194099 w 2420470"/>
              <a:gd name="connsiteY1" fmla="*/ 376517 h 419548"/>
              <a:gd name="connsiteX2" fmla="*/ 2420470 w 2420470"/>
              <a:gd name="connsiteY2" fmla="*/ 0 h 41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0" h="419548">
                <a:moveTo>
                  <a:pt x="0" y="419548"/>
                </a:moveTo>
                <a:lnTo>
                  <a:pt x="1194099" y="376517"/>
                </a:lnTo>
                <a:cubicBezTo>
                  <a:pt x="1597511" y="306592"/>
                  <a:pt x="2008990" y="153296"/>
                  <a:pt x="2420470" y="0"/>
                </a:cubicBezTo>
              </a:path>
            </a:pathLst>
          </a:cu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5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5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117" grpId="0" animBg="1"/>
      <p:bldP spid="28" grpId="0"/>
      <p:bldP spid="29" grpId="0"/>
      <p:bldP spid="31" grpId="0" animBg="1"/>
      <p:bldP spid="3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CC4496-4686-4BFA-A5F9-2B43724DBB90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281987" cy="4392613"/>
          </a:xfrm>
        </p:spPr>
        <p:txBody>
          <a:bodyPr/>
          <a:lstStyle/>
          <a:p>
            <a:pPr marL="361950" indent="-361950">
              <a:buFont typeface="Wingdings" pitchFamily="2" charset="2"/>
              <a:buNone/>
            </a:pPr>
            <a:r>
              <a:rPr lang="zh-CN" altLang="en-US" dirty="0">
                <a:solidFill>
                  <a:srgbClr val="FF6600"/>
                </a:solidFill>
                <a:ea typeface="黑体" pitchFamily="2" charset="-122"/>
              </a:rPr>
              <a:t>加减交替法的运算法则</a:t>
            </a:r>
            <a:r>
              <a:rPr lang="zh-CN" altLang="en-US" dirty="0">
                <a:solidFill>
                  <a:srgbClr val="FF6600"/>
                </a:solidFill>
              </a:rPr>
              <a:t>：</a:t>
            </a:r>
          </a:p>
          <a:p>
            <a:pPr marL="361950" indent="-361950"/>
            <a:r>
              <a:rPr lang="zh-CN" altLang="en-US" dirty="0"/>
              <a:t>若余数</a:t>
            </a:r>
            <a:r>
              <a:rPr lang="en-US" altLang="zh-CN" dirty="0"/>
              <a:t>R</a:t>
            </a:r>
            <a:r>
              <a:rPr lang="en-US" altLang="zh-CN" dirty="0">
                <a:latin typeface="+mn-ea"/>
              </a:rPr>
              <a:t>≥</a:t>
            </a:r>
            <a:r>
              <a:rPr lang="en-US" altLang="zh-CN" dirty="0"/>
              <a:t>0, </a:t>
            </a:r>
            <a:r>
              <a:rPr lang="zh-CN" altLang="en-US" dirty="0"/>
              <a:t>则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商</a:t>
            </a:r>
            <a:r>
              <a:rPr lang="zh-CN" altLang="en-US" dirty="0"/>
              <a:t>上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余数</a:t>
            </a:r>
            <a:r>
              <a:rPr lang="zh-CN" altLang="en-US" dirty="0">
                <a:solidFill>
                  <a:srgbClr val="0000FF"/>
                </a:solidFill>
              </a:rPr>
              <a:t>左移</a:t>
            </a:r>
            <a:r>
              <a:rPr lang="zh-CN" altLang="en-US" dirty="0"/>
              <a:t>一次，</a:t>
            </a:r>
            <a:r>
              <a:rPr lang="zh-CN" altLang="en-US" dirty="0">
                <a:solidFill>
                  <a:srgbClr val="FF0000"/>
                </a:solidFill>
              </a:rPr>
              <a:t>减</a:t>
            </a:r>
            <a:r>
              <a:rPr lang="zh-CN" altLang="en-US" dirty="0"/>
              <a:t>除数；</a:t>
            </a:r>
          </a:p>
          <a:p>
            <a:pPr marL="361950" indent="-361950"/>
            <a:r>
              <a:rPr lang="zh-CN" altLang="en-US" dirty="0"/>
              <a:t>若余数</a:t>
            </a:r>
            <a:r>
              <a:rPr lang="en-US" altLang="zh-CN" dirty="0"/>
              <a:t>R</a:t>
            </a:r>
            <a:r>
              <a:rPr lang="zh-CN" altLang="en-US" dirty="0"/>
              <a:t>＜</a:t>
            </a:r>
            <a:r>
              <a:rPr lang="en-US" altLang="zh-CN" dirty="0"/>
              <a:t>0, </a:t>
            </a:r>
            <a:r>
              <a:rPr lang="zh-CN" altLang="en-US" dirty="0"/>
              <a:t>则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商</a:t>
            </a:r>
            <a:r>
              <a:rPr lang="zh-CN" altLang="en-US" dirty="0"/>
              <a:t>上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余数</a:t>
            </a:r>
            <a:r>
              <a:rPr lang="zh-CN" altLang="en-US" dirty="0">
                <a:solidFill>
                  <a:srgbClr val="0000FF"/>
                </a:solidFill>
              </a:rPr>
              <a:t>左移</a:t>
            </a:r>
            <a:r>
              <a:rPr lang="zh-CN" altLang="en-US" dirty="0"/>
              <a:t>一次，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zh-CN" altLang="en-US" dirty="0"/>
              <a:t>除数。</a:t>
            </a:r>
          </a:p>
        </p:txBody>
      </p:sp>
      <p:sp>
        <p:nvSpPr>
          <p:cNvPr id="145203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 144"/>
          <p:cNvSpPr/>
          <p:nvPr/>
        </p:nvSpPr>
        <p:spPr bwMode="auto">
          <a:xfrm>
            <a:off x="3491880" y="620688"/>
            <a:ext cx="4680520" cy="792088"/>
          </a:xfrm>
          <a:prstGeom prst="rect">
            <a:avLst/>
          </a:prstGeom>
          <a:solidFill>
            <a:srgbClr val="CCE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491880" y="1412776"/>
            <a:ext cx="4680520" cy="468052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1961C-8F2D-427B-80A9-1AC0D05F8116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0727"/>
            <a:ext cx="2879725" cy="5688361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X</a:t>
            </a:r>
            <a:r>
              <a:rPr lang="zh-CN" altLang="en-US" sz="2400"/>
              <a:t>＝－</a:t>
            </a:r>
            <a:r>
              <a:rPr lang="en-US" altLang="zh-CN" sz="2400"/>
              <a:t>0.10001011</a:t>
            </a:r>
            <a:endParaRPr lang="zh-CN" altLang="en-US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Y</a:t>
            </a:r>
            <a:r>
              <a:rPr lang="zh-CN" altLang="en-US" sz="2400"/>
              <a:t>＝</a:t>
            </a:r>
            <a:r>
              <a:rPr lang="en-US" altLang="zh-CN" sz="2400"/>
              <a:t>0.1110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/>
              <a:t>利用原码加减交替法求商及余数。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解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.10001011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en-US" altLang="zh-CN" sz="2400">
                <a:solidFill>
                  <a:srgbClr val="000000"/>
                </a:solidFill>
              </a:rPr>
              <a:t>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     |Y|   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0.1110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>
                <a:solidFill>
                  <a:srgbClr val="000000"/>
                </a:solidFill>
              </a:rPr>
              <a:t>Y|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1.0010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商符＝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[X÷Y]</a:t>
            </a:r>
            <a:r>
              <a:rPr lang="zh-CN" altLang="en-US" sz="2400" baseline="-25000">
                <a:solidFill>
                  <a:srgbClr val="0000FF"/>
                </a:solidFill>
              </a:rPr>
              <a:t>原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.1001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余数＝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.1101×2</a:t>
            </a:r>
            <a:r>
              <a:rPr lang="en-US" altLang="zh-CN" sz="2400" baseline="3000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323850" y="528638"/>
            <a:ext cx="8516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sp>
        <p:nvSpPr>
          <p:cNvPr id="1450107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427859" y="782585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符号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9952" y="608952"/>
            <a:ext cx="242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被除数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008000"/>
                </a:solidFill>
                <a:latin typeface="+mn-ea"/>
                <a:ea typeface="+mn-ea"/>
              </a:rPr>
              <a:t>余数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)</a:t>
            </a:r>
            <a:endParaRPr lang="zh-CN" altLang="en-US" sz="240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813351" y="782585"/>
            <a:ext cx="1143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>
                <a:solidFill>
                  <a:srgbClr val="008000"/>
                </a:solidFill>
              </a:rPr>
              <a:t>操作</a:t>
            </a:r>
          </a:p>
        </p:txBody>
      </p:sp>
      <p:cxnSp>
        <p:nvCxnSpPr>
          <p:cNvPr id="20" name="直接连接符 12"/>
          <p:cNvCxnSpPr>
            <a:cxnSpLocks noChangeShapeType="1"/>
          </p:cNvCxnSpPr>
          <p:nvPr/>
        </p:nvCxnSpPr>
        <p:spPr bwMode="auto">
          <a:xfrm>
            <a:off x="3491880" y="1430657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15"/>
          <p:cNvCxnSpPr>
            <a:cxnSpLocks noChangeShapeType="1"/>
          </p:cNvCxnSpPr>
          <p:nvPr/>
        </p:nvCxnSpPr>
        <p:spPr bwMode="auto">
          <a:xfrm>
            <a:off x="4139952" y="638569"/>
            <a:ext cx="0" cy="545472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16"/>
          <p:cNvCxnSpPr>
            <a:cxnSpLocks noChangeShapeType="1"/>
          </p:cNvCxnSpPr>
          <p:nvPr/>
        </p:nvCxnSpPr>
        <p:spPr bwMode="auto">
          <a:xfrm>
            <a:off x="6156176" y="638569"/>
            <a:ext cx="0" cy="545472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3563309" y="136334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00 1000</a:t>
            </a:r>
            <a:r>
              <a:rPr lang="en-US" altLang="zh-CN">
                <a:latin typeface="+mn-lt"/>
                <a:ea typeface="+mn-ea"/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1011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直接连接符 28"/>
          <p:cNvCxnSpPr>
            <a:cxnSpLocks noChangeShapeType="1"/>
          </p:cNvCxnSpPr>
          <p:nvPr/>
        </p:nvCxnSpPr>
        <p:spPr bwMode="auto">
          <a:xfrm>
            <a:off x="3491880" y="2468770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33"/>
          <p:cNvSpPr txBox="1">
            <a:spLocks noChangeArrowheads="1"/>
          </p:cNvSpPr>
          <p:nvPr/>
        </p:nvSpPr>
        <p:spPr bwMode="auto">
          <a:xfrm>
            <a:off x="6228196" y="1721056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3563281" y="2040142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6228184" y="203123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58" name="左大括号 57"/>
          <p:cNvSpPr/>
          <p:nvPr/>
        </p:nvSpPr>
        <p:spPr bwMode="auto">
          <a:xfrm rot="16200000">
            <a:off x="4561743" y="5693379"/>
            <a:ext cx="236544" cy="936103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/>
          <p:cNvSpPr/>
          <p:nvPr/>
        </p:nvSpPr>
        <p:spPr bwMode="auto">
          <a:xfrm rot="16200000">
            <a:off x="5580112" y="5775647"/>
            <a:ext cx="216024" cy="792088"/>
          </a:xfrm>
          <a:prstGeom prst="leftBrace">
            <a:avLst>
              <a:gd name="adj1" fmla="val 44905"/>
              <a:gd name="adj2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652120" y="6105772"/>
            <a:ext cx="7143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商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83968" y="6135687"/>
            <a:ext cx="1071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余数</a:t>
            </a:r>
          </a:p>
        </p:txBody>
      </p:sp>
      <p:cxnSp>
        <p:nvCxnSpPr>
          <p:cNvPr id="62" name="直接连接符 61"/>
          <p:cNvCxnSpPr/>
          <p:nvPr/>
        </p:nvCxnSpPr>
        <p:spPr bwMode="auto">
          <a:xfrm rot="10800000">
            <a:off x="5870994" y="1790698"/>
            <a:ext cx="357190" cy="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5868144" y="179069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139952" y="998609"/>
            <a:ext cx="2016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D</a:t>
            </a:r>
            <a:r>
              <a:rPr lang="en-US" altLang="zh-CN" sz="2400">
                <a:solidFill>
                  <a:srgbClr val="008000"/>
                </a:solidFill>
                <a:latin typeface="+mn-ea"/>
                <a:ea typeface="+mn-ea"/>
              </a:rPr>
              <a:t>     </a:t>
            </a:r>
            <a:r>
              <a:rPr lang="en-US" altLang="zh-CN" sz="2400">
                <a:solidFill>
                  <a:srgbClr val="008000"/>
                </a:solidFill>
                <a:latin typeface="+mn-lt"/>
                <a:ea typeface="+mn-ea"/>
              </a:rPr>
              <a:t>A</a:t>
            </a:r>
            <a:endParaRPr lang="zh-CN" altLang="en-US" sz="2400">
              <a:solidFill>
                <a:srgbClr val="008000"/>
              </a:solidFill>
              <a:latin typeface="+mn-lt"/>
              <a:ea typeface="+mn-ea"/>
            </a:endParaRPr>
          </a:p>
        </p:txBody>
      </p:sp>
      <p:cxnSp>
        <p:nvCxnSpPr>
          <p:cNvPr id="86" name="直接连接符 18"/>
          <p:cNvCxnSpPr>
            <a:cxnSpLocks noChangeShapeType="1"/>
          </p:cNvCxnSpPr>
          <p:nvPr/>
        </p:nvCxnSpPr>
        <p:spPr bwMode="auto">
          <a:xfrm>
            <a:off x="5148064" y="1070617"/>
            <a:ext cx="0" cy="36004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12"/>
          <p:cNvCxnSpPr>
            <a:cxnSpLocks noChangeShapeType="1"/>
          </p:cNvCxnSpPr>
          <p:nvPr/>
        </p:nvCxnSpPr>
        <p:spPr bwMode="auto">
          <a:xfrm>
            <a:off x="3493021" y="638569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12"/>
          <p:cNvCxnSpPr>
            <a:cxnSpLocks noChangeShapeType="1"/>
          </p:cNvCxnSpPr>
          <p:nvPr/>
        </p:nvCxnSpPr>
        <p:spPr bwMode="auto">
          <a:xfrm>
            <a:off x="4139952" y="1070617"/>
            <a:ext cx="2016224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TextBox 19"/>
          <p:cNvSpPr txBox="1">
            <a:spLocks noChangeArrowheads="1"/>
          </p:cNvSpPr>
          <p:nvPr/>
        </p:nvSpPr>
        <p:spPr bwMode="auto">
          <a:xfrm>
            <a:off x="3563888" y="171868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01 0001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0110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9"/>
          <p:cNvSpPr txBox="1">
            <a:spLocks noChangeArrowheads="1"/>
          </p:cNvSpPr>
          <p:nvPr/>
        </p:nvSpPr>
        <p:spPr bwMode="auto">
          <a:xfrm>
            <a:off x="3563888" y="241895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00 0011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33"/>
          <p:cNvSpPr txBox="1">
            <a:spLocks noChangeArrowheads="1"/>
          </p:cNvSpPr>
          <p:nvPr/>
        </p:nvSpPr>
        <p:spPr bwMode="auto">
          <a:xfrm>
            <a:off x="6228184" y="2438769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</a:t>
            </a:r>
            <a:r>
              <a:rPr lang="zh-CN" altLang="en-US" sz="2400"/>
              <a:t>，商为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0" name="TextBox 19"/>
          <p:cNvSpPr txBox="1">
            <a:spLocks noChangeArrowheads="1"/>
          </p:cNvSpPr>
          <p:nvPr/>
        </p:nvSpPr>
        <p:spPr bwMode="auto">
          <a:xfrm>
            <a:off x="3563888" y="277899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00 0110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1" name="直接连接符 110"/>
          <p:cNvCxnSpPr/>
          <p:nvPr/>
        </p:nvCxnSpPr>
        <p:spPr bwMode="auto">
          <a:xfrm flipH="1">
            <a:off x="5652120" y="2870816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/>
          <p:nvPr/>
        </p:nvCxnSpPr>
        <p:spPr bwMode="auto">
          <a:xfrm>
            <a:off x="5652120" y="287081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33"/>
          <p:cNvSpPr txBox="1">
            <a:spLocks noChangeArrowheads="1"/>
          </p:cNvSpPr>
          <p:nvPr/>
        </p:nvSpPr>
        <p:spPr bwMode="auto">
          <a:xfrm>
            <a:off x="6228184" y="276889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18" name="TextBox 19"/>
          <p:cNvSpPr txBox="1">
            <a:spLocks noChangeArrowheads="1"/>
          </p:cNvSpPr>
          <p:nvPr/>
        </p:nvSpPr>
        <p:spPr bwMode="auto">
          <a:xfrm>
            <a:off x="3563281" y="3139030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11 0010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9" name="TextBox 33"/>
          <p:cNvSpPr txBox="1">
            <a:spLocks noChangeArrowheads="1"/>
          </p:cNvSpPr>
          <p:nvPr/>
        </p:nvSpPr>
        <p:spPr bwMode="auto">
          <a:xfrm>
            <a:off x="6228184" y="3139030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－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cxnSp>
        <p:nvCxnSpPr>
          <p:cNvPr id="120" name="直接连接符 12"/>
          <p:cNvCxnSpPr>
            <a:cxnSpLocks noChangeShapeType="1"/>
          </p:cNvCxnSpPr>
          <p:nvPr/>
        </p:nvCxnSpPr>
        <p:spPr bwMode="auto">
          <a:xfrm>
            <a:off x="3493021" y="3590897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1" name="TextBox 19"/>
          <p:cNvSpPr txBox="1">
            <a:spLocks noChangeArrowheads="1"/>
          </p:cNvSpPr>
          <p:nvPr/>
        </p:nvSpPr>
        <p:spPr bwMode="auto">
          <a:xfrm>
            <a:off x="3563888" y="351888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11 1000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33"/>
          <p:cNvSpPr txBox="1">
            <a:spLocks noChangeArrowheads="1"/>
          </p:cNvSpPr>
          <p:nvPr/>
        </p:nvSpPr>
        <p:spPr bwMode="auto">
          <a:xfrm>
            <a:off x="6228184" y="3518889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＜</a:t>
            </a:r>
            <a:r>
              <a:rPr lang="en-US" altLang="zh-CN" sz="2400"/>
              <a:t>0</a:t>
            </a:r>
            <a:r>
              <a:rPr lang="zh-CN" altLang="en-US" sz="2400"/>
              <a:t>，商为</a:t>
            </a:r>
            <a:r>
              <a:rPr lang="en-US" altLang="zh-CN" sz="2400">
                <a:solidFill>
                  <a:srgbClr val="0000FF"/>
                </a:solidFill>
              </a:rPr>
              <a:t>0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23" name="TextBox 33"/>
          <p:cNvSpPr txBox="1">
            <a:spLocks noChangeArrowheads="1"/>
          </p:cNvSpPr>
          <p:nvPr/>
        </p:nvSpPr>
        <p:spPr bwMode="auto">
          <a:xfrm>
            <a:off x="6228184" y="3878929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6228184" y="4238969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＋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25" name="TextBox 19"/>
          <p:cNvSpPr txBox="1">
            <a:spLocks noChangeArrowheads="1"/>
          </p:cNvSpPr>
          <p:nvPr/>
        </p:nvSpPr>
        <p:spPr bwMode="auto">
          <a:xfrm>
            <a:off x="3563888" y="3878929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11 0001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9"/>
          <p:cNvSpPr txBox="1">
            <a:spLocks noChangeArrowheads="1"/>
          </p:cNvSpPr>
          <p:nvPr/>
        </p:nvSpPr>
        <p:spPr bwMode="auto">
          <a:xfrm>
            <a:off x="3563888" y="4219150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7" name="直接连接符 12"/>
          <p:cNvCxnSpPr>
            <a:cxnSpLocks noChangeShapeType="1"/>
          </p:cNvCxnSpPr>
          <p:nvPr/>
        </p:nvCxnSpPr>
        <p:spPr bwMode="auto">
          <a:xfrm>
            <a:off x="3493021" y="4700931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9" name="直接连接符 128"/>
          <p:cNvCxnSpPr/>
          <p:nvPr/>
        </p:nvCxnSpPr>
        <p:spPr bwMode="auto">
          <a:xfrm flipH="1">
            <a:off x="5436096" y="3933056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/>
          <p:nvPr/>
        </p:nvCxnSpPr>
        <p:spPr bwMode="auto">
          <a:xfrm>
            <a:off x="5436096" y="395093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9"/>
          <p:cNvSpPr txBox="1">
            <a:spLocks noChangeArrowheads="1"/>
          </p:cNvSpPr>
          <p:nvPr/>
        </p:nvSpPr>
        <p:spPr bwMode="auto">
          <a:xfrm>
            <a:off x="3563888" y="4651198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" name="TextBox 33"/>
          <p:cNvSpPr txBox="1">
            <a:spLocks noChangeArrowheads="1"/>
          </p:cNvSpPr>
          <p:nvPr/>
        </p:nvSpPr>
        <p:spPr bwMode="auto">
          <a:xfrm>
            <a:off x="6228184" y="4641103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＜</a:t>
            </a:r>
            <a:r>
              <a:rPr lang="en-US" altLang="zh-CN" sz="2400"/>
              <a:t>0</a:t>
            </a:r>
            <a:r>
              <a:rPr lang="zh-CN" altLang="en-US" sz="2400"/>
              <a:t>，商为</a:t>
            </a:r>
            <a:r>
              <a:rPr lang="en-US" altLang="zh-CN" sz="2400">
                <a:solidFill>
                  <a:srgbClr val="FF6600"/>
                </a:solidFill>
              </a:rPr>
              <a:t>0</a:t>
            </a:r>
            <a:endParaRPr lang="zh-CN" altLang="en-US" sz="2400">
              <a:solidFill>
                <a:srgbClr val="FF6600"/>
              </a:solidFill>
            </a:endParaRPr>
          </a:p>
        </p:txBody>
      </p:sp>
      <p:sp>
        <p:nvSpPr>
          <p:cNvPr id="134" name="TextBox 33"/>
          <p:cNvSpPr txBox="1">
            <a:spLocks noChangeArrowheads="1"/>
          </p:cNvSpPr>
          <p:nvPr/>
        </p:nvSpPr>
        <p:spPr bwMode="auto">
          <a:xfrm>
            <a:off x="6228184" y="4953645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左移</a:t>
            </a:r>
            <a:r>
              <a:rPr lang="en-US" altLang="zh-CN" sz="2400"/>
              <a:t>1</a:t>
            </a:r>
            <a:r>
              <a:rPr lang="zh-CN" altLang="en-US" sz="2400"/>
              <a:t>位</a:t>
            </a:r>
          </a:p>
        </p:txBody>
      </p:sp>
      <p:sp>
        <p:nvSpPr>
          <p:cNvPr id="135" name="TextBox 33"/>
          <p:cNvSpPr txBox="1">
            <a:spLocks noChangeArrowheads="1"/>
          </p:cNvSpPr>
          <p:nvPr/>
        </p:nvSpPr>
        <p:spPr bwMode="auto">
          <a:xfrm>
            <a:off x="6228184" y="5271591"/>
            <a:ext cx="1643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＋</a:t>
            </a:r>
            <a:r>
              <a:rPr lang="en-US" altLang="zh-CN" sz="2400"/>
              <a:t>|Y|</a:t>
            </a:r>
            <a:endParaRPr lang="zh-CN" altLang="en-US" sz="2400"/>
          </a:p>
        </p:txBody>
      </p:sp>
      <p:sp>
        <p:nvSpPr>
          <p:cNvPr id="136" name="TextBox 19"/>
          <p:cNvSpPr txBox="1">
            <a:spLocks noChangeArrowheads="1"/>
          </p:cNvSpPr>
          <p:nvPr/>
        </p:nvSpPr>
        <p:spPr bwMode="auto">
          <a:xfrm>
            <a:off x="3563888" y="4963740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11 1111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H="1">
            <a:off x="5220072" y="5055567"/>
            <a:ext cx="213174" cy="1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直接连接符 137"/>
          <p:cNvCxnSpPr/>
          <p:nvPr/>
        </p:nvCxnSpPr>
        <p:spPr bwMode="auto">
          <a:xfrm>
            <a:off x="5220072" y="5055567"/>
            <a:ext cx="0" cy="1080120"/>
          </a:xfrm>
          <a:prstGeom prst="line">
            <a:avLst/>
          </a:prstGeom>
          <a:noFill/>
          <a:ln w="1905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TextBox 19"/>
          <p:cNvSpPr txBox="1">
            <a:spLocks noChangeArrowheads="1"/>
          </p:cNvSpPr>
          <p:nvPr/>
        </p:nvSpPr>
        <p:spPr bwMode="auto">
          <a:xfrm>
            <a:off x="3563888" y="5271591"/>
            <a:ext cx="207170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00 1110</a:t>
            </a:r>
            <a:endParaRPr lang="zh-CN" altLang="en-US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0" name="直接连接符 12"/>
          <p:cNvCxnSpPr>
            <a:cxnSpLocks noChangeShapeType="1"/>
          </p:cNvCxnSpPr>
          <p:nvPr/>
        </p:nvCxnSpPr>
        <p:spPr bwMode="auto">
          <a:xfrm>
            <a:off x="3493021" y="5703639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TextBox 19"/>
          <p:cNvSpPr txBox="1">
            <a:spLocks noChangeArrowheads="1"/>
          </p:cNvSpPr>
          <p:nvPr/>
        </p:nvSpPr>
        <p:spPr bwMode="auto">
          <a:xfrm>
            <a:off x="3563888" y="5611812"/>
            <a:ext cx="273688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Courier New" pitchFamily="49" charset="0"/>
                <a:cs typeface="Courier New" pitchFamily="49" charset="0"/>
              </a:rPr>
              <a:t>00 1101</a:t>
            </a:r>
            <a:r>
              <a:rPr lang="en-US" altLang="zh-CN">
                <a:cs typeface="Courier New" pitchFamily="49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en-US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TextBox 33"/>
          <p:cNvSpPr txBox="1">
            <a:spLocks noChangeArrowheads="1"/>
          </p:cNvSpPr>
          <p:nvPr/>
        </p:nvSpPr>
        <p:spPr bwMode="auto">
          <a:xfrm>
            <a:off x="6228184" y="5673725"/>
            <a:ext cx="216024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/>
              <a:t>R</a:t>
            </a:r>
            <a:r>
              <a:rPr lang="en-US" altLang="zh-CN" sz="2400">
                <a:latin typeface="+mn-ea"/>
                <a:ea typeface="+mn-ea"/>
              </a:rPr>
              <a:t>≥</a:t>
            </a:r>
            <a:r>
              <a:rPr lang="en-US" altLang="zh-CN" sz="2400"/>
              <a:t>0</a:t>
            </a:r>
            <a:r>
              <a:rPr lang="zh-CN" altLang="en-US" sz="2400"/>
              <a:t>，商为</a:t>
            </a:r>
            <a:r>
              <a:rPr lang="en-US" altLang="zh-CN" sz="2400">
                <a:solidFill>
                  <a:srgbClr val="008000"/>
                </a:solidFill>
              </a:rPr>
              <a:t>1</a:t>
            </a:r>
            <a:endParaRPr lang="zh-CN" altLang="en-US" sz="2400">
              <a:solidFill>
                <a:srgbClr val="008000"/>
              </a:solidFill>
            </a:endParaRPr>
          </a:p>
        </p:txBody>
      </p:sp>
      <p:cxnSp>
        <p:nvCxnSpPr>
          <p:cNvPr id="147" name="直接连接符 12"/>
          <p:cNvCxnSpPr>
            <a:cxnSpLocks noChangeShapeType="1"/>
          </p:cNvCxnSpPr>
          <p:nvPr/>
        </p:nvCxnSpPr>
        <p:spPr bwMode="auto">
          <a:xfrm>
            <a:off x="3491880" y="6093296"/>
            <a:ext cx="47148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4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4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2" dur="500"/>
                                        <p:tgtEl>
                                          <p:spTgt spid="144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6" dur="500"/>
                                        <p:tgtEl>
                                          <p:spTgt spid="144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6" grpId="0"/>
      <p:bldP spid="17" grpId="0"/>
      <p:bldP spid="19" grpId="0"/>
      <p:bldP spid="24" grpId="0"/>
      <p:bldP spid="27" grpId="0"/>
      <p:bldP spid="30" grpId="0"/>
      <p:bldP spid="31" grpId="0"/>
      <p:bldP spid="58" grpId="0" animBg="1"/>
      <p:bldP spid="59" grpId="0" animBg="1"/>
      <p:bldP spid="60" grpId="0"/>
      <p:bldP spid="61" grpId="0"/>
      <p:bldP spid="85" grpId="0"/>
      <p:bldP spid="99" grpId="0"/>
      <p:bldP spid="108" grpId="0"/>
      <p:bldP spid="109" grpId="0"/>
      <p:bldP spid="110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5" grpId="0"/>
      <p:bldP spid="126" grpId="0"/>
      <p:bldP spid="132" grpId="0"/>
      <p:bldP spid="133" grpId="0"/>
      <p:bldP spid="134" grpId="0"/>
      <p:bldP spid="135" grpId="0"/>
      <p:bldP spid="136" grpId="0"/>
      <p:bldP spid="139" grpId="0"/>
      <p:bldP spid="141" grpId="0"/>
      <p:bldP spid="14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81961C-8F2D-427B-80A9-1AC0D05F8116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0728"/>
            <a:ext cx="2879725" cy="5616575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X</a:t>
            </a:r>
            <a:r>
              <a:rPr lang="zh-CN" altLang="en-US" sz="2400"/>
              <a:t>＝－</a:t>
            </a:r>
            <a:r>
              <a:rPr lang="en-US" altLang="zh-CN" sz="2400"/>
              <a:t>0.10001011</a:t>
            </a:r>
            <a:endParaRPr lang="zh-CN" altLang="en-US" sz="2400"/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Y</a:t>
            </a:r>
            <a:r>
              <a:rPr lang="zh-CN" altLang="en-US" sz="2400"/>
              <a:t>＝</a:t>
            </a:r>
            <a:r>
              <a:rPr lang="en-US" altLang="zh-CN" sz="2400"/>
              <a:t>0.1110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/>
              <a:t>利用原码加减交替法求商及余数。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/>
              <a:t>【</a:t>
            </a:r>
            <a:r>
              <a:rPr lang="zh-CN" altLang="en-US" sz="2400"/>
              <a:t>解</a:t>
            </a:r>
            <a:r>
              <a:rPr lang="en-US" altLang="zh-CN" sz="2400"/>
              <a:t>】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X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.10001011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400">
                <a:solidFill>
                  <a:srgbClr val="000000"/>
                </a:solidFill>
              </a:rPr>
              <a:t>Y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en-US" altLang="zh-CN" sz="2400">
                <a:solidFill>
                  <a:srgbClr val="000000"/>
                </a:solidFill>
              </a:rPr>
              <a:t>.1110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     |Y|    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0.1110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|</a:t>
            </a:r>
            <a:r>
              <a:rPr lang="en-US" altLang="zh-CN" sz="2400">
                <a:solidFill>
                  <a:srgbClr val="000000"/>
                </a:solidFill>
              </a:rPr>
              <a:t>Y|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4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000000"/>
                </a:solidFill>
              </a:rPr>
              <a:t>1.0010</a:t>
            </a:r>
            <a:endParaRPr lang="zh-CN" altLang="en-US" sz="240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商符＝</a:t>
            </a:r>
            <a:r>
              <a:rPr lang="en-US" altLang="zh-CN" sz="2400">
                <a:solidFill>
                  <a:srgbClr val="CC0099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sz="2400">
                <a:solidFill>
                  <a:srgbClr val="CC0099"/>
                </a:solidFill>
              </a:rPr>
              <a:t>0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[X÷Y]</a:t>
            </a:r>
            <a:r>
              <a:rPr lang="zh-CN" altLang="en-US" sz="2400" baseline="-25000">
                <a:solidFill>
                  <a:srgbClr val="0000FF"/>
                </a:solidFill>
              </a:rPr>
              <a:t>原</a:t>
            </a:r>
            <a:r>
              <a:rPr lang="zh-CN" altLang="en-US" sz="2400">
                <a:solidFill>
                  <a:srgbClr val="0000FF"/>
                </a:solidFill>
              </a:rPr>
              <a:t>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.1001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spcBef>
                <a:spcPts val="200"/>
              </a:spcBef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余数＝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.1101×2</a:t>
            </a:r>
            <a:r>
              <a:rPr lang="en-US" altLang="zh-CN" sz="2400" baseline="30000">
                <a:solidFill>
                  <a:srgbClr val="0000FF"/>
                </a:solidFill>
              </a:rPr>
              <a:t>-4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323850" y="528638"/>
            <a:ext cx="8516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graphicFrame>
        <p:nvGraphicFramePr>
          <p:cNvPr id="1450105" name="Group 121"/>
          <p:cNvGraphicFramePr>
            <a:graphicFrameLocks noGrp="1"/>
          </p:cNvGraphicFramePr>
          <p:nvPr/>
        </p:nvGraphicFramePr>
        <p:xfrm>
          <a:off x="2987675" y="585788"/>
          <a:ext cx="5832475" cy="5888736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1  1  1  1  1  0  1  0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|Y|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1  1  0  1  0  1  0  0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，商为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50096" name="Line 112"/>
          <p:cNvSpPr>
            <a:spLocks noChangeShapeType="1"/>
          </p:cNvSpPr>
          <p:nvPr/>
        </p:nvSpPr>
        <p:spPr bwMode="auto">
          <a:xfrm flipH="1">
            <a:off x="5940425" y="1412875"/>
            <a:ext cx="287338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7" name="Line 113"/>
          <p:cNvSpPr>
            <a:spLocks noChangeShapeType="1"/>
          </p:cNvSpPr>
          <p:nvPr/>
        </p:nvSpPr>
        <p:spPr bwMode="auto">
          <a:xfrm>
            <a:off x="5940425" y="141287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8" name="Line 114"/>
          <p:cNvSpPr>
            <a:spLocks noChangeShapeType="1"/>
          </p:cNvSpPr>
          <p:nvPr/>
        </p:nvSpPr>
        <p:spPr bwMode="auto">
          <a:xfrm flipH="1">
            <a:off x="5651500" y="2708275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099" name="Line 115"/>
          <p:cNvSpPr>
            <a:spLocks noChangeShapeType="1"/>
          </p:cNvSpPr>
          <p:nvPr/>
        </p:nvSpPr>
        <p:spPr bwMode="auto">
          <a:xfrm>
            <a:off x="5651500" y="2708275"/>
            <a:ext cx="0" cy="12255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0" name="Line 116"/>
          <p:cNvSpPr>
            <a:spLocks noChangeShapeType="1"/>
          </p:cNvSpPr>
          <p:nvPr/>
        </p:nvSpPr>
        <p:spPr bwMode="auto">
          <a:xfrm flipH="1">
            <a:off x="5364163" y="393382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1" name="Line 117"/>
          <p:cNvSpPr>
            <a:spLocks noChangeShapeType="1"/>
          </p:cNvSpPr>
          <p:nvPr/>
        </p:nvSpPr>
        <p:spPr bwMode="auto">
          <a:xfrm>
            <a:off x="5364163" y="3933825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2" name="Line 118"/>
          <p:cNvSpPr>
            <a:spLocks noChangeShapeType="1"/>
          </p:cNvSpPr>
          <p:nvPr/>
        </p:nvSpPr>
        <p:spPr bwMode="auto">
          <a:xfrm flipH="1">
            <a:off x="5003800" y="5229225"/>
            <a:ext cx="360363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3" name="Line 119"/>
          <p:cNvSpPr>
            <a:spLocks noChangeShapeType="1"/>
          </p:cNvSpPr>
          <p:nvPr/>
        </p:nvSpPr>
        <p:spPr bwMode="auto">
          <a:xfrm>
            <a:off x="5003800" y="5229225"/>
            <a:ext cx="0" cy="12239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0107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0825" y="6308725"/>
            <a:ext cx="360363" cy="360363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8AA62-FD38-4570-964B-5FCBAC8E43F3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021388"/>
            <a:ext cx="8281987" cy="576262"/>
          </a:xfrm>
        </p:spPr>
        <p:txBody>
          <a:bodyPr anchor="ctr"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加减交替法除法器框图</a:t>
            </a: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graphicFrame>
        <p:nvGraphicFramePr>
          <p:cNvPr id="145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28865"/>
              </p:ext>
            </p:extLst>
          </p:nvPr>
        </p:nvGraphicFramePr>
        <p:xfrm>
          <a:off x="1042988" y="1196975"/>
          <a:ext cx="72009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58" name="Visio" r:id="rId3" imgW="3219313" imgH="2066783" progId="Visio.Drawing.11">
                  <p:embed/>
                </p:oleObj>
              </mc:Choice>
              <mc:Fallback>
                <p:oleObj name="Visio" r:id="rId3" imgW="3219313" imgH="2066783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 bwMode="auto">
          <a:xfrm>
            <a:off x="1763688" y="1556792"/>
            <a:ext cx="5357874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062765" y="5399343"/>
            <a:ext cx="2592288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218570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rgbClr val="FF0000"/>
                </a:solidFill>
              </a:rPr>
              <a:t>被除数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rot="10800000">
            <a:off x="7092280" y="2132856"/>
            <a:ext cx="432048" cy="216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0800000">
            <a:off x="4727061" y="5687375"/>
            <a:ext cx="432048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727061" y="545218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solidFill>
                  <a:srgbClr val="FF0000"/>
                </a:solidFill>
              </a:rPr>
              <a:t>除数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7DED5ED6-690C-47DF-B660-822D5B4BF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78964"/>
              </p:ext>
            </p:extLst>
          </p:nvPr>
        </p:nvGraphicFramePr>
        <p:xfrm>
          <a:off x="1042988" y="1196975"/>
          <a:ext cx="7200900" cy="473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71" name="Visio" r:id="rId3" imgW="3219313" imgH="2066783" progId="Visio.Drawing.11">
                  <p:embed/>
                </p:oleObj>
              </mc:Choice>
              <mc:Fallback>
                <p:oleObj name="Visio" r:id="rId3" imgW="3219313" imgH="2066783" progId="Visio.Drawing.11">
                  <p:embed/>
                  <p:pic>
                    <p:nvPicPr>
                      <p:cNvPr id="1453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473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98AA62-FD38-4570-964B-5FCBAC8E43F3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FF6600"/>
                </a:solidFill>
              </a:rPr>
              <a:t>原码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021388"/>
            <a:ext cx="8281987" cy="576262"/>
          </a:xfrm>
        </p:spPr>
        <p:txBody>
          <a:bodyPr anchor="ctr"/>
          <a:lstStyle/>
          <a:p>
            <a:pPr marL="361950" indent="-361950" algn="ctr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加减交替法除法器框图</a:t>
            </a: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加减交替法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499992" y="1556792"/>
            <a:ext cx="2621570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88955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商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rot="10800000" flipV="1">
            <a:off x="5868144" y="1268760"/>
            <a:ext cx="36004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79912" y="8367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余数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1763688" y="1556792"/>
            <a:ext cx="2621570" cy="576064"/>
          </a:xfrm>
          <a:prstGeom prst="roundRect">
            <a:avLst>
              <a:gd name="adj" fmla="val 35341"/>
            </a:avLst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rot="10800000" flipV="1">
            <a:off x="3707904" y="1268760"/>
            <a:ext cx="36004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58C5552-D49B-4D6A-B078-7298CB16007C}"/>
              </a:ext>
            </a:extLst>
          </p:cNvPr>
          <p:cNvSpPr/>
          <p:nvPr/>
        </p:nvSpPr>
        <p:spPr>
          <a:xfrm>
            <a:off x="7501476" y="505811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阵列除法器</a:t>
            </a:r>
          </a:p>
        </p:txBody>
      </p:sp>
      <p:sp>
        <p:nvSpPr>
          <p:cNvPr id="2" name="动作按钮: 前进或下一项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D9B0918-9F70-41E4-BF06-07C08BF6310E}"/>
              </a:ext>
            </a:extLst>
          </p:cNvPr>
          <p:cNvSpPr/>
          <p:nvPr/>
        </p:nvSpPr>
        <p:spPr bwMode="auto">
          <a:xfrm>
            <a:off x="7596336" y="5445224"/>
            <a:ext cx="1281334" cy="695226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6" grpId="0"/>
      <p:bldP spid="1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C6C5B-4E56-4B8D-876B-CEE80033C512}" type="slidenum">
              <a:rPr lang="zh-CN" altLang="en-US"/>
              <a:pPr/>
              <a:t>87</a:t>
            </a:fld>
            <a:endParaRPr lang="en-US" altLang="zh-CN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993062" cy="5329237"/>
          </a:xfrm>
        </p:spPr>
        <p:txBody>
          <a:bodyPr/>
          <a:lstStyle/>
          <a:p>
            <a:r>
              <a:rPr lang="zh-CN" altLang="en-US" dirty="0"/>
              <a:t>先决条件：</a:t>
            </a:r>
          </a:p>
          <a:p>
            <a:pPr lvl="1"/>
            <a:r>
              <a:rPr lang="zh-CN" altLang="en-US" dirty="0"/>
              <a:t>定点纯小数</a:t>
            </a:r>
          </a:p>
          <a:p>
            <a:pPr lvl="1"/>
            <a:r>
              <a:rPr lang="zh-CN" altLang="en-US" dirty="0"/>
              <a:t>除数</a:t>
            </a:r>
            <a:r>
              <a:rPr lang="zh-CN" altLang="en-US" dirty="0">
                <a:latin typeface="+mn-ea"/>
              </a:rPr>
              <a:t>≠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</a:t>
            </a:r>
            <a:r>
              <a:rPr lang="zh-CN" altLang="en-US" dirty="0"/>
              <a:t>＜</a:t>
            </a:r>
            <a:r>
              <a:rPr lang="en-US" altLang="zh-CN" dirty="0"/>
              <a:t>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</a:p>
          <a:p>
            <a:r>
              <a:rPr lang="zh-CN" altLang="en-US" dirty="0"/>
              <a:t>补码除法的法则：</a:t>
            </a:r>
            <a:endParaRPr lang="en-US" altLang="zh-CN" dirty="0"/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B5388F-C086-49E7-832F-7B713F5E2DE0}" type="slidenum">
              <a:rPr lang="zh-CN" altLang="en-US"/>
              <a:pPr/>
              <a:t>88</a:t>
            </a:fld>
            <a:endParaRPr lang="en-US" altLang="zh-CN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 marL="355600" indent="-355600"/>
            <a:r>
              <a:rPr lang="zh-CN" altLang="en-US" dirty="0"/>
              <a:t>补码除法的法则：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>
                <a:solidFill>
                  <a:srgbClr val="FF0000"/>
                </a:solidFill>
              </a:rPr>
              <a:t>同号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减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如果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>
                <a:solidFill>
                  <a:srgbClr val="FF0000"/>
                </a:solidFill>
              </a:rPr>
              <a:t>异号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加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运算结果称为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/>
              <a:t>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若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>
                <a:solidFill>
                  <a:srgbClr val="FF0000"/>
                </a:solidFill>
              </a:rPr>
              <a:t>同号</a:t>
            </a:r>
            <a:r>
              <a:rPr lang="zh-CN" altLang="en-US" dirty="0"/>
              <a:t>，上</a:t>
            </a: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/>
              <a:t>左移一位，下次用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减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操作求</a:t>
            </a: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得新余数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；</a:t>
            </a:r>
            <a:br>
              <a:rPr lang="zh-CN" altLang="en-US" dirty="0"/>
            </a:br>
            <a:r>
              <a:rPr lang="zh-CN" altLang="en-US" dirty="0"/>
              <a:t>若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>
                <a:solidFill>
                  <a:srgbClr val="FF0000"/>
                </a:solidFill>
              </a:rPr>
              <a:t>异号</a:t>
            </a:r>
            <a:r>
              <a:rPr lang="zh-CN" altLang="en-US" dirty="0"/>
              <a:t>，上</a:t>
            </a: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/>
              <a:t>左移一位，下次用</a:t>
            </a:r>
            <a:r>
              <a:rPr lang="zh-CN" altLang="en-US" dirty="0">
                <a:solidFill>
                  <a:srgbClr val="0000FF"/>
                </a:solidFill>
              </a:rPr>
              <a:t>余数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加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操作求</a:t>
            </a: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得新余数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重复②直至除尽或达到精度要求。</a:t>
            </a:r>
          </a:p>
          <a:p>
            <a:pPr marL="990600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zh-CN" altLang="en-US" dirty="0"/>
              <a:t>修正。在除不尽时，通常可用</a:t>
            </a:r>
            <a:r>
              <a:rPr lang="zh-CN" altLang="en-US" dirty="0">
                <a:solidFill>
                  <a:srgbClr val="0000FF"/>
                </a:solidFill>
              </a:rPr>
              <a:t>商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最低位</a:t>
            </a:r>
            <a:r>
              <a:rPr lang="zh-CN" altLang="en-US" dirty="0">
                <a:solidFill>
                  <a:srgbClr val="FF0000"/>
                </a:solidFill>
              </a:rPr>
              <a:t>恒置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进行修正来保证精度。</a:t>
            </a:r>
            <a:endParaRPr lang="en-US" altLang="zh-CN" dirty="0"/>
          </a:p>
        </p:txBody>
      </p:sp>
      <p:sp>
        <p:nvSpPr>
          <p:cNvPr id="145510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  <p:sp>
        <p:nvSpPr>
          <p:cNvPr id="1455110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A47E0-02FB-4EC9-BDA7-72CB01CA9028}"/>
              </a:ext>
            </a:extLst>
          </p:cNvPr>
          <p:cNvSpPr/>
          <p:nvPr/>
        </p:nvSpPr>
        <p:spPr>
          <a:xfrm>
            <a:off x="6568515" y="4320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阵列除法器</a:t>
            </a:r>
          </a:p>
        </p:txBody>
      </p:sp>
      <p:sp>
        <p:nvSpPr>
          <p:cNvPr id="9" name="动作按钮: 前进或下一项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569C32B-FBFB-4175-9234-1F3D259CC649}"/>
              </a:ext>
            </a:extLst>
          </p:cNvPr>
          <p:cNvSpPr/>
          <p:nvPr/>
        </p:nvSpPr>
        <p:spPr bwMode="auto">
          <a:xfrm>
            <a:off x="6663375" y="430312"/>
            <a:ext cx="1281334" cy="695226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751A1-9417-44FE-8466-E5B305F1368A}" type="slidenum">
              <a:rPr lang="zh-CN" altLang="en-US"/>
              <a:pPr/>
              <a:t>89</a:t>
            </a:fld>
            <a:endParaRPr lang="en-US" altLang="zh-CN"/>
          </a:p>
        </p:txBody>
      </p:sp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6330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补码除法法则</a:t>
            </a:r>
          </a:p>
        </p:txBody>
      </p:sp>
      <p:graphicFrame>
        <p:nvGraphicFramePr>
          <p:cNvPr id="1463447" name="Group 151"/>
          <p:cNvGraphicFramePr>
            <a:graphicFrameLocks noGrp="1"/>
          </p:cNvGraphicFramePr>
          <p:nvPr/>
        </p:nvGraphicFramePr>
        <p:xfrm>
          <a:off x="250825" y="1363663"/>
          <a:ext cx="8569325" cy="22860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[X]</a:t>
                      </a:r>
                      <a:r>
                        <a:rPr kumimoji="0" lang="zh-CN" alt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[R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说明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下一步操作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减，即</a:t>
                      </a:r>
                      <a:b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溢出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退出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得商符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加，即</a:t>
                      </a:r>
                      <a:b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得商符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溢出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退出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63530" name="Group 234"/>
          <p:cNvGraphicFramePr>
            <a:graphicFrameLocks noGrp="1"/>
          </p:cNvGraphicFramePr>
          <p:nvPr/>
        </p:nvGraphicFramePr>
        <p:xfrm>
          <a:off x="250825" y="3860800"/>
          <a:ext cx="6913563" cy="22860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0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[R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上商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下一步操作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减，即</a:t>
                      </a:r>
                      <a:b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加，即</a:t>
                      </a:r>
                      <a:b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</a:b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不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够减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3524" name="Text Box 228"/>
          <p:cNvSpPr txBox="1">
            <a:spLocks noChangeArrowheads="1"/>
          </p:cNvSpPr>
          <p:nvPr/>
        </p:nvSpPr>
        <p:spPr bwMode="auto">
          <a:xfrm>
            <a:off x="7235825" y="4219575"/>
            <a:ext cx="1728788" cy="108108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72000" rIns="0"/>
          <a:lstStyle/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相当于恢复余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数后左移</a:t>
            </a:r>
            <a:r>
              <a:rPr lang="en-US" altLang="zh-CN" sz="2000"/>
              <a:t>1</a:t>
            </a:r>
            <a:r>
              <a:rPr lang="zh-CN" altLang="en-US" sz="2000"/>
              <a:t>位，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再＋</a:t>
            </a:r>
            <a:r>
              <a:rPr lang="en-US" altLang="zh-CN" sz="2000"/>
              <a:t>[</a:t>
            </a:r>
            <a:r>
              <a:rPr lang="zh-CN" altLang="en-US" sz="2000"/>
              <a:t>－</a:t>
            </a:r>
            <a:r>
              <a:rPr lang="en-US" altLang="zh-CN" sz="2000"/>
              <a:t>Y]</a:t>
            </a:r>
            <a:r>
              <a:rPr lang="zh-CN" altLang="en-US" sz="2000" baseline="-25000"/>
              <a:t>补</a:t>
            </a:r>
            <a:endParaRPr lang="zh-CN" altLang="en-US"/>
          </a:p>
        </p:txBody>
      </p:sp>
      <p:sp>
        <p:nvSpPr>
          <p:cNvPr id="1463526" name="Text Box 230"/>
          <p:cNvSpPr txBox="1">
            <a:spLocks noChangeArrowheads="1"/>
          </p:cNvSpPr>
          <p:nvPr/>
        </p:nvSpPr>
        <p:spPr bwMode="auto">
          <a:xfrm>
            <a:off x="7235825" y="5372100"/>
            <a:ext cx="1728788" cy="1081088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lIns="72000" rIns="0"/>
          <a:lstStyle/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相当于恢复余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数后左移</a:t>
            </a:r>
            <a:r>
              <a:rPr lang="en-US" altLang="zh-CN" sz="2000"/>
              <a:t>1</a:t>
            </a:r>
            <a:r>
              <a:rPr lang="zh-CN" altLang="en-US" sz="2000"/>
              <a:t>位，</a:t>
            </a:r>
          </a:p>
          <a:p>
            <a:pPr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/>
              <a:t>再＋</a:t>
            </a:r>
            <a:r>
              <a:rPr lang="en-US" altLang="zh-CN" sz="2000"/>
              <a:t>[Y]</a:t>
            </a:r>
            <a:r>
              <a:rPr lang="zh-CN" altLang="en-US" sz="2000" baseline="-25000"/>
              <a:t>补</a:t>
            </a:r>
            <a:endParaRPr lang="zh-CN" altLang="en-US"/>
          </a:p>
        </p:txBody>
      </p:sp>
      <p:sp>
        <p:nvSpPr>
          <p:cNvPr id="1463527" name="Line 231"/>
          <p:cNvSpPr>
            <a:spLocks noChangeShapeType="1"/>
          </p:cNvSpPr>
          <p:nvPr/>
        </p:nvSpPr>
        <p:spPr bwMode="auto">
          <a:xfrm flipV="1">
            <a:off x="6948488" y="5084763"/>
            <a:ext cx="288925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3528" name="Line 232"/>
          <p:cNvSpPr>
            <a:spLocks noChangeShapeType="1"/>
          </p:cNvSpPr>
          <p:nvPr/>
        </p:nvSpPr>
        <p:spPr bwMode="auto">
          <a:xfrm>
            <a:off x="6948488" y="5516563"/>
            <a:ext cx="288925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3531" name="Text Box 235"/>
          <p:cNvSpPr txBox="1">
            <a:spLocks noChangeArrowheads="1"/>
          </p:cNvSpPr>
          <p:nvPr/>
        </p:nvSpPr>
        <p:spPr bwMode="auto">
          <a:xfrm>
            <a:off x="2700338" y="931863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补码除法中的商符</a:t>
            </a:r>
          </a:p>
        </p:txBody>
      </p:sp>
      <p:sp>
        <p:nvSpPr>
          <p:cNvPr id="1463532" name="Text Box 236"/>
          <p:cNvSpPr txBox="1">
            <a:spLocks noChangeArrowheads="1"/>
          </p:cNvSpPr>
          <p:nvPr/>
        </p:nvSpPr>
        <p:spPr bwMode="auto">
          <a:xfrm>
            <a:off x="1979613" y="6092825"/>
            <a:ext cx="3455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补码除法中的商值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719D69-6B73-4FA0-9FD9-00AB95E55F3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3.1.1 </a:t>
            </a:r>
            <a:r>
              <a:rPr lang="zh-CN" altLang="en-US">
                <a:solidFill>
                  <a:srgbClr val="D60093"/>
                </a:solidFill>
              </a:rPr>
              <a:t>加减</a:t>
            </a:r>
            <a:r>
              <a:rPr lang="zh-CN" altLang="en-US"/>
              <a:t>运算	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溢出判断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15843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en-US" altLang="zh-CN" i="1" baseline="-25000" dirty="0">
                <a:solidFill>
                  <a:srgbClr val="CC0000"/>
                </a:solidFill>
              </a:rPr>
              <a:t>n</a:t>
            </a:r>
            <a:r>
              <a:rPr lang="en-US" altLang="zh-CN" baseline="-25000" dirty="0">
                <a:solidFill>
                  <a:srgbClr val="CC0000"/>
                </a:solidFill>
              </a:rPr>
              <a:t>-1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最高数值位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0000FF"/>
                </a:solidFill>
              </a:rPr>
              <a:t>符号位</a:t>
            </a:r>
            <a:r>
              <a:rPr lang="zh-CN" altLang="en-US" dirty="0"/>
              <a:t>的进位，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en-US" altLang="zh-CN" i="1" baseline="-25000" dirty="0">
                <a:solidFill>
                  <a:srgbClr val="CC0000"/>
                </a:solidFill>
              </a:rPr>
              <a:t>n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0000FF"/>
                </a:solidFill>
              </a:rPr>
              <a:t>符号位</a:t>
            </a:r>
            <a:r>
              <a:rPr lang="zh-CN" altLang="en-US" dirty="0"/>
              <a:t>向</a:t>
            </a:r>
            <a:r>
              <a:rPr lang="zh-CN" altLang="en-US" dirty="0">
                <a:solidFill>
                  <a:srgbClr val="0000FF"/>
                </a:solidFill>
              </a:rPr>
              <a:t>更高位</a:t>
            </a:r>
            <a:r>
              <a:rPr lang="zh-CN" altLang="en-US" dirty="0"/>
              <a:t>的进位，则判别溢出的逻辑表示式为：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i="1" baseline="-30000" dirty="0">
                <a:solidFill>
                  <a:srgbClr val="C00000"/>
                </a:solidFill>
              </a:rPr>
              <a:t>n</a:t>
            </a:r>
            <a:r>
              <a:rPr lang="en-US" altLang="zh-CN" baseline="-30000" dirty="0">
                <a:solidFill>
                  <a:srgbClr val="C00000"/>
                </a:solidFill>
              </a:rPr>
              <a:t>-1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⊕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i="1" baseline="-30000" dirty="0">
                <a:solidFill>
                  <a:srgbClr val="C00000"/>
                </a:solidFill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84452" name="Rectangle 4"/>
          <p:cNvSpPr>
            <a:spLocks noChangeArrowheads="1"/>
          </p:cNvSpPr>
          <p:nvPr/>
        </p:nvSpPr>
        <p:spPr bwMode="auto">
          <a:xfrm>
            <a:off x="971550" y="528638"/>
            <a:ext cx="7942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6600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66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进位判决法</a:t>
            </a:r>
          </a:p>
        </p:txBody>
      </p:sp>
      <p:sp>
        <p:nvSpPr>
          <p:cNvPr id="1384467" name="Rectangle 19"/>
          <p:cNvSpPr>
            <a:spLocks noChangeArrowheads="1"/>
          </p:cNvSpPr>
          <p:nvPr/>
        </p:nvSpPr>
        <p:spPr bwMode="auto">
          <a:xfrm>
            <a:off x="682625" y="3284538"/>
            <a:ext cx="23050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例：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0825" y="3860800"/>
            <a:ext cx="3957638" cy="1416050"/>
            <a:chOff x="250825" y="3860800"/>
            <a:chExt cx="3957638" cy="1416050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50825" y="3860800"/>
              <a:ext cx="2519363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0 1000001</a:t>
              </a:r>
            </a:p>
            <a:p>
              <a:pPr algn="r">
                <a:spcBef>
                  <a:spcPct val="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＋ </a:t>
              </a:r>
              <a:r>
                <a:rPr lang="en-US" altLang="zh-CN">
                  <a:solidFill>
                    <a:srgbClr val="0000FF"/>
                  </a:solidFill>
                </a:rPr>
                <a:t>0 1000011</a:t>
              </a:r>
            </a:p>
            <a:p>
              <a:pPr algn="r">
                <a:spcBef>
                  <a:spcPct val="1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1 0000100</a:t>
              </a: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V="1">
              <a:off x="827088" y="4795838"/>
              <a:ext cx="1943100" cy="15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2697163" y="3860800"/>
              <a:ext cx="1511300" cy="14160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65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67</a:t>
              </a:r>
            </a:p>
            <a:p>
              <a:pPr algn="l">
                <a:spcBef>
                  <a:spcPct val="10000"/>
                </a:spcBef>
              </a:pPr>
              <a:r>
                <a:rPr lang="en-US" altLang="zh-CN">
                  <a:solidFill>
                    <a:srgbClr val="009900"/>
                  </a:solidFill>
                  <a:latin typeface="宋体"/>
                </a:rPr>
                <a:t>…</a:t>
              </a:r>
              <a:r>
                <a:rPr lang="en-US" altLang="zh-CN">
                  <a:solidFill>
                    <a:srgbClr val="009900"/>
                  </a:solidFill>
                </a:rPr>
                <a:t> </a:t>
              </a:r>
              <a:r>
                <a:rPr lang="zh-CN" altLang="en-US">
                  <a:solidFill>
                    <a:srgbClr val="009900"/>
                  </a:solidFill>
                </a:rPr>
                <a:t>溢出</a:t>
              </a:r>
            </a:p>
          </p:txBody>
        </p:sp>
      </p:grp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682625" y="5661025"/>
            <a:ext cx="52562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OF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baseline="-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⊕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，发生溢出。</a:t>
            </a:r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1222375" y="5157788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971550" y="5157788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114425" y="5229225"/>
            <a:ext cx="3603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1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27088" y="5229225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0</a:t>
            </a:r>
            <a:endParaRPr lang="zh-CN" altLang="en-US">
              <a:solidFill>
                <a:srgbClr val="CC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25888" y="2276872"/>
            <a:ext cx="2519362" cy="1373188"/>
            <a:chOff x="3925888" y="2349500"/>
            <a:chExt cx="2519362" cy="1373188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25888" y="2349500"/>
              <a:ext cx="2519362" cy="13731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4429125" y="3286125"/>
              <a:ext cx="19431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24300" y="3783410"/>
            <a:ext cx="2519363" cy="1373187"/>
            <a:chOff x="3924300" y="3856038"/>
            <a:chExt cx="2519363" cy="1373187"/>
          </a:xfrm>
        </p:grpSpPr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3924300" y="3856038"/>
              <a:ext cx="2519363" cy="137318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0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V="1">
              <a:off x="4427538" y="4792663"/>
              <a:ext cx="1943100" cy="15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300788" y="3788172"/>
            <a:ext cx="2519362" cy="1373188"/>
            <a:chOff x="6300788" y="3860800"/>
            <a:chExt cx="2519362" cy="1373188"/>
          </a:xfrm>
        </p:grpSpPr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6300788" y="3860800"/>
              <a:ext cx="2519362" cy="13731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zh-CN" altLang="en-US" dirty="0">
                  <a:solidFill>
                    <a:srgbClr val="0000FF"/>
                  </a:solidFill>
                </a:rPr>
                <a:t>＋ </a:t>
              </a:r>
              <a:r>
                <a:rPr lang="en-US" altLang="zh-CN" dirty="0">
                  <a:solidFill>
                    <a:srgbClr val="0000FF"/>
                  </a:solidFill>
                </a:rPr>
                <a:t>1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i="1" dirty="0">
                  <a:solidFill>
                    <a:srgbClr val="0000FF"/>
                  </a:solidFill>
                </a:rPr>
                <a:t>x </a:t>
              </a:r>
              <a:r>
                <a:rPr lang="en-US" altLang="zh-CN" i="1" dirty="0" err="1">
                  <a:solidFill>
                    <a:srgbClr val="0000FF"/>
                  </a:solidFill>
                </a:rPr>
                <a:t>xxxxxxx</a:t>
              </a:r>
              <a:endParaRPr lang="en-US" altLang="zh-CN" i="1" dirty="0">
                <a:solidFill>
                  <a:srgbClr val="0000FF"/>
                </a:solidFill>
              </a:endParaRPr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 flipV="1">
              <a:off x="6804025" y="4797425"/>
              <a:ext cx="1943100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539750" y="2997200"/>
            <a:ext cx="367188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4211638" y="2997200"/>
            <a:ext cx="0" cy="259204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zh-CN" altLang="en-US"/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4211638" y="5589240"/>
            <a:ext cx="4681537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4654840" y="5021470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510378" y="5092907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</a:rPr>
              <a:t>0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52" name="Freeform 10"/>
          <p:cNvSpPr>
            <a:spLocks/>
          </p:cNvSpPr>
          <p:nvPr/>
        </p:nvSpPr>
        <p:spPr bwMode="auto">
          <a:xfrm>
            <a:off x="7020718" y="5012556"/>
            <a:ext cx="252413" cy="252412"/>
          </a:xfrm>
          <a:custGeom>
            <a:avLst/>
            <a:gdLst/>
            <a:ahLst/>
            <a:cxnLst>
              <a:cxn ang="0">
                <a:pos x="159" y="23"/>
              </a:cxn>
              <a:cxn ang="0">
                <a:pos x="114" y="159"/>
              </a:cxn>
              <a:cxn ang="0">
                <a:pos x="23" y="23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48" y="91"/>
                  <a:pt x="137" y="159"/>
                  <a:pt x="114" y="159"/>
                </a:cubicBezTo>
                <a:cubicBezTo>
                  <a:pt x="91" y="159"/>
                  <a:pt x="0" y="0"/>
                  <a:pt x="23" y="2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6876256" y="5083993"/>
            <a:ext cx="3603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</a:rPr>
              <a:t>1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18159-1F85-454D-BA59-01A703C3ECD1}" type="slidenum">
              <a:rPr lang="zh-CN" altLang="en-US"/>
              <a:pPr/>
              <a:t>90</a:t>
            </a:fld>
            <a:endParaRPr lang="en-US" altLang="zh-CN"/>
          </a:p>
        </p:txBody>
      </p:sp>
      <p:sp>
        <p:nvSpPr>
          <p:cNvPr id="145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7163" y="44450"/>
            <a:ext cx="3838575" cy="576263"/>
          </a:xfrm>
          <a:noFill/>
          <a:ln/>
        </p:spPr>
        <p:txBody>
          <a:bodyPr anchor="ctr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补码除法流程框图</a:t>
            </a:r>
          </a:p>
        </p:txBody>
      </p:sp>
      <p:sp>
        <p:nvSpPr>
          <p:cNvPr id="1456138" name="AutoShape 10"/>
          <p:cNvSpPr>
            <a:spLocks noChangeArrowheads="1"/>
          </p:cNvSpPr>
          <p:nvPr/>
        </p:nvSpPr>
        <p:spPr bwMode="auto">
          <a:xfrm>
            <a:off x="3925888" y="188913"/>
            <a:ext cx="12954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开始</a:t>
            </a:r>
          </a:p>
        </p:txBody>
      </p:sp>
      <p:sp>
        <p:nvSpPr>
          <p:cNvPr id="1456139" name="AutoShape 11"/>
          <p:cNvSpPr>
            <a:spLocks noChangeArrowheads="1"/>
          </p:cNvSpPr>
          <p:nvPr/>
        </p:nvSpPr>
        <p:spPr bwMode="auto">
          <a:xfrm>
            <a:off x="2051050" y="765175"/>
            <a:ext cx="50387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dirty="0"/>
              <a:t>被除数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；除数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B</a:t>
            </a:r>
            <a:r>
              <a:rPr lang="zh-CN" altLang="en-US" sz="2400" dirty="0"/>
              <a:t>；</a:t>
            </a:r>
            <a:r>
              <a:rPr lang="en-US" altLang="zh-CN" sz="2400" dirty="0"/>
              <a:t>n-1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C</a:t>
            </a:r>
          </a:p>
        </p:txBody>
      </p:sp>
      <p:sp>
        <p:nvSpPr>
          <p:cNvPr id="1456140" name="Line 12"/>
          <p:cNvSpPr>
            <a:spLocks noChangeShapeType="1"/>
          </p:cNvSpPr>
          <p:nvPr/>
        </p:nvSpPr>
        <p:spPr bwMode="auto">
          <a:xfrm flipH="1">
            <a:off x="4572000" y="547688"/>
            <a:ext cx="1588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1" name="AutoShape 13"/>
          <p:cNvSpPr>
            <a:spLocks noChangeArrowheads="1"/>
          </p:cNvSpPr>
          <p:nvPr/>
        </p:nvSpPr>
        <p:spPr bwMode="auto">
          <a:xfrm>
            <a:off x="3278188" y="1438275"/>
            <a:ext cx="2592387" cy="719138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同号？</a:t>
            </a:r>
          </a:p>
        </p:txBody>
      </p:sp>
      <p:sp>
        <p:nvSpPr>
          <p:cNvPr id="1456142" name="Line 14"/>
          <p:cNvSpPr>
            <a:spLocks noChangeShapeType="1"/>
          </p:cNvSpPr>
          <p:nvPr/>
        </p:nvSpPr>
        <p:spPr bwMode="auto">
          <a:xfrm flipH="1">
            <a:off x="4572000" y="1211263"/>
            <a:ext cx="158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3" name="AutoShape 15"/>
          <p:cNvSpPr>
            <a:spLocks noChangeArrowheads="1"/>
          </p:cNvSpPr>
          <p:nvPr/>
        </p:nvSpPr>
        <p:spPr bwMode="auto">
          <a:xfrm>
            <a:off x="1692275" y="2085975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＋</a:t>
            </a:r>
            <a:r>
              <a:rPr lang="en-US" altLang="zh-CN" sz="2400" dirty="0"/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D</a:t>
            </a:r>
          </a:p>
        </p:txBody>
      </p:sp>
      <p:sp>
        <p:nvSpPr>
          <p:cNvPr id="1456144" name="AutoShape 16"/>
          <p:cNvSpPr>
            <a:spLocks noChangeArrowheads="1"/>
          </p:cNvSpPr>
          <p:nvPr/>
        </p:nvSpPr>
        <p:spPr bwMode="auto">
          <a:xfrm>
            <a:off x="5724525" y="2085975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－</a:t>
            </a:r>
            <a:r>
              <a:rPr lang="en-US" altLang="zh-CN" sz="2400" dirty="0"/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D</a:t>
            </a:r>
          </a:p>
        </p:txBody>
      </p:sp>
      <p:sp>
        <p:nvSpPr>
          <p:cNvPr id="1456145" name="Line 17"/>
          <p:cNvSpPr>
            <a:spLocks noChangeShapeType="1"/>
          </p:cNvSpPr>
          <p:nvPr/>
        </p:nvSpPr>
        <p:spPr bwMode="auto">
          <a:xfrm flipH="1">
            <a:off x="2555875" y="179705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6" name="Line 18"/>
          <p:cNvSpPr>
            <a:spLocks noChangeShapeType="1"/>
          </p:cNvSpPr>
          <p:nvPr/>
        </p:nvSpPr>
        <p:spPr bwMode="auto">
          <a:xfrm>
            <a:off x="2555875" y="1797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7" name="Line 19"/>
          <p:cNvSpPr>
            <a:spLocks noChangeShapeType="1"/>
          </p:cNvSpPr>
          <p:nvPr/>
        </p:nvSpPr>
        <p:spPr bwMode="auto">
          <a:xfrm flipH="1">
            <a:off x="5868988" y="179705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8" name="Line 20"/>
          <p:cNvSpPr>
            <a:spLocks noChangeShapeType="1"/>
          </p:cNvSpPr>
          <p:nvPr/>
        </p:nvSpPr>
        <p:spPr bwMode="auto">
          <a:xfrm>
            <a:off x="6588125" y="1797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49" name="AutoShape 21"/>
          <p:cNvSpPr>
            <a:spLocks noChangeArrowheads="1"/>
          </p:cNvSpPr>
          <p:nvPr/>
        </p:nvSpPr>
        <p:spPr bwMode="auto">
          <a:xfrm>
            <a:off x="3276600" y="2636838"/>
            <a:ext cx="2592388" cy="719137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D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同号？</a:t>
            </a:r>
          </a:p>
        </p:txBody>
      </p:sp>
      <p:sp>
        <p:nvSpPr>
          <p:cNvPr id="1456150" name="Line 22"/>
          <p:cNvSpPr>
            <a:spLocks noChangeShapeType="1"/>
          </p:cNvSpPr>
          <p:nvPr/>
        </p:nvSpPr>
        <p:spPr bwMode="auto">
          <a:xfrm>
            <a:off x="2555875" y="2517775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4" name="Line 26"/>
          <p:cNvSpPr>
            <a:spLocks noChangeShapeType="1"/>
          </p:cNvSpPr>
          <p:nvPr/>
        </p:nvSpPr>
        <p:spPr bwMode="auto">
          <a:xfrm>
            <a:off x="4572000" y="2373313"/>
            <a:ext cx="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5" name="AutoShape 27"/>
          <p:cNvSpPr>
            <a:spLocks noChangeArrowheads="1"/>
          </p:cNvSpPr>
          <p:nvPr/>
        </p:nvSpPr>
        <p:spPr bwMode="auto">
          <a:xfrm>
            <a:off x="612775" y="3282950"/>
            <a:ext cx="2160588" cy="10080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上商为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左移</a:t>
            </a:r>
            <a:r>
              <a:rPr lang="en-US" altLang="zh-CN" sz="2400" dirty="0"/>
              <a:t>1</a:t>
            </a:r>
            <a:r>
              <a:rPr lang="zh-CN" altLang="en-US" sz="2400" dirty="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D</a:t>
            </a:r>
            <a:r>
              <a:rPr lang="zh-CN" altLang="en-US" sz="2400" dirty="0"/>
              <a:t>＋</a:t>
            </a:r>
            <a:r>
              <a:rPr lang="en-US" altLang="zh-CN" sz="2400" dirty="0"/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D</a:t>
            </a:r>
          </a:p>
        </p:txBody>
      </p:sp>
      <p:sp>
        <p:nvSpPr>
          <p:cNvPr id="1456157" name="Line 29"/>
          <p:cNvSpPr>
            <a:spLocks noChangeShapeType="1"/>
          </p:cNvSpPr>
          <p:nvPr/>
        </p:nvSpPr>
        <p:spPr bwMode="auto">
          <a:xfrm flipH="1" flipV="1">
            <a:off x="1692275" y="2994025"/>
            <a:ext cx="158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58" name="Line 30"/>
          <p:cNvSpPr>
            <a:spLocks noChangeShapeType="1"/>
          </p:cNvSpPr>
          <p:nvPr/>
        </p:nvSpPr>
        <p:spPr bwMode="auto">
          <a:xfrm>
            <a:off x="1692275" y="299561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6" name="AutoShape 38"/>
          <p:cNvSpPr>
            <a:spLocks noChangeArrowheads="1"/>
          </p:cNvSpPr>
          <p:nvPr/>
        </p:nvSpPr>
        <p:spPr bwMode="auto">
          <a:xfrm>
            <a:off x="6372225" y="3282950"/>
            <a:ext cx="2160588" cy="10080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/>
              <a:t>上商为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左移</a:t>
            </a:r>
            <a:r>
              <a:rPr lang="en-US" altLang="zh-CN" sz="2400" dirty="0"/>
              <a:t>1</a:t>
            </a:r>
            <a:r>
              <a:rPr lang="zh-CN" altLang="en-US" sz="2400" dirty="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/>
              <a:t>D</a:t>
            </a:r>
            <a:r>
              <a:rPr lang="zh-CN" altLang="en-US" sz="2400" dirty="0"/>
              <a:t>－</a:t>
            </a:r>
            <a:r>
              <a:rPr lang="en-US" altLang="zh-CN" sz="2400" dirty="0"/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D</a:t>
            </a:r>
          </a:p>
        </p:txBody>
      </p:sp>
      <p:sp>
        <p:nvSpPr>
          <p:cNvPr id="1456151" name="Line 23"/>
          <p:cNvSpPr>
            <a:spLocks noChangeShapeType="1"/>
          </p:cNvSpPr>
          <p:nvPr/>
        </p:nvSpPr>
        <p:spPr bwMode="auto">
          <a:xfrm>
            <a:off x="3995738" y="2373313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7" name="Line 39"/>
          <p:cNvSpPr>
            <a:spLocks noChangeShapeType="1"/>
          </p:cNvSpPr>
          <p:nvPr/>
        </p:nvSpPr>
        <p:spPr bwMode="auto">
          <a:xfrm>
            <a:off x="2555875" y="266065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8" name="Line 40"/>
          <p:cNvSpPr>
            <a:spLocks noChangeShapeType="1"/>
          </p:cNvSpPr>
          <p:nvPr/>
        </p:nvSpPr>
        <p:spPr bwMode="auto">
          <a:xfrm flipV="1">
            <a:off x="3708400" y="2373313"/>
            <a:ext cx="287338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2" name="Line 44"/>
          <p:cNvSpPr>
            <a:spLocks noChangeShapeType="1"/>
          </p:cNvSpPr>
          <p:nvPr/>
        </p:nvSpPr>
        <p:spPr bwMode="auto">
          <a:xfrm flipH="1">
            <a:off x="4572000" y="237331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3" name="Line 45"/>
          <p:cNvSpPr>
            <a:spLocks noChangeShapeType="1"/>
          </p:cNvSpPr>
          <p:nvPr/>
        </p:nvSpPr>
        <p:spPr bwMode="auto">
          <a:xfrm flipH="1">
            <a:off x="5724525" y="28051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4" name="Line 46"/>
          <p:cNvSpPr>
            <a:spLocks noChangeShapeType="1"/>
          </p:cNvSpPr>
          <p:nvPr/>
        </p:nvSpPr>
        <p:spPr bwMode="auto">
          <a:xfrm flipH="1" flipV="1">
            <a:off x="5292725" y="2373313"/>
            <a:ext cx="43021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5" name="Line 37"/>
          <p:cNvSpPr>
            <a:spLocks noChangeShapeType="1"/>
          </p:cNvSpPr>
          <p:nvPr/>
        </p:nvSpPr>
        <p:spPr bwMode="auto">
          <a:xfrm>
            <a:off x="4572000" y="37163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62" name="Line 34"/>
          <p:cNvSpPr>
            <a:spLocks noChangeShapeType="1"/>
          </p:cNvSpPr>
          <p:nvPr/>
        </p:nvSpPr>
        <p:spPr bwMode="auto">
          <a:xfrm flipV="1">
            <a:off x="3635375" y="37163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5" name="Line 47"/>
          <p:cNvSpPr>
            <a:spLocks noChangeShapeType="1"/>
          </p:cNvSpPr>
          <p:nvPr/>
        </p:nvSpPr>
        <p:spPr bwMode="auto">
          <a:xfrm>
            <a:off x="1692275" y="4291013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6" name="Line 48"/>
          <p:cNvSpPr>
            <a:spLocks noChangeShapeType="1"/>
          </p:cNvSpPr>
          <p:nvPr/>
        </p:nvSpPr>
        <p:spPr bwMode="auto">
          <a:xfrm>
            <a:off x="1692275" y="4433888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77" name="Line 49"/>
          <p:cNvSpPr>
            <a:spLocks noChangeShapeType="1"/>
          </p:cNvSpPr>
          <p:nvPr/>
        </p:nvSpPr>
        <p:spPr bwMode="auto">
          <a:xfrm flipV="1">
            <a:off x="2916238" y="3716338"/>
            <a:ext cx="719137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85" name="AutoShape 57"/>
          <p:cNvSpPr>
            <a:spLocks noChangeArrowheads="1"/>
          </p:cNvSpPr>
          <p:nvPr/>
        </p:nvSpPr>
        <p:spPr bwMode="auto">
          <a:xfrm>
            <a:off x="3708400" y="3932238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/>
              <a:t>C</a:t>
            </a:r>
          </a:p>
        </p:txBody>
      </p:sp>
      <p:sp>
        <p:nvSpPr>
          <p:cNvPr id="1456186" name="Line 58"/>
          <p:cNvSpPr>
            <a:spLocks noChangeShapeType="1"/>
          </p:cNvSpPr>
          <p:nvPr/>
        </p:nvSpPr>
        <p:spPr bwMode="auto">
          <a:xfrm flipH="1" flipV="1">
            <a:off x="5868988" y="2994025"/>
            <a:ext cx="15843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87" name="Line 59"/>
          <p:cNvSpPr>
            <a:spLocks noChangeShapeType="1"/>
          </p:cNvSpPr>
          <p:nvPr/>
        </p:nvSpPr>
        <p:spPr bwMode="auto">
          <a:xfrm>
            <a:off x="7453313" y="29940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0" name="Line 62"/>
          <p:cNvSpPr>
            <a:spLocks noChangeShapeType="1"/>
          </p:cNvSpPr>
          <p:nvPr/>
        </p:nvSpPr>
        <p:spPr bwMode="auto">
          <a:xfrm flipH="1" flipV="1">
            <a:off x="4572000" y="37163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1" name="Line 63"/>
          <p:cNvSpPr>
            <a:spLocks noChangeShapeType="1"/>
          </p:cNvSpPr>
          <p:nvPr/>
        </p:nvSpPr>
        <p:spPr bwMode="auto">
          <a:xfrm flipH="1">
            <a:off x="7451725" y="4291013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2" name="Line 64"/>
          <p:cNvSpPr>
            <a:spLocks noChangeShapeType="1"/>
          </p:cNvSpPr>
          <p:nvPr/>
        </p:nvSpPr>
        <p:spPr bwMode="auto">
          <a:xfrm flipH="1">
            <a:off x="6227763" y="443388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3" name="Line 65"/>
          <p:cNvSpPr>
            <a:spLocks noChangeShapeType="1"/>
          </p:cNvSpPr>
          <p:nvPr/>
        </p:nvSpPr>
        <p:spPr bwMode="auto">
          <a:xfrm flipH="1" flipV="1">
            <a:off x="5508625" y="3716338"/>
            <a:ext cx="719138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4" name="AutoShape 66"/>
          <p:cNvSpPr>
            <a:spLocks noChangeArrowheads="1"/>
          </p:cNvSpPr>
          <p:nvPr/>
        </p:nvSpPr>
        <p:spPr bwMode="auto">
          <a:xfrm>
            <a:off x="3636963" y="4581525"/>
            <a:ext cx="1871662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/>
              <a:t>C</a:t>
            </a:r>
            <a:r>
              <a:rPr lang="zh-CN" altLang="en-US" sz="2400"/>
              <a:t>＝</a:t>
            </a:r>
            <a:r>
              <a:rPr lang="en-US" altLang="zh-CN" sz="2400"/>
              <a:t>0</a:t>
            </a:r>
            <a:r>
              <a:rPr lang="zh-CN" altLang="en-US" sz="2400"/>
              <a:t>？</a:t>
            </a:r>
          </a:p>
        </p:txBody>
      </p:sp>
      <p:sp>
        <p:nvSpPr>
          <p:cNvPr id="1456195" name="Line 67"/>
          <p:cNvSpPr>
            <a:spLocks noChangeShapeType="1"/>
          </p:cNvSpPr>
          <p:nvPr/>
        </p:nvSpPr>
        <p:spPr bwMode="auto">
          <a:xfrm>
            <a:off x="4572000" y="4362450"/>
            <a:ext cx="0" cy="219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6" name="AutoShape 68"/>
          <p:cNvSpPr>
            <a:spLocks noChangeArrowheads="1"/>
          </p:cNvSpPr>
          <p:nvPr/>
        </p:nvSpPr>
        <p:spPr bwMode="auto">
          <a:xfrm>
            <a:off x="3708400" y="5518150"/>
            <a:ext cx="1728788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末位置</a:t>
            </a:r>
            <a:r>
              <a:rPr lang="en-US" altLang="zh-CN" sz="2400"/>
              <a:t>1</a:t>
            </a:r>
          </a:p>
        </p:txBody>
      </p:sp>
      <p:sp>
        <p:nvSpPr>
          <p:cNvPr id="1456197" name="Line 69"/>
          <p:cNvSpPr>
            <a:spLocks noChangeShapeType="1"/>
          </p:cNvSpPr>
          <p:nvPr/>
        </p:nvSpPr>
        <p:spPr bwMode="auto">
          <a:xfrm>
            <a:off x="4572000" y="51562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8" name="Line 70"/>
          <p:cNvSpPr>
            <a:spLocks noChangeShapeType="1"/>
          </p:cNvSpPr>
          <p:nvPr/>
        </p:nvSpPr>
        <p:spPr bwMode="auto">
          <a:xfrm>
            <a:off x="4572000" y="59499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199" name="AutoShape 71"/>
          <p:cNvSpPr>
            <a:spLocks noChangeArrowheads="1"/>
          </p:cNvSpPr>
          <p:nvPr/>
        </p:nvSpPr>
        <p:spPr bwMode="auto">
          <a:xfrm>
            <a:off x="3924300" y="6167438"/>
            <a:ext cx="12954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/>
              <a:t>结束</a:t>
            </a:r>
          </a:p>
        </p:txBody>
      </p:sp>
      <p:sp>
        <p:nvSpPr>
          <p:cNvPr id="1456200" name="Text Box 72"/>
          <p:cNvSpPr txBox="1">
            <a:spLocks noChangeArrowheads="1"/>
          </p:cNvSpPr>
          <p:nvPr/>
        </p:nvSpPr>
        <p:spPr bwMode="auto">
          <a:xfrm>
            <a:off x="2914650" y="141287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1" name="Text Box 73"/>
          <p:cNvSpPr txBox="1">
            <a:spLocks noChangeArrowheads="1"/>
          </p:cNvSpPr>
          <p:nvPr/>
        </p:nvSpPr>
        <p:spPr bwMode="auto">
          <a:xfrm>
            <a:off x="5722938" y="141287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2" name="Text Box 74"/>
          <p:cNvSpPr txBox="1">
            <a:spLocks noChangeArrowheads="1"/>
          </p:cNvSpPr>
          <p:nvPr/>
        </p:nvSpPr>
        <p:spPr bwMode="auto">
          <a:xfrm>
            <a:off x="2916238" y="290036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3" name="Text Box 75"/>
          <p:cNvSpPr txBox="1">
            <a:spLocks noChangeArrowheads="1"/>
          </p:cNvSpPr>
          <p:nvPr/>
        </p:nvSpPr>
        <p:spPr bwMode="auto">
          <a:xfrm>
            <a:off x="5724525" y="2900363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4" name="Line 76"/>
          <p:cNvSpPr>
            <a:spLocks noChangeShapeType="1"/>
          </p:cNvSpPr>
          <p:nvPr/>
        </p:nvSpPr>
        <p:spPr bwMode="auto">
          <a:xfrm>
            <a:off x="5508625" y="4868863"/>
            <a:ext cx="324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5" name="Line 77"/>
          <p:cNvSpPr>
            <a:spLocks noChangeShapeType="1"/>
          </p:cNvSpPr>
          <p:nvPr/>
        </p:nvSpPr>
        <p:spPr bwMode="auto">
          <a:xfrm flipV="1">
            <a:off x="8748713" y="2778125"/>
            <a:ext cx="0" cy="2090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6" name="Line 78"/>
          <p:cNvSpPr>
            <a:spLocks noChangeShapeType="1"/>
          </p:cNvSpPr>
          <p:nvPr/>
        </p:nvSpPr>
        <p:spPr bwMode="auto">
          <a:xfrm flipH="1" flipV="1">
            <a:off x="6588125" y="2778125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6207" name="Text Box 79"/>
          <p:cNvSpPr txBox="1">
            <a:spLocks noChangeArrowheads="1"/>
          </p:cNvSpPr>
          <p:nvPr/>
        </p:nvSpPr>
        <p:spPr bwMode="auto">
          <a:xfrm>
            <a:off x="5508625" y="4484688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N</a:t>
            </a:r>
          </a:p>
        </p:txBody>
      </p:sp>
      <p:sp>
        <p:nvSpPr>
          <p:cNvPr id="1456208" name="Text Box 80"/>
          <p:cNvSpPr txBox="1">
            <a:spLocks noChangeArrowheads="1"/>
          </p:cNvSpPr>
          <p:nvPr/>
        </p:nvSpPr>
        <p:spPr bwMode="auto">
          <a:xfrm>
            <a:off x="4500563" y="5060950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Y</a:t>
            </a:r>
          </a:p>
        </p:txBody>
      </p:sp>
      <p:sp>
        <p:nvSpPr>
          <p:cNvPr id="1456209" name="Line 81"/>
          <p:cNvSpPr>
            <a:spLocks noChangeShapeType="1"/>
          </p:cNvSpPr>
          <p:nvPr/>
        </p:nvSpPr>
        <p:spPr bwMode="auto">
          <a:xfrm>
            <a:off x="6588125" y="251777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CA6A5-1748-4CD9-891F-4976E5CEF125}" type="slidenum">
              <a:rPr lang="zh-CN" altLang="en-US"/>
              <a:pPr/>
              <a:t>91</a:t>
            </a:fld>
            <a:endParaRPr lang="en-US" altLang="zh-CN"/>
          </a:p>
        </p:txBody>
      </p:sp>
      <p:sp>
        <p:nvSpPr>
          <p:cNvPr id="1464323" name="AutoShape 3"/>
          <p:cNvSpPr>
            <a:spLocks noChangeArrowheads="1"/>
          </p:cNvSpPr>
          <p:nvPr/>
        </p:nvSpPr>
        <p:spPr bwMode="auto">
          <a:xfrm>
            <a:off x="1765300" y="1125538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</a:p>
        </p:txBody>
      </p:sp>
      <p:sp>
        <p:nvSpPr>
          <p:cNvPr id="1464376" name="Line 56"/>
          <p:cNvSpPr>
            <a:spLocks noChangeShapeType="1"/>
          </p:cNvSpPr>
          <p:nvPr/>
        </p:nvSpPr>
        <p:spPr bwMode="auto">
          <a:xfrm>
            <a:off x="2197100" y="14859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77" name="AutoShape 57"/>
          <p:cNvSpPr>
            <a:spLocks noChangeArrowheads="1"/>
          </p:cNvSpPr>
          <p:nvPr/>
        </p:nvSpPr>
        <p:spPr bwMode="auto">
          <a:xfrm>
            <a:off x="1404938" y="1701800"/>
            <a:ext cx="1584325" cy="935038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被除数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D,A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除数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B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n-1</a:t>
            </a:r>
            <a:r>
              <a:rPr lang="zh-CN" altLang="en-US" sz="2000">
                <a:latin typeface="+mn-ea"/>
                <a:ea typeface="+mn-ea"/>
              </a:rPr>
              <a:t>→</a:t>
            </a:r>
            <a:r>
              <a:rPr lang="en-US" altLang="zh-CN" sz="2000"/>
              <a:t>C</a:t>
            </a:r>
          </a:p>
        </p:txBody>
      </p:sp>
      <p:sp>
        <p:nvSpPr>
          <p:cNvPr id="1464378" name="AutoShape 58"/>
          <p:cNvSpPr>
            <a:spLocks noChangeArrowheads="1"/>
          </p:cNvSpPr>
          <p:nvPr/>
        </p:nvSpPr>
        <p:spPr bwMode="auto">
          <a:xfrm>
            <a:off x="1260475" y="2879725"/>
            <a:ext cx="1871663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464379" name="Text Box 59"/>
          <p:cNvSpPr txBox="1">
            <a:spLocks noChangeArrowheads="1"/>
          </p:cNvSpPr>
          <p:nvPr/>
        </p:nvSpPr>
        <p:spPr bwMode="auto">
          <a:xfrm>
            <a:off x="2195513" y="33210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380" name="Text Box 60"/>
          <p:cNvSpPr txBox="1">
            <a:spLocks noChangeArrowheads="1"/>
          </p:cNvSpPr>
          <p:nvPr/>
        </p:nvSpPr>
        <p:spPr bwMode="auto">
          <a:xfrm>
            <a:off x="2987675" y="281622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381" name="Line 61"/>
          <p:cNvSpPr>
            <a:spLocks noChangeShapeType="1"/>
          </p:cNvSpPr>
          <p:nvPr/>
        </p:nvSpPr>
        <p:spPr bwMode="auto">
          <a:xfrm>
            <a:off x="2197100" y="26368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2" name="AutoShape 62"/>
          <p:cNvSpPr>
            <a:spLocks noChangeArrowheads="1"/>
          </p:cNvSpPr>
          <p:nvPr/>
        </p:nvSpPr>
        <p:spPr bwMode="auto">
          <a:xfrm>
            <a:off x="3565525" y="3382963"/>
            <a:ext cx="719138" cy="431800"/>
          </a:xfrm>
          <a:prstGeom prst="flowChartProcess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溢出</a:t>
            </a:r>
            <a:endParaRPr lang="en-US" altLang="zh-CN" sz="2000"/>
          </a:p>
        </p:txBody>
      </p:sp>
      <p:sp>
        <p:nvSpPr>
          <p:cNvPr id="1464383" name="Line 63"/>
          <p:cNvSpPr>
            <a:spLocks noChangeShapeType="1"/>
          </p:cNvSpPr>
          <p:nvPr/>
        </p:nvSpPr>
        <p:spPr bwMode="auto">
          <a:xfrm>
            <a:off x="3132138" y="3167063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4" name="Line 64"/>
          <p:cNvSpPr>
            <a:spLocks noChangeShapeType="1"/>
          </p:cNvSpPr>
          <p:nvPr/>
        </p:nvSpPr>
        <p:spPr bwMode="auto">
          <a:xfrm>
            <a:off x="3924300" y="31670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385" name="AutoShape 65"/>
          <p:cNvSpPr>
            <a:spLocks noChangeArrowheads="1"/>
          </p:cNvSpPr>
          <p:nvPr/>
        </p:nvSpPr>
        <p:spPr bwMode="auto">
          <a:xfrm>
            <a:off x="1260475" y="3644900"/>
            <a:ext cx="1871663" cy="576263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386" name="AutoShape 66"/>
          <p:cNvSpPr>
            <a:spLocks noChangeArrowheads="1"/>
          </p:cNvSpPr>
          <p:nvPr/>
        </p:nvSpPr>
        <p:spPr bwMode="auto">
          <a:xfrm>
            <a:off x="396875" y="4149725"/>
            <a:ext cx="1295400" cy="3603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D</a:t>
            </a:r>
            <a:r>
              <a:rPr lang="zh-CN" altLang="en-US" sz="2000"/>
              <a:t>＋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03" name="Line 83"/>
          <p:cNvSpPr>
            <a:spLocks noChangeShapeType="1"/>
          </p:cNvSpPr>
          <p:nvPr/>
        </p:nvSpPr>
        <p:spPr bwMode="auto">
          <a:xfrm>
            <a:off x="2195513" y="3454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4" name="Line 84"/>
          <p:cNvSpPr>
            <a:spLocks noChangeShapeType="1"/>
          </p:cNvSpPr>
          <p:nvPr/>
        </p:nvSpPr>
        <p:spPr bwMode="auto">
          <a:xfrm>
            <a:off x="1044575" y="39338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5" name="Line 85"/>
          <p:cNvSpPr>
            <a:spLocks noChangeShapeType="1"/>
          </p:cNvSpPr>
          <p:nvPr/>
        </p:nvSpPr>
        <p:spPr bwMode="auto">
          <a:xfrm flipH="1">
            <a:off x="1044575" y="39338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7" name="Line 87"/>
          <p:cNvSpPr>
            <a:spLocks noChangeShapeType="1"/>
          </p:cNvSpPr>
          <p:nvPr/>
        </p:nvSpPr>
        <p:spPr bwMode="auto">
          <a:xfrm>
            <a:off x="1042988" y="45100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8" name="Line 88"/>
          <p:cNvSpPr>
            <a:spLocks noChangeShapeType="1"/>
          </p:cNvSpPr>
          <p:nvPr/>
        </p:nvSpPr>
        <p:spPr bwMode="auto">
          <a:xfrm flipH="1">
            <a:off x="3132138" y="39338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09" name="AutoShape 89"/>
          <p:cNvSpPr>
            <a:spLocks noChangeArrowheads="1"/>
          </p:cNvSpPr>
          <p:nvPr/>
        </p:nvSpPr>
        <p:spPr bwMode="auto">
          <a:xfrm>
            <a:off x="2700338" y="4149725"/>
            <a:ext cx="1295400" cy="360363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D</a:t>
            </a:r>
            <a:r>
              <a:rPr lang="zh-CN" altLang="en-US" sz="2000"/>
              <a:t>－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10" name="Line 90"/>
          <p:cNvSpPr>
            <a:spLocks noChangeShapeType="1"/>
          </p:cNvSpPr>
          <p:nvPr/>
        </p:nvSpPr>
        <p:spPr bwMode="auto">
          <a:xfrm>
            <a:off x="3348038" y="39338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2" name="Line 92"/>
          <p:cNvSpPr>
            <a:spLocks noChangeShapeType="1"/>
          </p:cNvSpPr>
          <p:nvPr/>
        </p:nvSpPr>
        <p:spPr bwMode="auto">
          <a:xfrm>
            <a:off x="3346450" y="45100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3" name="AutoShape 93"/>
          <p:cNvSpPr>
            <a:spLocks noChangeArrowheads="1"/>
          </p:cNvSpPr>
          <p:nvPr/>
        </p:nvSpPr>
        <p:spPr bwMode="auto">
          <a:xfrm>
            <a:off x="1835150" y="5229225"/>
            <a:ext cx="719138" cy="431800"/>
          </a:xfrm>
          <a:prstGeom prst="flowChartProcess">
            <a:avLst/>
          </a:prstGeom>
          <a:solidFill>
            <a:srgbClr val="CCE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溢出</a:t>
            </a:r>
            <a:endParaRPr lang="en-US" altLang="zh-CN" sz="2000"/>
          </a:p>
        </p:txBody>
      </p:sp>
      <p:sp>
        <p:nvSpPr>
          <p:cNvPr id="1464414" name="Line 94"/>
          <p:cNvSpPr>
            <a:spLocks noChangeShapeType="1"/>
          </p:cNvSpPr>
          <p:nvPr/>
        </p:nvSpPr>
        <p:spPr bwMode="auto">
          <a:xfrm>
            <a:off x="2195513" y="50133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6" name="AutoShape 96"/>
          <p:cNvSpPr>
            <a:spLocks noChangeArrowheads="1"/>
          </p:cNvSpPr>
          <p:nvPr/>
        </p:nvSpPr>
        <p:spPr bwMode="auto">
          <a:xfrm>
            <a:off x="107950" y="4725988"/>
            <a:ext cx="1871663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17" name="AutoShape 97"/>
          <p:cNvSpPr>
            <a:spLocks noChangeArrowheads="1"/>
          </p:cNvSpPr>
          <p:nvPr/>
        </p:nvSpPr>
        <p:spPr bwMode="auto">
          <a:xfrm>
            <a:off x="2411413" y="4725988"/>
            <a:ext cx="1871662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18" name="Line 98"/>
          <p:cNvSpPr>
            <a:spLocks noChangeShapeType="1"/>
          </p:cNvSpPr>
          <p:nvPr/>
        </p:nvSpPr>
        <p:spPr bwMode="auto">
          <a:xfrm rot="-5400000">
            <a:off x="2087563" y="49053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19" name="Line 99"/>
          <p:cNvSpPr>
            <a:spLocks noChangeShapeType="1"/>
          </p:cNvSpPr>
          <p:nvPr/>
        </p:nvSpPr>
        <p:spPr bwMode="auto">
          <a:xfrm rot="5400000" flipH="1">
            <a:off x="2303463" y="49053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0" name="Line 100"/>
          <p:cNvSpPr>
            <a:spLocks noChangeShapeType="1"/>
          </p:cNvSpPr>
          <p:nvPr/>
        </p:nvSpPr>
        <p:spPr bwMode="auto">
          <a:xfrm>
            <a:off x="1042988" y="53022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1" name="Line 101"/>
          <p:cNvSpPr>
            <a:spLocks noChangeShapeType="1"/>
          </p:cNvSpPr>
          <p:nvPr/>
        </p:nvSpPr>
        <p:spPr bwMode="auto">
          <a:xfrm>
            <a:off x="1042988" y="5878513"/>
            <a:ext cx="230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2" name="Line 102"/>
          <p:cNvSpPr>
            <a:spLocks noChangeShapeType="1"/>
          </p:cNvSpPr>
          <p:nvPr/>
        </p:nvSpPr>
        <p:spPr bwMode="auto">
          <a:xfrm>
            <a:off x="3348038" y="53022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3" name="Line 103"/>
          <p:cNvSpPr>
            <a:spLocks noChangeShapeType="1"/>
          </p:cNvSpPr>
          <p:nvPr/>
        </p:nvSpPr>
        <p:spPr bwMode="auto">
          <a:xfrm>
            <a:off x="2195513" y="587851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5795963" y="1630363"/>
            <a:ext cx="1871662" cy="576262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  D</a:t>
            </a:r>
            <a:r>
              <a:rPr lang="zh-CN" altLang="en-US" sz="2000">
                <a:solidFill>
                  <a:srgbClr val="0000FF"/>
                </a:solidFill>
              </a:rPr>
              <a:t>与</a:t>
            </a:r>
            <a:r>
              <a:rPr lang="en-US" altLang="zh-CN" sz="2000">
                <a:solidFill>
                  <a:srgbClr val="0000FF"/>
                </a:solidFill>
              </a:rPr>
              <a:t>B</a:t>
            </a:r>
            <a:r>
              <a:rPr lang="zh-CN" altLang="en-US" sz="2000">
                <a:solidFill>
                  <a:srgbClr val="0000FF"/>
                </a:solidFill>
              </a:rPr>
              <a:t>同号？</a:t>
            </a:r>
          </a:p>
        </p:txBody>
      </p:sp>
      <p:sp>
        <p:nvSpPr>
          <p:cNvPr id="1464425" name="Line 105"/>
          <p:cNvSpPr>
            <a:spLocks noChangeShapeType="1"/>
          </p:cNvSpPr>
          <p:nvPr/>
        </p:nvSpPr>
        <p:spPr bwMode="auto">
          <a:xfrm>
            <a:off x="5580063" y="1919288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6" name="Line 106"/>
          <p:cNvSpPr>
            <a:spLocks noChangeShapeType="1"/>
          </p:cNvSpPr>
          <p:nvPr/>
        </p:nvSpPr>
        <p:spPr bwMode="auto">
          <a:xfrm flipH="1">
            <a:off x="5580063" y="19192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7" name="Line 107"/>
          <p:cNvSpPr>
            <a:spLocks noChangeShapeType="1"/>
          </p:cNvSpPr>
          <p:nvPr/>
        </p:nvSpPr>
        <p:spPr bwMode="auto">
          <a:xfrm flipH="1">
            <a:off x="7667625" y="191928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8" name="Line 108"/>
          <p:cNvSpPr>
            <a:spLocks noChangeShapeType="1"/>
          </p:cNvSpPr>
          <p:nvPr/>
        </p:nvSpPr>
        <p:spPr bwMode="auto">
          <a:xfrm>
            <a:off x="7883525" y="1919288"/>
            <a:ext cx="1588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29" name="AutoShape 109"/>
          <p:cNvSpPr>
            <a:spLocks noChangeArrowheads="1"/>
          </p:cNvSpPr>
          <p:nvPr/>
        </p:nvSpPr>
        <p:spPr bwMode="auto">
          <a:xfrm>
            <a:off x="4716463" y="2278063"/>
            <a:ext cx="1728787" cy="10080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上商为</a:t>
            </a:r>
            <a:r>
              <a:rPr lang="en-US" altLang="zh-CN" sz="2000"/>
              <a:t>0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A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＋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30" name="AutoShape 110"/>
          <p:cNvSpPr>
            <a:spLocks noChangeArrowheads="1"/>
          </p:cNvSpPr>
          <p:nvPr/>
        </p:nvSpPr>
        <p:spPr bwMode="auto">
          <a:xfrm>
            <a:off x="7019925" y="2278063"/>
            <a:ext cx="1728788" cy="10080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/>
              <a:t>上商为</a:t>
            </a:r>
            <a:r>
              <a:rPr lang="en-US" altLang="zh-CN" sz="2000"/>
              <a:t>1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、</a:t>
            </a:r>
            <a:r>
              <a:rPr lang="en-US" altLang="zh-CN" sz="2000"/>
              <a:t>A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000"/>
              <a:t>D</a:t>
            </a:r>
            <a:r>
              <a:rPr lang="zh-CN" altLang="en-US" sz="2000"/>
              <a:t>－</a:t>
            </a:r>
            <a:r>
              <a:rPr lang="en-US" altLang="zh-CN" sz="2000"/>
              <a:t>B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D</a:t>
            </a:r>
          </a:p>
        </p:txBody>
      </p:sp>
      <p:sp>
        <p:nvSpPr>
          <p:cNvPr id="1464431" name="Line 111"/>
          <p:cNvSpPr>
            <a:spLocks noChangeShapeType="1"/>
          </p:cNvSpPr>
          <p:nvPr/>
        </p:nvSpPr>
        <p:spPr bwMode="auto">
          <a:xfrm>
            <a:off x="6732588" y="11985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3" name="Line 113"/>
          <p:cNvSpPr>
            <a:spLocks noChangeShapeType="1"/>
          </p:cNvSpPr>
          <p:nvPr/>
        </p:nvSpPr>
        <p:spPr bwMode="auto">
          <a:xfrm>
            <a:off x="5580063" y="3502025"/>
            <a:ext cx="230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2" name="Line 112"/>
          <p:cNvSpPr>
            <a:spLocks noChangeShapeType="1"/>
          </p:cNvSpPr>
          <p:nvPr/>
        </p:nvSpPr>
        <p:spPr bwMode="auto">
          <a:xfrm>
            <a:off x="5580063" y="32861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4" name="Line 114"/>
          <p:cNvSpPr>
            <a:spLocks noChangeShapeType="1"/>
          </p:cNvSpPr>
          <p:nvPr/>
        </p:nvSpPr>
        <p:spPr bwMode="auto">
          <a:xfrm>
            <a:off x="7885113" y="32861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5" name="Line 115"/>
          <p:cNvSpPr>
            <a:spLocks noChangeShapeType="1"/>
          </p:cNvSpPr>
          <p:nvPr/>
        </p:nvSpPr>
        <p:spPr bwMode="auto">
          <a:xfrm>
            <a:off x="6732588" y="35020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7" name="AutoShape 117"/>
          <p:cNvSpPr>
            <a:spLocks noChangeArrowheads="1"/>
          </p:cNvSpPr>
          <p:nvPr/>
        </p:nvSpPr>
        <p:spPr bwMode="auto">
          <a:xfrm>
            <a:off x="6084888" y="3717925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C</a:t>
            </a:r>
            <a:r>
              <a:rPr lang="zh-CN" altLang="en-US" sz="2000"/>
              <a:t>－</a:t>
            </a:r>
            <a:r>
              <a:rPr lang="en-US" altLang="zh-CN" sz="2000"/>
              <a:t>1</a:t>
            </a:r>
            <a:r>
              <a:rPr lang="en-US" altLang="zh-CN" sz="2000">
                <a:latin typeface="+mn-ea"/>
                <a:ea typeface="+mn-ea"/>
              </a:rPr>
              <a:t>→</a:t>
            </a:r>
            <a:r>
              <a:rPr lang="en-US" altLang="zh-CN" sz="2000"/>
              <a:t>C</a:t>
            </a:r>
          </a:p>
        </p:txBody>
      </p:sp>
      <p:sp>
        <p:nvSpPr>
          <p:cNvPr id="1464438" name="AutoShape 118"/>
          <p:cNvSpPr>
            <a:spLocks noChangeArrowheads="1"/>
          </p:cNvSpPr>
          <p:nvPr/>
        </p:nvSpPr>
        <p:spPr bwMode="auto">
          <a:xfrm>
            <a:off x="5795963" y="4367213"/>
            <a:ext cx="1871662" cy="574675"/>
          </a:xfrm>
          <a:prstGeom prst="flowChartDecision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</a:rPr>
              <a:t>C</a:t>
            </a:r>
            <a:r>
              <a:rPr lang="zh-CN" altLang="en-US" sz="2000">
                <a:solidFill>
                  <a:srgbClr val="0000FF"/>
                </a:solidFill>
              </a:rPr>
              <a:t>＝</a:t>
            </a:r>
            <a:r>
              <a:rPr lang="en-US" altLang="zh-CN" sz="2000">
                <a:solidFill>
                  <a:srgbClr val="0000FF"/>
                </a:solidFill>
              </a:rPr>
              <a:t>0</a:t>
            </a:r>
            <a:r>
              <a:rPr lang="zh-CN" altLang="en-US" sz="2000">
                <a:solidFill>
                  <a:srgbClr val="0000FF"/>
                </a:solidFill>
              </a:rPr>
              <a:t>？</a:t>
            </a:r>
          </a:p>
        </p:txBody>
      </p:sp>
      <p:sp>
        <p:nvSpPr>
          <p:cNvPr id="1464439" name="Line 119"/>
          <p:cNvSpPr>
            <a:spLocks noChangeShapeType="1"/>
          </p:cNvSpPr>
          <p:nvPr/>
        </p:nvSpPr>
        <p:spPr bwMode="auto">
          <a:xfrm>
            <a:off x="6732588" y="41497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0" name="AutoShape 120"/>
          <p:cNvSpPr>
            <a:spLocks noChangeArrowheads="1"/>
          </p:cNvSpPr>
          <p:nvPr/>
        </p:nvSpPr>
        <p:spPr bwMode="auto">
          <a:xfrm>
            <a:off x="5724525" y="5157788"/>
            <a:ext cx="20161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上商</a:t>
            </a:r>
            <a:r>
              <a:rPr lang="en-US" altLang="zh-CN" sz="2000"/>
              <a:t>1</a:t>
            </a:r>
            <a:r>
              <a:rPr lang="en-US" altLang="zh-CN" sz="2000">
                <a:latin typeface="宋体" charset="-122"/>
              </a:rPr>
              <a:t>(</a:t>
            </a:r>
            <a:r>
              <a:rPr lang="zh-CN" altLang="en-US" sz="2000"/>
              <a:t>末位置</a:t>
            </a:r>
            <a:r>
              <a:rPr lang="en-US" altLang="zh-CN" sz="2000"/>
              <a:t>1</a:t>
            </a:r>
            <a:r>
              <a:rPr lang="en-US" altLang="zh-CN" sz="2000">
                <a:latin typeface="宋体" charset="-122"/>
              </a:rPr>
              <a:t>)</a:t>
            </a:r>
          </a:p>
        </p:txBody>
      </p:sp>
      <p:sp>
        <p:nvSpPr>
          <p:cNvPr id="1464441" name="Line 121"/>
          <p:cNvSpPr>
            <a:spLocks noChangeShapeType="1"/>
          </p:cNvSpPr>
          <p:nvPr/>
        </p:nvSpPr>
        <p:spPr bwMode="auto">
          <a:xfrm>
            <a:off x="6732588" y="55895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2" name="AutoShape 122"/>
          <p:cNvSpPr>
            <a:spLocks noChangeArrowheads="1"/>
          </p:cNvSpPr>
          <p:nvPr/>
        </p:nvSpPr>
        <p:spPr bwMode="auto">
          <a:xfrm>
            <a:off x="6300788" y="5805488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464443" name="Line 123"/>
          <p:cNvSpPr>
            <a:spLocks noChangeShapeType="1"/>
          </p:cNvSpPr>
          <p:nvPr/>
        </p:nvSpPr>
        <p:spPr bwMode="auto">
          <a:xfrm>
            <a:off x="6732588" y="49418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4" name="Line 124"/>
          <p:cNvSpPr>
            <a:spLocks noChangeShapeType="1"/>
          </p:cNvSpPr>
          <p:nvPr/>
        </p:nvSpPr>
        <p:spPr bwMode="auto">
          <a:xfrm rot="5400000" flipH="1">
            <a:off x="7848601" y="298450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5" name="Line 125"/>
          <p:cNvSpPr>
            <a:spLocks noChangeShapeType="1"/>
          </p:cNvSpPr>
          <p:nvPr/>
        </p:nvSpPr>
        <p:spPr bwMode="auto">
          <a:xfrm>
            <a:off x="7667625" y="4654550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6" name="Line 126"/>
          <p:cNvSpPr>
            <a:spLocks noChangeShapeType="1"/>
          </p:cNvSpPr>
          <p:nvPr/>
        </p:nvSpPr>
        <p:spPr bwMode="auto">
          <a:xfrm>
            <a:off x="8964613" y="1414463"/>
            <a:ext cx="0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7" name="Line 127"/>
          <p:cNvSpPr>
            <a:spLocks noChangeShapeType="1"/>
          </p:cNvSpPr>
          <p:nvPr/>
        </p:nvSpPr>
        <p:spPr bwMode="auto">
          <a:xfrm>
            <a:off x="2195513" y="6165850"/>
            <a:ext cx="2305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8" name="Line 128"/>
          <p:cNvSpPr>
            <a:spLocks noChangeShapeType="1"/>
          </p:cNvSpPr>
          <p:nvPr/>
        </p:nvSpPr>
        <p:spPr bwMode="auto">
          <a:xfrm flipV="1">
            <a:off x="4500563" y="1196975"/>
            <a:ext cx="0" cy="4968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49" name="Line 129"/>
          <p:cNvSpPr>
            <a:spLocks noChangeShapeType="1"/>
          </p:cNvSpPr>
          <p:nvPr/>
        </p:nvSpPr>
        <p:spPr bwMode="auto">
          <a:xfrm>
            <a:off x="4500563" y="1196975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50" name="Text Box 130"/>
          <p:cNvSpPr txBox="1">
            <a:spLocks noChangeArrowheads="1"/>
          </p:cNvSpPr>
          <p:nvPr/>
        </p:nvSpPr>
        <p:spPr bwMode="auto">
          <a:xfrm>
            <a:off x="2987675" y="357346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1" name="Text Box 131"/>
          <p:cNvSpPr txBox="1">
            <a:spLocks noChangeArrowheads="1"/>
          </p:cNvSpPr>
          <p:nvPr/>
        </p:nvSpPr>
        <p:spPr bwMode="auto">
          <a:xfrm>
            <a:off x="971550" y="357346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2" name="Text Box 132"/>
          <p:cNvSpPr txBox="1">
            <a:spLocks noChangeArrowheads="1"/>
          </p:cNvSpPr>
          <p:nvPr/>
        </p:nvSpPr>
        <p:spPr bwMode="auto">
          <a:xfrm>
            <a:off x="1763713" y="46545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3" name="Text Box 133"/>
          <p:cNvSpPr txBox="1">
            <a:spLocks noChangeArrowheads="1"/>
          </p:cNvSpPr>
          <p:nvPr/>
        </p:nvSpPr>
        <p:spPr bwMode="auto">
          <a:xfrm>
            <a:off x="2195513" y="4654550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4" name="Text Box 134"/>
          <p:cNvSpPr txBox="1">
            <a:spLocks noChangeArrowheads="1"/>
          </p:cNvSpPr>
          <p:nvPr/>
        </p:nvSpPr>
        <p:spPr bwMode="auto">
          <a:xfrm>
            <a:off x="971550" y="52308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5" name="Text Box 135"/>
          <p:cNvSpPr txBox="1">
            <a:spLocks noChangeArrowheads="1"/>
          </p:cNvSpPr>
          <p:nvPr/>
        </p:nvSpPr>
        <p:spPr bwMode="auto">
          <a:xfrm>
            <a:off x="3275013" y="52308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6" name="Text Box 136"/>
          <p:cNvSpPr txBox="1">
            <a:spLocks noChangeArrowheads="1"/>
          </p:cNvSpPr>
          <p:nvPr/>
        </p:nvSpPr>
        <p:spPr bwMode="auto">
          <a:xfrm>
            <a:off x="7524750" y="1557338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57" name="Text Box 137"/>
          <p:cNvSpPr txBox="1">
            <a:spLocks noChangeArrowheads="1"/>
          </p:cNvSpPr>
          <p:nvPr/>
        </p:nvSpPr>
        <p:spPr bwMode="auto">
          <a:xfrm>
            <a:off x="5435600" y="1557338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8" name="Text Box 138"/>
          <p:cNvSpPr txBox="1">
            <a:spLocks noChangeArrowheads="1"/>
          </p:cNvSpPr>
          <p:nvPr/>
        </p:nvSpPr>
        <p:spPr bwMode="auto">
          <a:xfrm>
            <a:off x="7596188" y="4329113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464459" name="Text Box 139"/>
          <p:cNvSpPr txBox="1">
            <a:spLocks noChangeArrowheads="1"/>
          </p:cNvSpPr>
          <p:nvPr/>
        </p:nvSpPr>
        <p:spPr bwMode="auto">
          <a:xfrm>
            <a:off x="6732588" y="479742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464461" name="Rectangle 1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64463" name="Rectangle 143"/>
          <p:cNvSpPr>
            <a:spLocks noGrp="1" noChangeArrowheads="1"/>
          </p:cNvSpPr>
          <p:nvPr>
            <p:ph type="body" idx="1"/>
          </p:nvPr>
        </p:nvSpPr>
        <p:spPr>
          <a:xfrm>
            <a:off x="877888" y="476250"/>
            <a:ext cx="3838575" cy="576263"/>
          </a:xfrm>
          <a:noFill/>
          <a:ln/>
        </p:spPr>
        <p:txBody>
          <a:bodyPr anchor="ctr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补码除法流程框图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B82CD2-B959-4FE0-A19D-D0CE1A71C431}" type="slidenum">
              <a:rPr lang="zh-CN" altLang="en-US"/>
              <a:pPr/>
              <a:t>92</a:t>
            </a:fld>
            <a:endParaRPr lang="en-US" altLang="zh-CN"/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500" cy="547211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X</a:t>
            </a:r>
            <a:r>
              <a:rPr lang="zh-CN" altLang="en-US"/>
              <a:t>＝－</a:t>
            </a:r>
            <a:r>
              <a:rPr lang="en-US" altLang="zh-CN"/>
              <a:t>0.10001011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Y</a:t>
            </a:r>
            <a:r>
              <a:rPr lang="zh-CN" altLang="en-US"/>
              <a:t>＝</a:t>
            </a:r>
            <a:r>
              <a:rPr lang="en-US" altLang="zh-CN"/>
              <a:t>0.1110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利用补码除法求商及余数。</a:t>
            </a:r>
          </a:p>
          <a:p>
            <a:pPr marL="0" indent="0">
              <a:buFont typeface="Wingdings" pitchFamily="2" charset="2"/>
              <a:buNone/>
            </a:pP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1.01110101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0.1110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1.0010</a:t>
            </a:r>
            <a:endParaRPr lang="en-US" altLang="zh-CN"/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补码除法的过程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0109E-92BA-40FF-8CBC-2AE794831C39}" type="slidenum">
              <a:rPr lang="zh-CN" altLang="en-US"/>
              <a:pPr/>
              <a:t>93</a:t>
            </a:fld>
            <a:endParaRPr lang="en-US" altLang="zh-CN"/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73463"/>
            <a:ext cx="1871663" cy="2952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商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1.0110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余数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1.0011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 baseline="30000">
                <a:solidFill>
                  <a:srgbClr val="FF0000"/>
                </a:solidFill>
              </a:rPr>
              <a:t>-4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458297" name="Group 121"/>
          <p:cNvGraphicFramePr>
            <a:graphicFrameLocks noGrp="1"/>
          </p:cNvGraphicFramePr>
          <p:nvPr/>
        </p:nvGraphicFramePr>
        <p:xfrm>
          <a:off x="2195513" y="165100"/>
          <a:ext cx="6624637" cy="6528816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0  1  1  1  0  1  0  1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400" b="1" i="0" u="none" strike="noStrike" cap="none" normalizeH="0" baseline="-1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58288" name="Line 112"/>
          <p:cNvSpPr>
            <a:spLocks noChangeShapeType="1"/>
          </p:cNvSpPr>
          <p:nvPr/>
        </p:nvSpPr>
        <p:spPr bwMode="auto">
          <a:xfrm>
            <a:off x="5435600" y="549275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89" name="Line 113"/>
          <p:cNvSpPr>
            <a:spLocks noChangeShapeType="1"/>
          </p:cNvSpPr>
          <p:nvPr/>
        </p:nvSpPr>
        <p:spPr bwMode="auto">
          <a:xfrm flipH="1">
            <a:off x="5148263" y="162877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0" name="Line 114"/>
          <p:cNvSpPr>
            <a:spLocks noChangeShapeType="1"/>
          </p:cNvSpPr>
          <p:nvPr/>
        </p:nvSpPr>
        <p:spPr bwMode="auto">
          <a:xfrm>
            <a:off x="5148263" y="16287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1" name="Line 115"/>
          <p:cNvSpPr>
            <a:spLocks noChangeShapeType="1"/>
          </p:cNvSpPr>
          <p:nvPr/>
        </p:nvSpPr>
        <p:spPr bwMode="auto">
          <a:xfrm flipH="1">
            <a:off x="4859338" y="278130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2" name="Line 116"/>
          <p:cNvSpPr>
            <a:spLocks noChangeShapeType="1"/>
          </p:cNvSpPr>
          <p:nvPr/>
        </p:nvSpPr>
        <p:spPr bwMode="auto">
          <a:xfrm>
            <a:off x="4859338" y="27813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3" name="Line 117"/>
          <p:cNvSpPr>
            <a:spLocks noChangeShapeType="1"/>
          </p:cNvSpPr>
          <p:nvPr/>
        </p:nvSpPr>
        <p:spPr bwMode="auto">
          <a:xfrm flipH="1">
            <a:off x="4500563" y="39338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4" name="Line 118"/>
          <p:cNvSpPr>
            <a:spLocks noChangeShapeType="1"/>
          </p:cNvSpPr>
          <p:nvPr/>
        </p:nvSpPr>
        <p:spPr bwMode="auto">
          <a:xfrm>
            <a:off x="4500563" y="3933825"/>
            <a:ext cx="0" cy="11509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5" name="Line 119"/>
          <p:cNvSpPr>
            <a:spLocks noChangeShapeType="1"/>
          </p:cNvSpPr>
          <p:nvPr/>
        </p:nvSpPr>
        <p:spPr bwMode="auto">
          <a:xfrm flipH="1">
            <a:off x="4211638" y="50847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6" name="Line 120"/>
          <p:cNvSpPr>
            <a:spLocks noChangeShapeType="1"/>
          </p:cNvSpPr>
          <p:nvPr/>
        </p:nvSpPr>
        <p:spPr bwMode="auto">
          <a:xfrm>
            <a:off x="4211638" y="5084763"/>
            <a:ext cx="0" cy="15843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8298" name="Rectangle 122"/>
          <p:cNvSpPr>
            <a:spLocks noChangeArrowheads="1"/>
          </p:cNvSpPr>
          <p:nvPr/>
        </p:nvSpPr>
        <p:spPr bwMode="auto">
          <a:xfrm>
            <a:off x="180975" y="693738"/>
            <a:ext cx="2087563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1.01110101</a:t>
            </a:r>
            <a:endParaRPr lang="en-US" altLang="zh-CN" sz="2000"/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0.1110</a:t>
            </a:r>
            <a:endParaRPr lang="en-US" altLang="zh-CN" sz="200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1.0010</a:t>
            </a:r>
            <a:endParaRPr lang="en-US" altLang="zh-CN" sz="2000"/>
          </a:p>
        </p:txBody>
      </p:sp>
      <p:sp>
        <p:nvSpPr>
          <p:cNvPr id="1458299" name="AutoShape 1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314654" y="6611436"/>
            <a:ext cx="107157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rot="5400000" flipH="1" flipV="1">
            <a:off x="5314786" y="6325684"/>
            <a:ext cx="357190" cy="21431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600538" y="6254246"/>
            <a:ext cx="273137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2646381" y="6615954"/>
            <a:ext cx="149531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572000" y="5763300"/>
            <a:ext cx="642942" cy="523220"/>
          </a:xfrm>
          <a:prstGeom prst="rect">
            <a:avLst/>
          </a:prstGeom>
          <a:solidFill>
            <a:srgbClr val="CCFF99"/>
          </a:solidFill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C0099"/>
                </a:solidFill>
              </a:rPr>
              <a:t>商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57488" y="5786454"/>
            <a:ext cx="1071570" cy="523220"/>
          </a:xfrm>
          <a:prstGeom prst="rect">
            <a:avLst/>
          </a:prstGeom>
          <a:solidFill>
            <a:srgbClr val="CCFF99"/>
          </a:solidFill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CC0099"/>
                </a:solidFill>
              </a:rPr>
              <a:t>余数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013742-C6EB-4237-9956-123C5F0FDC9D}" type="slidenum">
              <a:rPr lang="zh-CN" altLang="en-US"/>
              <a:pPr/>
              <a:t>94</a:t>
            </a:fld>
            <a:endParaRPr lang="en-US" altLang="zh-CN"/>
          </a:p>
        </p:txBody>
      </p:sp>
      <p:sp>
        <p:nvSpPr>
          <p:cNvPr id="146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573463"/>
            <a:ext cx="1871663" cy="295275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商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1.0111</a:t>
            </a:r>
            <a:endParaRPr lang="en-US" altLang="zh-CN"/>
          </a:p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余数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chemeClr val="bg1"/>
                </a:solidFill>
                <a:cs typeface="Times New Roman" pitchFamily="18" charset="0"/>
              </a:rPr>
              <a:t>补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chemeClr val="bg1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chemeClr val="bg1"/>
                </a:solidFill>
              </a:rPr>
              <a:t>0.0001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  <a:cs typeface="Times New Roman" pitchFamily="18" charset="0"/>
              </a:rPr>
              <a:t>×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baseline="30000">
                <a:solidFill>
                  <a:schemeClr val="bg1"/>
                </a:solidFill>
              </a:rPr>
              <a:t>-3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465447" name="Group 103"/>
          <p:cNvGraphicFramePr>
            <a:graphicFrameLocks noGrp="1"/>
          </p:cNvGraphicFramePr>
          <p:nvPr/>
        </p:nvGraphicFramePr>
        <p:xfrm>
          <a:off x="2195513" y="165100"/>
          <a:ext cx="6624637" cy="5760720"/>
        </p:xfrm>
        <a:graphic>
          <a:graphicData uri="http://schemas.openxmlformats.org/drawingml/2006/table">
            <a:tbl>
              <a:tblPr/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符号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被除数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余数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商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操  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0  1  1  1  0  1  0  1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1  0  1  0  1  0  1  1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  <a:endParaRPr kumimoji="0" lang="en-US" altLang="zh-CN" sz="2400" b="1" i="0" u="none" strike="noStrike" cap="none" normalizeH="0" baseline="-16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异号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1  0  0  1  0  1  1  0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加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0  1  1  1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1  1  1  0  1  1  0  1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位，下步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0  0  1  0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Y]</a:t>
                      </a:r>
                      <a:r>
                        <a:rPr kumimoji="0" lang="zh-CN" altLang="en-US" sz="2400" b="1" i="0" u="none" strike="noStrike" cap="none" normalizeH="0" baseline="-1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同号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，上商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0  0  0  1  1  0  1  1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左移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0  0  0  0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1  0  1  1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末位恒置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1600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65436" name="Line 92"/>
          <p:cNvSpPr>
            <a:spLocks noChangeShapeType="1"/>
          </p:cNvSpPr>
          <p:nvPr/>
        </p:nvSpPr>
        <p:spPr bwMode="auto">
          <a:xfrm>
            <a:off x="5435600" y="549275"/>
            <a:ext cx="0" cy="10795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7" name="Line 93"/>
          <p:cNvSpPr>
            <a:spLocks noChangeShapeType="1"/>
          </p:cNvSpPr>
          <p:nvPr/>
        </p:nvSpPr>
        <p:spPr bwMode="auto">
          <a:xfrm flipH="1">
            <a:off x="5148263" y="1628775"/>
            <a:ext cx="287337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8" name="Line 94"/>
          <p:cNvSpPr>
            <a:spLocks noChangeShapeType="1"/>
          </p:cNvSpPr>
          <p:nvPr/>
        </p:nvSpPr>
        <p:spPr bwMode="auto">
          <a:xfrm>
            <a:off x="5148263" y="1628775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39" name="Line 95"/>
          <p:cNvSpPr>
            <a:spLocks noChangeShapeType="1"/>
          </p:cNvSpPr>
          <p:nvPr/>
        </p:nvSpPr>
        <p:spPr bwMode="auto">
          <a:xfrm flipH="1">
            <a:off x="4859338" y="2781300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0" name="Line 96"/>
          <p:cNvSpPr>
            <a:spLocks noChangeShapeType="1"/>
          </p:cNvSpPr>
          <p:nvPr/>
        </p:nvSpPr>
        <p:spPr bwMode="auto">
          <a:xfrm>
            <a:off x="4859338" y="2781300"/>
            <a:ext cx="0" cy="11525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1" name="Line 97"/>
          <p:cNvSpPr>
            <a:spLocks noChangeShapeType="1"/>
          </p:cNvSpPr>
          <p:nvPr/>
        </p:nvSpPr>
        <p:spPr bwMode="auto">
          <a:xfrm flipH="1">
            <a:off x="4500563" y="39338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2" name="Line 98"/>
          <p:cNvSpPr>
            <a:spLocks noChangeShapeType="1"/>
          </p:cNvSpPr>
          <p:nvPr/>
        </p:nvSpPr>
        <p:spPr bwMode="auto">
          <a:xfrm>
            <a:off x="4500563" y="3933825"/>
            <a:ext cx="0" cy="115093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3" name="Line 99"/>
          <p:cNvSpPr>
            <a:spLocks noChangeShapeType="1"/>
          </p:cNvSpPr>
          <p:nvPr/>
        </p:nvSpPr>
        <p:spPr bwMode="auto">
          <a:xfrm flipH="1">
            <a:off x="4211638" y="5084763"/>
            <a:ext cx="28892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4" name="Line 100"/>
          <p:cNvSpPr>
            <a:spLocks noChangeShapeType="1"/>
          </p:cNvSpPr>
          <p:nvPr/>
        </p:nvSpPr>
        <p:spPr bwMode="auto">
          <a:xfrm>
            <a:off x="4211638" y="5084763"/>
            <a:ext cx="0" cy="7921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45" name="Rectangle 101"/>
          <p:cNvSpPr>
            <a:spLocks noChangeArrowheads="1"/>
          </p:cNvSpPr>
          <p:nvPr/>
        </p:nvSpPr>
        <p:spPr bwMode="auto">
          <a:xfrm>
            <a:off x="180975" y="693738"/>
            <a:ext cx="2087563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X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1.01110101</a:t>
            </a:r>
            <a:endParaRPr lang="en-US" altLang="zh-CN" sz="2000"/>
          </a:p>
          <a:p>
            <a:pPr algn="l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      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0.1110</a:t>
            </a:r>
            <a:endParaRPr lang="en-US" altLang="zh-CN" sz="2000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000">
                <a:solidFill>
                  <a:srgbClr val="000000"/>
                </a:solidFill>
              </a:rPr>
              <a:t>Y</a:t>
            </a:r>
            <a:r>
              <a:rPr lang="en-US" altLang="zh-CN" sz="200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sz="2000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 sz="2000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 sz="2000">
                <a:solidFill>
                  <a:srgbClr val="000000"/>
                </a:solidFill>
              </a:rPr>
              <a:t>1.0010</a:t>
            </a:r>
            <a:endParaRPr lang="en-US" altLang="zh-CN" sz="2000"/>
          </a:p>
        </p:txBody>
      </p:sp>
      <p:sp>
        <p:nvSpPr>
          <p:cNvPr id="1465448" name="AutoShape 104"/>
          <p:cNvSpPr>
            <a:spLocks/>
          </p:cNvSpPr>
          <p:nvPr/>
        </p:nvSpPr>
        <p:spPr bwMode="auto">
          <a:xfrm rot="-5400000">
            <a:off x="5040313" y="5265737"/>
            <a:ext cx="215900" cy="1584325"/>
          </a:xfrm>
          <a:prstGeom prst="leftBrace">
            <a:avLst>
              <a:gd name="adj1" fmla="val 41176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5449" name="AutoShape 105"/>
          <p:cNvSpPr>
            <a:spLocks/>
          </p:cNvSpPr>
          <p:nvPr/>
        </p:nvSpPr>
        <p:spPr bwMode="auto">
          <a:xfrm rot="-5400000">
            <a:off x="3132138" y="4724400"/>
            <a:ext cx="215900" cy="1800225"/>
          </a:xfrm>
          <a:prstGeom prst="leftBrace">
            <a:avLst>
              <a:gd name="adj1" fmla="val 46787"/>
              <a:gd name="adj2" fmla="val 5194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5450" name="Text Box 106"/>
          <p:cNvSpPr txBox="1">
            <a:spLocks noChangeArrowheads="1"/>
          </p:cNvSpPr>
          <p:nvPr/>
        </p:nvSpPr>
        <p:spPr bwMode="auto">
          <a:xfrm>
            <a:off x="4787900" y="6092825"/>
            <a:ext cx="7207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商</a:t>
            </a:r>
          </a:p>
        </p:txBody>
      </p:sp>
      <p:sp>
        <p:nvSpPr>
          <p:cNvPr id="1465451" name="Text Box 107"/>
          <p:cNvSpPr txBox="1">
            <a:spLocks noChangeArrowheads="1"/>
          </p:cNvSpPr>
          <p:nvPr/>
        </p:nvSpPr>
        <p:spPr bwMode="auto">
          <a:xfrm>
            <a:off x="2700338" y="6005513"/>
            <a:ext cx="11525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余数</a:t>
            </a:r>
          </a:p>
        </p:txBody>
      </p:sp>
      <p:sp>
        <p:nvSpPr>
          <p:cNvPr id="1465452" name="Line 108"/>
          <p:cNvSpPr>
            <a:spLocks noChangeShapeType="1"/>
          </p:cNvSpPr>
          <p:nvPr/>
        </p:nvSpPr>
        <p:spPr bwMode="auto">
          <a:xfrm>
            <a:off x="3276600" y="5734050"/>
            <a:ext cx="0" cy="3587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5453" name="AutoShape 10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A15BD-4ED6-44E8-BD7A-542913E03747}" type="slidenum">
              <a:rPr lang="zh-CN" altLang="en-US"/>
              <a:pPr/>
              <a:t>95</a:t>
            </a:fld>
            <a:endParaRPr lang="en-US" altLang="zh-CN"/>
          </a:p>
        </p:txBody>
      </p:sp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FF6600"/>
                </a:solidFill>
              </a:rPr>
              <a:t>补码</a:t>
            </a:r>
            <a:r>
              <a:rPr lang="zh-CN" altLang="en-US">
                <a:solidFill>
                  <a:srgbClr val="006600"/>
                </a:solidFill>
              </a:rPr>
              <a:t>除法运算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37288"/>
            <a:ext cx="8353425" cy="504825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</a:rPr>
              <a:t>补码除法器框图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59204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4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补码除法器框图</a:t>
            </a:r>
          </a:p>
        </p:txBody>
      </p:sp>
      <p:graphicFrame>
        <p:nvGraphicFramePr>
          <p:cNvPr id="1459207" name="Object 7"/>
          <p:cNvGraphicFramePr>
            <a:graphicFrameLocks noChangeAspect="1"/>
          </p:cNvGraphicFramePr>
          <p:nvPr/>
        </p:nvGraphicFramePr>
        <p:xfrm>
          <a:off x="539750" y="1071563"/>
          <a:ext cx="7993063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01" name="Visio" r:id="rId3" imgW="3506114" imgH="2189074" progId="Visio.Drawing.11">
                  <p:embed/>
                </p:oleObj>
              </mc:Choice>
              <mc:Fallback>
                <p:oleObj name="Visio" r:id="rId3" imgW="3506114" imgH="218907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71563"/>
                        <a:ext cx="7993063" cy="509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920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0713"/>
            <a:ext cx="504825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14F20C-47F8-4FEB-91FB-6D0A4BBF541E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62950" cy="2087563"/>
          </a:xfrm>
        </p:spPr>
        <p:txBody>
          <a:bodyPr/>
          <a:lstStyle/>
          <a:p>
            <a:r>
              <a:rPr lang="zh-CN" altLang="en-US" dirty="0"/>
              <a:t>在做无符号数减法时，用</a:t>
            </a:r>
            <a:br>
              <a:rPr lang="zh-CN" altLang="en-US" dirty="0"/>
            </a:br>
            <a:r>
              <a:rPr lang="zh-CN" altLang="en-US" dirty="0">
                <a:solidFill>
                  <a:srgbClr val="006600"/>
                </a:solidFill>
              </a:rPr>
              <a:t>被减数＋</a:t>
            </a:r>
            <a:r>
              <a:rPr lang="en-US" altLang="zh-CN" dirty="0">
                <a:solidFill>
                  <a:srgbClr val="006600"/>
                </a:solidFill>
              </a:rPr>
              <a:t>[</a:t>
            </a:r>
            <a:r>
              <a:rPr lang="zh-CN" altLang="en-US" dirty="0">
                <a:solidFill>
                  <a:srgbClr val="006600"/>
                </a:solidFill>
              </a:rPr>
              <a:t>减数</a:t>
            </a:r>
            <a:r>
              <a:rPr lang="en-US" altLang="zh-CN" dirty="0">
                <a:solidFill>
                  <a:srgbClr val="006600"/>
                </a:solidFill>
              </a:rPr>
              <a:t>]</a:t>
            </a:r>
            <a:r>
              <a:rPr lang="zh-CN" altLang="en-US" baseline="-25000" dirty="0">
                <a:solidFill>
                  <a:srgbClr val="006600"/>
                </a:solidFill>
              </a:rPr>
              <a:t>求补</a:t>
            </a:r>
            <a:r>
              <a:rPr lang="zh-CN" altLang="en-US" dirty="0"/>
              <a:t> 来实现。</a:t>
            </a:r>
          </a:p>
          <a:p>
            <a:pPr lvl="1"/>
            <a:r>
              <a:rPr lang="zh-CN" altLang="en-US" dirty="0"/>
              <a:t>若</a:t>
            </a:r>
            <a:r>
              <a:rPr lang="zh-CN" altLang="en-US" dirty="0">
                <a:solidFill>
                  <a:srgbClr val="0000FF"/>
                </a:solidFill>
              </a:rPr>
              <a:t>被减数＜减数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不够减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没有进位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借位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若</a:t>
            </a:r>
            <a:r>
              <a:rPr lang="zh-CN" altLang="en-US" dirty="0">
                <a:solidFill>
                  <a:srgbClr val="0000FF"/>
                </a:solidFill>
              </a:rPr>
              <a:t>被减数＞减数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够减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有进位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借位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1460228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补码运算的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sp>
        <p:nvSpPr>
          <p:cNvPr id="1460229" name="Rectangle 5"/>
          <p:cNvSpPr>
            <a:spLocks noChangeArrowheads="1"/>
          </p:cNvSpPr>
          <p:nvPr/>
        </p:nvSpPr>
        <p:spPr bwMode="auto">
          <a:xfrm>
            <a:off x="395288" y="3068638"/>
            <a:ext cx="51133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】</a:t>
            </a:r>
            <a:r>
              <a:rPr lang="zh-CN" altLang="en-US"/>
              <a:t>计算</a:t>
            </a:r>
            <a:r>
              <a:rPr lang="en-US" altLang="zh-CN"/>
              <a:t>65</a:t>
            </a:r>
            <a:r>
              <a:rPr lang="zh-CN" altLang="en-US"/>
              <a:t>－</a:t>
            </a:r>
            <a:r>
              <a:rPr lang="en-US" altLang="zh-CN"/>
              <a:t>32</a:t>
            </a:r>
            <a:r>
              <a:rPr lang="zh-CN" altLang="en-US"/>
              <a:t>、</a:t>
            </a:r>
            <a:r>
              <a:rPr lang="en-US" altLang="zh-CN"/>
              <a:t>32</a:t>
            </a:r>
            <a:r>
              <a:rPr lang="zh-CN" altLang="en-US"/>
              <a:t>－</a:t>
            </a:r>
            <a:r>
              <a:rPr lang="en-US" altLang="zh-CN"/>
              <a:t>65</a:t>
            </a:r>
            <a:r>
              <a:rPr lang="zh-CN" altLang="en-US"/>
              <a:t>。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解</a:t>
            </a:r>
            <a:r>
              <a:rPr lang="en-US" altLang="zh-CN"/>
              <a:t>】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 65        </a:t>
            </a:r>
            <a:r>
              <a:rPr lang="zh-CN" altLang="en-US"/>
              <a:t>＝ </a:t>
            </a:r>
            <a:r>
              <a:rPr lang="en-US" altLang="zh-CN"/>
              <a:t>01000001</a:t>
            </a:r>
            <a:r>
              <a:rPr lang="en-US" altLang="zh-CN" baseline="-25000"/>
              <a:t>2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65]</a:t>
            </a:r>
            <a:r>
              <a:rPr lang="zh-CN" altLang="en-US" baseline="-25000"/>
              <a:t>补</a:t>
            </a:r>
            <a:r>
              <a:rPr lang="zh-CN" altLang="en-US"/>
              <a:t>＝ </a:t>
            </a:r>
            <a:r>
              <a:rPr lang="en-US" altLang="zh-CN"/>
              <a:t>10111111</a:t>
            </a:r>
            <a:r>
              <a:rPr lang="en-US" altLang="zh-CN" baseline="-25000"/>
              <a:t>2</a:t>
            </a:r>
            <a:endParaRPr lang="en-US" altLang="zh-CN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 32        </a:t>
            </a:r>
            <a:r>
              <a:rPr lang="zh-CN" altLang="en-US"/>
              <a:t>＝ </a:t>
            </a:r>
            <a:r>
              <a:rPr lang="en-US" altLang="zh-CN"/>
              <a:t>00100000</a:t>
            </a:r>
            <a:r>
              <a:rPr lang="en-US" altLang="zh-CN" baseline="-25000"/>
              <a:t>2</a:t>
            </a:r>
            <a:endParaRPr lang="en-US" altLang="zh-CN"/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/>
              <a:t>32]</a:t>
            </a:r>
            <a:r>
              <a:rPr lang="zh-CN" altLang="en-US" baseline="-25000"/>
              <a:t>补</a:t>
            </a:r>
            <a:r>
              <a:rPr lang="zh-CN" altLang="en-US"/>
              <a:t>＝ </a:t>
            </a:r>
            <a:r>
              <a:rPr lang="en-US" altLang="zh-CN"/>
              <a:t>11100000</a:t>
            </a:r>
            <a:r>
              <a:rPr lang="en-US" altLang="zh-CN" baseline="-25000"/>
              <a:t>2</a:t>
            </a:r>
          </a:p>
        </p:txBody>
      </p:sp>
      <p:sp>
        <p:nvSpPr>
          <p:cNvPr id="1460230" name="Text Box 6"/>
          <p:cNvSpPr txBox="1">
            <a:spLocks noChangeArrowheads="1"/>
          </p:cNvSpPr>
          <p:nvPr/>
        </p:nvSpPr>
        <p:spPr bwMode="auto">
          <a:xfrm>
            <a:off x="3995738" y="4005263"/>
            <a:ext cx="2305050" cy="1330325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01000001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＋</a:t>
            </a:r>
            <a:r>
              <a:rPr lang="en-US" altLang="zh-CN">
                <a:latin typeface="Courier New" pitchFamily="49" charset="0"/>
              </a:rPr>
              <a:t>11100000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altLang="zh-CN">
                <a:latin typeface="Courier New" pitchFamily="49" charset="0"/>
              </a:rPr>
              <a:t>00100001</a:t>
            </a:r>
          </a:p>
        </p:txBody>
      </p:sp>
      <p:sp>
        <p:nvSpPr>
          <p:cNvPr id="1460231" name="Line 7"/>
          <p:cNvSpPr>
            <a:spLocks noChangeShapeType="1"/>
          </p:cNvSpPr>
          <p:nvPr/>
        </p:nvSpPr>
        <p:spPr bwMode="auto">
          <a:xfrm>
            <a:off x="4157663" y="4840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2" name="Text Box 8"/>
          <p:cNvSpPr txBox="1">
            <a:spLocks noChangeArrowheads="1"/>
          </p:cNvSpPr>
          <p:nvPr/>
        </p:nvSpPr>
        <p:spPr bwMode="auto">
          <a:xfrm>
            <a:off x="6588125" y="4005263"/>
            <a:ext cx="2305050" cy="1330325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Courier New" pitchFamily="49" charset="0"/>
              </a:rPr>
              <a:t>00100000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Courier New" pitchFamily="49" charset="0"/>
              </a:rPr>
              <a:t>＋</a:t>
            </a:r>
            <a:r>
              <a:rPr lang="en-US" altLang="zh-CN">
                <a:latin typeface="Courier New" pitchFamily="49" charset="0"/>
              </a:rPr>
              <a:t>10111111</a:t>
            </a:r>
          </a:p>
          <a:p>
            <a:pPr algn="r">
              <a:spcBef>
                <a:spcPct val="10000"/>
              </a:spcBef>
            </a:pPr>
            <a:r>
              <a:rPr lang="en-US" altLang="zh-CN">
                <a:latin typeface="Courier New" pitchFamily="49" charset="0"/>
              </a:rPr>
              <a:t>11011111</a:t>
            </a:r>
          </a:p>
        </p:txBody>
      </p:sp>
      <p:sp>
        <p:nvSpPr>
          <p:cNvPr id="1460233" name="Line 9"/>
          <p:cNvSpPr>
            <a:spLocks noChangeShapeType="1"/>
          </p:cNvSpPr>
          <p:nvPr/>
        </p:nvSpPr>
        <p:spPr bwMode="auto">
          <a:xfrm>
            <a:off x="6750050" y="4840288"/>
            <a:ext cx="2044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4" name="Text Box 10"/>
          <p:cNvSpPr txBox="1">
            <a:spLocks noChangeArrowheads="1"/>
          </p:cNvSpPr>
          <p:nvPr/>
        </p:nvSpPr>
        <p:spPr bwMode="auto">
          <a:xfrm>
            <a:off x="3779838" y="5661025"/>
            <a:ext cx="15843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有进位</a:t>
            </a:r>
          </a:p>
        </p:txBody>
      </p:sp>
      <p:sp>
        <p:nvSpPr>
          <p:cNvPr id="1460235" name="Text Box 11"/>
          <p:cNvSpPr txBox="1">
            <a:spLocks noChangeArrowheads="1"/>
          </p:cNvSpPr>
          <p:nvPr/>
        </p:nvSpPr>
        <p:spPr bwMode="auto">
          <a:xfrm>
            <a:off x="6443663" y="5661025"/>
            <a:ext cx="15843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60093"/>
                </a:solidFill>
              </a:rPr>
              <a:t>无进位</a:t>
            </a:r>
          </a:p>
        </p:txBody>
      </p:sp>
      <p:sp>
        <p:nvSpPr>
          <p:cNvPr id="1460236" name="Line 12"/>
          <p:cNvSpPr>
            <a:spLocks noChangeShapeType="1"/>
          </p:cNvSpPr>
          <p:nvPr/>
        </p:nvSpPr>
        <p:spPr bwMode="auto">
          <a:xfrm flipV="1">
            <a:off x="4408488" y="52673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0237" name="Line 13"/>
          <p:cNvSpPr>
            <a:spLocks noChangeShapeType="1"/>
          </p:cNvSpPr>
          <p:nvPr/>
        </p:nvSpPr>
        <p:spPr bwMode="auto">
          <a:xfrm flipV="1">
            <a:off x="7054850" y="52673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6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0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60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6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60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31" grpId="0" animBg="1"/>
      <p:bldP spid="1460233" grpId="0" animBg="1"/>
      <p:bldP spid="1460234" grpId="0"/>
      <p:bldP spid="1460235" grpId="0"/>
      <p:bldP spid="1460236" grpId="0" animBg="1"/>
      <p:bldP spid="146023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B2EF07-D648-49FD-A0B2-5AD0B67BAC99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362950" cy="2087563"/>
          </a:xfrm>
        </p:spPr>
        <p:txBody>
          <a:bodyPr/>
          <a:lstStyle/>
          <a:p>
            <a:r>
              <a:rPr lang="zh-CN" altLang="en-US"/>
              <a:t>在做无符号数减法时，用</a:t>
            </a:r>
            <a:br>
              <a:rPr lang="zh-CN" altLang="en-US"/>
            </a:br>
            <a:r>
              <a:rPr lang="zh-CN" altLang="en-US">
                <a:solidFill>
                  <a:srgbClr val="006600"/>
                </a:solidFill>
              </a:rPr>
              <a:t>被减数＋</a:t>
            </a:r>
            <a:r>
              <a:rPr lang="en-US" altLang="zh-CN">
                <a:solidFill>
                  <a:srgbClr val="006600"/>
                </a:solidFill>
              </a:rPr>
              <a:t>[</a:t>
            </a:r>
            <a:r>
              <a:rPr lang="zh-CN" altLang="en-US">
                <a:solidFill>
                  <a:srgbClr val="006600"/>
                </a:solidFill>
              </a:rPr>
              <a:t>减数</a:t>
            </a:r>
            <a:r>
              <a:rPr lang="en-US" altLang="zh-CN">
                <a:solidFill>
                  <a:srgbClr val="006600"/>
                </a:solidFill>
              </a:rPr>
              <a:t>]</a:t>
            </a:r>
            <a:r>
              <a:rPr lang="zh-CN" altLang="en-US" baseline="-25000">
                <a:solidFill>
                  <a:srgbClr val="006600"/>
                </a:solidFill>
              </a:rPr>
              <a:t>求补</a:t>
            </a:r>
            <a:r>
              <a:rPr lang="zh-CN" altLang="en-US"/>
              <a:t> 来实现。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被减数＜减数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不够减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没有进位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；</a:t>
            </a:r>
          </a:p>
          <a:p>
            <a:pPr lvl="1"/>
            <a:r>
              <a:rPr lang="zh-CN" altLang="en-US"/>
              <a:t>若</a:t>
            </a:r>
            <a:r>
              <a:rPr lang="zh-CN" altLang="en-US">
                <a:solidFill>
                  <a:srgbClr val="0000FF"/>
                </a:solidFill>
              </a:rPr>
              <a:t>被减数＞减数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够减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有进位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借位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。</a:t>
            </a:r>
          </a:p>
        </p:txBody>
      </p:sp>
      <p:sp>
        <p:nvSpPr>
          <p:cNvPr id="1466372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补码运算的</a:t>
            </a:r>
            <a:r>
              <a:rPr lang="zh-CN" altLang="en-US">
                <a:solidFill>
                  <a:srgbClr val="FF6600"/>
                </a:solidFill>
                <a:latin typeface="Arial" charset="0"/>
                <a:ea typeface="黑体" pitchFamily="2" charset="-122"/>
              </a:rPr>
              <a:t>进位</a:t>
            </a:r>
          </a:p>
        </p:txBody>
      </p:sp>
      <p:grpSp>
        <p:nvGrpSpPr>
          <p:cNvPr id="1466430" name="Group 62"/>
          <p:cNvGrpSpPr>
            <a:grpSpLocks/>
          </p:cNvGrpSpPr>
          <p:nvPr/>
        </p:nvGrpSpPr>
        <p:grpSpPr bwMode="auto">
          <a:xfrm>
            <a:off x="1476375" y="3213100"/>
            <a:ext cx="1008063" cy="1008063"/>
            <a:chOff x="930" y="2160"/>
            <a:chExt cx="635" cy="635"/>
          </a:xfrm>
        </p:grpSpPr>
        <p:sp>
          <p:nvSpPr>
            <p:cNvPr id="1466386" name="Freeform 18"/>
            <p:cNvSpPr>
              <a:spLocks/>
            </p:cNvSpPr>
            <p:nvPr/>
          </p:nvSpPr>
          <p:spPr bwMode="auto">
            <a:xfrm>
              <a:off x="1031" y="2245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2" name="Oval 14"/>
            <p:cNvSpPr>
              <a:spLocks noChangeAspect="1" noChangeArrowheads="1"/>
            </p:cNvSpPr>
            <p:nvPr/>
          </p:nvSpPr>
          <p:spPr bwMode="auto">
            <a:xfrm>
              <a:off x="930" y="2160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7" name="Line 19"/>
            <p:cNvSpPr>
              <a:spLocks noChangeShapeType="1"/>
            </p:cNvSpPr>
            <p:nvPr/>
          </p:nvSpPr>
          <p:spPr bwMode="auto">
            <a:xfrm flipV="1">
              <a:off x="1032" y="2245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31" name="Group 63"/>
          <p:cNvGrpSpPr>
            <a:grpSpLocks/>
          </p:cNvGrpSpPr>
          <p:nvPr/>
        </p:nvGrpSpPr>
        <p:grpSpPr bwMode="auto">
          <a:xfrm>
            <a:off x="3132138" y="3221038"/>
            <a:ext cx="1011237" cy="1008062"/>
            <a:chOff x="1973" y="2165"/>
            <a:chExt cx="637" cy="635"/>
          </a:xfrm>
        </p:grpSpPr>
        <p:sp>
          <p:nvSpPr>
            <p:cNvPr id="1466395" name="Freeform 27"/>
            <p:cNvSpPr>
              <a:spLocks/>
            </p:cNvSpPr>
            <p:nvPr/>
          </p:nvSpPr>
          <p:spPr bwMode="auto">
            <a:xfrm>
              <a:off x="2204" y="2378"/>
              <a:ext cx="406" cy="420"/>
            </a:xfrm>
            <a:custGeom>
              <a:avLst/>
              <a:gdLst/>
              <a:ahLst/>
              <a:cxnLst>
                <a:cxn ang="0">
                  <a:pos x="387" y="0"/>
                </a:cxn>
                <a:cxn ang="0">
                  <a:pos x="397" y="35"/>
                </a:cxn>
                <a:cxn ang="0">
                  <a:pos x="403" y="75"/>
                </a:cxn>
                <a:cxn ang="0">
                  <a:pos x="406" y="108"/>
                </a:cxn>
                <a:cxn ang="0">
                  <a:pos x="403" y="155"/>
                </a:cxn>
                <a:cxn ang="0">
                  <a:pos x="393" y="194"/>
                </a:cxn>
                <a:cxn ang="0">
                  <a:pos x="378" y="236"/>
                </a:cxn>
                <a:cxn ang="0">
                  <a:pos x="352" y="279"/>
                </a:cxn>
                <a:cxn ang="0">
                  <a:pos x="313" y="326"/>
                </a:cxn>
                <a:cxn ang="0">
                  <a:pos x="270" y="363"/>
                </a:cxn>
                <a:cxn ang="0">
                  <a:pos x="234" y="387"/>
                </a:cxn>
                <a:cxn ang="0">
                  <a:pos x="175" y="410"/>
                </a:cxn>
                <a:cxn ang="0">
                  <a:pos x="124" y="419"/>
                </a:cxn>
                <a:cxn ang="0">
                  <a:pos x="76" y="420"/>
                </a:cxn>
                <a:cxn ang="0">
                  <a:pos x="42" y="419"/>
                </a:cxn>
                <a:cxn ang="0">
                  <a:pos x="0" y="408"/>
                </a:cxn>
                <a:cxn ang="0">
                  <a:pos x="387" y="0"/>
                </a:cxn>
              </a:cxnLst>
              <a:rect l="0" t="0" r="r" b="b"/>
              <a:pathLst>
                <a:path w="406" h="420">
                  <a:moveTo>
                    <a:pt x="387" y="0"/>
                  </a:moveTo>
                  <a:lnTo>
                    <a:pt x="397" y="35"/>
                  </a:lnTo>
                  <a:lnTo>
                    <a:pt x="403" y="75"/>
                  </a:lnTo>
                  <a:lnTo>
                    <a:pt x="406" y="108"/>
                  </a:lnTo>
                  <a:lnTo>
                    <a:pt x="403" y="155"/>
                  </a:lnTo>
                  <a:lnTo>
                    <a:pt x="393" y="194"/>
                  </a:lnTo>
                  <a:lnTo>
                    <a:pt x="378" y="236"/>
                  </a:lnTo>
                  <a:lnTo>
                    <a:pt x="352" y="279"/>
                  </a:lnTo>
                  <a:lnTo>
                    <a:pt x="313" y="326"/>
                  </a:lnTo>
                  <a:lnTo>
                    <a:pt x="270" y="363"/>
                  </a:lnTo>
                  <a:lnTo>
                    <a:pt x="234" y="387"/>
                  </a:lnTo>
                  <a:lnTo>
                    <a:pt x="175" y="410"/>
                  </a:lnTo>
                  <a:lnTo>
                    <a:pt x="124" y="419"/>
                  </a:lnTo>
                  <a:lnTo>
                    <a:pt x="76" y="420"/>
                  </a:lnTo>
                  <a:lnTo>
                    <a:pt x="42" y="419"/>
                  </a:lnTo>
                  <a:lnTo>
                    <a:pt x="0" y="40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33CC33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89" name="Oval 21"/>
            <p:cNvSpPr>
              <a:spLocks noChangeAspect="1" noChangeArrowheads="1"/>
            </p:cNvSpPr>
            <p:nvPr/>
          </p:nvSpPr>
          <p:spPr bwMode="auto">
            <a:xfrm>
              <a:off x="1973" y="2165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393" name="Line 25"/>
            <p:cNvSpPr>
              <a:spLocks noChangeShapeType="1"/>
            </p:cNvSpPr>
            <p:nvPr/>
          </p:nvSpPr>
          <p:spPr bwMode="auto">
            <a:xfrm flipV="1">
              <a:off x="2206" y="2378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394" name="Text Box 26"/>
          <p:cNvSpPr txBox="1">
            <a:spLocks noChangeArrowheads="1"/>
          </p:cNvSpPr>
          <p:nvPr/>
        </p:nvSpPr>
        <p:spPr bwMode="auto">
          <a:xfrm>
            <a:off x="2413000" y="3429000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1466396" name="Text Box 28"/>
          <p:cNvSpPr txBox="1">
            <a:spLocks noChangeArrowheads="1"/>
          </p:cNvSpPr>
          <p:nvPr/>
        </p:nvSpPr>
        <p:spPr bwMode="auto">
          <a:xfrm>
            <a:off x="4141788" y="34290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grpSp>
        <p:nvGrpSpPr>
          <p:cNvPr id="1466432" name="Group 64"/>
          <p:cNvGrpSpPr>
            <a:grpSpLocks/>
          </p:cNvGrpSpPr>
          <p:nvPr/>
        </p:nvGrpSpPr>
        <p:grpSpPr bwMode="auto">
          <a:xfrm>
            <a:off x="4930775" y="3213100"/>
            <a:ext cx="1008063" cy="1008063"/>
            <a:chOff x="3106" y="2160"/>
            <a:chExt cx="635" cy="635"/>
          </a:xfrm>
        </p:grpSpPr>
        <p:sp>
          <p:nvSpPr>
            <p:cNvPr id="1466404" name="Freeform 36"/>
            <p:cNvSpPr>
              <a:spLocks/>
            </p:cNvSpPr>
            <p:nvPr/>
          </p:nvSpPr>
          <p:spPr bwMode="auto">
            <a:xfrm>
              <a:off x="3207" y="2245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5" name="Oval 37"/>
            <p:cNvSpPr>
              <a:spLocks noChangeAspect="1" noChangeArrowheads="1"/>
            </p:cNvSpPr>
            <p:nvPr/>
          </p:nvSpPr>
          <p:spPr bwMode="auto">
            <a:xfrm>
              <a:off x="3106" y="2160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6" name="Line 38"/>
            <p:cNvSpPr>
              <a:spLocks noChangeShapeType="1"/>
            </p:cNvSpPr>
            <p:nvPr/>
          </p:nvSpPr>
          <p:spPr bwMode="auto">
            <a:xfrm flipV="1">
              <a:off x="3208" y="2245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33" name="Group 65"/>
          <p:cNvGrpSpPr>
            <a:grpSpLocks/>
          </p:cNvGrpSpPr>
          <p:nvPr/>
        </p:nvGrpSpPr>
        <p:grpSpPr bwMode="auto">
          <a:xfrm>
            <a:off x="6586538" y="3221038"/>
            <a:ext cx="1008062" cy="1008062"/>
            <a:chOff x="4149" y="2165"/>
            <a:chExt cx="635" cy="635"/>
          </a:xfrm>
        </p:grpSpPr>
        <p:sp>
          <p:nvSpPr>
            <p:cNvPr id="1466410" name="Freeform 42"/>
            <p:cNvSpPr>
              <a:spLocks/>
            </p:cNvSpPr>
            <p:nvPr/>
          </p:nvSpPr>
          <p:spPr bwMode="auto">
            <a:xfrm>
              <a:off x="4149" y="2166"/>
              <a:ext cx="617" cy="623"/>
            </a:xfrm>
            <a:custGeom>
              <a:avLst/>
              <a:gdLst/>
              <a:ahLst/>
              <a:cxnLst>
                <a:cxn ang="0">
                  <a:pos x="617" y="212"/>
                </a:cxn>
                <a:cxn ang="0">
                  <a:pos x="599" y="164"/>
                </a:cxn>
                <a:cxn ang="0">
                  <a:pos x="572" y="122"/>
                </a:cxn>
                <a:cxn ang="0">
                  <a:pos x="539" y="87"/>
                </a:cxn>
                <a:cxn ang="0">
                  <a:pos x="485" y="45"/>
                </a:cxn>
                <a:cxn ang="0">
                  <a:pos x="434" y="21"/>
                </a:cxn>
                <a:cxn ang="0">
                  <a:pos x="371" y="2"/>
                </a:cxn>
                <a:cxn ang="0">
                  <a:pos x="305" y="0"/>
                </a:cxn>
                <a:cxn ang="0">
                  <a:pos x="234" y="8"/>
                </a:cxn>
                <a:cxn ang="0">
                  <a:pos x="183" y="27"/>
                </a:cxn>
                <a:cxn ang="0">
                  <a:pos x="141" y="51"/>
                </a:cxn>
                <a:cxn ang="0">
                  <a:pos x="84" y="96"/>
                </a:cxn>
                <a:cxn ang="0">
                  <a:pos x="39" y="162"/>
                </a:cxn>
                <a:cxn ang="0">
                  <a:pos x="12" y="219"/>
                </a:cxn>
                <a:cxn ang="0">
                  <a:pos x="0" y="318"/>
                </a:cxn>
                <a:cxn ang="0">
                  <a:pos x="11" y="401"/>
                </a:cxn>
                <a:cxn ang="0">
                  <a:pos x="35" y="461"/>
                </a:cxn>
                <a:cxn ang="0">
                  <a:pos x="66" y="516"/>
                </a:cxn>
                <a:cxn ang="0">
                  <a:pos x="107" y="555"/>
                </a:cxn>
                <a:cxn ang="0">
                  <a:pos x="150" y="584"/>
                </a:cxn>
                <a:cxn ang="0">
                  <a:pos x="195" y="609"/>
                </a:cxn>
                <a:cxn ang="0">
                  <a:pos x="237" y="623"/>
                </a:cxn>
                <a:cxn ang="0">
                  <a:pos x="617" y="212"/>
                </a:cxn>
              </a:cxnLst>
              <a:rect l="0" t="0" r="r" b="b"/>
              <a:pathLst>
                <a:path w="617" h="623">
                  <a:moveTo>
                    <a:pt x="617" y="212"/>
                  </a:moveTo>
                  <a:lnTo>
                    <a:pt x="599" y="164"/>
                  </a:lnTo>
                  <a:lnTo>
                    <a:pt x="572" y="122"/>
                  </a:lnTo>
                  <a:lnTo>
                    <a:pt x="539" y="87"/>
                  </a:lnTo>
                  <a:lnTo>
                    <a:pt x="485" y="45"/>
                  </a:lnTo>
                  <a:lnTo>
                    <a:pt x="434" y="21"/>
                  </a:lnTo>
                  <a:lnTo>
                    <a:pt x="371" y="2"/>
                  </a:lnTo>
                  <a:lnTo>
                    <a:pt x="305" y="0"/>
                  </a:lnTo>
                  <a:lnTo>
                    <a:pt x="234" y="8"/>
                  </a:lnTo>
                  <a:lnTo>
                    <a:pt x="183" y="27"/>
                  </a:lnTo>
                  <a:lnTo>
                    <a:pt x="141" y="51"/>
                  </a:lnTo>
                  <a:lnTo>
                    <a:pt x="84" y="96"/>
                  </a:lnTo>
                  <a:lnTo>
                    <a:pt x="39" y="162"/>
                  </a:lnTo>
                  <a:lnTo>
                    <a:pt x="12" y="219"/>
                  </a:lnTo>
                  <a:lnTo>
                    <a:pt x="0" y="318"/>
                  </a:lnTo>
                  <a:lnTo>
                    <a:pt x="11" y="401"/>
                  </a:lnTo>
                  <a:lnTo>
                    <a:pt x="35" y="461"/>
                  </a:lnTo>
                  <a:lnTo>
                    <a:pt x="66" y="516"/>
                  </a:lnTo>
                  <a:lnTo>
                    <a:pt x="107" y="555"/>
                  </a:lnTo>
                  <a:lnTo>
                    <a:pt x="150" y="584"/>
                  </a:lnTo>
                  <a:lnTo>
                    <a:pt x="195" y="609"/>
                  </a:lnTo>
                  <a:lnTo>
                    <a:pt x="237" y="623"/>
                  </a:lnTo>
                  <a:lnTo>
                    <a:pt x="617" y="212"/>
                  </a:lnTo>
                  <a:close/>
                </a:path>
              </a:pathLst>
            </a:custGeom>
            <a:solidFill>
              <a:srgbClr val="FF66CC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7" name="Oval 39"/>
            <p:cNvSpPr>
              <a:spLocks noChangeAspect="1" noChangeArrowheads="1"/>
            </p:cNvSpPr>
            <p:nvPr/>
          </p:nvSpPr>
          <p:spPr bwMode="auto">
            <a:xfrm>
              <a:off x="4149" y="2165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08" name="Line 40"/>
            <p:cNvSpPr>
              <a:spLocks noChangeShapeType="1"/>
            </p:cNvSpPr>
            <p:nvPr/>
          </p:nvSpPr>
          <p:spPr bwMode="auto">
            <a:xfrm flipV="1">
              <a:off x="4382" y="2378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09" name="Text Box 41"/>
          <p:cNvSpPr txBox="1">
            <a:spLocks noChangeArrowheads="1"/>
          </p:cNvSpPr>
          <p:nvPr/>
        </p:nvSpPr>
        <p:spPr bwMode="auto">
          <a:xfrm>
            <a:off x="5867400" y="3429000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grpSp>
        <p:nvGrpSpPr>
          <p:cNvPr id="1466434" name="Group 66"/>
          <p:cNvGrpSpPr>
            <a:grpSpLocks/>
          </p:cNvGrpSpPr>
          <p:nvPr/>
        </p:nvGrpSpPr>
        <p:grpSpPr bwMode="auto">
          <a:xfrm>
            <a:off x="1476375" y="4797425"/>
            <a:ext cx="1008063" cy="1008063"/>
            <a:chOff x="930" y="3022"/>
            <a:chExt cx="635" cy="635"/>
          </a:xfrm>
        </p:grpSpPr>
        <p:sp>
          <p:nvSpPr>
            <p:cNvPr id="1466413" name="Freeform 45"/>
            <p:cNvSpPr>
              <a:spLocks/>
            </p:cNvSpPr>
            <p:nvPr/>
          </p:nvSpPr>
          <p:spPr bwMode="auto">
            <a:xfrm>
              <a:off x="1031" y="3107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4" name="Oval 46"/>
            <p:cNvSpPr>
              <a:spLocks noChangeAspect="1" noChangeArrowheads="1"/>
            </p:cNvSpPr>
            <p:nvPr/>
          </p:nvSpPr>
          <p:spPr bwMode="auto">
            <a:xfrm>
              <a:off x="930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5" name="Line 47"/>
            <p:cNvSpPr>
              <a:spLocks noChangeShapeType="1"/>
            </p:cNvSpPr>
            <p:nvPr/>
          </p:nvSpPr>
          <p:spPr bwMode="auto">
            <a:xfrm flipV="1">
              <a:off x="1032" y="3107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29" name="Group 61"/>
          <p:cNvGrpSpPr>
            <a:grpSpLocks/>
          </p:cNvGrpSpPr>
          <p:nvPr/>
        </p:nvGrpSpPr>
        <p:grpSpPr bwMode="auto">
          <a:xfrm flipH="1" flipV="1">
            <a:off x="6588125" y="4797425"/>
            <a:ext cx="1011238" cy="1008063"/>
            <a:chOff x="4150" y="3022"/>
            <a:chExt cx="637" cy="635"/>
          </a:xfrm>
        </p:grpSpPr>
        <p:sp>
          <p:nvSpPr>
            <p:cNvPr id="1466412" name="Freeform 44"/>
            <p:cNvSpPr>
              <a:spLocks/>
            </p:cNvSpPr>
            <p:nvPr/>
          </p:nvSpPr>
          <p:spPr bwMode="auto">
            <a:xfrm>
              <a:off x="4381" y="3235"/>
              <a:ext cx="406" cy="420"/>
            </a:xfrm>
            <a:custGeom>
              <a:avLst/>
              <a:gdLst/>
              <a:ahLst/>
              <a:cxnLst>
                <a:cxn ang="0">
                  <a:pos x="387" y="0"/>
                </a:cxn>
                <a:cxn ang="0">
                  <a:pos x="397" y="35"/>
                </a:cxn>
                <a:cxn ang="0">
                  <a:pos x="403" y="75"/>
                </a:cxn>
                <a:cxn ang="0">
                  <a:pos x="406" y="108"/>
                </a:cxn>
                <a:cxn ang="0">
                  <a:pos x="403" y="155"/>
                </a:cxn>
                <a:cxn ang="0">
                  <a:pos x="393" y="194"/>
                </a:cxn>
                <a:cxn ang="0">
                  <a:pos x="378" y="236"/>
                </a:cxn>
                <a:cxn ang="0">
                  <a:pos x="352" y="279"/>
                </a:cxn>
                <a:cxn ang="0">
                  <a:pos x="313" y="326"/>
                </a:cxn>
                <a:cxn ang="0">
                  <a:pos x="270" y="363"/>
                </a:cxn>
                <a:cxn ang="0">
                  <a:pos x="234" y="387"/>
                </a:cxn>
                <a:cxn ang="0">
                  <a:pos x="175" y="410"/>
                </a:cxn>
                <a:cxn ang="0">
                  <a:pos x="124" y="419"/>
                </a:cxn>
                <a:cxn ang="0">
                  <a:pos x="76" y="420"/>
                </a:cxn>
                <a:cxn ang="0">
                  <a:pos x="42" y="419"/>
                </a:cxn>
                <a:cxn ang="0">
                  <a:pos x="0" y="408"/>
                </a:cxn>
                <a:cxn ang="0">
                  <a:pos x="387" y="0"/>
                </a:cxn>
              </a:cxnLst>
              <a:rect l="0" t="0" r="r" b="b"/>
              <a:pathLst>
                <a:path w="406" h="420">
                  <a:moveTo>
                    <a:pt x="387" y="0"/>
                  </a:moveTo>
                  <a:lnTo>
                    <a:pt x="397" y="35"/>
                  </a:lnTo>
                  <a:lnTo>
                    <a:pt x="403" y="75"/>
                  </a:lnTo>
                  <a:lnTo>
                    <a:pt x="406" y="108"/>
                  </a:lnTo>
                  <a:lnTo>
                    <a:pt x="403" y="155"/>
                  </a:lnTo>
                  <a:lnTo>
                    <a:pt x="393" y="194"/>
                  </a:lnTo>
                  <a:lnTo>
                    <a:pt x="378" y="236"/>
                  </a:lnTo>
                  <a:lnTo>
                    <a:pt x="352" y="279"/>
                  </a:lnTo>
                  <a:lnTo>
                    <a:pt x="313" y="326"/>
                  </a:lnTo>
                  <a:lnTo>
                    <a:pt x="270" y="363"/>
                  </a:lnTo>
                  <a:lnTo>
                    <a:pt x="234" y="387"/>
                  </a:lnTo>
                  <a:lnTo>
                    <a:pt x="175" y="410"/>
                  </a:lnTo>
                  <a:lnTo>
                    <a:pt x="124" y="419"/>
                  </a:lnTo>
                  <a:lnTo>
                    <a:pt x="76" y="420"/>
                  </a:lnTo>
                  <a:lnTo>
                    <a:pt x="42" y="419"/>
                  </a:lnTo>
                  <a:lnTo>
                    <a:pt x="0" y="40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F66CC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6" name="Oval 48"/>
            <p:cNvSpPr>
              <a:spLocks noChangeAspect="1" noChangeArrowheads="1"/>
            </p:cNvSpPr>
            <p:nvPr/>
          </p:nvSpPr>
          <p:spPr bwMode="auto">
            <a:xfrm>
              <a:off x="4150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17" name="Line 49"/>
            <p:cNvSpPr>
              <a:spLocks noChangeShapeType="1"/>
            </p:cNvSpPr>
            <p:nvPr/>
          </p:nvSpPr>
          <p:spPr bwMode="auto">
            <a:xfrm flipV="1">
              <a:off x="4383" y="3235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18" name="Text Box 50"/>
          <p:cNvSpPr txBox="1">
            <a:spLocks noChangeArrowheads="1"/>
          </p:cNvSpPr>
          <p:nvPr/>
        </p:nvSpPr>
        <p:spPr bwMode="auto">
          <a:xfrm>
            <a:off x="2413000" y="501332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－</a:t>
            </a:r>
          </a:p>
        </p:txBody>
      </p:sp>
      <p:sp>
        <p:nvSpPr>
          <p:cNvPr id="1466419" name="Text Box 51"/>
          <p:cNvSpPr txBox="1">
            <a:spLocks noChangeArrowheads="1"/>
          </p:cNvSpPr>
          <p:nvPr/>
        </p:nvSpPr>
        <p:spPr bwMode="auto">
          <a:xfrm>
            <a:off x="4141788" y="5013325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＝</a:t>
            </a:r>
          </a:p>
        </p:txBody>
      </p:sp>
      <p:grpSp>
        <p:nvGrpSpPr>
          <p:cNvPr id="1466435" name="Group 67"/>
          <p:cNvGrpSpPr>
            <a:grpSpLocks/>
          </p:cNvGrpSpPr>
          <p:nvPr/>
        </p:nvGrpSpPr>
        <p:grpSpPr bwMode="auto">
          <a:xfrm>
            <a:off x="4930775" y="4797425"/>
            <a:ext cx="1008063" cy="1008063"/>
            <a:chOff x="3106" y="3022"/>
            <a:chExt cx="635" cy="635"/>
          </a:xfrm>
        </p:grpSpPr>
        <p:sp>
          <p:nvSpPr>
            <p:cNvPr id="1466420" name="Freeform 52"/>
            <p:cNvSpPr>
              <a:spLocks/>
            </p:cNvSpPr>
            <p:nvPr/>
          </p:nvSpPr>
          <p:spPr bwMode="auto">
            <a:xfrm>
              <a:off x="3207" y="3107"/>
              <a:ext cx="534" cy="550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71" y="40"/>
                </a:cxn>
                <a:cxn ang="0">
                  <a:pos x="496" y="81"/>
                </a:cxn>
                <a:cxn ang="0">
                  <a:pos x="519" y="129"/>
                </a:cxn>
                <a:cxn ang="0">
                  <a:pos x="531" y="186"/>
                </a:cxn>
                <a:cxn ang="0">
                  <a:pos x="534" y="223"/>
                </a:cxn>
                <a:cxn ang="0">
                  <a:pos x="532" y="274"/>
                </a:cxn>
                <a:cxn ang="0">
                  <a:pos x="522" y="324"/>
                </a:cxn>
                <a:cxn ang="0">
                  <a:pos x="504" y="369"/>
                </a:cxn>
                <a:cxn ang="0">
                  <a:pos x="480" y="409"/>
                </a:cxn>
                <a:cxn ang="0">
                  <a:pos x="459" y="438"/>
                </a:cxn>
                <a:cxn ang="0">
                  <a:pos x="424" y="469"/>
                </a:cxn>
                <a:cxn ang="0">
                  <a:pos x="381" y="505"/>
                </a:cxn>
                <a:cxn ang="0">
                  <a:pos x="333" y="525"/>
                </a:cxn>
                <a:cxn ang="0">
                  <a:pos x="283" y="541"/>
                </a:cxn>
                <a:cxn ang="0">
                  <a:pos x="228" y="550"/>
                </a:cxn>
                <a:cxn ang="0">
                  <a:pos x="160" y="546"/>
                </a:cxn>
                <a:cxn ang="0">
                  <a:pos x="105" y="532"/>
                </a:cxn>
                <a:cxn ang="0">
                  <a:pos x="61" y="508"/>
                </a:cxn>
                <a:cxn ang="0">
                  <a:pos x="21" y="483"/>
                </a:cxn>
                <a:cxn ang="0">
                  <a:pos x="0" y="462"/>
                </a:cxn>
                <a:cxn ang="0">
                  <a:pos x="435" y="0"/>
                </a:cxn>
              </a:cxnLst>
              <a:rect l="0" t="0" r="r" b="b"/>
              <a:pathLst>
                <a:path w="534" h="550">
                  <a:moveTo>
                    <a:pt x="435" y="0"/>
                  </a:moveTo>
                  <a:lnTo>
                    <a:pt x="471" y="40"/>
                  </a:lnTo>
                  <a:lnTo>
                    <a:pt x="496" y="81"/>
                  </a:lnTo>
                  <a:lnTo>
                    <a:pt x="519" y="129"/>
                  </a:lnTo>
                  <a:lnTo>
                    <a:pt x="531" y="186"/>
                  </a:lnTo>
                  <a:lnTo>
                    <a:pt x="534" y="223"/>
                  </a:lnTo>
                  <a:lnTo>
                    <a:pt x="532" y="274"/>
                  </a:lnTo>
                  <a:lnTo>
                    <a:pt x="522" y="324"/>
                  </a:lnTo>
                  <a:lnTo>
                    <a:pt x="504" y="369"/>
                  </a:lnTo>
                  <a:lnTo>
                    <a:pt x="480" y="409"/>
                  </a:lnTo>
                  <a:lnTo>
                    <a:pt x="459" y="438"/>
                  </a:lnTo>
                  <a:lnTo>
                    <a:pt x="424" y="469"/>
                  </a:lnTo>
                  <a:lnTo>
                    <a:pt x="381" y="505"/>
                  </a:lnTo>
                  <a:lnTo>
                    <a:pt x="333" y="525"/>
                  </a:lnTo>
                  <a:lnTo>
                    <a:pt x="283" y="541"/>
                  </a:lnTo>
                  <a:lnTo>
                    <a:pt x="228" y="550"/>
                  </a:lnTo>
                  <a:lnTo>
                    <a:pt x="160" y="546"/>
                  </a:lnTo>
                  <a:lnTo>
                    <a:pt x="105" y="532"/>
                  </a:lnTo>
                  <a:lnTo>
                    <a:pt x="61" y="508"/>
                  </a:lnTo>
                  <a:lnTo>
                    <a:pt x="21" y="483"/>
                  </a:lnTo>
                  <a:lnTo>
                    <a:pt x="0" y="46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3399FF"/>
            </a:solidFill>
            <a:ln w="2857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1" name="Oval 53"/>
            <p:cNvSpPr>
              <a:spLocks noChangeAspect="1" noChangeArrowheads="1"/>
            </p:cNvSpPr>
            <p:nvPr/>
          </p:nvSpPr>
          <p:spPr bwMode="auto">
            <a:xfrm>
              <a:off x="3106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2" name="Line 54"/>
            <p:cNvSpPr>
              <a:spLocks noChangeShapeType="1"/>
            </p:cNvSpPr>
            <p:nvPr/>
          </p:nvSpPr>
          <p:spPr bwMode="auto">
            <a:xfrm flipV="1">
              <a:off x="3208" y="3107"/>
              <a:ext cx="432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6428" name="Group 60"/>
          <p:cNvGrpSpPr>
            <a:grpSpLocks/>
          </p:cNvGrpSpPr>
          <p:nvPr/>
        </p:nvGrpSpPr>
        <p:grpSpPr bwMode="auto">
          <a:xfrm flipH="1" flipV="1">
            <a:off x="3132138" y="4797425"/>
            <a:ext cx="1008062" cy="1008063"/>
            <a:chOff x="1973" y="3022"/>
            <a:chExt cx="635" cy="635"/>
          </a:xfrm>
        </p:grpSpPr>
        <p:sp>
          <p:nvSpPr>
            <p:cNvPr id="1466411" name="Freeform 43"/>
            <p:cNvSpPr>
              <a:spLocks/>
            </p:cNvSpPr>
            <p:nvPr/>
          </p:nvSpPr>
          <p:spPr bwMode="auto">
            <a:xfrm>
              <a:off x="1973" y="3023"/>
              <a:ext cx="617" cy="623"/>
            </a:xfrm>
            <a:custGeom>
              <a:avLst/>
              <a:gdLst/>
              <a:ahLst/>
              <a:cxnLst>
                <a:cxn ang="0">
                  <a:pos x="617" y="212"/>
                </a:cxn>
                <a:cxn ang="0">
                  <a:pos x="599" y="164"/>
                </a:cxn>
                <a:cxn ang="0">
                  <a:pos x="572" y="122"/>
                </a:cxn>
                <a:cxn ang="0">
                  <a:pos x="539" y="87"/>
                </a:cxn>
                <a:cxn ang="0">
                  <a:pos x="485" y="45"/>
                </a:cxn>
                <a:cxn ang="0">
                  <a:pos x="434" y="21"/>
                </a:cxn>
                <a:cxn ang="0">
                  <a:pos x="371" y="2"/>
                </a:cxn>
                <a:cxn ang="0">
                  <a:pos x="305" y="0"/>
                </a:cxn>
                <a:cxn ang="0">
                  <a:pos x="234" y="8"/>
                </a:cxn>
                <a:cxn ang="0">
                  <a:pos x="183" y="27"/>
                </a:cxn>
                <a:cxn ang="0">
                  <a:pos x="141" y="51"/>
                </a:cxn>
                <a:cxn ang="0">
                  <a:pos x="84" y="96"/>
                </a:cxn>
                <a:cxn ang="0">
                  <a:pos x="39" y="162"/>
                </a:cxn>
                <a:cxn ang="0">
                  <a:pos x="12" y="219"/>
                </a:cxn>
                <a:cxn ang="0">
                  <a:pos x="0" y="318"/>
                </a:cxn>
                <a:cxn ang="0">
                  <a:pos x="11" y="401"/>
                </a:cxn>
                <a:cxn ang="0">
                  <a:pos x="35" y="461"/>
                </a:cxn>
                <a:cxn ang="0">
                  <a:pos x="66" y="516"/>
                </a:cxn>
                <a:cxn ang="0">
                  <a:pos x="107" y="555"/>
                </a:cxn>
                <a:cxn ang="0">
                  <a:pos x="150" y="584"/>
                </a:cxn>
                <a:cxn ang="0">
                  <a:pos x="195" y="609"/>
                </a:cxn>
                <a:cxn ang="0">
                  <a:pos x="237" y="623"/>
                </a:cxn>
                <a:cxn ang="0">
                  <a:pos x="617" y="212"/>
                </a:cxn>
              </a:cxnLst>
              <a:rect l="0" t="0" r="r" b="b"/>
              <a:pathLst>
                <a:path w="617" h="623">
                  <a:moveTo>
                    <a:pt x="617" y="212"/>
                  </a:moveTo>
                  <a:lnTo>
                    <a:pt x="599" y="164"/>
                  </a:lnTo>
                  <a:lnTo>
                    <a:pt x="572" y="122"/>
                  </a:lnTo>
                  <a:lnTo>
                    <a:pt x="539" y="87"/>
                  </a:lnTo>
                  <a:lnTo>
                    <a:pt x="485" y="45"/>
                  </a:lnTo>
                  <a:lnTo>
                    <a:pt x="434" y="21"/>
                  </a:lnTo>
                  <a:lnTo>
                    <a:pt x="371" y="2"/>
                  </a:lnTo>
                  <a:lnTo>
                    <a:pt x="305" y="0"/>
                  </a:lnTo>
                  <a:lnTo>
                    <a:pt x="234" y="8"/>
                  </a:lnTo>
                  <a:lnTo>
                    <a:pt x="183" y="27"/>
                  </a:lnTo>
                  <a:lnTo>
                    <a:pt x="141" y="51"/>
                  </a:lnTo>
                  <a:lnTo>
                    <a:pt x="84" y="96"/>
                  </a:lnTo>
                  <a:lnTo>
                    <a:pt x="39" y="162"/>
                  </a:lnTo>
                  <a:lnTo>
                    <a:pt x="12" y="219"/>
                  </a:lnTo>
                  <a:lnTo>
                    <a:pt x="0" y="318"/>
                  </a:lnTo>
                  <a:lnTo>
                    <a:pt x="11" y="401"/>
                  </a:lnTo>
                  <a:lnTo>
                    <a:pt x="35" y="461"/>
                  </a:lnTo>
                  <a:lnTo>
                    <a:pt x="66" y="516"/>
                  </a:lnTo>
                  <a:lnTo>
                    <a:pt x="107" y="555"/>
                  </a:lnTo>
                  <a:lnTo>
                    <a:pt x="150" y="584"/>
                  </a:lnTo>
                  <a:lnTo>
                    <a:pt x="195" y="609"/>
                  </a:lnTo>
                  <a:lnTo>
                    <a:pt x="237" y="623"/>
                  </a:lnTo>
                  <a:lnTo>
                    <a:pt x="617" y="212"/>
                  </a:lnTo>
                  <a:close/>
                </a:path>
              </a:pathLst>
            </a:custGeom>
            <a:solidFill>
              <a:srgbClr val="33CC33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3" name="Oval 55"/>
            <p:cNvSpPr>
              <a:spLocks noChangeAspect="1" noChangeArrowheads="1"/>
            </p:cNvSpPr>
            <p:nvPr/>
          </p:nvSpPr>
          <p:spPr bwMode="auto">
            <a:xfrm>
              <a:off x="1973" y="3022"/>
              <a:ext cx="635" cy="63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6424" name="Line 56"/>
            <p:cNvSpPr>
              <a:spLocks noChangeShapeType="1"/>
            </p:cNvSpPr>
            <p:nvPr/>
          </p:nvSpPr>
          <p:spPr bwMode="auto">
            <a:xfrm flipV="1">
              <a:off x="2206" y="3235"/>
              <a:ext cx="38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6425" name="Text Box 57"/>
          <p:cNvSpPr txBox="1">
            <a:spLocks noChangeArrowheads="1"/>
          </p:cNvSpPr>
          <p:nvPr/>
        </p:nvSpPr>
        <p:spPr bwMode="auto">
          <a:xfrm>
            <a:off x="5867400" y="5013325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＋</a:t>
            </a:r>
          </a:p>
        </p:txBody>
      </p:sp>
      <p:sp>
        <p:nvSpPr>
          <p:cNvPr id="1466440" name="Freeform 72"/>
          <p:cNvSpPr>
            <a:spLocks/>
          </p:cNvSpPr>
          <p:nvPr/>
        </p:nvSpPr>
        <p:spPr bwMode="auto">
          <a:xfrm>
            <a:off x="3924300" y="4149725"/>
            <a:ext cx="287972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7" y="272"/>
              </a:cxn>
              <a:cxn ang="0">
                <a:pos x="1814" y="0"/>
              </a:cxn>
            </a:cxnLst>
            <a:rect l="0" t="0" r="r" b="b"/>
            <a:pathLst>
              <a:path w="1814" h="272">
                <a:moveTo>
                  <a:pt x="0" y="0"/>
                </a:moveTo>
                <a:cubicBezTo>
                  <a:pt x="302" y="136"/>
                  <a:pt x="605" y="272"/>
                  <a:pt x="907" y="272"/>
                </a:cubicBezTo>
                <a:cubicBezTo>
                  <a:pt x="1209" y="272"/>
                  <a:pt x="1511" y="136"/>
                  <a:pt x="181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6441" name="Freeform 73"/>
          <p:cNvSpPr>
            <a:spLocks/>
          </p:cNvSpPr>
          <p:nvPr/>
        </p:nvSpPr>
        <p:spPr bwMode="auto">
          <a:xfrm>
            <a:off x="3924300" y="5734050"/>
            <a:ext cx="287972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7" y="272"/>
              </a:cxn>
              <a:cxn ang="0">
                <a:pos x="1814" y="0"/>
              </a:cxn>
            </a:cxnLst>
            <a:rect l="0" t="0" r="r" b="b"/>
            <a:pathLst>
              <a:path w="1814" h="272">
                <a:moveTo>
                  <a:pt x="0" y="0"/>
                </a:moveTo>
                <a:cubicBezTo>
                  <a:pt x="302" y="136"/>
                  <a:pt x="605" y="272"/>
                  <a:pt x="907" y="272"/>
                </a:cubicBezTo>
                <a:cubicBezTo>
                  <a:pt x="1209" y="272"/>
                  <a:pt x="1511" y="136"/>
                  <a:pt x="1814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6442" name="Text Box 74"/>
          <p:cNvSpPr txBox="1">
            <a:spLocks noChangeArrowheads="1"/>
          </p:cNvSpPr>
          <p:nvPr/>
        </p:nvSpPr>
        <p:spPr bwMode="auto">
          <a:xfrm>
            <a:off x="4572000" y="5924550"/>
            <a:ext cx="1655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阴影互补</a:t>
            </a:r>
          </a:p>
        </p:txBody>
      </p:sp>
      <p:sp>
        <p:nvSpPr>
          <p:cNvPr id="1466443" name="Text Box 75"/>
          <p:cNvSpPr txBox="1">
            <a:spLocks noChangeArrowheads="1"/>
          </p:cNvSpPr>
          <p:nvPr/>
        </p:nvSpPr>
        <p:spPr bwMode="auto">
          <a:xfrm>
            <a:off x="4572000" y="4292600"/>
            <a:ext cx="16557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D60093"/>
                </a:solidFill>
              </a:rPr>
              <a:t>阴影互补</a:t>
            </a:r>
          </a:p>
        </p:txBody>
      </p:sp>
      <p:sp>
        <p:nvSpPr>
          <p:cNvPr id="1466444" name="Text Box 76"/>
          <p:cNvSpPr txBox="1">
            <a:spLocks noChangeArrowheads="1"/>
          </p:cNvSpPr>
          <p:nvPr/>
        </p:nvSpPr>
        <p:spPr bwMode="auto">
          <a:xfrm>
            <a:off x="755650" y="6067425"/>
            <a:ext cx="38163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bg2"/>
                </a:solidFill>
              </a:rPr>
              <a:t>有模减法运算的进位图示</a:t>
            </a:r>
          </a:p>
        </p:txBody>
      </p:sp>
      <p:sp>
        <p:nvSpPr>
          <p:cNvPr id="2" name="动作按钮: 获取信息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2D0D4EB-0665-4F03-8F62-1AC953F82564}"/>
              </a:ext>
            </a:extLst>
          </p:cNvPr>
          <p:cNvSpPr/>
          <p:nvPr/>
        </p:nvSpPr>
        <p:spPr bwMode="auto">
          <a:xfrm>
            <a:off x="8244408" y="332656"/>
            <a:ext cx="576064" cy="576064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66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6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66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46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6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94" grpId="0"/>
      <p:bldP spid="1466396" grpId="0"/>
      <p:bldP spid="1466409" grpId="0"/>
      <p:bldP spid="1466418" grpId="0"/>
      <p:bldP spid="1466419" grpId="0"/>
      <p:bldP spid="1466425" grpId="0"/>
      <p:bldP spid="1466440" grpId="0" animBg="1"/>
      <p:bldP spid="1466441" grpId="0" animBg="1"/>
      <p:bldP spid="1466442" grpId="0"/>
      <p:bldP spid="1466443" grpId="0"/>
      <p:bldP spid="14664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31882-75A7-40EA-98D4-388CED738B2C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879725" cy="5400675"/>
          </a:xfrm>
        </p:spPr>
        <p:txBody>
          <a:bodyPr/>
          <a:lstStyle/>
          <a:p>
            <a:r>
              <a:rPr lang="zh-CN" altLang="en-US"/>
              <a:t>异或电路</a:t>
            </a:r>
          </a:p>
          <a:p>
            <a:r>
              <a:rPr lang="zh-CN" altLang="en-US"/>
              <a:t>全加器</a:t>
            </a:r>
          </a:p>
        </p:txBody>
      </p:sp>
      <p:sp>
        <p:nvSpPr>
          <p:cNvPr id="1467396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基本概念：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2" charset="-122"/>
              </a:rPr>
              <a:t>可控加减单元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2" charset="-122"/>
              </a:rPr>
              <a:t>CAS</a:t>
            </a:r>
            <a:endParaRPr lang="en-US" altLang="zh-CN">
              <a:solidFill>
                <a:srgbClr val="FF66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467441" name="Object 49"/>
          <p:cNvGraphicFramePr>
            <a:graphicFrameLocks noChangeAspect="1"/>
          </p:cNvGraphicFramePr>
          <p:nvPr/>
        </p:nvGraphicFramePr>
        <p:xfrm>
          <a:off x="3276600" y="1125538"/>
          <a:ext cx="5257800" cy="374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35" name="Visio" r:id="rId3" imgW="3016888" imgH="2042235" progId="Visio.Drawing.11">
                  <p:embed/>
                </p:oleObj>
              </mc:Choice>
              <mc:Fallback>
                <p:oleObj name="Visio" r:id="rId3" imgW="3016888" imgH="2042235" progId="Visio.Drawing.11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5538"/>
                        <a:ext cx="5257800" cy="374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73798-2E25-4D5A-B6CF-C2C2AED0F7D8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3.1.3 </a:t>
            </a:r>
            <a:r>
              <a:rPr lang="zh-CN" altLang="en-US">
                <a:solidFill>
                  <a:srgbClr val="D60093"/>
                </a:solidFill>
              </a:rPr>
              <a:t>除法</a:t>
            </a:r>
            <a:r>
              <a:rPr lang="zh-CN" altLang="en-US"/>
              <a:t>运算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FF6600"/>
                </a:solidFill>
              </a:rPr>
              <a:t>阵列</a:t>
            </a:r>
            <a:r>
              <a:rPr lang="zh-CN" altLang="en-US">
                <a:solidFill>
                  <a:srgbClr val="006600"/>
                </a:solidFill>
              </a:rPr>
              <a:t>除法器</a:t>
            </a:r>
          </a:p>
        </p:txBody>
      </p:sp>
      <p:sp>
        <p:nvSpPr>
          <p:cNvPr id="1468420" name="Rectangle 4"/>
          <p:cNvSpPr>
            <a:spLocks noChangeArrowheads="1"/>
          </p:cNvSpPr>
          <p:nvPr/>
        </p:nvSpPr>
        <p:spPr bwMode="auto">
          <a:xfrm>
            <a:off x="900113" y="528638"/>
            <a:ext cx="7940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solidFill>
                  <a:srgbClr val="FF0066"/>
                </a:solidFill>
                <a:latin typeface="宋体" charset="-122"/>
              </a:rPr>
              <a:t>)</a:t>
            </a:r>
            <a:r>
              <a:rPr lang="en-US" altLang="zh-CN">
                <a:solidFill>
                  <a:srgbClr val="FF0066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FF0066"/>
                </a:solidFill>
                <a:latin typeface="Arial" charset="0"/>
                <a:ea typeface="黑体" pitchFamily="2" charset="-122"/>
              </a:rPr>
              <a:t>无符号数阵列除法器</a:t>
            </a:r>
            <a:endParaRPr lang="zh-CN" altLang="en-US">
              <a:solidFill>
                <a:srgbClr val="FF66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68424" name="Text Box 8"/>
          <p:cNvSpPr txBox="1">
            <a:spLocks noChangeArrowheads="1"/>
          </p:cNvSpPr>
          <p:nvPr/>
        </p:nvSpPr>
        <p:spPr bwMode="auto">
          <a:xfrm>
            <a:off x="1619250" y="6165850"/>
            <a:ext cx="57610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由可控加减单元</a:t>
            </a:r>
            <a:r>
              <a:rPr lang="en-US" altLang="zh-CN" sz="2400">
                <a:solidFill>
                  <a:schemeClr val="bg2"/>
                </a:solidFill>
              </a:rPr>
              <a:t>CAS</a:t>
            </a:r>
            <a:r>
              <a:rPr lang="zh-CN" altLang="en-US" sz="2400">
                <a:solidFill>
                  <a:schemeClr val="bg2"/>
                </a:solidFill>
              </a:rPr>
              <a:t>构成的阵列除法器</a:t>
            </a:r>
          </a:p>
        </p:txBody>
      </p:sp>
      <p:graphicFrame>
        <p:nvGraphicFramePr>
          <p:cNvPr id="1468425" name="Object 9"/>
          <p:cNvGraphicFramePr>
            <a:graphicFrameLocks noChangeAspect="1"/>
          </p:cNvGraphicFramePr>
          <p:nvPr/>
        </p:nvGraphicFramePr>
        <p:xfrm>
          <a:off x="250825" y="2006600"/>
          <a:ext cx="8713788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15" name="Visio" r:id="rId4" imgW="4346075" imgH="1931299" progId="Visio.Drawing.11">
                  <p:embed/>
                </p:oleObj>
              </mc:Choice>
              <mc:Fallback>
                <p:oleObj name="Visio" r:id="rId4" imgW="4346075" imgH="1931299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06600"/>
                        <a:ext cx="8713788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8426" name="Object 10"/>
          <p:cNvGraphicFramePr>
            <a:graphicFrameLocks noChangeAspect="1"/>
          </p:cNvGraphicFramePr>
          <p:nvPr/>
        </p:nvGraphicFramePr>
        <p:xfrm>
          <a:off x="6227763" y="260350"/>
          <a:ext cx="259238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16" name="Visio" r:id="rId6" imgW="3016888" imgH="2042235" progId="Visio.Drawing.11">
                  <p:embed/>
                </p:oleObj>
              </mc:Choice>
              <mc:Fallback>
                <p:oleObj name="Visio" r:id="rId6" imgW="3016888" imgH="2042235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60350"/>
                        <a:ext cx="259238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8427" name="AutoShape 11"/>
          <p:cNvSpPr>
            <a:spLocks noChangeArrowheads="1"/>
          </p:cNvSpPr>
          <p:nvPr/>
        </p:nvSpPr>
        <p:spPr bwMode="auto">
          <a:xfrm>
            <a:off x="611188" y="5661025"/>
            <a:ext cx="3744912" cy="4318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8428" name="Text Box 12"/>
          <p:cNvSpPr txBox="1">
            <a:spLocks noChangeArrowheads="1"/>
          </p:cNvSpPr>
          <p:nvPr/>
        </p:nvSpPr>
        <p:spPr bwMode="auto">
          <a:xfrm>
            <a:off x="1187450" y="5229225"/>
            <a:ext cx="5048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</a:rPr>
              <a:t>商</a:t>
            </a:r>
          </a:p>
        </p:txBody>
      </p:sp>
      <p:sp>
        <p:nvSpPr>
          <p:cNvPr id="1468429" name="AutoShape 13"/>
          <p:cNvSpPr>
            <a:spLocks noChangeArrowheads="1"/>
          </p:cNvSpPr>
          <p:nvPr/>
        </p:nvSpPr>
        <p:spPr bwMode="auto">
          <a:xfrm>
            <a:off x="4500563" y="5661025"/>
            <a:ext cx="3744912" cy="431800"/>
          </a:xfrm>
          <a:prstGeom prst="roundRect">
            <a:avLst>
              <a:gd name="adj" fmla="val 50000"/>
            </a:avLst>
          </a:prstGeom>
          <a:noFill/>
          <a:ln w="19050" algn="ctr">
            <a:solidFill>
              <a:srgbClr val="33CC33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68430" name="Text Box 14"/>
          <p:cNvSpPr txBox="1">
            <a:spLocks noChangeArrowheads="1"/>
          </p:cNvSpPr>
          <p:nvPr/>
        </p:nvSpPr>
        <p:spPr bwMode="auto">
          <a:xfrm>
            <a:off x="7453313" y="6021388"/>
            <a:ext cx="935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339933"/>
                </a:solidFill>
              </a:rPr>
              <a:t>余数</a:t>
            </a:r>
          </a:p>
        </p:txBody>
      </p:sp>
      <p:sp>
        <p:nvSpPr>
          <p:cNvPr id="1468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6696075" cy="93503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被除数：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6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5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4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3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006600"/>
                </a:solidFill>
              </a:rPr>
              <a:t>    </a:t>
            </a:r>
            <a:r>
              <a:rPr lang="zh-CN" altLang="en-US" sz="2400">
                <a:solidFill>
                  <a:srgbClr val="CC0066"/>
                </a:solidFill>
              </a:rPr>
              <a:t>除数：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3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2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1</a:t>
            </a:r>
            <a:r>
              <a:rPr lang="en-US" altLang="zh-CN" sz="2400">
                <a:solidFill>
                  <a:srgbClr val="CC0066"/>
                </a:solidFill>
              </a:rPr>
              <a:t>Y</a:t>
            </a:r>
            <a:r>
              <a:rPr lang="en-US" altLang="zh-CN" sz="2400" baseline="-25000">
                <a:solidFill>
                  <a:srgbClr val="CC0066"/>
                </a:solidFill>
              </a:rPr>
              <a:t>0</a:t>
            </a:r>
          </a:p>
        </p:txBody>
      </p:sp>
      <p:sp>
        <p:nvSpPr>
          <p:cNvPr id="1468432" name="Text Box 16"/>
          <p:cNvSpPr txBox="1">
            <a:spLocks noChangeArrowheads="1"/>
          </p:cNvSpPr>
          <p:nvPr/>
        </p:nvSpPr>
        <p:spPr bwMode="auto">
          <a:xfrm>
            <a:off x="4787900" y="549275"/>
            <a:ext cx="1728788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400"/>
              <a:t>可控加减</a:t>
            </a:r>
            <a:br>
              <a:rPr lang="zh-CN" altLang="en-US" sz="2400"/>
            </a:br>
            <a:r>
              <a:rPr lang="zh-CN" altLang="en-US" sz="2400"/>
              <a:t>单元</a:t>
            </a:r>
            <a:r>
              <a:rPr lang="en-US" altLang="zh-CN" sz="2400"/>
              <a:t>CAS</a:t>
            </a:r>
            <a:r>
              <a:rPr lang="zh-CN" altLang="en-US" sz="2400"/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noFill/>
        <a:ln w="285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30558</TotalTime>
  <Words>8481</Words>
  <Application>Microsoft Office PowerPoint</Application>
  <PresentationFormat>全屏显示(4:3)</PresentationFormat>
  <Paragraphs>2188</Paragraphs>
  <Slides>100</Slides>
  <Notes>6</Notes>
  <HiddenSlides>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13" baseType="lpstr">
      <vt:lpstr>等线</vt:lpstr>
      <vt:lpstr>黑体</vt:lpstr>
      <vt:lpstr>宋体</vt:lpstr>
      <vt:lpstr>微软雅黑</vt:lpstr>
      <vt:lpstr>Arial</vt:lpstr>
      <vt:lpstr>Arial Black</vt:lpstr>
      <vt:lpstr>Cambria Math</vt:lpstr>
      <vt:lpstr>Courier New</vt:lpstr>
      <vt:lpstr>Times New Roman</vt:lpstr>
      <vt:lpstr>Wingdings</vt:lpstr>
      <vt:lpstr>Pixel</vt:lpstr>
      <vt:lpstr>Visio</vt:lpstr>
      <vt:lpstr>公式</vt:lpstr>
      <vt:lpstr>PowerPoint 演示文稿</vt:lpstr>
      <vt:lpstr>第3章  运算方法与运算器</vt:lpstr>
      <vt:lpstr>PowerPoint 演示文稿</vt:lpstr>
      <vt:lpstr>3.1.1 加减运算 1. 补码加减运算方法</vt:lpstr>
      <vt:lpstr>3.1.1 加减运算 1. 补码加减运算方法</vt:lpstr>
      <vt:lpstr>3.1.1 加减运算 1. 补码加减运算方法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2. 溢出判断</vt:lpstr>
      <vt:lpstr>3.1.1 加减运算 3. 一位全加器的实现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4位 先行进位 加法器</vt:lpstr>
      <vt:lpstr>3.1.1 加减运算 4. n位加法器的实现</vt:lpstr>
      <vt:lpstr>PowerPoint 演示文稿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4. n位加法器的实现</vt:lpstr>
      <vt:lpstr>3.1.1 加减运算 5. 8421 BCD数 加法器</vt:lpstr>
      <vt:lpstr>3.1.1 加减运算 5. 8421 BCD数 加法器</vt:lpstr>
      <vt:lpstr>3.1.1 加减运算 5. 8421 BCD数 加法器</vt:lpstr>
      <vt:lpstr>3.1.1 加减运算 5. 8421 BCD数 加法器</vt:lpstr>
      <vt:lpstr>3.1.1 加减运算 5. 8421 BCD数 加法器</vt:lpstr>
      <vt:lpstr>3.1.1 加减运算 6. 移码加减运算</vt:lpstr>
      <vt:lpstr>3.1.1 加减运算 6. 移码加减运算</vt:lpstr>
      <vt:lpstr>PowerPoint 演示文稿</vt:lpstr>
      <vt:lpstr>3.1.2 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1. 原码乘法运算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PowerPoint 演示文稿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2. 补码乘法运算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 3. 阵列乘法器</vt:lpstr>
      <vt:lpstr>3.1.2 乘法运算     4. 适用于流水线工作的阵列乘法器</vt:lpstr>
      <vt:lpstr>PowerPoint 演示文稿</vt:lpstr>
      <vt:lpstr>PowerPoint 演示文稿</vt:lpstr>
      <vt:lpstr>PowerPoint 演示文稿</vt:lpstr>
      <vt:lpstr>PowerPoint 演示文稿</vt:lpstr>
      <vt:lpstr>3.1.3 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1. 原码除法运算</vt:lpstr>
      <vt:lpstr>3.1.3 除法运算      2. 补码除法运算</vt:lpstr>
      <vt:lpstr>3.1.3 除法运算      2. 补码除法运算</vt:lpstr>
      <vt:lpstr>3.1.3 除法运算      2. 补码除法运算</vt:lpstr>
      <vt:lpstr>PowerPoint 演示文稿</vt:lpstr>
      <vt:lpstr>3.1.3 除法运算      2. 补码除法运算</vt:lpstr>
      <vt:lpstr>3.1.3 除法运算      2. 补码除法运算</vt:lpstr>
      <vt:lpstr>PowerPoint 演示文稿</vt:lpstr>
      <vt:lpstr>PowerPoint 演示文稿</vt:lpstr>
      <vt:lpstr>3.1.3 除法运算      2. 补码除法运算</vt:lpstr>
      <vt:lpstr>3.1.3 除法运算      3. 阵列除法器</vt:lpstr>
      <vt:lpstr>3.1.3 除法运算      3. 阵列除法器</vt:lpstr>
      <vt:lpstr>3.1.3 除法运算      3. 阵列除法器</vt:lpstr>
      <vt:lpstr>3.1.3 除法运算      3. 阵列除法器</vt:lpstr>
      <vt:lpstr>4位二进制编码的有模运算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第3章 运算方法与运算器</dc:subject>
  <dc:creator>车向泉</dc:creator>
  <dc:description>3.1 定点数运算_x000d_
  3.1.1  加减运算_x000d_
  3.1.2  乘法运算_x000d_
  3.1.3  除法运算</dc:description>
  <cp:lastModifiedBy>Che Xiangquan</cp:lastModifiedBy>
  <cp:revision>1292</cp:revision>
  <dcterms:created xsi:type="dcterms:W3CDTF">1601-01-01T00:00:00Z</dcterms:created>
  <dcterms:modified xsi:type="dcterms:W3CDTF">2021-04-06T10:19:03Z</dcterms:modified>
</cp:coreProperties>
</file>