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867" r:id="rId2"/>
    <p:sldId id="1011" r:id="rId3"/>
    <p:sldId id="1013" r:id="rId4"/>
    <p:sldId id="1014" r:id="rId5"/>
    <p:sldId id="1015" r:id="rId6"/>
    <p:sldId id="1016" r:id="rId7"/>
    <p:sldId id="1012" r:id="rId8"/>
    <p:sldId id="967" r:id="rId9"/>
    <p:sldId id="968" r:id="rId10"/>
    <p:sldId id="979" r:id="rId11"/>
    <p:sldId id="980" r:id="rId12"/>
    <p:sldId id="981" r:id="rId13"/>
    <p:sldId id="982" r:id="rId14"/>
    <p:sldId id="983" r:id="rId15"/>
    <p:sldId id="984" r:id="rId16"/>
    <p:sldId id="985" r:id="rId17"/>
    <p:sldId id="1001" r:id="rId18"/>
    <p:sldId id="987" r:id="rId19"/>
    <p:sldId id="988" r:id="rId20"/>
    <p:sldId id="989" r:id="rId21"/>
    <p:sldId id="990" r:id="rId22"/>
    <p:sldId id="991" r:id="rId23"/>
    <p:sldId id="992" r:id="rId24"/>
    <p:sldId id="993" r:id="rId25"/>
    <p:sldId id="994" r:id="rId26"/>
    <p:sldId id="995" r:id="rId27"/>
    <p:sldId id="996" r:id="rId28"/>
    <p:sldId id="997" r:id="rId29"/>
    <p:sldId id="998" r:id="rId30"/>
    <p:sldId id="1005" r:id="rId31"/>
    <p:sldId id="999" r:id="rId32"/>
    <p:sldId id="1000" r:id="rId33"/>
    <p:sldId id="963" r:id="rId34"/>
    <p:sldId id="1017" r:id="rId35"/>
    <p:sldId id="964" r:id="rId36"/>
    <p:sldId id="965" r:id="rId37"/>
    <p:sldId id="966" r:id="rId38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CC0099"/>
    <a:srgbClr val="009900"/>
    <a:srgbClr val="CCFF99"/>
    <a:srgbClr val="FF6600"/>
    <a:srgbClr val="FF0066"/>
    <a:srgbClr val="FF9933"/>
    <a:srgbClr val="CC00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6" autoAdjust="0"/>
    <p:restoredTop sz="96525" autoAdjust="0"/>
  </p:normalViewPr>
  <p:slideViewPr>
    <p:cSldViewPr>
      <p:cViewPr varScale="1">
        <p:scale>
          <a:sx n="112" d="100"/>
          <a:sy n="112" d="100"/>
        </p:scale>
        <p:origin x="10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8.xml"/><Relationship Id="rId1" Type="http://schemas.openxmlformats.org/officeDocument/2006/relationships/slide" Target="slides/slide1.xml"/><Relationship Id="rId5" Type="http://schemas.openxmlformats.org/officeDocument/2006/relationships/slide" Target="slides/slide33.xml"/><Relationship Id="rId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19082D42-B322-4D47-ADB7-B2F88AE703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52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290FEE74-F492-4DC9-90AA-1DE177A785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75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EE74-F492-4DC9-90AA-1DE177A78522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96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FEE74-F492-4DC9-90AA-1DE177A78522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35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6D178E-4DA5-4A4B-A33C-B8715B25D8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 b="0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065449E-A388-409E-A843-203AD5B0A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rgbClr val="CACAFF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2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A855B995-EEDE-4F78-A2BE-7AE1EF19D4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/>
                <a:ea typeface="黑体"/>
              </a:rPr>
              <a:t>计算机科学与技术学院</a:t>
            </a:r>
            <a:endParaRPr lang="en-US" altLang="zh-CN" sz="2800" dirty="0">
              <a:solidFill>
                <a:srgbClr val="000000"/>
              </a:solidFill>
              <a:latin typeface="黑体"/>
              <a:ea typeface="黑体"/>
            </a:endParaRPr>
          </a:p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School of Computer Science and Technology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D22ED9A-3020-4ABA-BF09-84980A1C52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8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46603D8-28F4-42DD-90AE-0E311A4000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936" y="620610"/>
            <a:ext cx="2914088" cy="86541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D2B6E0-62C8-4D7B-8E1F-27DF712341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092990" y="1536228"/>
            <a:ext cx="3799490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32037E-FB5A-4A65-8CCD-01C2ED171C3D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1873936" y="1536228"/>
            <a:ext cx="2914072" cy="0"/>
          </a:xfrm>
          <a:prstGeom prst="line">
            <a:avLst/>
          </a:prstGeom>
          <a:solidFill>
            <a:srgbClr val="9999FF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16">
            <a:extLst>
              <a:ext uri="{FF2B5EF4-FFF2-40B4-BE49-F238E27FC236}">
                <a16:creationId xmlns:a16="http://schemas.microsoft.com/office/drawing/2014/main" id="{133B26D1-C41F-4EA5-965D-C6E71855D4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8CD90-EB6C-4EF8-843B-BC01DDFAB9E6}" type="datetime3"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2021年4月6日星期二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18:19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D5DC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2F5650-9868-479D-9726-9915CBEDBBAE}"/>
              </a:ext>
            </a:extLst>
          </p:cNvPr>
          <p:cNvGrpSpPr/>
          <p:nvPr userDrawn="1"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18E4A1A-2D25-4AE6-86EC-078BB71F0759}"/>
                </a:ext>
              </a:extLst>
            </p:cNvPr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rgbClr val="9999FF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087FBCB-33DF-46CA-A58C-CC9E98DA43C6}"/>
                </a:ext>
              </a:extLst>
            </p:cNvPr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59" name="Line 5">
                <a:extLst>
                  <a:ext uri="{FF2B5EF4-FFF2-40B4-BE49-F238E27FC236}">
                    <a16:creationId xmlns:a16="http://schemas.microsoft.com/office/drawing/2014/main" id="{4C11B1D0-4313-4027-A5B7-5EEFBE95A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ED927085-F2C7-4E1F-AF4A-303E15714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6">
                <a:extLst>
                  <a:ext uri="{FF2B5EF4-FFF2-40B4-BE49-F238E27FC236}">
                    <a16:creationId xmlns:a16="http://schemas.microsoft.com/office/drawing/2014/main" id="{401BBFC1-CBDC-402A-8DD4-6DF1D1A83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9265A22A-C967-43CD-B2D0-22297A598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C523149-A90F-4C93-A60C-D659837C9E7B}"/>
                </a:ext>
              </a:extLst>
            </p:cNvPr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B4057CE4-2427-4F52-A2B8-77726F0A8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D546014A-1EAD-4163-9827-640329DD1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8">
                <a:extLst>
                  <a:ext uri="{FF2B5EF4-FFF2-40B4-BE49-F238E27FC236}">
                    <a16:creationId xmlns:a16="http://schemas.microsoft.com/office/drawing/2014/main" id="{172B52B6-3957-4F94-BA6E-9DEE2E56D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9">
                <a:extLst>
                  <a:ext uri="{FF2B5EF4-FFF2-40B4-BE49-F238E27FC236}">
                    <a16:creationId xmlns:a16="http://schemas.microsoft.com/office/drawing/2014/main" id="{6826C843-0C96-4B2E-AFB8-A366F8F75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5A3A494C-F600-4EEA-8A4A-76F4604A8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58848CE-DA66-410A-B7E4-B47D18EA76B1}"/>
                </a:ext>
              </a:extLst>
            </p:cNvPr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D3D7648F-4220-46C1-83C6-A7D0980E0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A9BE10D2-C8E2-4747-AB9B-7DDD26E66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409F1CDB-561D-4B97-B4FF-F85A53670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1">
                <a:extLst>
                  <a:ext uri="{FF2B5EF4-FFF2-40B4-BE49-F238E27FC236}">
                    <a16:creationId xmlns:a16="http://schemas.microsoft.com/office/drawing/2014/main" id="{73E7044B-7A56-4C6D-8D0C-6D5119734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12">
                <a:extLst>
                  <a:ext uri="{FF2B5EF4-FFF2-40B4-BE49-F238E27FC236}">
                    <a16:creationId xmlns:a16="http://schemas.microsoft.com/office/drawing/2014/main" id="{C5A29DC6-C5D6-4FDD-8A33-CA4415D7A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3">
                <a:extLst>
                  <a:ext uri="{FF2B5EF4-FFF2-40B4-BE49-F238E27FC236}">
                    <a16:creationId xmlns:a16="http://schemas.microsoft.com/office/drawing/2014/main" id="{D8AA9630-508E-467B-9FBC-A6310D78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37A62972-149D-42A3-9A4F-C6769F2BF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20">
                <a:extLst>
                  <a:ext uri="{FF2B5EF4-FFF2-40B4-BE49-F238E27FC236}">
                    <a16:creationId xmlns:a16="http://schemas.microsoft.com/office/drawing/2014/main" id="{239ECCA4-B9C0-460F-87A8-12546EBC3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7500D6C7-8651-411D-A4C1-4C52A2ADD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22">
                <a:extLst>
                  <a:ext uri="{FF2B5EF4-FFF2-40B4-BE49-F238E27FC236}">
                    <a16:creationId xmlns:a16="http://schemas.microsoft.com/office/drawing/2014/main" id="{0B9A2AC7-A849-4F57-8AFC-986B5A62A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23">
                <a:extLst>
                  <a:ext uri="{FF2B5EF4-FFF2-40B4-BE49-F238E27FC236}">
                    <a16:creationId xmlns:a16="http://schemas.microsoft.com/office/drawing/2014/main" id="{828D4687-148F-42E6-B580-BFF071290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26">
                <a:extLst>
                  <a:ext uri="{FF2B5EF4-FFF2-40B4-BE49-F238E27FC236}">
                    <a16:creationId xmlns:a16="http://schemas.microsoft.com/office/drawing/2014/main" id="{CE87A5CE-9234-4694-A280-947491ACA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27">
                <a:extLst>
                  <a:ext uri="{FF2B5EF4-FFF2-40B4-BE49-F238E27FC236}">
                    <a16:creationId xmlns:a16="http://schemas.microsoft.com/office/drawing/2014/main" id="{11824136-2411-4F69-AA27-9FDEBC1C6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76550AD-5912-47D8-9C5A-6DB3077825B1}"/>
                </a:ext>
              </a:extLst>
            </p:cNvPr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8" name="Line 24">
                <a:extLst>
                  <a:ext uri="{FF2B5EF4-FFF2-40B4-BE49-F238E27FC236}">
                    <a16:creationId xmlns:a16="http://schemas.microsoft.com/office/drawing/2014/main" id="{3208A047-3EC4-43C4-BDB4-CEF82411A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89167E10-483E-4467-8444-F6A895795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29">
                <a:extLst>
                  <a:ext uri="{FF2B5EF4-FFF2-40B4-BE49-F238E27FC236}">
                    <a16:creationId xmlns:a16="http://schemas.microsoft.com/office/drawing/2014/main" id="{AAAA58FF-1F3A-44FE-9932-3A0E735B6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24">
                <a:extLst>
                  <a:ext uri="{FF2B5EF4-FFF2-40B4-BE49-F238E27FC236}">
                    <a16:creationId xmlns:a16="http://schemas.microsoft.com/office/drawing/2014/main" id="{384CB5BC-7239-4B85-9E34-7DBA3E4ED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F6E83F-D291-4C72-B1CB-47BF7B99F28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4450"/>
            <a:ext cx="2090737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119813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90E4DD-D61F-43F2-B8F0-5F0DAC82069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F91381-D73E-4869-A943-037A3720F26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1324A1-83B5-4108-A2F4-F0B157B4C79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78D7A1-79D9-433B-BCDB-F4954AC9B3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3884A2-48C5-49C8-9922-B407FF4484F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D1954-9F1D-4020-B976-597C64B906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C33D9E-28DA-4DD3-814D-C69B31C9593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C9D63C-4B5E-488C-8D7F-5A1DB43FBF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CE7D70-8021-4E89-AE0E-30B4502EB9B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8C83280A-B779-4A17-914C-00B345DFDF2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6353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074738" indent="-355600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439863" indent="-36512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1795463" indent="-355600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378307" name="Rectangle 3"/>
          <p:cNvSpPr>
            <a:spLocks noChangeArrowheads="1"/>
          </p:cNvSpPr>
          <p:nvPr/>
        </p:nvSpPr>
        <p:spPr bwMode="auto">
          <a:xfrm>
            <a:off x="1979613" y="4507458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3.2  </a:t>
            </a:r>
            <a:r>
              <a:rPr lang="zh-CN" altLang="en-US" sz="4800" b="0" dirty="0">
                <a:solidFill>
                  <a:srgbClr val="FF0066"/>
                </a:solidFill>
                <a:latin typeface="+mn-lt"/>
                <a:ea typeface="楷体" panose="02010609060101010101" pitchFamily="49" charset="-122"/>
              </a:rPr>
              <a:t>逻辑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与</a:t>
            </a:r>
            <a:r>
              <a:rPr lang="zh-CN" altLang="en-US" sz="4800" b="0" dirty="0">
                <a:solidFill>
                  <a:srgbClr val="CC0066"/>
                </a:solidFill>
                <a:latin typeface="+mn-lt"/>
                <a:ea typeface="楷体" panose="02010609060101010101" pitchFamily="49" charset="-122"/>
              </a:rPr>
              <a:t>移位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7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005B8-01B9-4EE3-A4E3-C8E724E99B5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0164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0165" name="AutoShape 5"/>
          <p:cNvSpPr>
            <a:spLocks noChangeArrowheads="1"/>
          </p:cNvSpPr>
          <p:nvPr/>
        </p:nvSpPr>
        <p:spPr bwMode="auto">
          <a:xfrm>
            <a:off x="4284663" y="2060575"/>
            <a:ext cx="4608512" cy="1728788"/>
          </a:xfrm>
          <a:prstGeom prst="wedgeRectCallout">
            <a:avLst>
              <a:gd name="adj1" fmla="val -66468"/>
              <a:gd name="adj2" fmla="val -24194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 algn="l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/>
              <a:t>加法；</a:t>
            </a:r>
            <a:endParaRPr lang="en-US" altLang="zh-CN"/>
          </a:p>
          <a:p>
            <a:pPr marL="355600" indent="-355600" algn="l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/>
              <a:t>减法：减数的符号取反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求补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，与被减数相加。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FE10CD-C310-4C8D-9986-F2C826FA4C1A}" type="slidenum">
              <a:rPr lang="zh-CN" altLang="en-US"/>
              <a:pPr/>
              <a:t>11</a:t>
            </a:fld>
            <a:endParaRPr lang="en-US" altLang="zh-CN" dirty="0"/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1189" name="AutoShape 5"/>
          <p:cNvSpPr>
            <a:spLocks noChangeArrowheads="1"/>
          </p:cNvSpPr>
          <p:nvPr/>
        </p:nvSpPr>
        <p:spPr bwMode="auto">
          <a:xfrm>
            <a:off x="4211960" y="2276475"/>
            <a:ext cx="4608512" cy="3744913"/>
          </a:xfrm>
          <a:prstGeom prst="wedgeRectCallout">
            <a:avLst>
              <a:gd name="adj1" fmla="val -92120"/>
              <a:gd name="adj2" fmla="val -17403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运算结果</a:t>
            </a:r>
            <a:r>
              <a:rPr lang="zh-CN" altLang="en-US" dirty="0">
                <a:solidFill>
                  <a:srgbClr val="009900"/>
                </a:solidFill>
              </a:rPr>
              <a:t>尾数</a:t>
            </a:r>
            <a:r>
              <a:rPr lang="zh-CN" altLang="en-US" dirty="0">
                <a:solidFill>
                  <a:srgbClr val="0000FF"/>
                </a:solidFill>
              </a:rPr>
              <a:t>补码</a:t>
            </a:r>
            <a:r>
              <a:rPr lang="zh-CN" altLang="en-US" dirty="0"/>
              <a:t>为：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en-US" altLang="zh-CN" dirty="0"/>
              <a:t>11.1xx…x </a:t>
            </a:r>
            <a:r>
              <a:rPr lang="zh-CN" altLang="en-US" dirty="0"/>
              <a:t>或 </a:t>
            </a:r>
            <a:r>
              <a:rPr lang="en-US" altLang="zh-CN" dirty="0"/>
              <a:t>00.0xx…x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尾数每</a:t>
            </a:r>
            <a:r>
              <a:rPr lang="zh-CN" altLang="en-US" dirty="0">
                <a:solidFill>
                  <a:srgbClr val="D60093"/>
                </a:solidFill>
                <a:ea typeface="黑体" pitchFamily="2" charset="-122"/>
              </a:rPr>
              <a:t>左</a:t>
            </a:r>
            <a:r>
              <a:rPr lang="zh-CN" altLang="en-US" dirty="0"/>
              <a:t>移</a:t>
            </a:r>
            <a:r>
              <a:rPr lang="en-US" altLang="zh-CN" dirty="0"/>
              <a:t>1</a:t>
            </a:r>
            <a:r>
              <a:rPr lang="zh-CN" altLang="en-US" dirty="0"/>
              <a:t>位，阶码</a:t>
            </a:r>
            <a:r>
              <a:rPr lang="zh-CN" altLang="en-US" dirty="0">
                <a:solidFill>
                  <a:srgbClr val="D60093"/>
                </a:solidFill>
                <a:ea typeface="黑体" pitchFamily="2" charset="-122"/>
              </a:rPr>
              <a:t>减</a:t>
            </a:r>
            <a:r>
              <a:rPr lang="en-US" altLang="zh-CN" dirty="0"/>
              <a:t>1</a:t>
            </a:r>
            <a:r>
              <a:rPr lang="zh-CN" altLang="en-US" dirty="0"/>
              <a:t>，直到使尾数成为规格化数为止。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阶码减</a:t>
            </a:r>
            <a:r>
              <a:rPr lang="en-US" altLang="zh-CN" dirty="0"/>
              <a:t>1</a:t>
            </a:r>
            <a:r>
              <a:rPr lang="zh-CN" altLang="en-US" dirty="0"/>
              <a:t>，必须同时判断是否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下溢</a:t>
            </a:r>
            <a:r>
              <a:rPr lang="zh-CN" altLang="en-US" dirty="0"/>
              <a:t>。若发生下溢，可认为结果为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87474-CE6A-43F1-841B-ABBB44C2415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2212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2213" name="AutoShape 5"/>
          <p:cNvSpPr>
            <a:spLocks noChangeArrowheads="1"/>
          </p:cNvSpPr>
          <p:nvPr/>
        </p:nvSpPr>
        <p:spPr bwMode="auto">
          <a:xfrm>
            <a:off x="4139952" y="2276475"/>
            <a:ext cx="4608512" cy="3744913"/>
          </a:xfrm>
          <a:prstGeom prst="wedgeRectCallout">
            <a:avLst>
              <a:gd name="adj1" fmla="val -90440"/>
              <a:gd name="adj2" fmla="val -3157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若结果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solidFill>
                  <a:srgbClr val="009900"/>
                </a:solidFill>
              </a:rPr>
              <a:t>尾数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发生溢出，即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结果出现</a:t>
            </a:r>
            <a:r>
              <a:rPr lang="en-US" altLang="zh-CN" dirty="0"/>
              <a:t>10.XX…X </a:t>
            </a:r>
            <a:r>
              <a:rPr lang="zh-CN" altLang="en-US" dirty="0"/>
              <a:t>或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altLang="zh-CN" dirty="0"/>
              <a:t>                01.XX…X </a:t>
            </a:r>
            <a:r>
              <a:rPr lang="zh-CN" altLang="en-US" dirty="0"/>
              <a:t>时，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尾数</a:t>
            </a:r>
            <a:r>
              <a:rPr lang="zh-CN" altLang="en-US" dirty="0">
                <a:solidFill>
                  <a:srgbClr val="D60093"/>
                </a:solidFill>
                <a:ea typeface="黑体" pitchFamily="2" charset="-122"/>
              </a:rPr>
              <a:t>右</a:t>
            </a:r>
            <a:r>
              <a:rPr lang="zh-CN" altLang="en-US" dirty="0"/>
              <a:t>移</a:t>
            </a:r>
            <a:r>
              <a:rPr lang="en-US" altLang="zh-CN" dirty="0"/>
              <a:t>1</a:t>
            </a:r>
            <a:r>
              <a:rPr lang="zh-CN" altLang="en-US" dirty="0"/>
              <a:t>位，阶码</a:t>
            </a:r>
            <a:r>
              <a:rPr lang="zh-CN" altLang="en-US" dirty="0">
                <a:solidFill>
                  <a:srgbClr val="D60093"/>
                </a:solidFill>
                <a:ea typeface="黑体" pitchFamily="2" charset="-122"/>
              </a:rPr>
              <a:t>加</a:t>
            </a:r>
            <a:r>
              <a:rPr lang="en-US" altLang="zh-CN" dirty="0"/>
              <a:t>1</a:t>
            </a:r>
            <a:r>
              <a:rPr lang="zh-CN" altLang="en-US" dirty="0"/>
              <a:t>。右规最多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阶码加</a:t>
            </a:r>
            <a:r>
              <a:rPr lang="en-US" altLang="zh-CN" dirty="0"/>
              <a:t>1</a:t>
            </a:r>
            <a:r>
              <a:rPr lang="zh-CN" altLang="en-US" dirty="0"/>
              <a:t>，必须同时判断是否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上溢</a:t>
            </a:r>
            <a:r>
              <a:rPr lang="zh-CN" altLang="en-US" dirty="0"/>
              <a:t>。若发生上溢，可认为结果为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∞</a:t>
            </a:r>
            <a:r>
              <a:rPr lang="zh-CN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80265-15C0-4ABB-9735-CE2B83EF90EB}"/>
              </a:ext>
            </a:extLst>
          </p:cNvPr>
          <p:cNvSpPr/>
          <p:nvPr/>
        </p:nvSpPr>
        <p:spPr>
          <a:xfrm>
            <a:off x="4534676" y="1787853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双符号位补码</a:t>
            </a:r>
            <a:r>
              <a:rPr lang="en-US" altLang="zh-CN" dirty="0">
                <a:solidFill>
                  <a:srgbClr val="0000FF"/>
                </a:solidFill>
                <a:latin typeface="宋体" charset="-122"/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03D70-6C0D-4884-A63C-CFDC58AD493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3236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3237" name="AutoShape 5"/>
          <p:cNvSpPr>
            <a:spLocks noChangeArrowheads="1"/>
          </p:cNvSpPr>
          <p:nvPr/>
        </p:nvSpPr>
        <p:spPr bwMode="auto">
          <a:xfrm>
            <a:off x="4284663" y="4221163"/>
            <a:ext cx="4608512" cy="1079500"/>
          </a:xfrm>
          <a:prstGeom prst="wedgeRectCallout">
            <a:avLst>
              <a:gd name="adj1" fmla="val -86583"/>
              <a:gd name="adj2" fmla="val -19412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对阶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规格化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CC0099"/>
                </a:solidFill>
                <a:ea typeface="黑体" pitchFamily="2" charset="-122"/>
              </a:rPr>
              <a:t>右移</a:t>
            </a:r>
            <a:r>
              <a:rPr lang="zh-CN" altLang="en-US" dirty="0"/>
              <a:t>操作后，需进行舍入处理。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63CFA7-0354-4CC3-8C33-318920BDD205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截断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4260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4261" name="AutoShape 5"/>
          <p:cNvSpPr>
            <a:spLocks noChangeArrowheads="1"/>
          </p:cNvSpPr>
          <p:nvPr/>
        </p:nvSpPr>
        <p:spPr bwMode="auto">
          <a:xfrm>
            <a:off x="4139952" y="4554891"/>
            <a:ext cx="4708418" cy="649288"/>
          </a:xfrm>
          <a:prstGeom prst="wedgeRectCallout">
            <a:avLst>
              <a:gd name="adj1" fmla="val -65639"/>
              <a:gd name="adj2" fmla="val 23593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 dirty="0"/>
              <a:t>将右移出去的尾数低位丢弃。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C855D-81B5-4B2D-83C8-B7625A8D4BA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5284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5285" name="AutoShape 5"/>
          <p:cNvSpPr>
            <a:spLocks noChangeArrowheads="1"/>
          </p:cNvSpPr>
          <p:nvPr/>
        </p:nvSpPr>
        <p:spPr bwMode="auto">
          <a:xfrm>
            <a:off x="4284663" y="4797425"/>
            <a:ext cx="4175125" cy="1009650"/>
          </a:xfrm>
          <a:prstGeom prst="wedgeRectCallout">
            <a:avLst>
              <a:gd name="adj1" fmla="val -68262"/>
              <a:gd name="adj2" fmla="val 25001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zh-CN" altLang="en-US"/>
              <a:t>使要保留的尾数的最低位永远为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43132-4F40-4729-972F-8CFC897D4BF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506309" name="AutoShape 5"/>
          <p:cNvSpPr>
            <a:spLocks noChangeArrowheads="1"/>
          </p:cNvSpPr>
          <p:nvPr/>
        </p:nvSpPr>
        <p:spPr bwMode="auto">
          <a:xfrm>
            <a:off x="3968123" y="2060848"/>
            <a:ext cx="4874036" cy="3745409"/>
          </a:xfrm>
          <a:prstGeom prst="wedgeRectCallout">
            <a:avLst>
              <a:gd name="adj1" fmla="val -52541"/>
              <a:gd name="adj2" fmla="val 56703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当尾数右移丢弃的是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时，</a:t>
            </a:r>
            <a:br>
              <a:rPr lang="en-US" altLang="zh-CN" dirty="0"/>
            </a:br>
            <a:r>
              <a:rPr lang="zh-CN" altLang="en-US" dirty="0"/>
              <a:t>要保留的尾数最末位</a:t>
            </a:r>
            <a:r>
              <a:rPr lang="zh-CN" altLang="en-US" dirty="0">
                <a:solidFill>
                  <a:srgbClr val="FF0000"/>
                </a:solidFill>
              </a:rPr>
              <a:t>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；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当尾数右移丢弃的是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时，</a:t>
            </a:r>
            <a:br>
              <a:rPr lang="en-US" altLang="zh-CN" dirty="0"/>
            </a:br>
            <a:r>
              <a:rPr lang="zh-CN" altLang="en-US" dirty="0"/>
              <a:t>要保留的尾数最末位</a:t>
            </a:r>
            <a:r>
              <a:rPr lang="zh-CN" altLang="en-US" dirty="0">
                <a:solidFill>
                  <a:srgbClr val="FF0000"/>
                </a:solidFill>
              </a:rPr>
              <a:t>不变</a:t>
            </a:r>
            <a:r>
              <a:rPr lang="zh-CN" altLang="en-US" dirty="0"/>
              <a:t>。</a:t>
            </a:r>
          </a:p>
          <a:p>
            <a:pPr marL="355600" indent="-355600" algn="l">
              <a:spcBef>
                <a:spcPct val="10000"/>
              </a:spcBef>
              <a:buClr>
                <a:srgbClr val="FF0066"/>
              </a:buClr>
              <a:buSzPct val="75000"/>
              <a:buFont typeface="Wingdings" pitchFamily="2" charset="2"/>
              <a:buChar char="n"/>
            </a:pPr>
            <a:r>
              <a:rPr lang="zh-CN" altLang="en-US" dirty="0"/>
              <a:t>当遇到 </a:t>
            </a:r>
            <a:r>
              <a:rPr lang="en-US" altLang="zh-CN" dirty="0"/>
              <a:t>01.111…11 </a:t>
            </a:r>
            <a:r>
              <a:rPr lang="zh-CN" altLang="en-US" dirty="0"/>
              <a:t>这种需</a:t>
            </a:r>
            <a:br>
              <a:rPr lang="en-US" altLang="zh-CN" dirty="0"/>
            </a:br>
            <a:r>
              <a:rPr lang="zh-CN" altLang="en-US" dirty="0"/>
              <a:t>右规的尾数时，采用此法</a:t>
            </a:r>
            <a:br>
              <a:rPr lang="en-US" altLang="zh-CN" dirty="0"/>
            </a:br>
            <a:r>
              <a:rPr lang="zh-CN" altLang="en-US" dirty="0"/>
              <a:t>会再次使尾数溢出。遇到</a:t>
            </a:r>
            <a:br>
              <a:rPr lang="en-US" altLang="zh-CN" dirty="0"/>
            </a:br>
            <a:r>
              <a:rPr lang="zh-CN" altLang="en-US" dirty="0"/>
              <a:t>这种情况可采用</a:t>
            </a:r>
            <a:r>
              <a:rPr lang="zh-CN" altLang="en-US" dirty="0">
                <a:solidFill>
                  <a:srgbClr val="FF0000"/>
                </a:solidFill>
              </a:rPr>
              <a:t>截尾法</a:t>
            </a:r>
            <a:r>
              <a:rPr lang="zh-CN" altLang="en-US" dirty="0"/>
              <a:t>。</a:t>
            </a:r>
          </a:p>
        </p:txBody>
      </p:sp>
      <p:sp>
        <p:nvSpPr>
          <p:cNvPr id="1506311" name="Line 7"/>
          <p:cNvSpPr>
            <a:spLocks noChangeShapeType="1"/>
          </p:cNvSpPr>
          <p:nvPr/>
        </p:nvSpPr>
        <p:spPr bwMode="auto">
          <a:xfrm flipH="1">
            <a:off x="3059831" y="6065063"/>
            <a:ext cx="76466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506312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7032" y="5805264"/>
            <a:ext cx="503237" cy="504825"/>
          </a:xfrm>
          <a:prstGeom prst="actionButtonInform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56F8A-5E5A-4A37-85DB-C95CB17DA30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280400" cy="10795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/>
              <a:t>【0</a:t>
            </a:r>
            <a:r>
              <a:rPr lang="zh-CN" altLang="en-US"/>
              <a:t>舍</a:t>
            </a:r>
            <a:r>
              <a:rPr lang="en-US" altLang="zh-CN"/>
              <a:t>1</a:t>
            </a:r>
            <a:r>
              <a:rPr lang="zh-CN" altLang="en-US"/>
              <a:t>入法</a:t>
            </a:r>
            <a:r>
              <a:rPr lang="en-US" altLang="zh-CN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当尾数为负数，且用补码表示时，舍入规则：</a:t>
            </a:r>
          </a:p>
        </p:txBody>
      </p:sp>
      <p:sp>
        <p:nvSpPr>
          <p:cNvPr id="1522695" name="Text Box 7"/>
          <p:cNvSpPr txBox="1">
            <a:spLocks noChangeArrowheads="1"/>
          </p:cNvSpPr>
          <p:nvPr/>
        </p:nvSpPr>
        <p:spPr bwMode="auto">
          <a:xfrm>
            <a:off x="1042988" y="1628775"/>
            <a:ext cx="3241675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</a:rPr>
              <a:t>.xxx…x|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0xx…x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</a:rPr>
              <a:t>.xxx…x|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100…0</a:t>
            </a: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</a:rPr>
              <a:t>.xxx…x|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</a:rPr>
              <a:t>1xx…x</a:t>
            </a:r>
          </a:p>
        </p:txBody>
      </p:sp>
      <p:sp>
        <p:nvSpPr>
          <p:cNvPr id="1522696" name="AutoShape 8"/>
          <p:cNvSpPr>
            <a:spLocks/>
          </p:cNvSpPr>
          <p:nvPr/>
        </p:nvSpPr>
        <p:spPr bwMode="auto">
          <a:xfrm rot="-5400000">
            <a:off x="3419476" y="2565400"/>
            <a:ext cx="144462" cy="865187"/>
          </a:xfrm>
          <a:prstGeom prst="leftBrace">
            <a:avLst>
              <a:gd name="adj1" fmla="val 49909"/>
              <a:gd name="adj2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22697" name="Text Box 9"/>
          <p:cNvSpPr txBox="1">
            <a:spLocks noChangeArrowheads="1"/>
          </p:cNvSpPr>
          <p:nvPr/>
        </p:nvSpPr>
        <p:spPr bwMode="auto">
          <a:xfrm>
            <a:off x="2843213" y="2997200"/>
            <a:ext cx="14398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>
                <a:solidFill>
                  <a:srgbClr val="008000"/>
                </a:solidFill>
              </a:rPr>
              <a:t>不全为</a:t>
            </a:r>
            <a:r>
              <a:rPr lang="en-US" altLang="zh-CN" sz="24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522698" name="AutoShape 10"/>
          <p:cNvSpPr>
            <a:spLocks/>
          </p:cNvSpPr>
          <p:nvPr/>
        </p:nvSpPr>
        <p:spPr bwMode="auto">
          <a:xfrm>
            <a:off x="3997325" y="1847850"/>
            <a:ext cx="142875" cy="569913"/>
          </a:xfrm>
          <a:prstGeom prst="rightBracket">
            <a:avLst>
              <a:gd name="adj" fmla="val 3324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22699" name="Line 11"/>
          <p:cNvSpPr>
            <a:spLocks noChangeShapeType="1"/>
          </p:cNvSpPr>
          <p:nvPr/>
        </p:nvSpPr>
        <p:spPr bwMode="auto">
          <a:xfrm>
            <a:off x="4140200" y="2133600"/>
            <a:ext cx="360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2700" name="Line 12"/>
          <p:cNvSpPr>
            <a:spLocks noChangeShapeType="1"/>
          </p:cNvSpPr>
          <p:nvPr/>
        </p:nvSpPr>
        <p:spPr bwMode="auto">
          <a:xfrm>
            <a:off x="3995738" y="2781300"/>
            <a:ext cx="504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22701" name="Text Box 13"/>
          <p:cNvSpPr txBox="1">
            <a:spLocks noChangeArrowheads="1"/>
          </p:cNvSpPr>
          <p:nvPr/>
        </p:nvSpPr>
        <p:spPr bwMode="auto">
          <a:xfrm>
            <a:off x="4427538" y="1846263"/>
            <a:ext cx="576262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舍</a:t>
            </a:r>
            <a:endParaRPr lang="en-US" altLang="zh-CN">
              <a:solidFill>
                <a:srgbClr val="CC0066"/>
              </a:solidFill>
            </a:endParaRPr>
          </a:p>
        </p:txBody>
      </p:sp>
      <p:sp>
        <p:nvSpPr>
          <p:cNvPr id="1522702" name="Text Box 14"/>
          <p:cNvSpPr txBox="1">
            <a:spLocks noChangeArrowheads="1"/>
          </p:cNvSpPr>
          <p:nvPr/>
        </p:nvSpPr>
        <p:spPr bwMode="auto">
          <a:xfrm>
            <a:off x="4427538" y="2493963"/>
            <a:ext cx="936625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>
                <a:solidFill>
                  <a:srgbClr val="CC0066"/>
                </a:solidFill>
              </a:rPr>
              <a:t>入</a:t>
            </a:r>
            <a:r>
              <a:rPr lang="en-US" altLang="zh-CN">
                <a:solidFill>
                  <a:srgbClr val="CC0066"/>
                </a:solidFill>
              </a:rPr>
              <a:t>1</a:t>
            </a:r>
          </a:p>
        </p:txBody>
      </p:sp>
      <p:sp>
        <p:nvSpPr>
          <p:cNvPr id="1522704" name="Text Box 16"/>
          <p:cNvSpPr txBox="1">
            <a:spLocks noChangeArrowheads="1"/>
          </p:cNvSpPr>
          <p:nvPr/>
        </p:nvSpPr>
        <p:spPr bwMode="auto">
          <a:xfrm>
            <a:off x="611188" y="2900363"/>
            <a:ext cx="1223962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rgbClr val="0000FF"/>
                </a:solidFill>
              </a:rPr>
              <a:t>符号位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pSp>
        <p:nvGrpSpPr>
          <p:cNvPr id="1522730" name="Group 42"/>
          <p:cNvGrpSpPr>
            <a:grpSpLocks/>
          </p:cNvGrpSpPr>
          <p:nvPr/>
        </p:nvGrpSpPr>
        <p:grpSpPr bwMode="auto">
          <a:xfrm>
            <a:off x="611188" y="3502025"/>
            <a:ext cx="8280400" cy="2519363"/>
            <a:chOff x="385" y="2206"/>
            <a:chExt cx="5216" cy="1587"/>
          </a:xfrm>
        </p:grpSpPr>
        <p:sp>
          <p:nvSpPr>
            <p:cNvPr id="1522705" name="Rectangle 17"/>
            <p:cNvSpPr>
              <a:spLocks noChangeArrowheads="1"/>
            </p:cNvSpPr>
            <p:nvPr/>
          </p:nvSpPr>
          <p:spPr bwMode="auto">
            <a:xfrm>
              <a:off x="385" y="2206"/>
              <a:ext cx="5216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/>
                <a:t>【</a:t>
              </a:r>
              <a:r>
                <a:rPr lang="zh-CN" altLang="en-US"/>
                <a:t>例</a:t>
              </a:r>
              <a:r>
                <a:rPr lang="en-US" altLang="zh-CN"/>
                <a:t>】</a:t>
              </a:r>
            </a:p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/>
                <a:t>[X</a:t>
              </a:r>
              <a:r>
                <a:rPr lang="en-US" altLang="zh-CN" baseline="-25000"/>
                <a:t>1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0000		 </a:t>
              </a:r>
              <a:r>
                <a:rPr lang="en-US" altLang="zh-CN"/>
                <a:t>[X</a:t>
              </a:r>
              <a:r>
                <a:rPr lang="en-US" altLang="zh-CN" baseline="-25000"/>
                <a:t>2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0001</a:t>
              </a:r>
            </a:p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endParaRPr lang="en-US" altLang="zh-CN" sz="1600">
                <a:solidFill>
                  <a:srgbClr val="FF0000"/>
                </a:solidFill>
              </a:endParaRPr>
            </a:p>
            <a:p>
              <a: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en-US" altLang="zh-CN"/>
                <a:t>[X</a:t>
              </a:r>
              <a:r>
                <a:rPr lang="en-US" altLang="zh-CN" baseline="-25000"/>
                <a:t>3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1000		 </a:t>
              </a:r>
              <a:r>
                <a:rPr lang="en-US" altLang="zh-CN"/>
                <a:t>[X</a:t>
              </a:r>
              <a:r>
                <a:rPr lang="en-US" altLang="zh-CN" baseline="-25000"/>
                <a:t>4</a:t>
              </a:r>
              <a:r>
                <a:rPr lang="en-US" altLang="zh-CN"/>
                <a:t>]</a:t>
              </a:r>
              <a:r>
                <a:rPr lang="zh-CN" altLang="en-US" baseline="-25000"/>
                <a:t>补</a:t>
              </a:r>
              <a:r>
                <a:rPr lang="zh-CN" altLang="en-US"/>
                <a:t>＝</a:t>
              </a:r>
              <a:r>
                <a:rPr lang="en-US" altLang="zh-CN"/>
                <a:t>11.0110</a:t>
              </a:r>
              <a:r>
                <a:rPr lang="en-US" altLang="zh-CN">
                  <a:solidFill>
                    <a:srgbClr val="FF0000"/>
                  </a:solidFill>
                </a:rPr>
                <a:t>1001</a:t>
              </a:r>
            </a:p>
          </p:txBody>
        </p:sp>
        <p:sp>
          <p:nvSpPr>
            <p:cNvPr id="1522706" name="Text Box 18"/>
            <p:cNvSpPr txBox="1">
              <a:spLocks noChangeArrowheads="1"/>
            </p:cNvSpPr>
            <p:nvPr/>
          </p:nvSpPr>
          <p:spPr bwMode="auto">
            <a:xfrm>
              <a:off x="1837" y="2750"/>
              <a:ext cx="907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不舍不入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07" name="Text Box 19"/>
            <p:cNvSpPr txBox="1">
              <a:spLocks noChangeArrowheads="1"/>
            </p:cNvSpPr>
            <p:nvPr/>
          </p:nvSpPr>
          <p:spPr bwMode="auto">
            <a:xfrm>
              <a:off x="4921" y="2750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舍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08" name="Text Box 20"/>
            <p:cNvSpPr txBox="1">
              <a:spLocks noChangeArrowheads="1"/>
            </p:cNvSpPr>
            <p:nvPr/>
          </p:nvSpPr>
          <p:spPr bwMode="auto">
            <a:xfrm>
              <a:off x="4921" y="3249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入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09" name="Text Box 21"/>
            <p:cNvSpPr txBox="1">
              <a:spLocks noChangeArrowheads="1"/>
            </p:cNvSpPr>
            <p:nvPr/>
          </p:nvSpPr>
          <p:spPr bwMode="auto">
            <a:xfrm>
              <a:off x="1973" y="3249"/>
              <a:ext cx="49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0000FF"/>
                  </a:solidFill>
                </a:rPr>
                <a:t>舍</a:t>
              </a:r>
              <a:endParaRPr lang="en-US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1522710" name="Text Box 22"/>
            <p:cNvSpPr txBox="1">
              <a:spLocks noChangeArrowheads="1"/>
            </p:cNvSpPr>
            <p:nvPr/>
          </p:nvSpPr>
          <p:spPr bwMode="auto">
            <a:xfrm>
              <a:off x="4105" y="3466"/>
              <a:ext cx="862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11.0111</a:t>
              </a:r>
              <a:endParaRPr lang="zh-CN" altLang="en-US"/>
            </a:p>
          </p:txBody>
        </p:sp>
        <p:sp>
          <p:nvSpPr>
            <p:cNvPr id="1522711" name="Line 23"/>
            <p:cNvSpPr>
              <a:spLocks noChangeShapeType="1"/>
            </p:cNvSpPr>
            <p:nvPr/>
          </p:nvSpPr>
          <p:spPr bwMode="auto">
            <a:xfrm rot="5400000">
              <a:off x="4694" y="3431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22719" name="Group 31"/>
          <p:cNvGrpSpPr>
            <a:grpSpLocks/>
          </p:cNvGrpSpPr>
          <p:nvPr/>
        </p:nvGrpSpPr>
        <p:grpSpPr bwMode="auto">
          <a:xfrm>
            <a:off x="6011863" y="3059113"/>
            <a:ext cx="2592387" cy="946150"/>
            <a:chOff x="3560" y="1661"/>
            <a:chExt cx="1633" cy="596"/>
          </a:xfrm>
        </p:grpSpPr>
        <p:sp>
          <p:nvSpPr>
            <p:cNvPr id="1522718" name="Rectangle 30"/>
            <p:cNvSpPr>
              <a:spLocks noChangeArrowheads="1"/>
            </p:cNvSpPr>
            <p:nvPr/>
          </p:nvSpPr>
          <p:spPr bwMode="auto">
            <a:xfrm>
              <a:off x="3606" y="1661"/>
              <a:ext cx="1587" cy="59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2712" name="Text Box 24"/>
            <p:cNvSpPr txBox="1">
              <a:spLocks noChangeArrowheads="1"/>
            </p:cNvSpPr>
            <p:nvPr/>
          </p:nvSpPr>
          <p:spPr bwMode="auto">
            <a:xfrm>
              <a:off x="3877" y="1661"/>
              <a:ext cx="1316" cy="5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r>
                <a:rPr lang="en-US" altLang="zh-CN">
                  <a:solidFill>
                    <a:srgbClr val="FF0000"/>
                  </a:solidFill>
                </a:rPr>
                <a:t>1111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/>
                <a:t>00.1010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2715" name="Freeform 27"/>
            <p:cNvSpPr>
              <a:spLocks/>
            </p:cNvSpPr>
            <p:nvPr/>
          </p:nvSpPr>
          <p:spPr bwMode="auto">
            <a:xfrm>
              <a:off x="3832" y="1842"/>
              <a:ext cx="91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272"/>
                </a:cxn>
                <a:cxn ang="0">
                  <a:pos x="227" y="545"/>
                </a:cxn>
              </a:cxnLst>
              <a:rect l="0" t="0" r="r" b="b"/>
              <a:pathLst>
                <a:path w="227" h="545">
                  <a:moveTo>
                    <a:pt x="227" y="0"/>
                  </a:moveTo>
                  <a:cubicBezTo>
                    <a:pt x="113" y="90"/>
                    <a:pt x="0" y="181"/>
                    <a:pt x="0" y="272"/>
                  </a:cubicBezTo>
                  <a:cubicBezTo>
                    <a:pt x="0" y="363"/>
                    <a:pt x="151" y="485"/>
                    <a:pt x="227" y="545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2716" name="Text Box 28"/>
            <p:cNvSpPr txBox="1">
              <a:spLocks noChangeArrowheads="1"/>
            </p:cNvSpPr>
            <p:nvPr/>
          </p:nvSpPr>
          <p:spPr bwMode="auto">
            <a:xfrm>
              <a:off x="3560" y="179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FF6600"/>
                  </a:solidFill>
                </a:rPr>
                <a:t>入</a:t>
              </a:r>
              <a:endParaRPr lang="en-US" altLang="zh-CN" sz="2400">
                <a:solidFill>
                  <a:srgbClr val="FF6600"/>
                </a:solidFill>
              </a:endParaRPr>
            </a:p>
          </p:txBody>
        </p:sp>
      </p:grpSp>
      <p:grpSp>
        <p:nvGrpSpPr>
          <p:cNvPr id="1522720" name="Group 32"/>
          <p:cNvGrpSpPr>
            <a:grpSpLocks/>
          </p:cNvGrpSpPr>
          <p:nvPr/>
        </p:nvGrpSpPr>
        <p:grpSpPr bwMode="auto">
          <a:xfrm>
            <a:off x="395288" y="5445125"/>
            <a:ext cx="2592387" cy="946150"/>
            <a:chOff x="3560" y="1661"/>
            <a:chExt cx="1633" cy="596"/>
          </a:xfrm>
        </p:grpSpPr>
        <p:sp>
          <p:nvSpPr>
            <p:cNvPr id="1522721" name="Rectangle 33"/>
            <p:cNvSpPr>
              <a:spLocks noChangeArrowheads="1"/>
            </p:cNvSpPr>
            <p:nvPr/>
          </p:nvSpPr>
          <p:spPr bwMode="auto">
            <a:xfrm>
              <a:off x="3606" y="1661"/>
              <a:ext cx="1587" cy="59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2722" name="Text Box 34"/>
            <p:cNvSpPr txBox="1">
              <a:spLocks noChangeArrowheads="1"/>
            </p:cNvSpPr>
            <p:nvPr/>
          </p:nvSpPr>
          <p:spPr bwMode="auto">
            <a:xfrm>
              <a:off x="3877" y="1661"/>
              <a:ext cx="1316" cy="5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r>
                <a:rPr lang="en-US" altLang="zh-CN">
                  <a:solidFill>
                    <a:srgbClr val="FF0000"/>
                  </a:solidFill>
                </a:rPr>
                <a:t>1000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/>
                <a:t>00.1010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2723" name="Freeform 35"/>
            <p:cNvSpPr>
              <a:spLocks/>
            </p:cNvSpPr>
            <p:nvPr/>
          </p:nvSpPr>
          <p:spPr bwMode="auto">
            <a:xfrm>
              <a:off x="3832" y="1842"/>
              <a:ext cx="91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272"/>
                </a:cxn>
                <a:cxn ang="0">
                  <a:pos x="227" y="545"/>
                </a:cxn>
              </a:cxnLst>
              <a:rect l="0" t="0" r="r" b="b"/>
              <a:pathLst>
                <a:path w="227" h="545">
                  <a:moveTo>
                    <a:pt x="227" y="0"/>
                  </a:moveTo>
                  <a:cubicBezTo>
                    <a:pt x="113" y="90"/>
                    <a:pt x="0" y="181"/>
                    <a:pt x="0" y="272"/>
                  </a:cubicBezTo>
                  <a:cubicBezTo>
                    <a:pt x="0" y="363"/>
                    <a:pt x="151" y="485"/>
                    <a:pt x="227" y="545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2724" name="Text Box 36"/>
            <p:cNvSpPr txBox="1">
              <a:spLocks noChangeArrowheads="1"/>
            </p:cNvSpPr>
            <p:nvPr/>
          </p:nvSpPr>
          <p:spPr bwMode="auto">
            <a:xfrm>
              <a:off x="3560" y="179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FF6600"/>
                  </a:solidFill>
                </a:rPr>
                <a:t>入</a:t>
              </a:r>
              <a:endParaRPr lang="en-US" altLang="zh-CN" sz="2400">
                <a:solidFill>
                  <a:srgbClr val="FF6600"/>
                </a:solidFill>
              </a:endParaRPr>
            </a:p>
          </p:txBody>
        </p:sp>
      </p:grpSp>
      <p:grpSp>
        <p:nvGrpSpPr>
          <p:cNvPr id="1522725" name="Group 37"/>
          <p:cNvGrpSpPr>
            <a:grpSpLocks/>
          </p:cNvGrpSpPr>
          <p:nvPr/>
        </p:nvGrpSpPr>
        <p:grpSpPr bwMode="auto">
          <a:xfrm>
            <a:off x="3924300" y="5445125"/>
            <a:ext cx="2592388" cy="946150"/>
            <a:chOff x="3560" y="1661"/>
            <a:chExt cx="1633" cy="596"/>
          </a:xfrm>
        </p:grpSpPr>
        <p:sp>
          <p:nvSpPr>
            <p:cNvPr id="1522726" name="Rectangle 38"/>
            <p:cNvSpPr>
              <a:spLocks noChangeArrowheads="1"/>
            </p:cNvSpPr>
            <p:nvPr/>
          </p:nvSpPr>
          <p:spPr bwMode="auto">
            <a:xfrm>
              <a:off x="3606" y="1661"/>
              <a:ext cx="1587" cy="59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2727" name="Text Box 39"/>
            <p:cNvSpPr txBox="1">
              <a:spLocks noChangeArrowheads="1"/>
            </p:cNvSpPr>
            <p:nvPr/>
          </p:nvSpPr>
          <p:spPr bwMode="auto">
            <a:xfrm>
              <a:off x="3877" y="1661"/>
              <a:ext cx="1316" cy="5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r>
                <a:rPr lang="en-US" altLang="zh-CN">
                  <a:solidFill>
                    <a:srgbClr val="FF0000"/>
                  </a:solidFill>
                </a:rPr>
                <a:t>0111</a:t>
              </a:r>
            </a:p>
            <a:p>
              <a:pPr algn="l">
                <a:spcBef>
                  <a:spcPct val="0"/>
                </a:spcBef>
              </a:pPr>
              <a:r>
                <a:rPr lang="en-US" altLang="zh-CN"/>
                <a:t>00.1001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522728" name="Freeform 40"/>
            <p:cNvSpPr>
              <a:spLocks/>
            </p:cNvSpPr>
            <p:nvPr/>
          </p:nvSpPr>
          <p:spPr bwMode="auto">
            <a:xfrm>
              <a:off x="3832" y="1842"/>
              <a:ext cx="91" cy="227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272"/>
                </a:cxn>
                <a:cxn ang="0">
                  <a:pos x="227" y="545"/>
                </a:cxn>
              </a:cxnLst>
              <a:rect l="0" t="0" r="r" b="b"/>
              <a:pathLst>
                <a:path w="227" h="545">
                  <a:moveTo>
                    <a:pt x="227" y="0"/>
                  </a:moveTo>
                  <a:cubicBezTo>
                    <a:pt x="113" y="90"/>
                    <a:pt x="0" y="181"/>
                    <a:pt x="0" y="272"/>
                  </a:cubicBezTo>
                  <a:cubicBezTo>
                    <a:pt x="0" y="363"/>
                    <a:pt x="151" y="485"/>
                    <a:pt x="227" y="545"/>
                  </a:cubicBez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22729" name="Text Box 41"/>
            <p:cNvSpPr txBox="1">
              <a:spLocks noChangeArrowheads="1"/>
            </p:cNvSpPr>
            <p:nvPr/>
          </p:nvSpPr>
          <p:spPr bwMode="auto">
            <a:xfrm>
              <a:off x="3560" y="1797"/>
              <a:ext cx="36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400">
                  <a:solidFill>
                    <a:srgbClr val="FF6600"/>
                  </a:solidFill>
                </a:rPr>
                <a:t>舍</a:t>
              </a:r>
              <a:endParaRPr lang="en-US" altLang="zh-CN" sz="2400">
                <a:solidFill>
                  <a:srgbClr val="FF6600"/>
                </a:solidFill>
              </a:endParaRPr>
            </a:p>
          </p:txBody>
        </p:sp>
      </p:grpSp>
      <p:sp>
        <p:nvSpPr>
          <p:cNvPr id="1522731" name="AutoShape 4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243888" y="765175"/>
            <a:ext cx="504825" cy="503238"/>
          </a:xfrm>
          <a:prstGeom prst="actionButtonRetur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2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2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2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2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2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2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F282B-FE31-456F-B44E-8CF80DAFA5B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二、浮点数加减法流程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/>
              <a:t>假定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为浮点数，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/>
              <a:t>Z</a:t>
            </a:r>
            <a:r>
              <a:rPr lang="zh-CN" altLang="en-US"/>
              <a:t>＝</a:t>
            </a:r>
            <a:r>
              <a:rPr lang="en-US" altLang="zh-CN"/>
              <a:t>X</a:t>
            </a:r>
            <a:r>
              <a:rPr lang="zh-CN" altLang="en-US"/>
              <a:t>＋</a:t>
            </a:r>
            <a:r>
              <a:rPr lang="en-US" altLang="zh-CN"/>
              <a:t>Y </a:t>
            </a:r>
            <a:r>
              <a:rPr lang="zh-CN" altLang="en-US"/>
              <a:t>或 </a:t>
            </a:r>
            <a:r>
              <a:rPr lang="en-US" altLang="zh-CN"/>
              <a:t>Z</a:t>
            </a:r>
            <a:r>
              <a:rPr lang="zh-CN" altLang="en-US"/>
              <a:t>＝</a:t>
            </a:r>
            <a:r>
              <a:rPr lang="en-US" altLang="zh-CN"/>
              <a:t>X</a:t>
            </a:r>
            <a:r>
              <a:rPr lang="zh-CN" altLang="en-US"/>
              <a:t>－</a:t>
            </a:r>
            <a:r>
              <a:rPr lang="en-US" altLang="zh-CN"/>
              <a:t>Y</a:t>
            </a:r>
            <a:endParaRPr lang="zh-CN" altLang="en-US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浮点数加</a:t>
            </a:r>
            <a:r>
              <a:rPr lang="en-US" altLang="zh-CN">
                <a:latin typeface="宋体" charset="-122"/>
              </a:rPr>
              <a:t>(</a:t>
            </a:r>
            <a:r>
              <a:rPr lang="zh-CN" altLang="en-US"/>
              <a:t>减</a:t>
            </a:r>
            <a:r>
              <a:rPr lang="en-US" altLang="zh-CN">
                <a:latin typeface="宋体" charset="-122"/>
              </a:rPr>
              <a:t>)</a:t>
            </a:r>
            <a:r>
              <a:rPr lang="zh-CN" altLang="en-US"/>
              <a:t>法流程：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DFC4B3-EA3D-441D-B751-D8E91B4D3FD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509385" name="AutoShape 9"/>
          <p:cNvSpPr>
            <a:spLocks noChangeArrowheads="1"/>
          </p:cNvSpPr>
          <p:nvPr/>
        </p:nvSpPr>
        <p:spPr bwMode="auto">
          <a:xfrm>
            <a:off x="828675" y="260350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</a:p>
        </p:txBody>
      </p:sp>
      <p:sp>
        <p:nvSpPr>
          <p:cNvPr id="1509386" name="AutoShape 10"/>
          <p:cNvSpPr>
            <a:spLocks noChangeArrowheads="1"/>
          </p:cNvSpPr>
          <p:nvPr/>
        </p:nvSpPr>
        <p:spPr bwMode="auto">
          <a:xfrm>
            <a:off x="612775" y="76358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＋</a:t>
            </a:r>
            <a:r>
              <a:rPr lang="en-US" altLang="zh-CN" sz="2000"/>
              <a:t>,</a:t>
            </a:r>
            <a:r>
              <a:rPr lang="zh-CN" altLang="en-US" sz="2000"/>
              <a:t>－</a:t>
            </a:r>
            <a:r>
              <a:rPr lang="en-US" altLang="zh-CN" sz="2000"/>
              <a:t>?</a:t>
            </a:r>
          </a:p>
        </p:txBody>
      </p:sp>
      <p:sp>
        <p:nvSpPr>
          <p:cNvPr id="1509387" name="Line 11"/>
          <p:cNvSpPr>
            <a:spLocks noChangeShapeType="1"/>
          </p:cNvSpPr>
          <p:nvPr/>
        </p:nvSpPr>
        <p:spPr bwMode="auto">
          <a:xfrm>
            <a:off x="1260475" y="61912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88" name="AutoShape 12"/>
          <p:cNvSpPr>
            <a:spLocks noChangeArrowheads="1"/>
          </p:cNvSpPr>
          <p:nvPr/>
        </p:nvSpPr>
        <p:spPr bwMode="auto">
          <a:xfrm>
            <a:off x="612775" y="1555750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X=0?</a:t>
            </a:r>
          </a:p>
        </p:txBody>
      </p:sp>
      <p:sp>
        <p:nvSpPr>
          <p:cNvPr id="1509389" name="Line 13"/>
          <p:cNvSpPr>
            <a:spLocks noChangeShapeType="1"/>
          </p:cNvSpPr>
          <p:nvPr/>
        </p:nvSpPr>
        <p:spPr bwMode="auto">
          <a:xfrm>
            <a:off x="1260475" y="11953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0" name="AutoShape 14"/>
          <p:cNvSpPr>
            <a:spLocks noChangeArrowheads="1"/>
          </p:cNvSpPr>
          <p:nvPr/>
        </p:nvSpPr>
        <p:spPr bwMode="auto">
          <a:xfrm>
            <a:off x="2052638" y="763588"/>
            <a:ext cx="12954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Y</a:t>
            </a:r>
            <a:r>
              <a:rPr lang="zh-CN" altLang="en-US" sz="2000"/>
              <a:t>改变符号</a:t>
            </a:r>
          </a:p>
        </p:txBody>
      </p:sp>
      <p:sp>
        <p:nvSpPr>
          <p:cNvPr id="1509391" name="Line 15"/>
          <p:cNvSpPr>
            <a:spLocks noChangeShapeType="1"/>
          </p:cNvSpPr>
          <p:nvPr/>
        </p:nvSpPr>
        <p:spPr bwMode="auto">
          <a:xfrm rot="-5400000">
            <a:off x="1980407" y="907256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2" name="Line 16"/>
          <p:cNvSpPr>
            <a:spLocks noChangeShapeType="1"/>
          </p:cNvSpPr>
          <p:nvPr/>
        </p:nvSpPr>
        <p:spPr bwMode="auto">
          <a:xfrm rot="5400000" flipH="1">
            <a:off x="1980407" y="619918"/>
            <a:ext cx="0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3" name="Line 17"/>
          <p:cNvSpPr>
            <a:spLocks noChangeShapeType="1"/>
          </p:cNvSpPr>
          <p:nvPr/>
        </p:nvSpPr>
        <p:spPr bwMode="auto">
          <a:xfrm>
            <a:off x="2700338" y="119538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4" name="Text Box 18"/>
          <p:cNvSpPr txBox="1">
            <a:spLocks noChangeArrowheads="1"/>
          </p:cNvSpPr>
          <p:nvPr/>
        </p:nvSpPr>
        <p:spPr bwMode="auto">
          <a:xfrm>
            <a:off x="1549400" y="619125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－</a:t>
            </a:r>
          </a:p>
        </p:txBody>
      </p:sp>
      <p:sp>
        <p:nvSpPr>
          <p:cNvPr id="1509395" name="Text Box 19"/>
          <p:cNvSpPr txBox="1">
            <a:spLocks noChangeArrowheads="1"/>
          </p:cNvSpPr>
          <p:nvPr/>
        </p:nvSpPr>
        <p:spPr bwMode="auto">
          <a:xfrm>
            <a:off x="828675" y="1087438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＋</a:t>
            </a:r>
          </a:p>
        </p:txBody>
      </p:sp>
      <p:sp>
        <p:nvSpPr>
          <p:cNvPr id="1509396" name="AutoShape 20"/>
          <p:cNvSpPr>
            <a:spLocks noChangeArrowheads="1"/>
          </p:cNvSpPr>
          <p:nvPr/>
        </p:nvSpPr>
        <p:spPr bwMode="auto">
          <a:xfrm>
            <a:off x="2054225" y="1555750"/>
            <a:ext cx="79057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Y</a:t>
            </a:r>
            <a:endParaRPr lang="zh-CN" altLang="en-US" sz="2000"/>
          </a:p>
        </p:txBody>
      </p:sp>
      <p:sp>
        <p:nvSpPr>
          <p:cNvPr id="1509397" name="Line 21"/>
          <p:cNvSpPr>
            <a:spLocks noChangeShapeType="1"/>
          </p:cNvSpPr>
          <p:nvPr/>
        </p:nvSpPr>
        <p:spPr bwMode="auto">
          <a:xfrm rot="-5400000">
            <a:off x="1981994" y="1699419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399" name="Text Box 23"/>
          <p:cNvSpPr txBox="1">
            <a:spLocks noChangeArrowheads="1"/>
          </p:cNvSpPr>
          <p:nvPr/>
        </p:nvSpPr>
        <p:spPr bwMode="auto">
          <a:xfrm>
            <a:off x="1550988" y="14112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00" name="Line 24"/>
          <p:cNvSpPr>
            <a:spLocks noChangeShapeType="1"/>
          </p:cNvSpPr>
          <p:nvPr/>
        </p:nvSpPr>
        <p:spPr bwMode="auto">
          <a:xfrm rot="-5400000">
            <a:off x="2917032" y="1699418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2" name="AutoShape 26"/>
          <p:cNvSpPr>
            <a:spLocks noChangeArrowheads="1"/>
          </p:cNvSpPr>
          <p:nvPr/>
        </p:nvSpPr>
        <p:spPr bwMode="auto">
          <a:xfrm>
            <a:off x="2989263" y="1555750"/>
            <a:ext cx="719137" cy="431800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03" name="Line 27"/>
          <p:cNvSpPr>
            <a:spLocks noChangeShapeType="1"/>
          </p:cNvSpPr>
          <p:nvPr/>
        </p:nvSpPr>
        <p:spPr bwMode="auto">
          <a:xfrm>
            <a:off x="1260475" y="198755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4" name="AutoShape 28"/>
          <p:cNvSpPr>
            <a:spLocks noChangeArrowheads="1"/>
          </p:cNvSpPr>
          <p:nvPr/>
        </p:nvSpPr>
        <p:spPr bwMode="auto">
          <a:xfrm>
            <a:off x="612775" y="2203450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Y=0?</a:t>
            </a:r>
          </a:p>
        </p:txBody>
      </p:sp>
      <p:sp>
        <p:nvSpPr>
          <p:cNvPr id="1509405" name="AutoShape 29"/>
          <p:cNvSpPr>
            <a:spLocks noChangeArrowheads="1"/>
          </p:cNvSpPr>
          <p:nvPr/>
        </p:nvSpPr>
        <p:spPr bwMode="auto">
          <a:xfrm>
            <a:off x="2054225" y="2203450"/>
            <a:ext cx="79057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X</a:t>
            </a:r>
            <a:endParaRPr lang="zh-CN" altLang="en-US" sz="2000"/>
          </a:p>
        </p:txBody>
      </p:sp>
      <p:sp>
        <p:nvSpPr>
          <p:cNvPr id="1509406" name="Line 30"/>
          <p:cNvSpPr>
            <a:spLocks noChangeShapeType="1"/>
          </p:cNvSpPr>
          <p:nvPr/>
        </p:nvSpPr>
        <p:spPr bwMode="auto">
          <a:xfrm rot="-5400000">
            <a:off x="1981994" y="2347119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7" name="Line 31"/>
          <p:cNvSpPr>
            <a:spLocks noChangeShapeType="1"/>
          </p:cNvSpPr>
          <p:nvPr/>
        </p:nvSpPr>
        <p:spPr bwMode="auto">
          <a:xfrm rot="-5400000">
            <a:off x="2917032" y="2347118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08" name="AutoShape 32"/>
          <p:cNvSpPr>
            <a:spLocks noChangeArrowheads="1"/>
          </p:cNvSpPr>
          <p:nvPr/>
        </p:nvSpPr>
        <p:spPr bwMode="auto">
          <a:xfrm>
            <a:off x="2989263" y="2203450"/>
            <a:ext cx="719137" cy="431800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09" name="Line 33"/>
          <p:cNvSpPr>
            <a:spLocks noChangeShapeType="1"/>
          </p:cNvSpPr>
          <p:nvPr/>
        </p:nvSpPr>
        <p:spPr bwMode="auto">
          <a:xfrm>
            <a:off x="1260475" y="263525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10" name="Text Box 34"/>
          <p:cNvSpPr txBox="1">
            <a:spLocks noChangeArrowheads="1"/>
          </p:cNvSpPr>
          <p:nvPr/>
        </p:nvSpPr>
        <p:spPr bwMode="auto">
          <a:xfrm>
            <a:off x="1189038" y="1879600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11" name="AutoShape 35"/>
          <p:cNvSpPr>
            <a:spLocks noChangeArrowheads="1"/>
          </p:cNvSpPr>
          <p:nvPr/>
        </p:nvSpPr>
        <p:spPr bwMode="auto">
          <a:xfrm>
            <a:off x="396875" y="2994025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阶码相等</a:t>
            </a:r>
            <a:r>
              <a:rPr lang="en-US" altLang="zh-CN" sz="2000"/>
              <a:t>?</a:t>
            </a:r>
          </a:p>
        </p:txBody>
      </p:sp>
      <p:sp>
        <p:nvSpPr>
          <p:cNvPr id="1509412" name="Text Box 36"/>
          <p:cNvSpPr txBox="1">
            <a:spLocks noChangeArrowheads="1"/>
          </p:cNvSpPr>
          <p:nvPr/>
        </p:nvSpPr>
        <p:spPr bwMode="auto">
          <a:xfrm>
            <a:off x="1550988" y="20589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13" name="Text Box 37"/>
          <p:cNvSpPr txBox="1">
            <a:spLocks noChangeArrowheads="1"/>
          </p:cNvSpPr>
          <p:nvPr/>
        </p:nvSpPr>
        <p:spPr bwMode="auto">
          <a:xfrm>
            <a:off x="1189038" y="2527300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14" name="Line 38"/>
          <p:cNvSpPr>
            <a:spLocks noChangeShapeType="1"/>
          </p:cNvSpPr>
          <p:nvPr/>
        </p:nvSpPr>
        <p:spPr bwMode="auto">
          <a:xfrm>
            <a:off x="1260475" y="3570288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15" name="Text Box 39"/>
          <p:cNvSpPr txBox="1">
            <a:spLocks noChangeArrowheads="1"/>
          </p:cNvSpPr>
          <p:nvPr/>
        </p:nvSpPr>
        <p:spPr bwMode="auto">
          <a:xfrm>
            <a:off x="1187450" y="3427413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16" name="AutoShape 40"/>
          <p:cNvSpPr>
            <a:spLocks noChangeArrowheads="1"/>
          </p:cNvSpPr>
          <p:nvPr/>
        </p:nvSpPr>
        <p:spPr bwMode="auto">
          <a:xfrm>
            <a:off x="612775" y="3786188"/>
            <a:ext cx="1295400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小阶码＋</a:t>
            </a:r>
            <a:r>
              <a:rPr lang="en-US" altLang="zh-CN" sz="2000"/>
              <a:t>1</a:t>
            </a:r>
          </a:p>
        </p:txBody>
      </p:sp>
      <p:sp>
        <p:nvSpPr>
          <p:cNvPr id="1509417" name="Line 41"/>
          <p:cNvSpPr>
            <a:spLocks noChangeShapeType="1"/>
          </p:cNvSpPr>
          <p:nvPr/>
        </p:nvSpPr>
        <p:spPr bwMode="auto">
          <a:xfrm>
            <a:off x="1260475" y="42195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18" name="AutoShape 42"/>
          <p:cNvSpPr>
            <a:spLocks noChangeArrowheads="1"/>
          </p:cNvSpPr>
          <p:nvPr/>
        </p:nvSpPr>
        <p:spPr bwMode="auto">
          <a:xfrm>
            <a:off x="468313" y="436245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尾数右移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09419" name="AutoShape 43"/>
          <p:cNvSpPr>
            <a:spLocks noChangeArrowheads="1"/>
          </p:cNvSpPr>
          <p:nvPr/>
        </p:nvSpPr>
        <p:spPr bwMode="auto">
          <a:xfrm>
            <a:off x="541338" y="4938713"/>
            <a:ext cx="1439862" cy="57785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尾数</a:t>
            </a:r>
            <a:r>
              <a:rPr lang="en-US" altLang="zh-CN" sz="2000"/>
              <a:t>=0?</a:t>
            </a:r>
          </a:p>
        </p:txBody>
      </p:sp>
      <p:sp>
        <p:nvSpPr>
          <p:cNvPr id="1509420" name="Line 44"/>
          <p:cNvSpPr>
            <a:spLocks noChangeShapeType="1"/>
          </p:cNvSpPr>
          <p:nvPr/>
        </p:nvSpPr>
        <p:spPr bwMode="auto">
          <a:xfrm>
            <a:off x="1260475" y="478948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2" name="Line 46"/>
          <p:cNvSpPr>
            <a:spLocks noChangeShapeType="1"/>
          </p:cNvSpPr>
          <p:nvPr/>
        </p:nvSpPr>
        <p:spPr bwMode="auto">
          <a:xfrm rot="-5400000">
            <a:off x="756444" y="2275682"/>
            <a:ext cx="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3" name="Line 47"/>
          <p:cNvSpPr>
            <a:spLocks noChangeShapeType="1"/>
          </p:cNvSpPr>
          <p:nvPr/>
        </p:nvSpPr>
        <p:spPr bwMode="auto">
          <a:xfrm>
            <a:off x="252413" y="2779713"/>
            <a:ext cx="0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4" name="Line 48"/>
          <p:cNvSpPr>
            <a:spLocks noChangeShapeType="1"/>
          </p:cNvSpPr>
          <p:nvPr/>
        </p:nvSpPr>
        <p:spPr bwMode="auto">
          <a:xfrm>
            <a:off x="252413" y="5227638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5" name="Text Box 49"/>
          <p:cNvSpPr txBox="1">
            <a:spLocks noChangeArrowheads="1"/>
          </p:cNvSpPr>
          <p:nvPr/>
        </p:nvSpPr>
        <p:spPr bwMode="auto">
          <a:xfrm>
            <a:off x="179388" y="49037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26" name="Line 50"/>
          <p:cNvSpPr>
            <a:spLocks noChangeShapeType="1"/>
          </p:cNvSpPr>
          <p:nvPr/>
        </p:nvSpPr>
        <p:spPr bwMode="auto">
          <a:xfrm>
            <a:off x="1260475" y="55149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27" name="Text Box 51"/>
          <p:cNvSpPr txBox="1">
            <a:spLocks noChangeArrowheads="1"/>
          </p:cNvSpPr>
          <p:nvPr/>
        </p:nvSpPr>
        <p:spPr bwMode="auto">
          <a:xfrm>
            <a:off x="1187450" y="53721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28" name="AutoShape 52"/>
          <p:cNvSpPr>
            <a:spLocks noChangeArrowheads="1"/>
          </p:cNvSpPr>
          <p:nvPr/>
        </p:nvSpPr>
        <p:spPr bwMode="auto">
          <a:xfrm>
            <a:off x="468313" y="57324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＝另一个数</a:t>
            </a:r>
          </a:p>
        </p:txBody>
      </p:sp>
      <p:sp>
        <p:nvSpPr>
          <p:cNvPr id="1509429" name="Line 53"/>
          <p:cNvSpPr>
            <a:spLocks noChangeShapeType="1"/>
          </p:cNvSpPr>
          <p:nvPr/>
        </p:nvSpPr>
        <p:spPr bwMode="auto">
          <a:xfrm>
            <a:off x="1260475" y="61642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1" name="AutoShape 55"/>
          <p:cNvSpPr>
            <a:spLocks noChangeArrowheads="1"/>
          </p:cNvSpPr>
          <p:nvPr/>
        </p:nvSpPr>
        <p:spPr bwMode="auto">
          <a:xfrm>
            <a:off x="828675" y="63087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32" name="AutoShape 56"/>
          <p:cNvSpPr>
            <a:spLocks noChangeArrowheads="1"/>
          </p:cNvSpPr>
          <p:nvPr/>
        </p:nvSpPr>
        <p:spPr bwMode="auto">
          <a:xfrm>
            <a:off x="2268538" y="3789363"/>
            <a:ext cx="1223962" cy="719137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带符号</a:t>
            </a:r>
            <a:br>
              <a:rPr lang="zh-CN" altLang="en-US" sz="2000"/>
            </a:br>
            <a:r>
              <a:rPr lang="zh-CN" altLang="en-US" sz="2000"/>
              <a:t>尾数相加</a:t>
            </a:r>
          </a:p>
        </p:txBody>
      </p:sp>
      <p:sp>
        <p:nvSpPr>
          <p:cNvPr id="1509433" name="Line 57"/>
          <p:cNvSpPr>
            <a:spLocks noChangeShapeType="1"/>
          </p:cNvSpPr>
          <p:nvPr/>
        </p:nvSpPr>
        <p:spPr bwMode="auto">
          <a:xfrm>
            <a:off x="2916238" y="3284538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4" name="Line 58"/>
          <p:cNvSpPr>
            <a:spLocks noChangeShapeType="1"/>
          </p:cNvSpPr>
          <p:nvPr/>
        </p:nvSpPr>
        <p:spPr bwMode="auto">
          <a:xfrm flipH="1">
            <a:off x="2125663" y="3284538"/>
            <a:ext cx="790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5" name="AutoShape 59"/>
          <p:cNvSpPr>
            <a:spLocks noChangeArrowheads="1"/>
          </p:cNvSpPr>
          <p:nvPr/>
        </p:nvSpPr>
        <p:spPr bwMode="auto">
          <a:xfrm>
            <a:off x="2197100" y="4724400"/>
            <a:ext cx="1439863" cy="57785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结果</a:t>
            </a:r>
            <a:r>
              <a:rPr lang="en-US" altLang="zh-CN" sz="2000"/>
              <a:t>=0?</a:t>
            </a:r>
          </a:p>
        </p:txBody>
      </p:sp>
      <p:sp>
        <p:nvSpPr>
          <p:cNvPr id="1509436" name="Line 60"/>
          <p:cNvSpPr>
            <a:spLocks noChangeShapeType="1"/>
          </p:cNvSpPr>
          <p:nvPr/>
        </p:nvSpPr>
        <p:spPr bwMode="auto">
          <a:xfrm>
            <a:off x="2916238" y="45085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8" name="Line 62"/>
          <p:cNvSpPr>
            <a:spLocks noChangeShapeType="1"/>
          </p:cNvSpPr>
          <p:nvPr/>
        </p:nvSpPr>
        <p:spPr bwMode="auto">
          <a:xfrm>
            <a:off x="2916238" y="53006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39" name="Text Box 63"/>
          <p:cNvSpPr txBox="1">
            <a:spLocks noChangeArrowheads="1"/>
          </p:cNvSpPr>
          <p:nvPr/>
        </p:nvSpPr>
        <p:spPr bwMode="auto">
          <a:xfrm>
            <a:off x="2843213" y="51577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40" name="AutoShape 64"/>
          <p:cNvSpPr>
            <a:spLocks noChangeArrowheads="1"/>
          </p:cNvSpPr>
          <p:nvPr/>
        </p:nvSpPr>
        <p:spPr bwMode="auto">
          <a:xfrm>
            <a:off x="2413000" y="5516563"/>
            <a:ext cx="1008063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0</a:t>
            </a:r>
          </a:p>
        </p:txBody>
      </p:sp>
      <p:sp>
        <p:nvSpPr>
          <p:cNvPr id="1509441" name="Line 65"/>
          <p:cNvSpPr>
            <a:spLocks noChangeShapeType="1"/>
          </p:cNvSpPr>
          <p:nvPr/>
        </p:nvSpPr>
        <p:spPr bwMode="auto">
          <a:xfrm>
            <a:off x="2916238" y="5948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42" name="AutoShape 66"/>
          <p:cNvSpPr>
            <a:spLocks noChangeArrowheads="1"/>
          </p:cNvSpPr>
          <p:nvPr/>
        </p:nvSpPr>
        <p:spPr bwMode="auto">
          <a:xfrm>
            <a:off x="2484438" y="60928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43" name="Line 67"/>
          <p:cNvSpPr>
            <a:spLocks noChangeShapeType="1"/>
          </p:cNvSpPr>
          <p:nvPr/>
        </p:nvSpPr>
        <p:spPr bwMode="auto">
          <a:xfrm>
            <a:off x="3636963" y="50133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44" name="Text Box 68"/>
          <p:cNvSpPr txBox="1">
            <a:spLocks noChangeArrowheads="1"/>
          </p:cNvSpPr>
          <p:nvPr/>
        </p:nvSpPr>
        <p:spPr bwMode="auto">
          <a:xfrm>
            <a:off x="3421063" y="468788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45" name="AutoShape 69"/>
          <p:cNvSpPr>
            <a:spLocks noChangeArrowheads="1"/>
          </p:cNvSpPr>
          <p:nvPr/>
        </p:nvSpPr>
        <p:spPr bwMode="auto">
          <a:xfrm>
            <a:off x="5148263" y="1844675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尾数溢出</a:t>
            </a:r>
            <a:r>
              <a:rPr lang="en-US" altLang="zh-CN" sz="2000"/>
              <a:t>?</a:t>
            </a:r>
          </a:p>
        </p:txBody>
      </p:sp>
      <p:sp>
        <p:nvSpPr>
          <p:cNvPr id="1509446" name="AutoShape 70"/>
          <p:cNvSpPr>
            <a:spLocks noChangeArrowheads="1"/>
          </p:cNvSpPr>
          <p:nvPr/>
        </p:nvSpPr>
        <p:spPr bwMode="auto">
          <a:xfrm>
            <a:off x="4068763" y="24939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尾数右移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09447" name="Line 71"/>
          <p:cNvSpPr>
            <a:spLocks noChangeShapeType="1"/>
          </p:cNvSpPr>
          <p:nvPr/>
        </p:nvSpPr>
        <p:spPr bwMode="auto">
          <a:xfrm>
            <a:off x="4860925" y="2133600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48" name="Line 72"/>
          <p:cNvSpPr>
            <a:spLocks noChangeShapeType="1"/>
          </p:cNvSpPr>
          <p:nvPr/>
        </p:nvSpPr>
        <p:spPr bwMode="auto">
          <a:xfrm>
            <a:off x="4860925" y="21336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0" name="Text Box 74"/>
          <p:cNvSpPr txBox="1">
            <a:spLocks noChangeArrowheads="1"/>
          </p:cNvSpPr>
          <p:nvPr/>
        </p:nvSpPr>
        <p:spPr bwMode="auto">
          <a:xfrm>
            <a:off x="4716463" y="177323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51" name="AutoShape 75"/>
          <p:cNvSpPr>
            <a:spLocks noChangeArrowheads="1"/>
          </p:cNvSpPr>
          <p:nvPr/>
        </p:nvSpPr>
        <p:spPr bwMode="auto">
          <a:xfrm>
            <a:off x="4068763" y="3068638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阶码＋</a:t>
            </a:r>
            <a:r>
              <a:rPr lang="en-US" altLang="zh-CN" sz="2000"/>
              <a:t>1</a:t>
            </a:r>
          </a:p>
        </p:txBody>
      </p:sp>
      <p:sp>
        <p:nvSpPr>
          <p:cNvPr id="1509452" name="Line 76"/>
          <p:cNvSpPr>
            <a:spLocks noChangeShapeType="1"/>
          </p:cNvSpPr>
          <p:nvPr/>
        </p:nvSpPr>
        <p:spPr bwMode="auto">
          <a:xfrm>
            <a:off x="4860925" y="29257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3" name="Line 77"/>
          <p:cNvSpPr>
            <a:spLocks noChangeShapeType="1"/>
          </p:cNvSpPr>
          <p:nvPr/>
        </p:nvSpPr>
        <p:spPr bwMode="auto">
          <a:xfrm>
            <a:off x="6013450" y="16287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4" name="AutoShape 78"/>
          <p:cNvSpPr>
            <a:spLocks noChangeArrowheads="1"/>
          </p:cNvSpPr>
          <p:nvPr/>
        </p:nvSpPr>
        <p:spPr bwMode="auto">
          <a:xfrm>
            <a:off x="3997325" y="3644900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阶码上溢</a:t>
            </a:r>
            <a:r>
              <a:rPr lang="en-US" altLang="zh-CN" sz="2000"/>
              <a:t>?</a:t>
            </a:r>
          </a:p>
        </p:txBody>
      </p:sp>
      <p:sp>
        <p:nvSpPr>
          <p:cNvPr id="1509455" name="Line 79"/>
          <p:cNvSpPr>
            <a:spLocks noChangeShapeType="1"/>
          </p:cNvSpPr>
          <p:nvPr/>
        </p:nvSpPr>
        <p:spPr bwMode="auto">
          <a:xfrm flipH="1">
            <a:off x="4860925" y="3502025"/>
            <a:ext cx="1588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6" name="Line 80"/>
          <p:cNvSpPr>
            <a:spLocks noChangeShapeType="1"/>
          </p:cNvSpPr>
          <p:nvPr/>
        </p:nvSpPr>
        <p:spPr bwMode="auto">
          <a:xfrm>
            <a:off x="4860925" y="42195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57" name="Text Box 81"/>
          <p:cNvSpPr txBox="1">
            <a:spLocks noChangeArrowheads="1"/>
          </p:cNvSpPr>
          <p:nvPr/>
        </p:nvSpPr>
        <p:spPr bwMode="auto">
          <a:xfrm>
            <a:off x="4787900" y="40767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58" name="AutoShape 82"/>
          <p:cNvSpPr>
            <a:spLocks noChangeArrowheads="1"/>
          </p:cNvSpPr>
          <p:nvPr/>
        </p:nvSpPr>
        <p:spPr bwMode="auto">
          <a:xfrm>
            <a:off x="4068763" y="44370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报告上溢</a:t>
            </a:r>
            <a:endParaRPr lang="en-US" altLang="zh-CN" sz="2000"/>
          </a:p>
        </p:txBody>
      </p:sp>
      <p:sp>
        <p:nvSpPr>
          <p:cNvPr id="1509459" name="Line 83"/>
          <p:cNvSpPr>
            <a:spLocks noChangeShapeType="1"/>
          </p:cNvSpPr>
          <p:nvPr/>
        </p:nvSpPr>
        <p:spPr bwMode="auto">
          <a:xfrm>
            <a:off x="4860925" y="48688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0" name="AutoShape 84"/>
          <p:cNvSpPr>
            <a:spLocks noChangeArrowheads="1"/>
          </p:cNvSpPr>
          <p:nvPr/>
        </p:nvSpPr>
        <p:spPr bwMode="auto">
          <a:xfrm>
            <a:off x="4429125" y="50133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61" name="Line 85"/>
          <p:cNvSpPr>
            <a:spLocks noChangeShapeType="1"/>
          </p:cNvSpPr>
          <p:nvPr/>
        </p:nvSpPr>
        <p:spPr bwMode="auto">
          <a:xfrm>
            <a:off x="6877050" y="21336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2" name="Text Box 86"/>
          <p:cNvSpPr txBox="1">
            <a:spLocks noChangeArrowheads="1"/>
          </p:cNvSpPr>
          <p:nvPr/>
        </p:nvSpPr>
        <p:spPr bwMode="auto">
          <a:xfrm>
            <a:off x="6732588" y="1773238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63" name="Line 87"/>
          <p:cNvSpPr>
            <a:spLocks noChangeShapeType="1"/>
          </p:cNvSpPr>
          <p:nvPr/>
        </p:nvSpPr>
        <p:spPr bwMode="auto">
          <a:xfrm>
            <a:off x="7164388" y="21336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4" name="AutoShape 88"/>
          <p:cNvSpPr>
            <a:spLocks noChangeArrowheads="1"/>
          </p:cNvSpPr>
          <p:nvPr/>
        </p:nvSpPr>
        <p:spPr bwMode="auto">
          <a:xfrm>
            <a:off x="6445250" y="2781300"/>
            <a:ext cx="1439863" cy="57785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规格化</a:t>
            </a:r>
            <a:r>
              <a:rPr lang="en-US" altLang="zh-CN" sz="2000"/>
              <a:t>?</a:t>
            </a:r>
          </a:p>
        </p:txBody>
      </p:sp>
      <p:sp>
        <p:nvSpPr>
          <p:cNvPr id="1509465" name="AutoShape 89"/>
          <p:cNvSpPr>
            <a:spLocks noChangeArrowheads="1"/>
          </p:cNvSpPr>
          <p:nvPr/>
        </p:nvSpPr>
        <p:spPr bwMode="auto">
          <a:xfrm>
            <a:off x="6373813" y="35734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尾数左移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09466" name="Line 90"/>
          <p:cNvSpPr>
            <a:spLocks noChangeShapeType="1"/>
          </p:cNvSpPr>
          <p:nvPr/>
        </p:nvSpPr>
        <p:spPr bwMode="auto">
          <a:xfrm>
            <a:off x="7165975" y="33559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67" name="Text Box 91"/>
          <p:cNvSpPr txBox="1">
            <a:spLocks noChangeArrowheads="1"/>
          </p:cNvSpPr>
          <p:nvPr/>
        </p:nvSpPr>
        <p:spPr bwMode="auto">
          <a:xfrm>
            <a:off x="7092950" y="32131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68" name="AutoShape 92"/>
          <p:cNvSpPr>
            <a:spLocks noChangeArrowheads="1"/>
          </p:cNvSpPr>
          <p:nvPr/>
        </p:nvSpPr>
        <p:spPr bwMode="auto">
          <a:xfrm>
            <a:off x="6373813" y="4148138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阶码－</a:t>
            </a:r>
            <a:r>
              <a:rPr lang="en-US" altLang="zh-CN" sz="2000"/>
              <a:t>1</a:t>
            </a:r>
          </a:p>
        </p:txBody>
      </p:sp>
      <p:sp>
        <p:nvSpPr>
          <p:cNvPr id="1509469" name="Line 93"/>
          <p:cNvSpPr>
            <a:spLocks noChangeShapeType="1"/>
          </p:cNvSpPr>
          <p:nvPr/>
        </p:nvSpPr>
        <p:spPr bwMode="auto">
          <a:xfrm>
            <a:off x="7165975" y="40052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0" name="AutoShape 94"/>
          <p:cNvSpPr>
            <a:spLocks noChangeArrowheads="1"/>
          </p:cNvSpPr>
          <p:nvPr/>
        </p:nvSpPr>
        <p:spPr bwMode="auto">
          <a:xfrm>
            <a:off x="6302375" y="4724400"/>
            <a:ext cx="1727200" cy="576263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阶码下溢</a:t>
            </a:r>
            <a:r>
              <a:rPr lang="en-US" altLang="zh-CN" sz="2000"/>
              <a:t>?</a:t>
            </a:r>
          </a:p>
        </p:txBody>
      </p:sp>
      <p:sp>
        <p:nvSpPr>
          <p:cNvPr id="1509471" name="Line 95"/>
          <p:cNvSpPr>
            <a:spLocks noChangeShapeType="1"/>
          </p:cNvSpPr>
          <p:nvPr/>
        </p:nvSpPr>
        <p:spPr bwMode="auto">
          <a:xfrm flipH="1">
            <a:off x="7165975" y="4581525"/>
            <a:ext cx="1588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2" name="Line 96"/>
          <p:cNvSpPr>
            <a:spLocks noChangeShapeType="1"/>
          </p:cNvSpPr>
          <p:nvPr/>
        </p:nvSpPr>
        <p:spPr bwMode="auto">
          <a:xfrm>
            <a:off x="7165975" y="52990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3" name="Text Box 97"/>
          <p:cNvSpPr txBox="1">
            <a:spLocks noChangeArrowheads="1"/>
          </p:cNvSpPr>
          <p:nvPr/>
        </p:nvSpPr>
        <p:spPr bwMode="auto">
          <a:xfrm>
            <a:off x="7092950" y="5156200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74" name="AutoShape 98"/>
          <p:cNvSpPr>
            <a:spLocks noChangeArrowheads="1"/>
          </p:cNvSpPr>
          <p:nvPr/>
        </p:nvSpPr>
        <p:spPr bwMode="auto">
          <a:xfrm>
            <a:off x="6373813" y="55165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报告下溢</a:t>
            </a:r>
            <a:endParaRPr lang="en-US" altLang="zh-CN" sz="2000"/>
          </a:p>
        </p:txBody>
      </p:sp>
      <p:sp>
        <p:nvSpPr>
          <p:cNvPr id="1509475" name="Line 99"/>
          <p:cNvSpPr>
            <a:spLocks noChangeShapeType="1"/>
          </p:cNvSpPr>
          <p:nvPr/>
        </p:nvSpPr>
        <p:spPr bwMode="auto">
          <a:xfrm>
            <a:off x="7165975" y="5948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6" name="AutoShape 100"/>
          <p:cNvSpPr>
            <a:spLocks noChangeArrowheads="1"/>
          </p:cNvSpPr>
          <p:nvPr/>
        </p:nvSpPr>
        <p:spPr bwMode="auto">
          <a:xfrm>
            <a:off x="6734175" y="6092825"/>
            <a:ext cx="863600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77" name="Line 101"/>
          <p:cNvSpPr>
            <a:spLocks noChangeShapeType="1"/>
          </p:cNvSpPr>
          <p:nvPr/>
        </p:nvSpPr>
        <p:spPr bwMode="auto">
          <a:xfrm rot="-5400000">
            <a:off x="6588919" y="1989931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8" name="Line 102"/>
          <p:cNvSpPr>
            <a:spLocks noChangeShapeType="1"/>
          </p:cNvSpPr>
          <p:nvPr/>
        </p:nvSpPr>
        <p:spPr bwMode="auto">
          <a:xfrm>
            <a:off x="6013450" y="2565400"/>
            <a:ext cx="0" cy="2447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79" name="Line 103"/>
          <p:cNvSpPr>
            <a:spLocks noChangeShapeType="1"/>
          </p:cNvSpPr>
          <p:nvPr/>
        </p:nvSpPr>
        <p:spPr bwMode="auto">
          <a:xfrm>
            <a:off x="6013450" y="5013325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1" name="Line 105"/>
          <p:cNvSpPr>
            <a:spLocks noChangeShapeType="1"/>
          </p:cNvSpPr>
          <p:nvPr/>
        </p:nvSpPr>
        <p:spPr bwMode="auto">
          <a:xfrm rot="-5400000">
            <a:off x="5868988" y="3789362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2" name="Text Box 106"/>
          <p:cNvSpPr txBox="1">
            <a:spLocks noChangeArrowheads="1"/>
          </p:cNvSpPr>
          <p:nvPr/>
        </p:nvSpPr>
        <p:spPr bwMode="auto">
          <a:xfrm>
            <a:off x="5940425" y="4689475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83" name="Line 107"/>
          <p:cNvSpPr>
            <a:spLocks noChangeShapeType="1"/>
          </p:cNvSpPr>
          <p:nvPr/>
        </p:nvSpPr>
        <p:spPr bwMode="auto">
          <a:xfrm flipV="1">
            <a:off x="3852863" y="1628775"/>
            <a:ext cx="0" cy="338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4" name="Line 108"/>
          <p:cNvSpPr>
            <a:spLocks noChangeShapeType="1"/>
          </p:cNvSpPr>
          <p:nvPr/>
        </p:nvSpPr>
        <p:spPr bwMode="auto">
          <a:xfrm>
            <a:off x="3852863" y="1628775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6" name="AutoShape 110"/>
          <p:cNvSpPr>
            <a:spLocks noChangeArrowheads="1"/>
          </p:cNvSpPr>
          <p:nvPr/>
        </p:nvSpPr>
        <p:spPr bwMode="auto">
          <a:xfrm>
            <a:off x="8172450" y="3573463"/>
            <a:ext cx="720725" cy="792162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获得</a:t>
            </a:r>
            <a:br>
              <a:rPr lang="zh-CN" altLang="en-US" sz="2000"/>
            </a:br>
            <a:r>
              <a:rPr lang="zh-CN" altLang="en-US" sz="2000"/>
              <a:t>结果</a:t>
            </a:r>
            <a:endParaRPr lang="en-US" altLang="zh-CN" sz="2000"/>
          </a:p>
        </p:txBody>
      </p:sp>
      <p:sp>
        <p:nvSpPr>
          <p:cNvPr id="1509487" name="AutoShape 111"/>
          <p:cNvSpPr>
            <a:spLocks noChangeArrowheads="1"/>
          </p:cNvSpPr>
          <p:nvPr/>
        </p:nvSpPr>
        <p:spPr bwMode="auto">
          <a:xfrm>
            <a:off x="8172450" y="4581525"/>
            <a:ext cx="719138" cy="431800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09488" name="Line 112"/>
          <p:cNvSpPr>
            <a:spLocks noChangeShapeType="1"/>
          </p:cNvSpPr>
          <p:nvPr/>
        </p:nvSpPr>
        <p:spPr bwMode="auto">
          <a:xfrm>
            <a:off x="8532813" y="43656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89" name="Line 113"/>
          <p:cNvSpPr>
            <a:spLocks noChangeShapeType="1"/>
          </p:cNvSpPr>
          <p:nvPr/>
        </p:nvSpPr>
        <p:spPr bwMode="auto">
          <a:xfrm>
            <a:off x="8532813" y="3068638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90" name="Line 114"/>
          <p:cNvSpPr>
            <a:spLocks noChangeShapeType="1"/>
          </p:cNvSpPr>
          <p:nvPr/>
        </p:nvSpPr>
        <p:spPr bwMode="auto">
          <a:xfrm>
            <a:off x="7885113" y="30686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9491" name="Text Box 115"/>
          <p:cNvSpPr txBox="1">
            <a:spLocks noChangeArrowheads="1"/>
          </p:cNvSpPr>
          <p:nvPr/>
        </p:nvSpPr>
        <p:spPr bwMode="auto">
          <a:xfrm>
            <a:off x="7812088" y="2708275"/>
            <a:ext cx="5762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92" name="Text Box 116"/>
          <p:cNvSpPr txBox="1">
            <a:spLocks noChangeArrowheads="1"/>
          </p:cNvSpPr>
          <p:nvPr/>
        </p:nvSpPr>
        <p:spPr bwMode="auto">
          <a:xfrm>
            <a:off x="1908175" y="2924175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Y</a:t>
            </a:r>
          </a:p>
        </p:txBody>
      </p:sp>
      <p:sp>
        <p:nvSpPr>
          <p:cNvPr id="1509493" name="Text Box 117"/>
          <p:cNvSpPr txBox="1">
            <a:spLocks noChangeArrowheads="1"/>
          </p:cNvSpPr>
          <p:nvPr/>
        </p:nvSpPr>
        <p:spPr bwMode="auto">
          <a:xfrm>
            <a:off x="5508625" y="3608388"/>
            <a:ext cx="5762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/>
              <a:t>N</a:t>
            </a:r>
          </a:p>
        </p:txBody>
      </p:sp>
      <p:sp>
        <p:nvSpPr>
          <p:cNvPr id="1509494" name="Text Box 118"/>
          <p:cNvSpPr txBox="1">
            <a:spLocks noChangeArrowheads="1"/>
          </p:cNvSpPr>
          <p:nvPr/>
        </p:nvSpPr>
        <p:spPr bwMode="auto">
          <a:xfrm>
            <a:off x="3924300" y="476250"/>
            <a:ext cx="4176713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浮点加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(</a:t>
            </a:r>
            <a:r>
              <a:rPr lang="zh-CN" altLang="en-US">
                <a:solidFill>
                  <a:schemeClr val="bg2"/>
                </a:solidFill>
              </a:rPr>
              <a:t>减</a:t>
            </a:r>
            <a:r>
              <a:rPr lang="en-US" altLang="zh-CN">
                <a:solidFill>
                  <a:schemeClr val="bg2"/>
                </a:solidFill>
                <a:latin typeface="宋体" charset="-122"/>
              </a:rPr>
              <a:t>)</a:t>
            </a:r>
            <a:r>
              <a:rPr lang="zh-CN" altLang="en-US">
                <a:solidFill>
                  <a:schemeClr val="bg2"/>
                </a:solidFill>
              </a:rPr>
              <a:t>法运算流程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F88D-CCCB-42A5-8DC4-45E18B79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一、逻辑运算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CC0066"/>
                </a:solidFill>
              </a:rPr>
              <a:t>1. </a:t>
            </a:r>
            <a:r>
              <a:rPr lang="zh-CN" altLang="en-US" dirty="0">
                <a:solidFill>
                  <a:srgbClr val="CC0066"/>
                </a:solidFill>
              </a:rPr>
              <a:t>基本逻辑运算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E4CB8-5B60-4D4F-9BF8-D0771998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584448"/>
            <a:ext cx="8362950" cy="601290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按位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CC0099"/>
                </a:solidFill>
              </a:rPr>
              <a:t>操作</a:t>
            </a:r>
            <a:r>
              <a:rPr lang="zh-CN" altLang="en-US" dirty="0"/>
              <a:t>，各位之间互不影响。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/>
              <a:t>运算结果没有进位、借位、溢出等问题。</a:t>
            </a:r>
            <a:endParaRPr lang="en-US" altLang="zh-CN" dirty="0"/>
          </a:p>
          <a:p>
            <a:pPr>
              <a:spcBef>
                <a:spcPts val="200"/>
              </a:spcBef>
            </a:pPr>
            <a:r>
              <a:rPr lang="zh-CN" altLang="en-US" dirty="0"/>
              <a:t>基本逻辑运算：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逻辑</a:t>
            </a:r>
            <a:r>
              <a:rPr lang="zh-CN" altLang="en-US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dirty="0"/>
              <a:t>（</a:t>
            </a:r>
            <a:r>
              <a:rPr lang="en-US" altLang="zh-CN" dirty="0"/>
              <a:t>AND</a:t>
            </a:r>
            <a:r>
              <a:rPr lang="zh-CN" altLang="en-US" dirty="0"/>
              <a:t>）：也称为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逻辑乘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200"/>
              </a:spcBef>
            </a:pPr>
            <a:r>
              <a:rPr lang="zh-CN" altLang="en-US" dirty="0"/>
              <a:t>“∧”“</a:t>
            </a:r>
            <a:r>
              <a:rPr lang="en-US" altLang="zh-CN" dirty="0"/>
              <a:t>·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zh-CN" altLang="en-US" dirty="0"/>
              <a:t>对特定的数据位清“</a:t>
            </a:r>
            <a:r>
              <a:rPr lang="en-US" altLang="zh-CN" dirty="0"/>
              <a:t>0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逻辑</a:t>
            </a:r>
            <a:r>
              <a:rPr lang="zh-CN" altLang="en-US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/>
              <a:t>（</a:t>
            </a:r>
            <a:r>
              <a:rPr lang="en-US" altLang="zh-CN" dirty="0"/>
              <a:t>OR</a:t>
            </a:r>
            <a:r>
              <a:rPr lang="zh-CN" altLang="en-US" dirty="0"/>
              <a:t>）：也称为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逻辑加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200"/>
              </a:spcBef>
            </a:pPr>
            <a:r>
              <a:rPr lang="zh-CN" altLang="en-US" dirty="0"/>
              <a:t>“∨”“＋”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zh-CN" altLang="en-US" dirty="0"/>
              <a:t>对特定的数据位置“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逻辑</a:t>
            </a:r>
            <a:r>
              <a:rPr lang="zh-CN" altLang="en-US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lang="zh-CN" altLang="en-US" dirty="0"/>
              <a:t>（</a:t>
            </a:r>
            <a:r>
              <a:rPr lang="en-US" altLang="zh-CN" dirty="0"/>
              <a:t>XOR</a:t>
            </a:r>
            <a:r>
              <a:rPr lang="zh-CN" altLang="en-US" dirty="0"/>
              <a:t>）：也称为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按位加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200"/>
              </a:spcBef>
            </a:pPr>
            <a:r>
              <a:rPr lang="zh-CN" altLang="en-US" dirty="0"/>
              <a:t>“⊕”</a:t>
            </a:r>
            <a:endParaRPr lang="en-US" altLang="zh-CN" dirty="0"/>
          </a:p>
          <a:p>
            <a:pPr lvl="2">
              <a:spcBef>
                <a:spcPts val="200"/>
              </a:spcBef>
            </a:pPr>
            <a:r>
              <a:rPr lang="zh-CN" altLang="en-US" dirty="0"/>
              <a:t>对特定的数据位求反</a:t>
            </a:r>
            <a:endParaRPr lang="en-US" altLang="zh-CN" dirty="0"/>
          </a:p>
          <a:p>
            <a:pPr lvl="1">
              <a:spcBef>
                <a:spcPts val="200"/>
              </a:spcBef>
            </a:pPr>
            <a:r>
              <a:rPr lang="zh-CN" altLang="en-US" dirty="0"/>
              <a:t>逻辑</a:t>
            </a:r>
            <a:r>
              <a:rPr lang="zh-CN" altLang="en-US" dirty="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zh-CN" altLang="en-US" dirty="0"/>
              <a:t>（</a:t>
            </a:r>
            <a:r>
              <a:rPr lang="en-US" altLang="zh-CN" dirty="0"/>
              <a:t>NOT</a:t>
            </a:r>
            <a:r>
              <a:rPr lang="zh-CN" altLang="en-US" dirty="0"/>
              <a:t>）：也称为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BF2AD-D260-4AC4-87AA-F19750F3C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2</a:t>
            </a:fld>
            <a:endParaRPr lang="en-US" altLang="zh-CN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DCEBEE8-F8AB-4B64-9D79-73F70241EAC9}"/>
              </a:ext>
            </a:extLst>
          </p:cNvPr>
          <p:cNvGrpSpPr/>
          <p:nvPr/>
        </p:nvGrpSpPr>
        <p:grpSpPr>
          <a:xfrm>
            <a:off x="6699505" y="1556792"/>
            <a:ext cx="2048959" cy="872355"/>
            <a:chOff x="6699505" y="1556792"/>
            <a:chExt cx="2048959" cy="87235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EF83CF-A1C0-4A28-A9D6-BBD4C1FD17A9}"/>
                </a:ext>
              </a:extLst>
            </p:cNvPr>
            <p:cNvSpPr/>
            <p:nvPr/>
          </p:nvSpPr>
          <p:spPr>
            <a:xfrm>
              <a:off x="6699505" y="1556792"/>
              <a:ext cx="2048959" cy="8723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zh-CN" altLang="en-US" b="0" dirty="0">
                  <a:latin typeface="Consolas" panose="020B0609020204030204" pitchFamily="49" charset="0"/>
                </a:rPr>
                <a:t>1010</a:t>
              </a:r>
              <a:r>
                <a:rPr lang="zh-CN" altLang="en-US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1011</a:t>
              </a:r>
              <a:endParaRPr lang="en-US" altLang="zh-CN" b="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pPr algn="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b="0" dirty="0">
                  <a:latin typeface="Consolas" panose="020B0609020204030204" pitchFamily="49" charset="0"/>
                </a:rPr>
                <a:t>·</a:t>
              </a:r>
              <a:r>
                <a:rPr lang="en-US" altLang="zh-CN" b="0" dirty="0">
                  <a:latin typeface="+mn-lt"/>
                </a:rPr>
                <a:t> </a:t>
              </a:r>
              <a:r>
                <a:rPr lang="en-US" altLang="zh-CN" b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0000</a:t>
              </a:r>
              <a:r>
                <a:rPr lang="en-US" altLang="zh-CN" b="0" dirty="0">
                  <a:latin typeface="Consolas" panose="020B0609020204030204" pitchFamily="49" charset="0"/>
                </a:rPr>
                <a:t>1111</a:t>
              </a:r>
              <a:endParaRPr lang="zh-CN" altLang="en-US" b="0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71EEDDD-64E0-4F44-AB7E-D21B9FD8139A}"/>
                </a:ext>
              </a:extLst>
            </p:cNvPr>
            <p:cNvCxnSpPr/>
            <p:nvPr/>
          </p:nvCxnSpPr>
          <p:spPr bwMode="auto">
            <a:xfrm>
              <a:off x="6868523" y="2375514"/>
              <a:ext cx="181022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7D6608E-02AF-49BF-9774-6E5A290D3E1D}"/>
              </a:ext>
            </a:extLst>
          </p:cNvPr>
          <p:cNvSpPr/>
          <p:nvPr/>
        </p:nvSpPr>
        <p:spPr>
          <a:xfrm>
            <a:off x="6983496" y="2329716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1011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4CC752D-0D32-40D1-8358-2347386BB095}"/>
              </a:ext>
            </a:extLst>
          </p:cNvPr>
          <p:cNvGrpSpPr/>
          <p:nvPr/>
        </p:nvGrpSpPr>
        <p:grpSpPr>
          <a:xfrm>
            <a:off x="6537602" y="2924944"/>
            <a:ext cx="2210862" cy="867930"/>
            <a:chOff x="6537602" y="2924944"/>
            <a:chExt cx="2210862" cy="86793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2DFE08-C96C-4925-97AF-DD4E50F69CBF}"/>
                </a:ext>
              </a:extLst>
            </p:cNvPr>
            <p:cNvSpPr/>
            <p:nvPr/>
          </p:nvSpPr>
          <p:spPr>
            <a:xfrm>
              <a:off x="6537602" y="2924944"/>
              <a:ext cx="2210862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zh-CN" altLang="en-US" b="0" dirty="0"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latin typeface="Consolas" panose="020B0609020204030204" pitchFamily="49" charset="0"/>
                </a:rPr>
                <a:t>1</a:t>
              </a:r>
              <a:r>
                <a:rPr lang="zh-CN" altLang="en-US" b="0" dirty="0">
                  <a:latin typeface="Consolas" panose="020B0609020204030204" pitchFamily="49" charset="0"/>
                </a:rPr>
                <a:t>0</a:t>
              </a:r>
              <a:r>
                <a:rPr lang="zh-CN" altLang="en-US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1001</a:t>
              </a:r>
            </a:p>
            <a:p>
              <a:pPr algn="r">
                <a:lnSpc>
                  <a:spcPct val="80000"/>
                </a:lnSpc>
                <a:spcBef>
                  <a:spcPts val="0"/>
                </a:spcBef>
              </a:pPr>
              <a:r>
                <a:rPr lang="zh-CN" altLang="en-US" b="0" dirty="0">
                  <a:latin typeface="Consolas" panose="020B0609020204030204" pitchFamily="49" charset="0"/>
                </a:rPr>
                <a:t>＋</a:t>
              </a:r>
              <a:r>
                <a:rPr lang="en-US" altLang="zh-CN" b="0" dirty="0">
                  <a:latin typeface="+mn-lt"/>
                </a:rPr>
                <a:t> </a:t>
              </a:r>
              <a:r>
                <a:rPr lang="en-US" altLang="zh-CN" b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111</a:t>
              </a:r>
              <a:r>
                <a:rPr lang="en-US" altLang="zh-CN" b="0" dirty="0">
                  <a:latin typeface="Consolas" panose="020B0609020204030204" pitchFamily="49" charset="0"/>
                </a:rPr>
                <a:t>00000</a:t>
              </a:r>
              <a:endParaRPr lang="zh-CN" altLang="en-US" b="0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7A39612-0707-42A0-BC72-6C2D6AD23C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9505" y="3743666"/>
              <a:ext cx="19792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D7693D4-568B-4805-93A9-1406E10D9746}"/>
              </a:ext>
            </a:extLst>
          </p:cNvPr>
          <p:cNvSpPr/>
          <p:nvPr/>
        </p:nvSpPr>
        <p:spPr>
          <a:xfrm>
            <a:off x="6983496" y="3697868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11001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67021A-DEF9-42BD-B0F9-1AAB43D5BF47}"/>
              </a:ext>
            </a:extLst>
          </p:cNvPr>
          <p:cNvGrpSpPr/>
          <p:nvPr/>
        </p:nvGrpSpPr>
        <p:grpSpPr>
          <a:xfrm>
            <a:off x="6535999" y="4293096"/>
            <a:ext cx="2212465" cy="867930"/>
            <a:chOff x="6535999" y="4293096"/>
            <a:chExt cx="2212465" cy="86793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0547AE-4F61-4E18-A66C-3C8012569977}"/>
                </a:ext>
              </a:extLst>
            </p:cNvPr>
            <p:cNvSpPr/>
            <p:nvPr/>
          </p:nvSpPr>
          <p:spPr>
            <a:xfrm>
              <a:off x="6535999" y="4293096"/>
              <a:ext cx="2212465" cy="867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zh-CN" altLang="en-US" b="0" dirty="0"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latin typeface="Consolas" panose="020B0609020204030204" pitchFamily="49" charset="0"/>
                </a:rPr>
                <a:t>1</a:t>
              </a:r>
              <a:r>
                <a:rPr lang="zh-CN" altLang="en-US" b="0" dirty="0">
                  <a:latin typeface="Consolas" panose="020B0609020204030204" pitchFamily="49" charset="0"/>
                </a:rPr>
                <a:t>01</a:t>
              </a:r>
              <a:r>
                <a:rPr lang="en-US" altLang="zh-CN" b="0" dirty="0">
                  <a:latin typeface="Consolas" panose="020B0609020204030204" pitchFamily="49" charset="0"/>
                </a:rPr>
                <a:t>1101</a:t>
              </a:r>
            </a:p>
            <a:p>
              <a:pPr algn="r">
                <a:lnSpc>
                  <a:spcPct val="80000"/>
                </a:lnSpc>
                <a:spcBef>
                  <a:spcPts val="0"/>
                </a:spcBef>
              </a:pPr>
              <a:r>
                <a:rPr lang="zh-CN" altLang="en-US" dirty="0"/>
                <a:t>⊕</a:t>
              </a:r>
              <a:r>
                <a:rPr lang="en-US" altLang="zh-CN" b="0" dirty="0">
                  <a:latin typeface="+mn-lt"/>
                </a:rPr>
                <a:t> </a:t>
              </a:r>
              <a:r>
                <a:rPr lang="en-US" altLang="zh-CN" b="0" dirty="0">
                  <a:latin typeface="Consolas" panose="020B0609020204030204" pitchFamily="49" charset="0"/>
                </a:rPr>
                <a:t>10100110</a:t>
              </a:r>
              <a:endParaRPr lang="zh-CN" altLang="en-US" b="0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CBB8265-5FFC-4EDE-BAFC-5186BD7CD7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9505" y="5111818"/>
              <a:ext cx="19792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C720628-992F-4E13-9482-45932A4DB552}"/>
              </a:ext>
            </a:extLst>
          </p:cNvPr>
          <p:cNvSpPr/>
          <p:nvPr/>
        </p:nvSpPr>
        <p:spPr>
          <a:xfrm>
            <a:off x="6983496" y="5066020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0" dirty="0">
                <a:latin typeface="Consolas" panose="020B0609020204030204" pitchFamily="49" charset="0"/>
              </a:rPr>
              <a:t>01111011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452DD3-0862-42E7-8FC2-B8A3DBD1961F}"/>
              </a:ext>
            </a:extLst>
          </p:cNvPr>
          <p:cNvGrpSpPr/>
          <p:nvPr/>
        </p:nvGrpSpPr>
        <p:grpSpPr>
          <a:xfrm>
            <a:off x="6012160" y="5606749"/>
            <a:ext cx="2382383" cy="954107"/>
            <a:chOff x="6012160" y="5606749"/>
            <a:chExt cx="2382383" cy="9541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D16739-189C-4E6C-B6F1-DFF6A4853244}"/>
                </a:ext>
              </a:extLst>
            </p:cNvPr>
            <p:cNvSpPr/>
            <p:nvPr/>
          </p:nvSpPr>
          <p:spPr>
            <a:xfrm>
              <a:off x="6012160" y="5606749"/>
              <a:ext cx="238238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zh-CN" altLang="en-US" i="1" dirty="0"/>
                <a:t>X</a:t>
              </a:r>
              <a:r>
                <a:rPr lang="zh-CN" altLang="en-US" dirty="0"/>
                <a:t>＝</a:t>
              </a:r>
              <a:r>
                <a:rPr lang="zh-CN" altLang="en-US" b="0" dirty="0">
                  <a:latin typeface="Consolas" panose="020B0609020204030204" pitchFamily="49" charset="0"/>
                </a:rPr>
                <a:t>10011101</a:t>
              </a:r>
              <a:endParaRPr lang="en-US" altLang="zh-CN" b="0" dirty="0">
                <a:latin typeface="Consolas" panose="020B0609020204030204" pitchFamily="49" charset="0"/>
              </a:endParaRPr>
            </a:p>
            <a:p>
              <a:pPr algn="r">
                <a:spcBef>
                  <a:spcPts val="0"/>
                </a:spcBef>
              </a:pPr>
              <a:r>
                <a:rPr lang="en-US" altLang="zh-CN" i="1" dirty="0"/>
                <a:t>X</a:t>
              </a:r>
              <a:r>
                <a:rPr lang="zh-CN" altLang="en-US" dirty="0"/>
                <a:t>＝</a:t>
              </a:r>
              <a:r>
                <a:rPr lang="en-US" altLang="zh-CN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01100010</a:t>
              </a:r>
              <a:endParaRPr lang="zh-CN" altLang="en-US" b="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AB2DDC9-7262-4954-B448-DAA7607CA1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5709" y="6139721"/>
              <a:ext cx="269705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91D0DAA-D4FB-479E-848E-78AAB00FB5B4}"/>
              </a:ext>
            </a:extLst>
          </p:cNvPr>
          <p:cNvSpPr/>
          <p:nvPr/>
        </p:nvSpPr>
        <p:spPr>
          <a:xfrm>
            <a:off x="6641400" y="6047454"/>
            <a:ext cx="1762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01100010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58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65B6A9-7E2A-4572-ACF3-6CBC09024E0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三、浮点运算实例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713788" cy="61198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3.25】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两浮点数</a:t>
            </a:r>
            <a:r>
              <a:rPr lang="zh-CN" altLang="en-US" dirty="0"/>
              <a:t>的和、差。</a:t>
            </a:r>
            <a:endParaRPr lang="zh-CN" alt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0.110101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baseline="300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</a:rPr>
              <a:t>010   </a:t>
            </a:r>
            <a:r>
              <a:rPr lang="en-US" altLang="zh-CN" dirty="0">
                <a:solidFill>
                  <a:srgbClr val="000000"/>
                </a:solidFill>
              </a:rPr>
              <a:t>;  Y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</a:rPr>
              <a:t>0.101010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baseline="300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</a:rPr>
              <a:t>001   </a:t>
            </a:r>
            <a:r>
              <a:rPr lang="zh-CN" altLang="en-US" dirty="0"/>
              <a:t>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dirty="0"/>
              <a:t>阶码</a:t>
            </a:r>
            <a:r>
              <a:rPr lang="en-US" altLang="zh-CN" dirty="0"/>
              <a:t>4</a:t>
            </a:r>
            <a:r>
              <a:rPr lang="zh-CN" altLang="en-US" dirty="0"/>
              <a:t>位，补码表示；尾数</a:t>
            </a:r>
            <a:r>
              <a:rPr lang="en-US" altLang="zh-CN" dirty="0"/>
              <a:t>8</a:t>
            </a:r>
            <a:r>
              <a:rPr lang="zh-CN" altLang="en-US" dirty="0"/>
              <a:t>位，双符号位补码表示。两数可表示为：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浮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1110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dirty="0">
                <a:solidFill>
                  <a:srgbClr val="000000"/>
                </a:solidFill>
              </a:rPr>
              <a:t>00.110101</a:t>
            </a: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浮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1111; 11.010110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6600"/>
                </a:solidFill>
              </a:rPr>
              <a:t>①</a:t>
            </a:r>
            <a:r>
              <a:rPr lang="en-US" altLang="zh-CN" dirty="0"/>
              <a:t> </a:t>
            </a:r>
            <a:r>
              <a:rPr lang="zh-CN" altLang="en-US" dirty="0"/>
              <a:t>对阶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6600"/>
                </a:solidFill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尾数求和</a:t>
            </a:r>
            <a:r>
              <a:rPr lang="en-US" altLang="zh-CN" dirty="0"/>
              <a:t>/</a:t>
            </a:r>
            <a:r>
              <a:rPr lang="zh-CN" altLang="en-US" dirty="0"/>
              <a:t>差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6600"/>
                </a:solidFill>
              </a:rPr>
              <a:t>③</a:t>
            </a:r>
            <a:r>
              <a:rPr lang="en-US" altLang="zh-CN" dirty="0"/>
              <a:t> </a:t>
            </a:r>
            <a:r>
              <a:rPr lang="zh-CN" altLang="en-US" dirty="0"/>
              <a:t>规格化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6600"/>
                </a:solidFill>
              </a:rPr>
              <a:t>④</a:t>
            </a:r>
            <a:r>
              <a:rPr lang="en-US" altLang="zh-CN" dirty="0"/>
              <a:t> </a:t>
            </a:r>
            <a:r>
              <a:rPr lang="zh-CN" altLang="en-US" dirty="0"/>
              <a:t>舍入处理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6F5AE9-250A-4656-83C4-FC996A7ECE8F}"/>
              </a:ext>
            </a:extLst>
          </p:cNvPr>
          <p:cNvSpPr/>
          <p:nvPr/>
        </p:nvSpPr>
        <p:spPr>
          <a:xfrm>
            <a:off x="3455384" y="1196752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382AAE-6AA1-4843-9FD2-58B548D4CA6F}"/>
              </a:ext>
            </a:extLst>
          </p:cNvPr>
          <p:cNvSpPr/>
          <p:nvPr/>
        </p:nvSpPr>
        <p:spPr>
          <a:xfrm>
            <a:off x="7489195" y="1196752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2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CFFD-4625-4CFE-A8BF-DE8E7389DAF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三、浮点运算实例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713788" cy="61198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1110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>
                <a:solidFill>
                  <a:srgbClr val="000000"/>
                </a:solidFill>
              </a:rPr>
              <a:t>00.110101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1111; 11.010110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FF6600"/>
                </a:solidFill>
              </a:rPr>
              <a:t>①</a:t>
            </a:r>
            <a:r>
              <a:rPr lang="en-US" altLang="zh-CN"/>
              <a:t> </a:t>
            </a:r>
            <a:r>
              <a:rPr lang="zh-CN" altLang="en-US"/>
              <a:t>对阶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求阶差：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[△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>
                <a:solidFill>
                  <a:srgbClr val="000000"/>
                </a:solidFill>
              </a:rPr>
              <a:t>E</a:t>
            </a:r>
            <a:r>
              <a:rPr lang="en-US" altLang="zh-CN" baseline="-30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补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1110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＋</a:t>
            </a:r>
            <a:r>
              <a:rPr lang="en-US" altLang="zh-CN">
                <a:solidFill>
                  <a:srgbClr val="000000"/>
                </a:solidFill>
              </a:rPr>
              <a:t>0001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</a:t>
            </a:r>
            <a:endParaRPr lang="zh-CN" altLang="en-US">
              <a:solidFill>
                <a:srgbClr val="000000"/>
              </a:solidFill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的阶码比</a:t>
            </a:r>
            <a:r>
              <a:rPr lang="en-US" altLang="zh-CN">
                <a:solidFill>
                  <a:srgbClr val="000000"/>
                </a:solidFill>
              </a:rPr>
              <a:t>Y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的阶码小。</a:t>
            </a:r>
            <a:r>
              <a:rPr lang="zh-CN" altLang="en-US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尾数右移一位，使两者阶码相同。这时的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为：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baseline="-30000">
                <a:solidFill>
                  <a:srgbClr val="000000"/>
                </a:solidFill>
                <a:cs typeface="Times New Roman" pitchFamily="18" charset="0"/>
              </a:rPr>
              <a:t>浮</a:t>
            </a:r>
            <a:r>
              <a:rPr lang="zh-CN" altLang="en-US">
                <a:solidFill>
                  <a:srgbClr val="000000"/>
                </a:solidFill>
              </a:rPr>
              <a:t>＝</a:t>
            </a:r>
            <a:r>
              <a:rPr lang="en-US" altLang="zh-CN">
                <a:solidFill>
                  <a:srgbClr val="000000"/>
                </a:solidFill>
              </a:rPr>
              <a:t>1111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>
                <a:solidFill>
                  <a:srgbClr val="000000"/>
                </a:solidFill>
              </a:rPr>
              <a:t>00.011010</a:t>
            </a:r>
            <a:r>
              <a:rPr lang="en-US" altLang="zh-CN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charset="-122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8193DF-35FC-488D-BB94-7AC6C9E81192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三、浮点运算实例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713788" cy="61198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</a:rPr>
              <a:t>’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浮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1111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; </a:t>
            </a:r>
            <a:r>
              <a:rPr lang="en-US" altLang="zh-CN" dirty="0">
                <a:solidFill>
                  <a:srgbClr val="000000"/>
                </a:solidFill>
              </a:rPr>
              <a:t>00.011010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</a:rPr>
              <a:t>Y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]</a:t>
            </a:r>
            <a:r>
              <a:rPr lang="zh-CN" altLang="en-US" baseline="-30000" dirty="0">
                <a:solidFill>
                  <a:srgbClr val="000000"/>
                </a:solidFill>
                <a:cs typeface="Times New Roman" pitchFamily="18" charset="0"/>
              </a:rPr>
              <a:t>浮  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1111; 11.010110</a:t>
            </a:r>
            <a:endParaRPr lang="en-US" altLang="zh-CN" dirty="0">
              <a:solidFill>
                <a:srgbClr val="000000"/>
              </a:solidFill>
              <a:latin typeface="宋体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6600"/>
                </a:solidFill>
              </a:rPr>
              <a:t>②</a:t>
            </a:r>
            <a:r>
              <a:rPr lang="en-US" altLang="zh-CN" dirty="0"/>
              <a:t> </a:t>
            </a:r>
            <a:r>
              <a:rPr lang="zh-CN" altLang="en-US" dirty="0"/>
              <a:t>尾数求和</a:t>
            </a:r>
            <a:r>
              <a:rPr lang="en-US" altLang="zh-CN" dirty="0"/>
              <a:t>/</a:t>
            </a:r>
            <a:r>
              <a:rPr lang="zh-CN" altLang="en-US" dirty="0"/>
              <a:t>差：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endParaRPr lang="en-US" altLang="zh-CN" dirty="0"/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FF6600"/>
                </a:solidFill>
              </a:rPr>
              <a:t>③</a:t>
            </a:r>
            <a:r>
              <a:rPr lang="en-US" altLang="zh-CN" dirty="0"/>
              <a:t> </a:t>
            </a:r>
            <a:r>
              <a:rPr lang="zh-CN" altLang="en-US" dirty="0"/>
              <a:t>规格化</a:t>
            </a:r>
            <a:endParaRPr lang="en-US" altLang="zh-CN" dirty="0"/>
          </a:p>
        </p:txBody>
      </p:sp>
      <p:sp>
        <p:nvSpPr>
          <p:cNvPr id="1512452" name="Text Box 4"/>
          <p:cNvSpPr txBox="1">
            <a:spLocks noChangeArrowheads="1"/>
          </p:cNvSpPr>
          <p:nvPr/>
        </p:nvSpPr>
        <p:spPr bwMode="auto">
          <a:xfrm>
            <a:off x="755650" y="2127250"/>
            <a:ext cx="2232025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/>
              <a:t>00.011010</a:t>
            </a:r>
          </a:p>
          <a:p>
            <a:pPr algn="r">
              <a:spcBef>
                <a:spcPct val="0"/>
              </a:spcBef>
            </a:pPr>
            <a:r>
              <a:rPr lang="zh-CN" altLang="en-US"/>
              <a:t>＋</a:t>
            </a:r>
            <a:r>
              <a:rPr lang="en-US" altLang="zh-CN"/>
              <a:t>11.010110</a:t>
            </a:r>
          </a:p>
          <a:p>
            <a:pPr algn="r">
              <a:spcBef>
                <a:spcPct val="0"/>
              </a:spcBef>
            </a:pPr>
            <a:r>
              <a:rPr lang="en-US" altLang="zh-CN"/>
              <a:t>11.110000</a:t>
            </a:r>
          </a:p>
        </p:txBody>
      </p:sp>
      <p:sp>
        <p:nvSpPr>
          <p:cNvPr id="1512453" name="Line 5"/>
          <p:cNvSpPr>
            <a:spLocks noChangeShapeType="1"/>
          </p:cNvSpPr>
          <p:nvPr/>
        </p:nvSpPr>
        <p:spPr bwMode="auto">
          <a:xfrm>
            <a:off x="900113" y="3063875"/>
            <a:ext cx="2519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54" name="Text Box 6"/>
          <p:cNvSpPr txBox="1">
            <a:spLocks noChangeArrowheads="1"/>
          </p:cNvSpPr>
          <p:nvPr/>
        </p:nvSpPr>
        <p:spPr bwMode="auto">
          <a:xfrm>
            <a:off x="4138613" y="2132013"/>
            <a:ext cx="2232025" cy="13731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/>
              <a:t>00.011010</a:t>
            </a:r>
          </a:p>
          <a:p>
            <a:pPr algn="r">
              <a:spcBef>
                <a:spcPct val="0"/>
              </a:spcBef>
            </a:pPr>
            <a:r>
              <a:rPr lang="zh-CN" altLang="en-US"/>
              <a:t>＋</a:t>
            </a:r>
            <a:r>
              <a:rPr lang="en-US" altLang="zh-CN"/>
              <a:t>00.101010</a:t>
            </a:r>
          </a:p>
          <a:p>
            <a:pPr algn="r">
              <a:spcBef>
                <a:spcPct val="0"/>
              </a:spcBef>
            </a:pPr>
            <a:r>
              <a:rPr lang="en-US" altLang="zh-CN"/>
              <a:t>01.000100</a:t>
            </a:r>
          </a:p>
        </p:txBody>
      </p:sp>
      <p:sp>
        <p:nvSpPr>
          <p:cNvPr id="1512455" name="Line 7"/>
          <p:cNvSpPr>
            <a:spLocks noChangeShapeType="1"/>
          </p:cNvSpPr>
          <p:nvPr/>
        </p:nvSpPr>
        <p:spPr bwMode="auto">
          <a:xfrm>
            <a:off x="4283075" y="30686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56" name="Text Box 8"/>
          <p:cNvSpPr txBox="1">
            <a:spLocks noChangeArrowheads="1"/>
          </p:cNvSpPr>
          <p:nvPr/>
        </p:nvSpPr>
        <p:spPr bwMode="auto">
          <a:xfrm>
            <a:off x="2700338" y="2127250"/>
            <a:ext cx="792162" cy="13731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charset="-122"/>
              </a:rPr>
              <a:t>)</a:t>
            </a:r>
          </a:p>
          <a:p>
            <a:pPr algn="r">
              <a:spcBef>
                <a:spcPct val="0"/>
              </a:spcBef>
            </a:pPr>
            <a:endParaRPr lang="en-US" altLang="zh-CN"/>
          </a:p>
          <a:p>
            <a:pPr algn="r">
              <a:spcBef>
                <a:spcPct val="0"/>
              </a:spcBef>
            </a:pP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charset="-122"/>
              </a:rPr>
              <a:t>)</a:t>
            </a:r>
          </a:p>
        </p:txBody>
      </p:sp>
      <p:sp>
        <p:nvSpPr>
          <p:cNvPr id="1512457" name="Text Box 9"/>
          <p:cNvSpPr txBox="1">
            <a:spLocks noChangeArrowheads="1"/>
          </p:cNvSpPr>
          <p:nvPr/>
        </p:nvSpPr>
        <p:spPr bwMode="auto">
          <a:xfrm>
            <a:off x="6083300" y="2132013"/>
            <a:ext cx="792163" cy="13731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charset="-122"/>
              </a:rPr>
              <a:t>)</a:t>
            </a:r>
          </a:p>
          <a:p>
            <a:pPr algn="r">
              <a:spcBef>
                <a:spcPct val="0"/>
              </a:spcBef>
            </a:pPr>
            <a:endParaRPr lang="en-US" altLang="zh-CN"/>
          </a:p>
          <a:p>
            <a:pPr algn="r">
              <a:spcBef>
                <a:spcPct val="0"/>
              </a:spcBef>
            </a:pP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1</a:t>
            </a:r>
            <a:r>
              <a:rPr lang="en-US" altLang="zh-CN">
                <a:latin typeface="宋体" charset="-122"/>
              </a:rPr>
              <a:t>)</a:t>
            </a:r>
          </a:p>
        </p:txBody>
      </p:sp>
      <p:sp>
        <p:nvSpPr>
          <p:cNvPr id="1512458" name="Line 10"/>
          <p:cNvSpPr>
            <a:spLocks noChangeShapeType="1"/>
          </p:cNvSpPr>
          <p:nvPr/>
        </p:nvSpPr>
        <p:spPr bwMode="auto">
          <a:xfrm>
            <a:off x="2339975" y="350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59" name="Text Box 11"/>
          <p:cNvSpPr txBox="1">
            <a:spLocks noChangeArrowheads="1"/>
          </p:cNvSpPr>
          <p:nvPr/>
        </p:nvSpPr>
        <p:spPr bwMode="auto">
          <a:xfrm>
            <a:off x="466725" y="4219575"/>
            <a:ext cx="3960813" cy="18732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l">
              <a:spcBef>
                <a:spcPct val="0"/>
              </a:spcBef>
            </a:pPr>
            <a:r>
              <a:rPr lang="zh-CN" altLang="en-US"/>
              <a:t>左规：</a:t>
            </a:r>
          </a:p>
          <a:p>
            <a:pPr algn="l">
              <a:spcBef>
                <a:spcPct val="0"/>
              </a:spcBef>
            </a:pPr>
            <a:r>
              <a:rPr lang="zh-CN" altLang="en-US"/>
              <a:t>尾数左移</a:t>
            </a:r>
            <a:r>
              <a:rPr lang="en-US" altLang="zh-CN"/>
              <a:t>2</a:t>
            </a:r>
            <a:r>
              <a:rPr lang="zh-CN" altLang="en-US"/>
              <a:t>位，阶码</a:t>
            </a:r>
            <a:r>
              <a:rPr lang="zh-CN" altLang="en-US">
                <a:solidFill>
                  <a:srgbClr val="0000FF"/>
                </a:solidFill>
              </a:rPr>
              <a:t>减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/>
              <a:t>，</a:t>
            </a:r>
          </a:p>
          <a:p>
            <a:pPr algn="l">
              <a:spcBef>
                <a:spcPct val="0"/>
              </a:spcBef>
            </a:pPr>
            <a:r>
              <a:rPr lang="zh-CN" altLang="en-US"/>
              <a:t>∴ </a:t>
            </a:r>
            <a:r>
              <a:rPr lang="en-US" altLang="zh-CN"/>
              <a:t>[X</a:t>
            </a:r>
            <a:r>
              <a:rPr lang="zh-CN" altLang="en-US"/>
              <a:t>＋</a:t>
            </a:r>
            <a:r>
              <a:rPr lang="en-US" altLang="zh-CN"/>
              <a:t>Y]</a:t>
            </a:r>
            <a:r>
              <a:rPr lang="zh-CN" altLang="en-US" baseline="-25000"/>
              <a:t>浮</a:t>
            </a:r>
          </a:p>
          <a:p>
            <a:pPr algn="l">
              <a:spcBef>
                <a:spcPct val="0"/>
              </a:spcBef>
            </a:pPr>
            <a:r>
              <a:rPr lang="zh-CN" altLang="en-US" baseline="-25000"/>
              <a:t>     </a:t>
            </a:r>
            <a:r>
              <a:rPr lang="zh-CN" altLang="en-US"/>
              <a:t>＝</a:t>
            </a:r>
            <a:r>
              <a:rPr lang="en-US" altLang="zh-CN"/>
              <a:t>1101; 11.000010</a:t>
            </a:r>
          </a:p>
        </p:txBody>
      </p:sp>
      <p:grpSp>
        <p:nvGrpSpPr>
          <p:cNvPr id="1512465" name="Group 17"/>
          <p:cNvGrpSpPr>
            <a:grpSpLocks/>
          </p:cNvGrpSpPr>
          <p:nvPr/>
        </p:nvGrpSpPr>
        <p:grpSpPr bwMode="auto">
          <a:xfrm>
            <a:off x="3419475" y="3500438"/>
            <a:ext cx="1150938" cy="1106487"/>
            <a:chOff x="4604" y="572"/>
            <a:chExt cx="725" cy="697"/>
          </a:xfrm>
        </p:grpSpPr>
        <p:sp>
          <p:nvSpPr>
            <p:cNvPr id="1512460" name="Text Box 12"/>
            <p:cNvSpPr txBox="1">
              <a:spLocks noChangeArrowheads="1"/>
            </p:cNvSpPr>
            <p:nvPr/>
          </p:nvSpPr>
          <p:spPr bwMode="auto">
            <a:xfrm>
              <a:off x="4604" y="572"/>
              <a:ext cx="725" cy="697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/>
                <a:t>1111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/>
                <a:t>＋</a:t>
              </a:r>
              <a:r>
                <a:rPr lang="en-US" altLang="zh-CN" sz="2400"/>
                <a:t>1110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400"/>
                <a:t>1101</a:t>
              </a:r>
            </a:p>
          </p:txBody>
        </p:sp>
        <p:sp>
          <p:nvSpPr>
            <p:cNvPr id="1512461" name="Line 13"/>
            <p:cNvSpPr>
              <a:spLocks noChangeShapeType="1"/>
            </p:cNvSpPr>
            <p:nvPr/>
          </p:nvSpPr>
          <p:spPr bwMode="auto">
            <a:xfrm>
              <a:off x="4740" y="1025"/>
              <a:ext cx="5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12462" name="Line 14"/>
          <p:cNvSpPr>
            <a:spLocks noChangeShapeType="1"/>
          </p:cNvSpPr>
          <p:nvPr/>
        </p:nvSpPr>
        <p:spPr bwMode="auto">
          <a:xfrm>
            <a:off x="5722938" y="3505200"/>
            <a:ext cx="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63" name="Text Box 15"/>
          <p:cNvSpPr txBox="1">
            <a:spLocks noChangeArrowheads="1"/>
          </p:cNvSpPr>
          <p:nvPr/>
        </p:nvSpPr>
        <p:spPr bwMode="auto">
          <a:xfrm>
            <a:off x="4859338" y="3794125"/>
            <a:ext cx="3960812" cy="1871663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l">
              <a:spcBef>
                <a:spcPct val="0"/>
              </a:spcBef>
            </a:pPr>
            <a:r>
              <a:rPr lang="zh-CN" altLang="en-US"/>
              <a:t>右规：</a:t>
            </a:r>
          </a:p>
          <a:p>
            <a:pPr algn="l">
              <a:spcBef>
                <a:spcPct val="0"/>
              </a:spcBef>
            </a:pPr>
            <a:r>
              <a:rPr lang="zh-CN" altLang="en-US"/>
              <a:t>尾数右移</a:t>
            </a:r>
            <a:r>
              <a:rPr lang="en-US" altLang="zh-CN"/>
              <a:t>1</a:t>
            </a:r>
            <a:r>
              <a:rPr lang="zh-CN" altLang="en-US"/>
              <a:t>位，阶码加</a:t>
            </a:r>
            <a:r>
              <a:rPr lang="en-US" altLang="zh-CN"/>
              <a:t>1</a:t>
            </a:r>
            <a:r>
              <a:rPr lang="zh-CN" altLang="en-US"/>
              <a:t>，</a:t>
            </a:r>
          </a:p>
          <a:p>
            <a:pPr algn="l">
              <a:spcBef>
                <a:spcPct val="0"/>
              </a:spcBef>
            </a:pPr>
            <a:r>
              <a:rPr lang="zh-CN" altLang="en-US"/>
              <a:t>∴ </a:t>
            </a:r>
            <a:r>
              <a:rPr lang="en-US" altLang="zh-CN"/>
              <a:t>[X</a:t>
            </a:r>
            <a:r>
              <a:rPr lang="zh-CN" altLang="en-US"/>
              <a:t>－</a:t>
            </a:r>
            <a:r>
              <a:rPr lang="en-US" altLang="zh-CN"/>
              <a:t>Y]</a:t>
            </a:r>
            <a:r>
              <a:rPr lang="zh-CN" altLang="en-US" baseline="-25000"/>
              <a:t>浮</a:t>
            </a:r>
          </a:p>
          <a:p>
            <a:pPr algn="l">
              <a:spcBef>
                <a:spcPct val="0"/>
              </a:spcBef>
            </a:pPr>
            <a:r>
              <a:rPr lang="zh-CN" altLang="en-US" baseline="-25000"/>
              <a:t>     </a:t>
            </a:r>
            <a:r>
              <a:rPr lang="zh-CN" altLang="en-US"/>
              <a:t>＝</a:t>
            </a:r>
            <a:r>
              <a:rPr lang="en-US" altLang="zh-CN"/>
              <a:t>0000; 00.100010</a:t>
            </a:r>
            <a:r>
              <a:rPr lang="en-US" altLang="zh-CN">
                <a:latin typeface="宋体" charset="-122"/>
              </a:rPr>
              <a:t>(</a:t>
            </a:r>
            <a:r>
              <a:rPr lang="en-US" altLang="zh-CN"/>
              <a:t>01</a:t>
            </a:r>
            <a:r>
              <a:rPr lang="en-US" altLang="zh-CN">
                <a:latin typeface="宋体" charset="-122"/>
              </a:rPr>
              <a:t>)</a:t>
            </a:r>
          </a:p>
        </p:txBody>
      </p:sp>
      <p:sp>
        <p:nvSpPr>
          <p:cNvPr id="1512466" name="Text Box 18"/>
          <p:cNvSpPr txBox="1">
            <a:spLocks noChangeArrowheads="1"/>
          </p:cNvSpPr>
          <p:nvPr/>
        </p:nvSpPr>
        <p:spPr bwMode="auto">
          <a:xfrm>
            <a:off x="4859338" y="5803900"/>
            <a:ext cx="3025775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rgbClr val="FF6600"/>
                </a:solidFill>
              </a:rPr>
              <a:t>④</a:t>
            </a:r>
            <a:r>
              <a:rPr lang="en-US" altLang="zh-CN"/>
              <a:t> </a:t>
            </a:r>
            <a:r>
              <a:rPr lang="zh-CN" altLang="en-US"/>
              <a:t>舍入处理：</a:t>
            </a:r>
            <a:endParaRPr lang="en-US" altLang="zh-CN"/>
          </a:p>
        </p:txBody>
      </p:sp>
      <p:sp>
        <p:nvSpPr>
          <p:cNvPr id="1512467" name="Line 19"/>
          <p:cNvSpPr>
            <a:spLocks noChangeShapeType="1"/>
          </p:cNvSpPr>
          <p:nvPr/>
        </p:nvSpPr>
        <p:spPr bwMode="auto">
          <a:xfrm flipV="1">
            <a:off x="8101013" y="5300663"/>
            <a:ext cx="64770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2470" name="AutoShape 22"/>
          <p:cNvSpPr>
            <a:spLocks noChangeArrowheads="1"/>
          </p:cNvSpPr>
          <p:nvPr/>
        </p:nvSpPr>
        <p:spPr bwMode="auto">
          <a:xfrm>
            <a:off x="8029575" y="5516563"/>
            <a:ext cx="863600" cy="936625"/>
          </a:xfrm>
          <a:prstGeom prst="irregularSeal1">
            <a:avLst/>
          </a:prstGeom>
          <a:solidFill>
            <a:srgbClr val="99FF99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rgbClr val="FF0000"/>
                </a:solidFill>
              </a:rPr>
              <a:t>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4639DC-F415-40C0-9E49-6F815634068A}"/>
              </a:ext>
            </a:extLst>
          </p:cNvPr>
          <p:cNvSpPr/>
          <p:nvPr/>
        </p:nvSpPr>
        <p:spPr>
          <a:xfrm>
            <a:off x="349374" y="6237312"/>
            <a:ext cx="81110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与教材87页的运算结果做比较</a:t>
            </a:r>
            <a:r>
              <a:rPr lang="zh-CN" altLang="en-US" b="0" dirty="0">
                <a:solidFill>
                  <a:srgbClr val="CC0099"/>
                </a:solidFill>
                <a:latin typeface="+mn-ea"/>
                <a:ea typeface="+mn-ea"/>
              </a:rPr>
              <a:t>，</a:t>
            </a:r>
            <a:r>
              <a:rPr lang="zh-CN" altLang="en-US" b="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哪个精度更高？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1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1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51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1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2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2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51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51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2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512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51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1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1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8" grpId="0" animBg="1"/>
      <p:bldP spid="1512462" grpId="0" animBg="1"/>
      <p:bldP spid="1512466" grpId="0"/>
      <p:bldP spid="1512467" grpId="0" animBg="1"/>
      <p:bldP spid="1512470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513475" name="Rectangle 3"/>
          <p:cNvSpPr>
            <a:spLocks noChangeArrowheads="1"/>
          </p:cNvSpPr>
          <p:nvPr/>
        </p:nvSpPr>
        <p:spPr bwMode="auto">
          <a:xfrm>
            <a:off x="3635895" y="4437112"/>
            <a:ext cx="532871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3.3  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浮点数运算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3707904" y="5373688"/>
            <a:ext cx="5184701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3.3.2  </a:t>
            </a:r>
            <a:r>
              <a:rPr lang="zh-CN" altLang="en-US" sz="40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浮点</a:t>
            </a:r>
            <a:r>
              <a:rPr lang="zh-CN" altLang="en-US" sz="4000" b="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乘除</a:t>
            </a:r>
            <a:r>
              <a:rPr lang="zh-CN" altLang="en-US" sz="40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1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1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999636-6EA0-499E-9C18-94B19122794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一、浮点乘法运算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8064500" cy="5472113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设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Z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为浮点数，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en-US" altLang="zh-CN" i="1" baseline="-12000" dirty="0">
                <a:solidFill>
                  <a:srgbClr val="000000"/>
                </a:solidFill>
              </a:rPr>
              <a:t>x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Ex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Y </a:t>
            </a:r>
            <a:r>
              <a:rPr lang="zh-CN" altLang="en-US" dirty="0">
                <a:solidFill>
                  <a:srgbClr val="000000"/>
                </a:solidFill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en-US" altLang="zh-CN" i="1" baseline="-12000" dirty="0">
                <a:solidFill>
                  <a:srgbClr val="000000"/>
                </a:solidFill>
              </a:rPr>
              <a:t>y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Ey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Z </a:t>
            </a:r>
            <a:r>
              <a:rPr lang="zh-CN" altLang="en-US" dirty="0">
                <a:solidFill>
                  <a:srgbClr val="000000"/>
                </a:solidFill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X×Y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en-US" altLang="zh-CN" i="1" baseline="-12000" dirty="0">
                <a:solidFill>
                  <a:srgbClr val="000000"/>
                </a:solidFill>
              </a:rPr>
              <a:t>x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 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en-US" altLang="zh-CN" i="1" baseline="-12000" dirty="0">
                <a:solidFill>
                  <a:srgbClr val="000000"/>
                </a:solidFill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Ex </a:t>
            </a:r>
            <a:r>
              <a:rPr lang="en-US" altLang="zh-CN" baseline="50000" dirty="0">
                <a:solidFill>
                  <a:srgbClr val="000000"/>
                </a:solidFill>
              </a:rPr>
              <a:t>+ </a:t>
            </a:r>
            <a:r>
              <a:rPr lang="en-US" altLang="zh-CN" i="1" baseline="50000" dirty="0" err="1">
                <a:solidFill>
                  <a:srgbClr val="000000"/>
                </a:solidFill>
              </a:rPr>
              <a:t>Ey</a:t>
            </a:r>
            <a:endParaRPr lang="en-US" altLang="zh-CN" i="1" baseline="50000" dirty="0">
              <a:solidFill>
                <a:srgbClr val="000000"/>
              </a:solidFill>
            </a:endParaRPr>
          </a:p>
          <a:p>
            <a:pPr marL="355600" indent="-355600">
              <a:buFont typeface="Wingdings" pitchFamily="2" charset="2"/>
              <a:buNone/>
            </a:pPr>
            <a:endParaRPr lang="zh-CN" altLang="en-US" dirty="0"/>
          </a:p>
          <a:p>
            <a:pPr marL="355600" indent="-355600">
              <a:buFont typeface="Wingdings" pitchFamily="2" charset="2"/>
              <a:buNone/>
            </a:pPr>
            <a:r>
              <a:rPr lang="zh-CN" altLang="en-US" dirty="0"/>
              <a:t>两浮点数相乘之积的</a:t>
            </a:r>
          </a:p>
          <a:p>
            <a:pPr marL="355600" indent="-355600"/>
            <a:r>
              <a:rPr lang="zh-CN" altLang="en-US" dirty="0"/>
              <a:t>阶码为两乘数</a:t>
            </a:r>
            <a:r>
              <a:rPr lang="zh-CN" altLang="en-US" dirty="0">
                <a:solidFill>
                  <a:srgbClr val="0000FF"/>
                </a:solidFill>
              </a:rPr>
              <a:t>阶码</a:t>
            </a:r>
            <a:r>
              <a:rPr lang="zh-CN" altLang="en-US" dirty="0"/>
              <a:t>之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</a:p>
          <a:p>
            <a:pPr marL="355600" indent="-355600"/>
            <a:r>
              <a:rPr lang="zh-CN" altLang="en-US" dirty="0"/>
              <a:t>尾数为两乘数</a:t>
            </a:r>
            <a:r>
              <a:rPr lang="zh-CN" altLang="en-US" dirty="0">
                <a:solidFill>
                  <a:srgbClr val="0000FF"/>
                </a:solidFill>
              </a:rPr>
              <a:t>尾数</a:t>
            </a:r>
            <a:r>
              <a:rPr lang="zh-CN" altLang="en-US" dirty="0"/>
              <a:t>之</a:t>
            </a:r>
            <a:r>
              <a:rPr lang="zh-CN" altLang="en-US" dirty="0">
                <a:solidFill>
                  <a:srgbClr val="FF0000"/>
                </a:solidFill>
              </a:rPr>
              <a:t>积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F28AAB-5FAA-4CCF-A485-4195AE572D6B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一、浮点乘法运算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692150"/>
            <a:ext cx="7273925" cy="5976938"/>
          </a:xfrm>
        </p:spPr>
        <p:txBody>
          <a:bodyPr/>
          <a:lstStyle/>
          <a:p>
            <a:pPr marL="444500" indent="-444500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  <a:ea typeface="黑体" pitchFamily="2" charset="-122"/>
              </a:rPr>
              <a:t>浮点乘法的运算过程：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/>
              <a:t>两乘数一定是</a:t>
            </a:r>
            <a:r>
              <a:rPr lang="zh-CN" altLang="en-US" sz="2400" dirty="0">
                <a:solidFill>
                  <a:srgbClr val="0000FF"/>
                </a:solidFill>
              </a:rPr>
              <a:t>规格化数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若有一个乘数为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，则乘积必为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/>
              <a:t>求乘积的</a:t>
            </a:r>
            <a:r>
              <a:rPr lang="zh-CN" altLang="en-US" sz="2400" dirty="0">
                <a:solidFill>
                  <a:srgbClr val="0000FF"/>
                </a:solidFill>
              </a:rPr>
              <a:t>阶码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z</a:t>
            </a:r>
            <a:r>
              <a:rPr lang="zh-CN" altLang="en-US" sz="2400" dirty="0"/>
              <a:t>＝</a:t>
            </a:r>
            <a:r>
              <a:rPr lang="en-US" altLang="zh-CN" sz="2400" dirty="0"/>
              <a:t>E</a:t>
            </a:r>
            <a:r>
              <a:rPr lang="en-US" altLang="zh-CN" sz="2400" i="1" baseline="-25000" dirty="0"/>
              <a:t>x</a:t>
            </a:r>
            <a:r>
              <a:rPr lang="zh-CN" altLang="en-US" sz="2400" dirty="0"/>
              <a:t>＋</a:t>
            </a:r>
            <a:r>
              <a:rPr lang="en-US" altLang="zh-CN" sz="2400" dirty="0" err="1"/>
              <a:t>E</a:t>
            </a:r>
            <a:r>
              <a:rPr lang="en-US" altLang="zh-CN" sz="2400" i="1" baseline="-25000" dirty="0" err="1"/>
              <a:t>y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zh-CN" altLang="en-US" sz="2400" dirty="0"/>
              <a:t>判断积的阶码是否溢出：上溢、下溢。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/>
              <a:t>求乘积的</a:t>
            </a:r>
            <a:r>
              <a:rPr lang="zh-CN" altLang="en-US" sz="2400" dirty="0">
                <a:solidFill>
                  <a:srgbClr val="0000FF"/>
                </a:solidFill>
              </a:rPr>
              <a:t>尾数</a:t>
            </a:r>
            <a:r>
              <a:rPr lang="zh-CN" altLang="en-US" sz="2400" dirty="0"/>
              <a:t>：两乘数的尾数相乘。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FF0000"/>
                </a:solidFill>
              </a:rPr>
              <a:t>规格化</a:t>
            </a:r>
            <a:r>
              <a:rPr lang="zh-CN" altLang="en-US" sz="2400" dirty="0"/>
              <a:t>乘积的</a:t>
            </a:r>
            <a:r>
              <a:rPr lang="zh-CN" altLang="en-US" sz="2400" dirty="0">
                <a:solidFill>
                  <a:srgbClr val="0000FF"/>
                </a:solidFill>
              </a:rPr>
              <a:t>尾数</a:t>
            </a:r>
            <a:r>
              <a:rPr lang="zh-CN" altLang="en-US" sz="2400" dirty="0"/>
              <a:t>。</a:t>
            </a:r>
          </a:p>
          <a:p>
            <a:pPr marL="808038" lvl="1" indent="-361950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若尾数为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位补码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含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位符号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规格化正数范围：</a:t>
            </a:r>
            <a:r>
              <a:rPr lang="zh-CN" altLang="en-US" sz="2400" dirty="0">
                <a:solidFill>
                  <a:srgbClr val="000000"/>
                </a:solidFill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</a:rPr>
              <a:t>1/2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</a:t>
            </a:r>
            <a:r>
              <a:rPr lang="en-US" altLang="zh-CN" sz="2400" baseline="30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400" i="1" baseline="30000" dirty="0">
                <a:solidFill>
                  <a:srgbClr val="000000"/>
                </a:solidFill>
              </a:rPr>
              <a:t>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-1)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规格化负数范围：－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～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</a:rPr>
              <a:t>1/2+2</a:t>
            </a:r>
            <a:r>
              <a:rPr lang="en-US" altLang="zh-CN" sz="2400" baseline="3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sz="2400" i="1" baseline="30000" dirty="0">
                <a:solidFill>
                  <a:srgbClr val="000000"/>
                </a:solidFill>
              </a:rPr>
              <a:t>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-1)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808038" lvl="1" indent="-361950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z="2400" dirty="0"/>
              <a:t>∵ |</a:t>
            </a:r>
            <a:r>
              <a:rPr lang="zh-CN" altLang="en-US" sz="2400" dirty="0"/>
              <a:t>两规格化数之积</a:t>
            </a:r>
            <a:r>
              <a:rPr lang="en-US" altLang="zh-CN" sz="2400" dirty="0"/>
              <a:t>|</a:t>
            </a:r>
            <a:r>
              <a:rPr lang="zh-CN" altLang="en-US" sz="2400" dirty="0">
                <a:latin typeface="+mn-ea"/>
              </a:rPr>
              <a:t>≥</a:t>
            </a:r>
            <a:r>
              <a:rPr lang="en-US" altLang="zh-CN" sz="2400" dirty="0"/>
              <a:t>1/4</a:t>
            </a:r>
            <a:r>
              <a:rPr lang="zh-CN" altLang="en-US" sz="2400" dirty="0"/>
              <a:t>，</a:t>
            </a:r>
            <a:br>
              <a:rPr lang="zh-CN" altLang="en-US" sz="2400" dirty="0"/>
            </a:br>
            <a:r>
              <a:rPr lang="zh-CN" altLang="en-US" sz="2400" dirty="0"/>
              <a:t>∴ 积的尾数若需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左规</a:t>
            </a:r>
            <a:r>
              <a:rPr lang="zh-CN" altLang="en-US" sz="2400" dirty="0"/>
              <a:t>，只需</a:t>
            </a:r>
            <a:r>
              <a:rPr lang="en-US" altLang="zh-CN" sz="2400" dirty="0"/>
              <a:t>1</a:t>
            </a:r>
            <a:r>
              <a:rPr lang="zh-CN" altLang="en-US" sz="2400" dirty="0"/>
              <a:t>次左移。</a:t>
            </a:r>
          </a:p>
          <a:p>
            <a:pPr marL="808038" lvl="1" indent="-361950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en-US" sz="2400" dirty="0"/>
              <a:t>积有可能为＋</a:t>
            </a:r>
            <a:r>
              <a:rPr lang="en-US" altLang="zh-CN" sz="2400" dirty="0"/>
              <a:t>1</a:t>
            </a:r>
            <a:r>
              <a:rPr lang="zh-CN" altLang="en-US" sz="2400" dirty="0"/>
              <a:t>，需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右规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只需</a:t>
            </a:r>
            <a:r>
              <a:rPr lang="en-US" altLang="zh-CN" sz="2400" dirty="0"/>
              <a:t>1</a:t>
            </a:r>
            <a:r>
              <a:rPr lang="zh-CN" altLang="en-US" sz="2400" dirty="0"/>
              <a:t>次右移，并采用某种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舍入算法</a:t>
            </a:r>
            <a:r>
              <a:rPr lang="zh-CN" altLang="en-US" sz="2400" dirty="0"/>
              <a:t>。</a:t>
            </a:r>
          </a:p>
        </p:txBody>
      </p:sp>
      <p:sp>
        <p:nvSpPr>
          <p:cNvPr id="1515524" name="Rectangle 4"/>
          <p:cNvSpPr>
            <a:spLocks noChangeArrowheads="1"/>
          </p:cNvSpPr>
          <p:nvPr/>
        </p:nvSpPr>
        <p:spPr bwMode="auto">
          <a:xfrm>
            <a:off x="7092950" y="1270000"/>
            <a:ext cx="1871663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400"/>
              <a:t>0</a:t>
            </a:r>
            <a:r>
              <a:rPr lang="zh-CN" altLang="en-US" sz="2400"/>
              <a:t>操作数检查</a:t>
            </a:r>
          </a:p>
        </p:txBody>
      </p:sp>
      <p:sp>
        <p:nvSpPr>
          <p:cNvPr id="1515525" name="Rectangle 5"/>
          <p:cNvSpPr>
            <a:spLocks noChangeArrowheads="1"/>
          </p:cNvSpPr>
          <p:nvPr/>
        </p:nvSpPr>
        <p:spPr bwMode="auto">
          <a:xfrm>
            <a:off x="7092950" y="3429000"/>
            <a:ext cx="1871663" cy="8636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结果规格化、</a:t>
            </a:r>
            <a:br>
              <a:rPr lang="zh-CN" altLang="en-US" sz="2400"/>
            </a:br>
            <a:r>
              <a:rPr lang="zh-CN" altLang="en-US" sz="2400"/>
              <a:t>舍入</a:t>
            </a:r>
          </a:p>
        </p:txBody>
      </p:sp>
      <p:sp>
        <p:nvSpPr>
          <p:cNvPr id="1515526" name="Rectangle 6"/>
          <p:cNvSpPr>
            <a:spLocks noChangeArrowheads="1"/>
          </p:cNvSpPr>
          <p:nvPr/>
        </p:nvSpPr>
        <p:spPr bwMode="auto">
          <a:xfrm>
            <a:off x="7091363" y="1989138"/>
            <a:ext cx="1152525" cy="50323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阶码加</a:t>
            </a:r>
          </a:p>
        </p:txBody>
      </p:sp>
      <p:sp>
        <p:nvSpPr>
          <p:cNvPr id="1515527" name="Rectangle 7"/>
          <p:cNvSpPr>
            <a:spLocks noChangeArrowheads="1"/>
          </p:cNvSpPr>
          <p:nvPr/>
        </p:nvSpPr>
        <p:spPr bwMode="auto">
          <a:xfrm>
            <a:off x="7092950" y="2708275"/>
            <a:ext cx="1152525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尾数乘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B11A-9CE3-4AE8-BAD2-1096A0D0E28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516557" name="Line 13"/>
          <p:cNvSpPr>
            <a:spLocks noChangeShapeType="1"/>
          </p:cNvSpPr>
          <p:nvPr/>
        </p:nvSpPr>
        <p:spPr bwMode="auto">
          <a:xfrm rot="-5400000">
            <a:off x="4355307" y="5083969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72" name="AutoShape 28"/>
          <p:cNvSpPr>
            <a:spLocks noChangeArrowheads="1"/>
          </p:cNvSpPr>
          <p:nvPr/>
        </p:nvSpPr>
        <p:spPr bwMode="auto">
          <a:xfrm>
            <a:off x="4211638" y="6308725"/>
            <a:ext cx="719137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16577" name="AutoShape 33"/>
          <p:cNvSpPr>
            <a:spLocks noChangeArrowheads="1"/>
          </p:cNvSpPr>
          <p:nvPr/>
        </p:nvSpPr>
        <p:spPr bwMode="auto">
          <a:xfrm>
            <a:off x="4140200" y="190500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</a:p>
        </p:txBody>
      </p:sp>
      <p:sp>
        <p:nvSpPr>
          <p:cNvPr id="1516578" name="AutoShape 34"/>
          <p:cNvSpPr>
            <a:spLocks noChangeArrowheads="1"/>
          </p:cNvSpPr>
          <p:nvPr/>
        </p:nvSpPr>
        <p:spPr bwMode="auto">
          <a:xfrm>
            <a:off x="3924300" y="6937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X</a:t>
            </a:r>
            <a:r>
              <a:rPr lang="zh-CN" altLang="en-US" sz="2000"/>
              <a:t>＝</a:t>
            </a:r>
            <a:r>
              <a:rPr lang="en-US" altLang="zh-CN" sz="2000"/>
              <a:t>0?</a:t>
            </a:r>
          </a:p>
        </p:txBody>
      </p:sp>
      <p:sp>
        <p:nvSpPr>
          <p:cNvPr id="1516579" name="Line 35"/>
          <p:cNvSpPr>
            <a:spLocks noChangeShapeType="1"/>
          </p:cNvSpPr>
          <p:nvPr/>
        </p:nvSpPr>
        <p:spPr bwMode="auto">
          <a:xfrm>
            <a:off x="4572000" y="5492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81" name="Line 37"/>
          <p:cNvSpPr>
            <a:spLocks noChangeShapeType="1"/>
          </p:cNvSpPr>
          <p:nvPr/>
        </p:nvSpPr>
        <p:spPr bwMode="auto">
          <a:xfrm>
            <a:off x="4572000" y="11255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82" name="Text Box 38"/>
          <p:cNvSpPr txBox="1">
            <a:spLocks noChangeArrowheads="1"/>
          </p:cNvSpPr>
          <p:nvPr/>
        </p:nvSpPr>
        <p:spPr bwMode="auto">
          <a:xfrm>
            <a:off x="4645025" y="981075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6583" name="AutoShape 39"/>
          <p:cNvSpPr>
            <a:spLocks noChangeArrowheads="1"/>
          </p:cNvSpPr>
          <p:nvPr/>
        </p:nvSpPr>
        <p:spPr bwMode="auto">
          <a:xfrm>
            <a:off x="3924300" y="126841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Y</a:t>
            </a:r>
            <a:r>
              <a:rPr lang="zh-CN" altLang="en-US" sz="2000"/>
              <a:t>＝</a:t>
            </a:r>
            <a:r>
              <a:rPr lang="en-US" altLang="zh-CN" sz="2000"/>
              <a:t>0?</a:t>
            </a:r>
          </a:p>
        </p:txBody>
      </p:sp>
      <p:sp>
        <p:nvSpPr>
          <p:cNvPr id="1516584" name="AutoShape 40"/>
          <p:cNvSpPr>
            <a:spLocks noChangeArrowheads="1"/>
          </p:cNvSpPr>
          <p:nvPr/>
        </p:nvSpPr>
        <p:spPr bwMode="auto">
          <a:xfrm>
            <a:off x="3779838" y="184467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Ex</a:t>
            </a:r>
            <a:r>
              <a:rPr lang="zh-CN" altLang="en-US" sz="2000"/>
              <a:t>＋</a:t>
            </a:r>
            <a:r>
              <a:rPr lang="en-US" altLang="zh-CN" sz="2000"/>
              <a:t>Ey</a:t>
            </a:r>
          </a:p>
        </p:txBody>
      </p:sp>
      <p:sp>
        <p:nvSpPr>
          <p:cNvPr id="1516585" name="Line 41"/>
          <p:cNvSpPr>
            <a:spLocks noChangeShapeType="1"/>
          </p:cNvSpPr>
          <p:nvPr/>
        </p:nvSpPr>
        <p:spPr bwMode="auto">
          <a:xfrm>
            <a:off x="4572000" y="17002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86" name="Text Box 42"/>
          <p:cNvSpPr txBox="1">
            <a:spLocks noChangeArrowheads="1"/>
          </p:cNvSpPr>
          <p:nvPr/>
        </p:nvSpPr>
        <p:spPr bwMode="auto">
          <a:xfrm>
            <a:off x="4645025" y="1519238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6587" name="AutoShape 43"/>
          <p:cNvSpPr>
            <a:spLocks noChangeArrowheads="1"/>
          </p:cNvSpPr>
          <p:nvPr/>
        </p:nvSpPr>
        <p:spPr bwMode="auto">
          <a:xfrm>
            <a:off x="3924300" y="24209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</a:p>
        </p:txBody>
      </p:sp>
      <p:sp>
        <p:nvSpPr>
          <p:cNvPr id="1516588" name="Line 44"/>
          <p:cNvSpPr>
            <a:spLocks noChangeShapeType="1"/>
          </p:cNvSpPr>
          <p:nvPr/>
        </p:nvSpPr>
        <p:spPr bwMode="auto">
          <a:xfrm>
            <a:off x="4572000" y="22764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0" name="AutoShape 46"/>
          <p:cNvSpPr>
            <a:spLocks noChangeArrowheads="1"/>
          </p:cNvSpPr>
          <p:nvPr/>
        </p:nvSpPr>
        <p:spPr bwMode="auto">
          <a:xfrm>
            <a:off x="3779838" y="29972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Mx·My</a:t>
            </a:r>
          </a:p>
        </p:txBody>
      </p:sp>
      <p:sp>
        <p:nvSpPr>
          <p:cNvPr id="1516591" name="Line 47"/>
          <p:cNvSpPr>
            <a:spLocks noChangeShapeType="1"/>
          </p:cNvSpPr>
          <p:nvPr/>
        </p:nvSpPr>
        <p:spPr bwMode="auto">
          <a:xfrm>
            <a:off x="4572000" y="28527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2" name="AutoShape 48"/>
          <p:cNvSpPr>
            <a:spLocks noChangeArrowheads="1"/>
          </p:cNvSpPr>
          <p:nvPr/>
        </p:nvSpPr>
        <p:spPr bwMode="auto">
          <a:xfrm>
            <a:off x="3924300" y="357346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</a:p>
        </p:txBody>
      </p:sp>
      <p:sp>
        <p:nvSpPr>
          <p:cNvPr id="1516593" name="Line 49"/>
          <p:cNvSpPr>
            <a:spLocks noChangeShapeType="1"/>
          </p:cNvSpPr>
          <p:nvPr/>
        </p:nvSpPr>
        <p:spPr bwMode="auto">
          <a:xfrm>
            <a:off x="4572000" y="34290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4" name="Line 50"/>
          <p:cNvSpPr>
            <a:spLocks noChangeShapeType="1"/>
          </p:cNvSpPr>
          <p:nvPr/>
        </p:nvSpPr>
        <p:spPr bwMode="auto">
          <a:xfrm>
            <a:off x="4572000" y="4005263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5" name="AutoShape 51"/>
          <p:cNvSpPr>
            <a:spLocks noChangeArrowheads="1"/>
          </p:cNvSpPr>
          <p:nvPr/>
        </p:nvSpPr>
        <p:spPr bwMode="auto">
          <a:xfrm>
            <a:off x="2482850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16596" name="Line 52"/>
          <p:cNvSpPr>
            <a:spLocks noChangeShapeType="1"/>
          </p:cNvSpPr>
          <p:nvPr/>
        </p:nvSpPr>
        <p:spPr bwMode="auto">
          <a:xfrm>
            <a:off x="3275013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7" name="Line 53"/>
          <p:cNvSpPr>
            <a:spLocks noChangeShapeType="1"/>
          </p:cNvSpPr>
          <p:nvPr/>
        </p:nvSpPr>
        <p:spPr bwMode="auto">
          <a:xfrm flipH="1">
            <a:off x="3275013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598" name="AutoShape 54"/>
          <p:cNvSpPr>
            <a:spLocks noChangeArrowheads="1"/>
          </p:cNvSpPr>
          <p:nvPr/>
        </p:nvSpPr>
        <p:spPr bwMode="auto">
          <a:xfrm>
            <a:off x="2482850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加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6599" name="Line 55"/>
          <p:cNvSpPr>
            <a:spLocks noChangeShapeType="1"/>
          </p:cNvSpPr>
          <p:nvPr/>
        </p:nvSpPr>
        <p:spPr bwMode="auto">
          <a:xfrm>
            <a:off x="3275013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0" name="AutoShape 56"/>
          <p:cNvSpPr>
            <a:spLocks noChangeArrowheads="1"/>
          </p:cNvSpPr>
          <p:nvPr/>
        </p:nvSpPr>
        <p:spPr bwMode="auto">
          <a:xfrm>
            <a:off x="2411413" y="5084763"/>
            <a:ext cx="1728787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  <a:r>
              <a:rPr lang="en-US" altLang="zh-CN" sz="2000"/>
              <a:t>?</a:t>
            </a:r>
          </a:p>
        </p:txBody>
      </p:sp>
      <p:sp>
        <p:nvSpPr>
          <p:cNvPr id="1516601" name="Line 57"/>
          <p:cNvSpPr>
            <a:spLocks noChangeShapeType="1"/>
          </p:cNvSpPr>
          <p:nvPr/>
        </p:nvSpPr>
        <p:spPr bwMode="auto">
          <a:xfrm>
            <a:off x="3275013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3" name="Line 59"/>
          <p:cNvSpPr>
            <a:spLocks noChangeShapeType="1"/>
          </p:cNvSpPr>
          <p:nvPr/>
        </p:nvSpPr>
        <p:spPr bwMode="auto">
          <a:xfrm flipH="1">
            <a:off x="5219700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4" name="AutoShape 60"/>
          <p:cNvSpPr>
            <a:spLocks noChangeArrowheads="1"/>
          </p:cNvSpPr>
          <p:nvPr/>
        </p:nvSpPr>
        <p:spPr bwMode="auto">
          <a:xfrm>
            <a:off x="5075238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16605" name="Line 61"/>
          <p:cNvSpPr>
            <a:spLocks noChangeShapeType="1"/>
          </p:cNvSpPr>
          <p:nvPr/>
        </p:nvSpPr>
        <p:spPr bwMode="auto">
          <a:xfrm>
            <a:off x="5867400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6" name="AutoShape 62"/>
          <p:cNvSpPr>
            <a:spLocks noChangeArrowheads="1"/>
          </p:cNvSpPr>
          <p:nvPr/>
        </p:nvSpPr>
        <p:spPr bwMode="auto">
          <a:xfrm>
            <a:off x="5075238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</a:t>
            </a:r>
            <a:r>
              <a:rPr lang="en-US" altLang="zh-CN" sz="1600"/>
              <a:t>z</a:t>
            </a:r>
            <a:r>
              <a:rPr lang="zh-CN" altLang="en-US" sz="2000"/>
              <a:t>减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6607" name="Line 63"/>
          <p:cNvSpPr>
            <a:spLocks noChangeShapeType="1"/>
          </p:cNvSpPr>
          <p:nvPr/>
        </p:nvSpPr>
        <p:spPr bwMode="auto">
          <a:xfrm>
            <a:off x="5867400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08" name="AutoShape 64"/>
          <p:cNvSpPr>
            <a:spLocks noChangeArrowheads="1"/>
          </p:cNvSpPr>
          <p:nvPr/>
        </p:nvSpPr>
        <p:spPr bwMode="auto">
          <a:xfrm>
            <a:off x="5003800" y="5084763"/>
            <a:ext cx="1728788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  <a:r>
              <a:rPr lang="en-US" altLang="zh-CN" sz="2000"/>
              <a:t>?</a:t>
            </a:r>
          </a:p>
        </p:txBody>
      </p:sp>
      <p:sp>
        <p:nvSpPr>
          <p:cNvPr id="1516609" name="Line 65"/>
          <p:cNvSpPr>
            <a:spLocks noChangeShapeType="1"/>
          </p:cNvSpPr>
          <p:nvPr/>
        </p:nvSpPr>
        <p:spPr bwMode="auto">
          <a:xfrm>
            <a:off x="5867400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1" name="AutoShape 67"/>
          <p:cNvSpPr>
            <a:spLocks noChangeArrowheads="1"/>
          </p:cNvSpPr>
          <p:nvPr/>
        </p:nvSpPr>
        <p:spPr bwMode="auto">
          <a:xfrm>
            <a:off x="3779838" y="55165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en-US" altLang="zh-CN" sz="2000"/>
              <a:t>×2</a:t>
            </a:r>
            <a:r>
              <a:rPr lang="en-US" altLang="zh-CN" sz="2000" baseline="50000"/>
              <a:t>E</a:t>
            </a:r>
            <a:r>
              <a:rPr lang="en-US" altLang="zh-CN" sz="1800" baseline="50000"/>
              <a:t>z</a:t>
            </a:r>
          </a:p>
        </p:txBody>
      </p:sp>
      <p:sp>
        <p:nvSpPr>
          <p:cNvPr id="1516612" name="Line 68"/>
          <p:cNvSpPr>
            <a:spLocks noChangeShapeType="1"/>
          </p:cNvSpPr>
          <p:nvPr/>
        </p:nvSpPr>
        <p:spPr bwMode="auto">
          <a:xfrm>
            <a:off x="4572000" y="5949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3" name="Line 69"/>
          <p:cNvSpPr>
            <a:spLocks noChangeShapeType="1"/>
          </p:cNvSpPr>
          <p:nvPr/>
        </p:nvSpPr>
        <p:spPr bwMode="auto">
          <a:xfrm rot="5400000" flipH="1">
            <a:off x="4787900" y="50847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4" name="AutoShape 70"/>
          <p:cNvSpPr>
            <a:spLocks noChangeArrowheads="1"/>
          </p:cNvSpPr>
          <p:nvPr/>
        </p:nvSpPr>
        <p:spPr bwMode="auto">
          <a:xfrm>
            <a:off x="1403350" y="5516563"/>
            <a:ext cx="1008063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上溢</a:t>
            </a:r>
          </a:p>
        </p:txBody>
      </p:sp>
      <p:sp>
        <p:nvSpPr>
          <p:cNvPr id="1516615" name="Line 71"/>
          <p:cNvSpPr>
            <a:spLocks noChangeShapeType="1"/>
          </p:cNvSpPr>
          <p:nvPr/>
        </p:nvSpPr>
        <p:spPr bwMode="auto">
          <a:xfrm>
            <a:off x="1908175" y="2636838"/>
            <a:ext cx="0" cy="2881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6" name="Line 72"/>
          <p:cNvSpPr>
            <a:spLocks noChangeShapeType="1"/>
          </p:cNvSpPr>
          <p:nvPr/>
        </p:nvSpPr>
        <p:spPr bwMode="auto">
          <a:xfrm rot="5400000" flipH="1">
            <a:off x="2159794" y="504904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7" name="Line 73"/>
          <p:cNvSpPr>
            <a:spLocks noChangeShapeType="1"/>
          </p:cNvSpPr>
          <p:nvPr/>
        </p:nvSpPr>
        <p:spPr bwMode="auto">
          <a:xfrm rot="-5400000">
            <a:off x="6984207" y="5049044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18" name="AutoShape 74"/>
          <p:cNvSpPr>
            <a:spLocks noChangeArrowheads="1"/>
          </p:cNvSpPr>
          <p:nvPr/>
        </p:nvSpPr>
        <p:spPr bwMode="auto">
          <a:xfrm>
            <a:off x="6732588" y="5516563"/>
            <a:ext cx="1008062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0</a:t>
            </a:r>
          </a:p>
        </p:txBody>
      </p:sp>
      <p:sp>
        <p:nvSpPr>
          <p:cNvPr id="1516619" name="Line 75"/>
          <p:cNvSpPr>
            <a:spLocks noChangeShapeType="1"/>
          </p:cNvSpPr>
          <p:nvPr/>
        </p:nvSpPr>
        <p:spPr bwMode="auto">
          <a:xfrm>
            <a:off x="7235825" y="908050"/>
            <a:ext cx="1588" cy="461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0" name="Line 76"/>
          <p:cNvSpPr>
            <a:spLocks noChangeShapeType="1"/>
          </p:cNvSpPr>
          <p:nvPr/>
        </p:nvSpPr>
        <p:spPr bwMode="auto">
          <a:xfrm rot="-5400000">
            <a:off x="3240882" y="4760118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1" name="Line 77"/>
          <p:cNvSpPr>
            <a:spLocks noChangeShapeType="1"/>
          </p:cNvSpPr>
          <p:nvPr/>
        </p:nvSpPr>
        <p:spPr bwMode="auto">
          <a:xfrm>
            <a:off x="1908175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2" name="Line 78"/>
          <p:cNvSpPr>
            <a:spLocks noChangeShapeType="1"/>
          </p:cNvSpPr>
          <p:nvPr/>
        </p:nvSpPr>
        <p:spPr bwMode="auto">
          <a:xfrm rot="5400000" flipH="1">
            <a:off x="5904707" y="4760118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3" name="Line 79"/>
          <p:cNvSpPr>
            <a:spLocks noChangeShapeType="1"/>
          </p:cNvSpPr>
          <p:nvPr/>
        </p:nvSpPr>
        <p:spPr bwMode="auto">
          <a:xfrm>
            <a:off x="7235825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4" name="Line 80"/>
          <p:cNvSpPr>
            <a:spLocks noChangeShapeType="1"/>
          </p:cNvSpPr>
          <p:nvPr/>
        </p:nvSpPr>
        <p:spPr bwMode="auto">
          <a:xfrm flipH="1">
            <a:off x="1908175" y="2636838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5" name="Line 81"/>
          <p:cNvSpPr>
            <a:spLocks noChangeShapeType="1"/>
          </p:cNvSpPr>
          <p:nvPr/>
        </p:nvSpPr>
        <p:spPr bwMode="auto">
          <a:xfrm flipH="1">
            <a:off x="5219700" y="908050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6" name="Line 82"/>
          <p:cNvSpPr>
            <a:spLocks noChangeShapeType="1"/>
          </p:cNvSpPr>
          <p:nvPr/>
        </p:nvSpPr>
        <p:spPr bwMode="auto">
          <a:xfrm rot="-5400000">
            <a:off x="6227763" y="476250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7" name="Line 83"/>
          <p:cNvSpPr>
            <a:spLocks noChangeShapeType="1"/>
          </p:cNvSpPr>
          <p:nvPr/>
        </p:nvSpPr>
        <p:spPr bwMode="auto">
          <a:xfrm rot="-5400000">
            <a:off x="6227763" y="1628775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6628" name="Text Box 84"/>
          <p:cNvSpPr txBox="1">
            <a:spLocks noChangeArrowheads="1"/>
          </p:cNvSpPr>
          <p:nvPr/>
        </p:nvSpPr>
        <p:spPr bwMode="auto">
          <a:xfrm>
            <a:off x="5148263" y="584200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6629" name="Text Box 85"/>
          <p:cNvSpPr txBox="1">
            <a:spLocks noChangeArrowheads="1"/>
          </p:cNvSpPr>
          <p:nvPr/>
        </p:nvSpPr>
        <p:spPr bwMode="auto">
          <a:xfrm>
            <a:off x="5148263" y="116046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6630" name="Text Box 86"/>
          <p:cNvSpPr txBox="1">
            <a:spLocks noChangeArrowheads="1"/>
          </p:cNvSpPr>
          <p:nvPr/>
        </p:nvSpPr>
        <p:spPr bwMode="auto">
          <a:xfrm>
            <a:off x="2770188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</a:p>
        </p:txBody>
      </p:sp>
      <p:sp>
        <p:nvSpPr>
          <p:cNvPr id="1516631" name="Text Box 87"/>
          <p:cNvSpPr txBox="1">
            <a:spLocks noChangeArrowheads="1"/>
          </p:cNvSpPr>
          <p:nvPr/>
        </p:nvSpPr>
        <p:spPr bwMode="auto">
          <a:xfrm>
            <a:off x="4932363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</a:p>
        </p:txBody>
      </p:sp>
      <p:sp>
        <p:nvSpPr>
          <p:cNvPr id="1516632" name="Text Box 88"/>
          <p:cNvSpPr txBox="1">
            <a:spLocks noChangeArrowheads="1"/>
          </p:cNvSpPr>
          <p:nvPr/>
        </p:nvSpPr>
        <p:spPr bwMode="auto">
          <a:xfrm>
            <a:off x="3130550" y="3429000"/>
            <a:ext cx="7207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＝</a:t>
            </a:r>
            <a:r>
              <a:rPr lang="en-US" altLang="zh-CN" sz="2000"/>
              <a:t>1</a:t>
            </a:r>
            <a:endParaRPr lang="en-US" altLang="zh-CN" sz="1600"/>
          </a:p>
        </p:txBody>
      </p:sp>
      <p:sp>
        <p:nvSpPr>
          <p:cNvPr id="1516633" name="Text Box 89"/>
          <p:cNvSpPr txBox="1">
            <a:spLocks noChangeArrowheads="1"/>
          </p:cNvSpPr>
          <p:nvPr/>
        </p:nvSpPr>
        <p:spPr bwMode="auto">
          <a:xfrm>
            <a:off x="5072066" y="3407484"/>
            <a:ext cx="213838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/>
              <a:t>1/4</a:t>
            </a:r>
            <a:r>
              <a:rPr lang="en-US" altLang="zh-CN" sz="2000">
                <a:latin typeface="+mn-ea"/>
                <a:ea typeface="+mn-ea"/>
              </a:rPr>
              <a:t>≤</a:t>
            </a:r>
            <a:r>
              <a:rPr lang="en-US" altLang="zh-CN" sz="2000"/>
              <a:t>|M</a:t>
            </a:r>
            <a:r>
              <a:rPr lang="en-US" altLang="zh-CN" sz="1600"/>
              <a:t>z</a:t>
            </a:r>
            <a:r>
              <a:rPr lang="en-US" altLang="zh-CN" sz="2000"/>
              <a:t>|</a:t>
            </a:r>
            <a:r>
              <a:rPr lang="zh-CN" altLang="en-US" sz="2000"/>
              <a:t>＜</a:t>
            </a:r>
            <a:r>
              <a:rPr lang="en-US" altLang="zh-CN" sz="2000"/>
              <a:t>1/2</a:t>
            </a:r>
            <a:endParaRPr lang="en-US" altLang="zh-CN" sz="1600"/>
          </a:p>
        </p:txBody>
      </p:sp>
      <p:sp>
        <p:nvSpPr>
          <p:cNvPr id="1516634" name="Text Box 90"/>
          <p:cNvSpPr txBox="1">
            <a:spLocks noChangeArrowheads="1"/>
          </p:cNvSpPr>
          <p:nvPr/>
        </p:nvSpPr>
        <p:spPr bwMode="auto">
          <a:xfrm>
            <a:off x="406717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6635" name="Text Box 91"/>
          <p:cNvSpPr txBox="1">
            <a:spLocks noChangeArrowheads="1"/>
          </p:cNvSpPr>
          <p:nvPr/>
        </p:nvSpPr>
        <p:spPr bwMode="auto">
          <a:xfrm>
            <a:off x="471646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6636" name="Text Box 92"/>
          <p:cNvSpPr txBox="1">
            <a:spLocks noChangeArrowheads="1"/>
          </p:cNvSpPr>
          <p:nvPr/>
        </p:nvSpPr>
        <p:spPr bwMode="auto">
          <a:xfrm>
            <a:off x="219551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6637" name="Text Box 93"/>
          <p:cNvSpPr txBox="1">
            <a:spLocks noChangeArrowheads="1"/>
          </p:cNvSpPr>
          <p:nvPr/>
        </p:nvSpPr>
        <p:spPr bwMode="auto">
          <a:xfrm>
            <a:off x="658812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6638" name="Text Box 94"/>
          <p:cNvSpPr txBox="1">
            <a:spLocks noChangeArrowheads="1"/>
          </p:cNvSpPr>
          <p:nvPr/>
        </p:nvSpPr>
        <p:spPr bwMode="auto">
          <a:xfrm>
            <a:off x="250825" y="533400"/>
            <a:ext cx="32400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</a:rPr>
              <a:t>浮点乘法流程框图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B00E1D-2A87-4D70-B96A-1E0E62A9DA1B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二、浮点</a:t>
            </a:r>
            <a:r>
              <a:rPr lang="zh-CN" altLang="en-US">
                <a:solidFill>
                  <a:srgbClr val="FF0000"/>
                </a:solidFill>
              </a:rPr>
              <a:t>除法</a:t>
            </a:r>
            <a:r>
              <a:rPr lang="zh-CN" altLang="en-US">
                <a:solidFill>
                  <a:srgbClr val="CC0066"/>
                </a:solidFill>
              </a:rPr>
              <a:t>运算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8064500" cy="5472113"/>
          </a:xfrm>
        </p:spPr>
        <p:txBody>
          <a:bodyPr/>
          <a:lstStyle/>
          <a:p>
            <a:pPr marL="355600" indent="-355600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设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Z </a:t>
            </a: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为浮点数，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X </a:t>
            </a:r>
            <a:r>
              <a:rPr lang="zh-CN" altLang="en-US" dirty="0">
                <a:solidFill>
                  <a:srgbClr val="000000"/>
                </a:solidFill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en-US" altLang="zh-CN" i="1" baseline="-12000" dirty="0">
                <a:solidFill>
                  <a:srgbClr val="000000"/>
                </a:solidFill>
              </a:rPr>
              <a:t>x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Ex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Y </a:t>
            </a:r>
            <a:r>
              <a:rPr lang="zh-CN" altLang="en-US" dirty="0">
                <a:solidFill>
                  <a:srgbClr val="000000"/>
                </a:solidFill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en-US" altLang="zh-CN" i="1" baseline="-12000" dirty="0">
                <a:solidFill>
                  <a:srgbClr val="000000"/>
                </a:solidFill>
              </a:rPr>
              <a:t>y 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· 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Ey</a:t>
            </a:r>
          </a:p>
          <a:p>
            <a:pPr marL="355600" indent="-355600"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Z </a:t>
            </a:r>
            <a:r>
              <a:rPr lang="zh-CN" altLang="en-US" dirty="0">
                <a:solidFill>
                  <a:srgbClr val="000000"/>
                </a:solidFill>
              </a:rPr>
              <a:t>＝ </a:t>
            </a:r>
            <a:r>
              <a:rPr lang="en-US" altLang="zh-CN" dirty="0">
                <a:solidFill>
                  <a:srgbClr val="000000"/>
                </a:solidFill>
              </a:rPr>
              <a:t>X÷Y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M</a:t>
            </a:r>
            <a:r>
              <a:rPr lang="en-US" altLang="zh-CN" i="1" baseline="-12000" dirty="0" err="1">
                <a:solidFill>
                  <a:srgbClr val="000000"/>
                </a:solidFill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cs typeface="Times New Roman" pitchFamily="18" charset="0"/>
              </a:rPr>
              <a:t>÷</a:t>
            </a:r>
            <a:r>
              <a:rPr lang="en-US" altLang="zh-CN" dirty="0" err="1">
                <a:solidFill>
                  <a:srgbClr val="000000"/>
                </a:solidFill>
              </a:rPr>
              <a:t>M</a:t>
            </a:r>
            <a:r>
              <a:rPr lang="en-US" altLang="zh-CN" i="1" baseline="-12000" dirty="0" err="1">
                <a:solidFill>
                  <a:srgbClr val="000000"/>
                </a:solidFill>
              </a:rPr>
              <a:t>y</a:t>
            </a:r>
            <a:r>
              <a:rPr lang="en-US" altLang="zh-CN" i="1" baseline="-12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)×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i="1" baseline="50000" dirty="0">
                <a:solidFill>
                  <a:srgbClr val="000000"/>
                </a:solidFill>
              </a:rPr>
              <a:t>Ex </a:t>
            </a:r>
            <a:r>
              <a:rPr lang="en-US" altLang="zh-CN" baseline="50000" dirty="0">
                <a:solidFill>
                  <a:srgbClr val="000000"/>
                </a:solidFill>
              </a:rPr>
              <a:t>- </a:t>
            </a:r>
            <a:r>
              <a:rPr lang="en-US" altLang="zh-CN" i="1" baseline="50000" dirty="0" err="1">
                <a:solidFill>
                  <a:srgbClr val="000000"/>
                </a:solidFill>
              </a:rPr>
              <a:t>Ey</a:t>
            </a:r>
            <a:endParaRPr lang="en-US" altLang="zh-CN" i="1" baseline="50000" dirty="0">
              <a:solidFill>
                <a:srgbClr val="000000"/>
              </a:solidFill>
            </a:endParaRPr>
          </a:p>
          <a:p>
            <a:pPr marL="355600" indent="-355600">
              <a:buFont typeface="Wingdings" pitchFamily="2" charset="2"/>
              <a:buNone/>
            </a:pPr>
            <a:endParaRPr lang="zh-CN" altLang="en-US" dirty="0"/>
          </a:p>
          <a:p>
            <a:pPr marL="355600" indent="-355600">
              <a:buFont typeface="Wingdings" pitchFamily="2" charset="2"/>
              <a:buNone/>
            </a:pPr>
            <a:r>
              <a:rPr lang="zh-CN" altLang="en-US" dirty="0"/>
              <a:t>两浮点数相除，</a:t>
            </a:r>
            <a:r>
              <a:rPr lang="zh-CN" altLang="en-US" b="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</a:t>
            </a:r>
            <a:r>
              <a:rPr lang="zh-CN" altLang="en-US" dirty="0"/>
              <a:t>的</a:t>
            </a:r>
          </a:p>
          <a:p>
            <a:pPr marL="355600" indent="-355600"/>
            <a:r>
              <a:rPr lang="zh-CN" altLang="en-US" dirty="0">
                <a:solidFill>
                  <a:srgbClr val="FF0066"/>
                </a:solidFill>
              </a:rPr>
              <a:t>阶码</a:t>
            </a:r>
            <a:r>
              <a:rPr lang="zh-CN" altLang="en-US" dirty="0"/>
              <a:t>＝</a:t>
            </a:r>
            <a:r>
              <a:rPr lang="zh-CN" altLang="en-US" dirty="0">
                <a:solidFill>
                  <a:srgbClr val="0000FF"/>
                </a:solidFill>
              </a:rPr>
              <a:t>被除数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阶码</a:t>
            </a:r>
            <a:r>
              <a:rPr lang="zh-CN" altLang="en-US" dirty="0">
                <a:solidFill>
                  <a:srgbClr val="009900"/>
                </a:solidFill>
              </a:rPr>
              <a:t>－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阶码</a:t>
            </a:r>
          </a:p>
          <a:p>
            <a:pPr marL="355600" indent="-355600"/>
            <a:r>
              <a:rPr lang="zh-CN" altLang="en-US" dirty="0">
                <a:solidFill>
                  <a:srgbClr val="FF0066"/>
                </a:solidFill>
              </a:rPr>
              <a:t>尾数</a:t>
            </a:r>
            <a:r>
              <a:rPr lang="zh-CN" altLang="en-US" dirty="0"/>
              <a:t>＝</a:t>
            </a:r>
            <a:r>
              <a:rPr lang="zh-CN" altLang="en-US" dirty="0">
                <a:solidFill>
                  <a:srgbClr val="0000FF"/>
                </a:solidFill>
              </a:rPr>
              <a:t>被除数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尾数</a:t>
            </a:r>
            <a:r>
              <a:rPr lang="en-US" altLang="zh-CN" dirty="0">
                <a:solidFill>
                  <a:srgbClr val="009900"/>
                </a:solidFill>
              </a:rPr>
              <a:t>÷</a:t>
            </a:r>
            <a:r>
              <a:rPr lang="zh-CN" altLang="en-US" dirty="0">
                <a:solidFill>
                  <a:srgbClr val="0000FF"/>
                </a:solidFill>
              </a:rPr>
              <a:t>除数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66"/>
                </a:solidFill>
              </a:rPr>
              <a:t>尾数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C9D56F-0668-4F87-B516-1C2B7C4D24D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3.3.2 </a:t>
            </a:r>
            <a:r>
              <a:rPr lang="zh-CN" altLang="en-US"/>
              <a:t>乘除运算      </a:t>
            </a:r>
            <a:r>
              <a:rPr lang="zh-CN" altLang="en-US">
                <a:solidFill>
                  <a:srgbClr val="CC0066"/>
                </a:solidFill>
              </a:rPr>
              <a:t>二、浮点</a:t>
            </a:r>
            <a:r>
              <a:rPr lang="zh-CN" altLang="en-US">
                <a:solidFill>
                  <a:srgbClr val="FF0000"/>
                </a:solidFill>
              </a:rPr>
              <a:t>除法</a:t>
            </a:r>
            <a:r>
              <a:rPr lang="zh-CN" altLang="en-US">
                <a:solidFill>
                  <a:srgbClr val="CC0066"/>
                </a:solidFill>
              </a:rPr>
              <a:t>运算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620713"/>
            <a:ext cx="8424167" cy="6048375"/>
          </a:xfrm>
        </p:spPr>
        <p:txBody>
          <a:bodyPr/>
          <a:lstStyle/>
          <a:p>
            <a:pPr marL="444500" indent="-444500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8000"/>
                </a:solidFill>
                <a:ea typeface="黑体" pitchFamily="2" charset="-122"/>
              </a:rPr>
              <a:t>浮点除法的运算过程：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FF0000"/>
                </a:solidFill>
              </a:rPr>
              <a:t>被除数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除数</a:t>
            </a:r>
            <a:r>
              <a:rPr lang="zh-CN" altLang="en-US" sz="2400" dirty="0"/>
              <a:t>一定是</a:t>
            </a:r>
            <a:r>
              <a:rPr lang="zh-CN" altLang="en-US" sz="2400" dirty="0">
                <a:solidFill>
                  <a:srgbClr val="0000FF"/>
                </a:solidFill>
              </a:rPr>
              <a:t>规格化数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除数</a:t>
            </a:r>
            <a:r>
              <a:rPr lang="zh-CN" altLang="en-US" sz="2400" dirty="0">
                <a:latin typeface="+mn-ea"/>
              </a:rPr>
              <a:t>≠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若</a:t>
            </a:r>
            <a:r>
              <a:rPr lang="zh-CN" altLang="en-US" sz="2400" dirty="0">
                <a:solidFill>
                  <a:srgbClr val="FF0000"/>
                </a:solidFill>
              </a:rPr>
              <a:t>被除数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，则商必为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/>
              <a:t>求商的</a:t>
            </a:r>
            <a:r>
              <a:rPr lang="zh-CN" altLang="en-US" sz="2400" dirty="0">
                <a:solidFill>
                  <a:srgbClr val="0000FF"/>
                </a:solidFill>
              </a:rPr>
              <a:t>阶码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z</a:t>
            </a:r>
            <a:r>
              <a:rPr lang="zh-CN" altLang="en-US" sz="2400" dirty="0"/>
              <a:t>＝</a:t>
            </a:r>
            <a:r>
              <a:rPr lang="en-US" altLang="zh-CN" sz="2400" dirty="0"/>
              <a:t>E</a:t>
            </a:r>
            <a:r>
              <a:rPr lang="en-US" altLang="zh-CN" sz="2400" i="1" baseline="-25000" dirty="0"/>
              <a:t>x</a:t>
            </a:r>
            <a:r>
              <a:rPr lang="zh-CN" altLang="en-US" sz="2400" dirty="0"/>
              <a:t>－</a:t>
            </a:r>
            <a:r>
              <a:rPr lang="en-US" altLang="zh-CN" sz="2400" dirty="0" err="1"/>
              <a:t>E</a:t>
            </a:r>
            <a:r>
              <a:rPr lang="en-US" altLang="zh-CN" sz="2400" i="1" baseline="-25000" dirty="0" err="1"/>
              <a:t>y</a:t>
            </a:r>
            <a:r>
              <a:rPr lang="zh-CN" altLang="en-US" sz="2400" dirty="0"/>
              <a:t>；</a:t>
            </a:r>
            <a:br>
              <a:rPr lang="zh-CN" altLang="en-US" sz="2400" dirty="0"/>
            </a:br>
            <a:r>
              <a:rPr lang="zh-CN" altLang="en-US" sz="2400" dirty="0"/>
              <a:t>判断商的阶码是否溢出：上溢、下溢。</a:t>
            </a:r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/>
              <a:t>求商的</a:t>
            </a:r>
            <a:r>
              <a:rPr lang="zh-CN" altLang="en-US" sz="2400" dirty="0">
                <a:solidFill>
                  <a:srgbClr val="0000FF"/>
                </a:solidFill>
              </a:rPr>
              <a:t>尾数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M</a:t>
            </a:r>
            <a:r>
              <a:rPr lang="en-US" altLang="zh-CN" sz="2400" baseline="-12000" dirty="0" err="1">
                <a:solidFill>
                  <a:srgbClr val="000000"/>
                </a:solidFill>
              </a:rPr>
              <a:t>z</a:t>
            </a:r>
            <a:r>
              <a:rPr lang="zh-CN" altLang="en-US" sz="2400" dirty="0"/>
              <a:t>＝</a:t>
            </a:r>
            <a:r>
              <a:rPr lang="en-US" altLang="zh-CN" sz="2400" dirty="0" err="1">
                <a:solidFill>
                  <a:srgbClr val="000000"/>
                </a:solidFill>
              </a:rPr>
              <a:t>M</a:t>
            </a:r>
            <a:r>
              <a:rPr lang="en-US" altLang="zh-CN" sz="2400" i="1" baseline="-12000" dirty="0" err="1">
                <a:solidFill>
                  <a:srgbClr val="000000"/>
                </a:solidFill>
              </a:rPr>
              <a:t>x</a:t>
            </a:r>
            <a:r>
              <a:rPr lang="en-US" altLang="zh-CN" sz="2400" dirty="0" err="1">
                <a:solidFill>
                  <a:srgbClr val="000000"/>
                </a:solidFill>
                <a:cs typeface="Times New Roman" pitchFamily="18" charset="0"/>
              </a:rPr>
              <a:t>÷</a:t>
            </a:r>
            <a:r>
              <a:rPr lang="en-US" altLang="zh-CN" sz="2400" dirty="0" err="1">
                <a:solidFill>
                  <a:srgbClr val="000000"/>
                </a:solidFill>
              </a:rPr>
              <a:t>M</a:t>
            </a:r>
            <a:r>
              <a:rPr lang="en-US" altLang="zh-CN" sz="2400" i="1" baseline="-12000" dirty="0" err="1">
                <a:solidFill>
                  <a:srgbClr val="000000"/>
                </a:solidFill>
              </a:rPr>
              <a:t>y</a:t>
            </a:r>
            <a:endParaRPr lang="zh-CN" altLang="en-US" sz="2400" dirty="0"/>
          </a:p>
          <a:p>
            <a:pPr marL="444500" indent="-444500">
              <a:buSzTx/>
              <a:buFont typeface="Wingdings" pitchFamily="2" charset="2"/>
              <a:buAutoNum type="circleNumDbPlain"/>
            </a:pPr>
            <a:r>
              <a:rPr lang="zh-CN" altLang="en-US" sz="2400" dirty="0">
                <a:solidFill>
                  <a:srgbClr val="FF0000"/>
                </a:solidFill>
              </a:rPr>
              <a:t>规格化</a:t>
            </a:r>
            <a:r>
              <a:rPr lang="zh-CN" altLang="en-US" sz="2400" dirty="0"/>
              <a:t>商的</a:t>
            </a:r>
            <a:r>
              <a:rPr lang="zh-CN" altLang="en-US" sz="2400" dirty="0">
                <a:solidFill>
                  <a:srgbClr val="0000FF"/>
                </a:solidFill>
              </a:rPr>
              <a:t>尾数</a:t>
            </a:r>
            <a:r>
              <a:rPr lang="zh-CN" altLang="en-US" sz="2400" dirty="0"/>
              <a:t>。</a:t>
            </a:r>
          </a:p>
          <a:p>
            <a:pPr marL="808038" lvl="1" indent="-361950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若尾数为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位补码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含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位符号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，则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规格化正数范围：</a:t>
            </a:r>
            <a:r>
              <a:rPr lang="zh-CN" altLang="en-US" sz="2400" dirty="0">
                <a:solidFill>
                  <a:srgbClr val="000000"/>
                </a:solidFill>
              </a:rPr>
              <a:t>＋</a:t>
            </a:r>
            <a:r>
              <a:rPr lang="en-US" altLang="zh-CN" sz="2400" dirty="0">
                <a:solidFill>
                  <a:srgbClr val="000000"/>
                </a:solidFill>
              </a:rPr>
              <a:t>1/2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～＋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</a:t>
            </a:r>
            <a:r>
              <a:rPr lang="en-US" altLang="zh-CN" sz="2400" baseline="30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2400" i="1" baseline="30000" dirty="0">
                <a:solidFill>
                  <a:srgbClr val="000000"/>
                </a:solidFill>
              </a:rPr>
              <a:t>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-1)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；</a:t>
            </a:r>
            <a:b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规格化负数范围：－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～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</a:rPr>
              <a:t>1/2+2</a:t>
            </a:r>
            <a:r>
              <a:rPr lang="en-US" altLang="zh-CN" sz="2400" baseline="30000" dirty="0">
                <a:solidFill>
                  <a:srgbClr val="000000"/>
                </a:solidFill>
                <a:cs typeface="Times New Roman" pitchFamily="18" charset="0"/>
              </a:rPr>
              <a:t>-(</a:t>
            </a:r>
            <a:r>
              <a:rPr lang="en-US" altLang="zh-CN" sz="2400" i="1" baseline="30000" dirty="0">
                <a:solidFill>
                  <a:srgbClr val="000000"/>
                </a:solidFill>
              </a:rPr>
              <a:t>n</a:t>
            </a:r>
            <a:r>
              <a:rPr lang="en-US" altLang="zh-CN" sz="2400" baseline="30000" dirty="0">
                <a:solidFill>
                  <a:srgbClr val="000000"/>
                </a:solidFill>
              </a:rPr>
              <a:t>-1)</a:t>
            </a:r>
            <a:r>
              <a:rPr lang="en-US" altLang="zh-CN" sz="24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cs typeface="Times New Roman" pitchFamily="18" charset="0"/>
              </a:rPr>
              <a:t>。</a:t>
            </a:r>
          </a:p>
          <a:p>
            <a:pPr marL="808038" lvl="1" indent="-361950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en-US" sz="2400" dirty="0"/>
              <a:t>商可能的</a:t>
            </a:r>
            <a:r>
              <a:rPr lang="zh-CN" altLang="en-US" sz="2400" dirty="0">
                <a:solidFill>
                  <a:srgbClr val="008000"/>
                </a:solidFill>
              </a:rPr>
              <a:t>绝对值</a:t>
            </a:r>
            <a:r>
              <a:rPr lang="zh-CN" altLang="en-US" sz="2400" dirty="0"/>
              <a:t>最小的尾数：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en-US" altLang="zh-CN" sz="2400" dirty="0"/>
              <a:t>1/2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en-US" altLang="zh-CN" sz="2400" dirty="0"/>
              <a:t>÷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zh-CN" altLang="en-US" sz="2400" dirty="0"/>
              <a:t>－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宋体" charset="-122"/>
              </a:rPr>
              <a:t>)</a:t>
            </a:r>
            <a:r>
              <a:rPr lang="zh-CN" altLang="en-US" sz="2400" dirty="0"/>
              <a:t>＝－</a:t>
            </a:r>
            <a:r>
              <a:rPr lang="en-US" altLang="zh-CN" sz="2400" dirty="0"/>
              <a:t>1/2</a:t>
            </a:r>
            <a:r>
              <a:rPr lang="zh-CN" altLang="en-US" sz="2400" dirty="0"/>
              <a:t>，</a:t>
            </a:r>
            <a:br>
              <a:rPr lang="zh-CN" altLang="en-US" sz="2400" dirty="0"/>
            </a:br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左规</a:t>
            </a:r>
            <a:r>
              <a:rPr lang="zh-CN" altLang="en-US" sz="2400" dirty="0"/>
              <a:t>，只需左移</a:t>
            </a:r>
            <a:r>
              <a:rPr lang="en-US" altLang="zh-CN" sz="2400" dirty="0"/>
              <a:t>1</a:t>
            </a:r>
            <a:r>
              <a:rPr lang="zh-CN" altLang="en-US" sz="2400" dirty="0"/>
              <a:t>次。</a:t>
            </a:r>
          </a:p>
          <a:p>
            <a:pPr marL="808038" lvl="1" indent="-361950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z="2400" dirty="0"/>
              <a:t>|</a:t>
            </a:r>
            <a:r>
              <a:rPr lang="zh-CN" altLang="en-US" sz="2400" dirty="0"/>
              <a:t>被除数尾数</a:t>
            </a:r>
            <a:r>
              <a:rPr lang="en-US" altLang="zh-CN" sz="2400" dirty="0"/>
              <a:t>|</a:t>
            </a:r>
            <a:r>
              <a:rPr lang="zh-CN" altLang="en-US" sz="2400" dirty="0"/>
              <a:t>＞</a:t>
            </a:r>
            <a:r>
              <a:rPr lang="en-US" altLang="zh-CN" sz="2400" dirty="0"/>
              <a:t>|</a:t>
            </a:r>
            <a:r>
              <a:rPr lang="zh-CN" altLang="en-US" sz="2400" dirty="0"/>
              <a:t>除数尾数</a:t>
            </a:r>
            <a:r>
              <a:rPr lang="en-US" altLang="zh-CN" sz="2400" dirty="0"/>
              <a:t>|</a:t>
            </a:r>
            <a:r>
              <a:rPr lang="zh-CN" altLang="en-US" sz="2400" dirty="0"/>
              <a:t>，产生整数商。</a:t>
            </a:r>
            <a:br>
              <a:rPr lang="zh-CN" altLang="en-US" sz="2400" dirty="0"/>
            </a:br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右规</a:t>
            </a:r>
            <a:r>
              <a:rPr lang="zh-CN" altLang="en-US" sz="2400" dirty="0"/>
              <a:t>，只需右移</a:t>
            </a:r>
            <a:r>
              <a:rPr lang="en-US" altLang="zh-CN" sz="2400" dirty="0"/>
              <a:t>1</a:t>
            </a:r>
            <a:r>
              <a:rPr lang="zh-CN" altLang="en-US" sz="2400" dirty="0"/>
              <a:t>次，并采用某种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舍入算法</a:t>
            </a:r>
            <a:r>
              <a:rPr lang="zh-CN" altLang="en-US" sz="2400" dirty="0"/>
              <a:t>。</a:t>
            </a:r>
          </a:p>
        </p:txBody>
      </p:sp>
      <p:sp>
        <p:nvSpPr>
          <p:cNvPr id="1518596" name="Rectangle 4"/>
          <p:cNvSpPr>
            <a:spLocks noChangeArrowheads="1"/>
          </p:cNvSpPr>
          <p:nvPr/>
        </p:nvSpPr>
        <p:spPr bwMode="auto">
          <a:xfrm>
            <a:off x="7092950" y="1270000"/>
            <a:ext cx="1871663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400"/>
              <a:t>0</a:t>
            </a:r>
            <a:r>
              <a:rPr lang="zh-CN" altLang="en-US" sz="2400"/>
              <a:t>操作数检查</a:t>
            </a:r>
          </a:p>
        </p:txBody>
      </p:sp>
      <p:sp>
        <p:nvSpPr>
          <p:cNvPr id="1518597" name="Rectangle 5"/>
          <p:cNvSpPr>
            <a:spLocks noChangeArrowheads="1"/>
          </p:cNvSpPr>
          <p:nvPr/>
        </p:nvSpPr>
        <p:spPr bwMode="auto">
          <a:xfrm>
            <a:off x="7092950" y="3429000"/>
            <a:ext cx="1871663" cy="86360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结果规格化、</a:t>
            </a:r>
            <a:br>
              <a:rPr lang="zh-CN" altLang="en-US" sz="2400"/>
            </a:br>
            <a:r>
              <a:rPr lang="zh-CN" altLang="en-US" sz="2400"/>
              <a:t>舍入</a:t>
            </a:r>
          </a:p>
        </p:txBody>
      </p:sp>
      <p:sp>
        <p:nvSpPr>
          <p:cNvPr id="1518598" name="Rectangle 6"/>
          <p:cNvSpPr>
            <a:spLocks noChangeArrowheads="1"/>
          </p:cNvSpPr>
          <p:nvPr/>
        </p:nvSpPr>
        <p:spPr bwMode="auto">
          <a:xfrm>
            <a:off x="7091363" y="1989138"/>
            <a:ext cx="1152525" cy="50323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阶码减</a:t>
            </a:r>
          </a:p>
        </p:txBody>
      </p:sp>
      <p:sp>
        <p:nvSpPr>
          <p:cNvPr id="1518599" name="Rectangle 7"/>
          <p:cNvSpPr>
            <a:spLocks noChangeArrowheads="1"/>
          </p:cNvSpPr>
          <p:nvPr/>
        </p:nvSpPr>
        <p:spPr bwMode="auto">
          <a:xfrm>
            <a:off x="7092950" y="2708275"/>
            <a:ext cx="1152525" cy="50323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zh-CN" altLang="en-US" sz="2400"/>
              <a:t>尾数除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EBB0FC-12FA-4F39-BACC-B7E6B90325C6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519618" name="Line 2"/>
          <p:cNvSpPr>
            <a:spLocks noChangeShapeType="1"/>
          </p:cNvSpPr>
          <p:nvPr/>
        </p:nvSpPr>
        <p:spPr bwMode="auto">
          <a:xfrm rot="-5400000">
            <a:off x="4355307" y="5083969"/>
            <a:ext cx="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19" name="AutoShape 3"/>
          <p:cNvSpPr>
            <a:spLocks noChangeArrowheads="1"/>
          </p:cNvSpPr>
          <p:nvPr/>
        </p:nvSpPr>
        <p:spPr bwMode="auto">
          <a:xfrm>
            <a:off x="4211638" y="6308725"/>
            <a:ext cx="719137" cy="360363"/>
          </a:xfrm>
          <a:prstGeom prst="roundRect">
            <a:avLst>
              <a:gd name="adj" fmla="val 50000"/>
            </a:avLst>
          </a:prstGeom>
          <a:solidFill>
            <a:srgbClr val="99FF99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结束</a:t>
            </a:r>
          </a:p>
        </p:txBody>
      </p:sp>
      <p:sp>
        <p:nvSpPr>
          <p:cNvPr id="1519620" name="AutoShape 4"/>
          <p:cNvSpPr>
            <a:spLocks noChangeArrowheads="1"/>
          </p:cNvSpPr>
          <p:nvPr/>
        </p:nvSpPr>
        <p:spPr bwMode="auto">
          <a:xfrm>
            <a:off x="4140200" y="190500"/>
            <a:ext cx="863600" cy="358775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开始</a:t>
            </a:r>
          </a:p>
        </p:txBody>
      </p:sp>
      <p:sp>
        <p:nvSpPr>
          <p:cNvPr id="1519621" name="AutoShape 5"/>
          <p:cNvSpPr>
            <a:spLocks noChangeArrowheads="1"/>
          </p:cNvSpPr>
          <p:nvPr/>
        </p:nvSpPr>
        <p:spPr bwMode="auto">
          <a:xfrm>
            <a:off x="3924300" y="6937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/>
              <a:t>Y</a:t>
            </a:r>
            <a:r>
              <a:rPr lang="zh-CN" altLang="en-US" sz="2000" dirty="0"/>
              <a:t>＝</a:t>
            </a:r>
            <a:r>
              <a:rPr lang="en-US" altLang="zh-CN" sz="2000" dirty="0"/>
              <a:t>0?</a:t>
            </a:r>
          </a:p>
        </p:txBody>
      </p:sp>
      <p:sp>
        <p:nvSpPr>
          <p:cNvPr id="1519622" name="Line 6"/>
          <p:cNvSpPr>
            <a:spLocks noChangeShapeType="1"/>
          </p:cNvSpPr>
          <p:nvPr/>
        </p:nvSpPr>
        <p:spPr bwMode="auto">
          <a:xfrm>
            <a:off x="4572000" y="5492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23" name="Line 7"/>
          <p:cNvSpPr>
            <a:spLocks noChangeShapeType="1"/>
          </p:cNvSpPr>
          <p:nvPr/>
        </p:nvSpPr>
        <p:spPr bwMode="auto">
          <a:xfrm>
            <a:off x="4572000" y="11255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24" name="Text Box 8"/>
          <p:cNvSpPr txBox="1">
            <a:spLocks noChangeArrowheads="1"/>
          </p:cNvSpPr>
          <p:nvPr/>
        </p:nvSpPr>
        <p:spPr bwMode="auto">
          <a:xfrm>
            <a:off x="4645025" y="981075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9625" name="AutoShape 9"/>
          <p:cNvSpPr>
            <a:spLocks noChangeArrowheads="1"/>
          </p:cNvSpPr>
          <p:nvPr/>
        </p:nvSpPr>
        <p:spPr bwMode="auto">
          <a:xfrm>
            <a:off x="3924300" y="126841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/>
              <a:t>X</a:t>
            </a:r>
            <a:r>
              <a:rPr lang="zh-CN" altLang="en-US" sz="2000" dirty="0"/>
              <a:t>＝</a:t>
            </a:r>
            <a:r>
              <a:rPr lang="en-US" altLang="zh-CN" sz="2000" dirty="0"/>
              <a:t>0?</a:t>
            </a:r>
          </a:p>
        </p:txBody>
      </p:sp>
      <p:sp>
        <p:nvSpPr>
          <p:cNvPr id="1519626" name="AutoShape 10"/>
          <p:cNvSpPr>
            <a:spLocks noChangeArrowheads="1"/>
          </p:cNvSpPr>
          <p:nvPr/>
        </p:nvSpPr>
        <p:spPr bwMode="auto">
          <a:xfrm>
            <a:off x="3779838" y="184467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Ex</a:t>
            </a:r>
            <a:r>
              <a:rPr lang="zh-CN" altLang="en-US" sz="2000"/>
              <a:t>－</a:t>
            </a:r>
            <a:r>
              <a:rPr lang="en-US" altLang="zh-CN" sz="2000"/>
              <a:t>Ey</a:t>
            </a:r>
          </a:p>
        </p:txBody>
      </p:sp>
      <p:sp>
        <p:nvSpPr>
          <p:cNvPr id="1519627" name="Line 11"/>
          <p:cNvSpPr>
            <a:spLocks noChangeShapeType="1"/>
          </p:cNvSpPr>
          <p:nvPr/>
        </p:nvSpPr>
        <p:spPr bwMode="auto">
          <a:xfrm>
            <a:off x="4572000" y="17002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28" name="Text Box 12"/>
          <p:cNvSpPr txBox="1">
            <a:spLocks noChangeArrowheads="1"/>
          </p:cNvSpPr>
          <p:nvPr/>
        </p:nvSpPr>
        <p:spPr bwMode="auto">
          <a:xfrm>
            <a:off x="4645025" y="1519238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9629" name="AutoShape 13"/>
          <p:cNvSpPr>
            <a:spLocks noChangeArrowheads="1"/>
          </p:cNvSpPr>
          <p:nvPr/>
        </p:nvSpPr>
        <p:spPr bwMode="auto">
          <a:xfrm>
            <a:off x="3924300" y="2420938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</a:p>
        </p:txBody>
      </p:sp>
      <p:sp>
        <p:nvSpPr>
          <p:cNvPr id="1519630" name="Line 14"/>
          <p:cNvSpPr>
            <a:spLocks noChangeShapeType="1"/>
          </p:cNvSpPr>
          <p:nvPr/>
        </p:nvSpPr>
        <p:spPr bwMode="auto">
          <a:xfrm>
            <a:off x="4572000" y="22764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1" name="AutoShape 15"/>
          <p:cNvSpPr>
            <a:spLocks noChangeArrowheads="1"/>
          </p:cNvSpPr>
          <p:nvPr/>
        </p:nvSpPr>
        <p:spPr bwMode="auto">
          <a:xfrm>
            <a:off x="3706813" y="2997200"/>
            <a:ext cx="1728787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Mx÷My</a:t>
            </a:r>
          </a:p>
        </p:txBody>
      </p:sp>
      <p:sp>
        <p:nvSpPr>
          <p:cNvPr id="1519632" name="Line 16"/>
          <p:cNvSpPr>
            <a:spLocks noChangeShapeType="1"/>
          </p:cNvSpPr>
          <p:nvPr/>
        </p:nvSpPr>
        <p:spPr bwMode="auto">
          <a:xfrm>
            <a:off x="4572000" y="28527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3" name="AutoShape 17"/>
          <p:cNvSpPr>
            <a:spLocks noChangeArrowheads="1"/>
          </p:cNvSpPr>
          <p:nvPr/>
        </p:nvSpPr>
        <p:spPr bwMode="auto">
          <a:xfrm>
            <a:off x="3924300" y="3573463"/>
            <a:ext cx="1295400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＝</a:t>
            </a:r>
            <a:r>
              <a:rPr lang="en-US" altLang="zh-CN" sz="2000"/>
              <a:t>?</a:t>
            </a:r>
          </a:p>
        </p:txBody>
      </p:sp>
      <p:sp>
        <p:nvSpPr>
          <p:cNvPr id="1519634" name="Line 18"/>
          <p:cNvSpPr>
            <a:spLocks noChangeShapeType="1"/>
          </p:cNvSpPr>
          <p:nvPr/>
        </p:nvSpPr>
        <p:spPr bwMode="auto">
          <a:xfrm>
            <a:off x="4572000" y="34290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5" name="Line 19"/>
          <p:cNvSpPr>
            <a:spLocks noChangeShapeType="1"/>
          </p:cNvSpPr>
          <p:nvPr/>
        </p:nvSpPr>
        <p:spPr bwMode="auto">
          <a:xfrm>
            <a:off x="4572000" y="4005263"/>
            <a:ext cx="0" cy="151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6" name="AutoShape 20"/>
          <p:cNvSpPr>
            <a:spLocks noChangeArrowheads="1"/>
          </p:cNvSpPr>
          <p:nvPr/>
        </p:nvSpPr>
        <p:spPr bwMode="auto">
          <a:xfrm>
            <a:off x="2482850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Mz</a:t>
            </a:r>
            <a:r>
              <a:rPr lang="zh-CN" altLang="en-US" sz="2000"/>
              <a:t>右移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19637" name="Line 21"/>
          <p:cNvSpPr>
            <a:spLocks noChangeShapeType="1"/>
          </p:cNvSpPr>
          <p:nvPr/>
        </p:nvSpPr>
        <p:spPr bwMode="auto">
          <a:xfrm>
            <a:off x="3275013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8" name="Line 22"/>
          <p:cNvSpPr>
            <a:spLocks noChangeShapeType="1"/>
          </p:cNvSpPr>
          <p:nvPr/>
        </p:nvSpPr>
        <p:spPr bwMode="auto">
          <a:xfrm flipH="1">
            <a:off x="3275013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39" name="AutoShape 23"/>
          <p:cNvSpPr>
            <a:spLocks noChangeArrowheads="1"/>
          </p:cNvSpPr>
          <p:nvPr/>
        </p:nvSpPr>
        <p:spPr bwMode="auto">
          <a:xfrm>
            <a:off x="2482850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Ez</a:t>
            </a:r>
            <a:r>
              <a:rPr lang="zh-CN" altLang="en-US" sz="2000"/>
              <a:t>加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9640" name="Line 24"/>
          <p:cNvSpPr>
            <a:spLocks noChangeShapeType="1"/>
          </p:cNvSpPr>
          <p:nvPr/>
        </p:nvSpPr>
        <p:spPr bwMode="auto">
          <a:xfrm>
            <a:off x="3275013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1" name="AutoShape 25"/>
          <p:cNvSpPr>
            <a:spLocks noChangeArrowheads="1"/>
          </p:cNvSpPr>
          <p:nvPr/>
        </p:nvSpPr>
        <p:spPr bwMode="auto">
          <a:xfrm>
            <a:off x="2411413" y="5084763"/>
            <a:ext cx="1728787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  <a:r>
              <a:rPr lang="en-US" altLang="zh-CN" sz="2000"/>
              <a:t>?</a:t>
            </a:r>
          </a:p>
        </p:txBody>
      </p:sp>
      <p:sp>
        <p:nvSpPr>
          <p:cNvPr id="1519642" name="Line 26"/>
          <p:cNvSpPr>
            <a:spLocks noChangeShapeType="1"/>
          </p:cNvSpPr>
          <p:nvPr/>
        </p:nvSpPr>
        <p:spPr bwMode="auto">
          <a:xfrm>
            <a:off x="3275013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3" name="Line 27"/>
          <p:cNvSpPr>
            <a:spLocks noChangeShapeType="1"/>
          </p:cNvSpPr>
          <p:nvPr/>
        </p:nvSpPr>
        <p:spPr bwMode="auto">
          <a:xfrm flipH="1">
            <a:off x="5219700" y="37893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4" name="AutoShape 28"/>
          <p:cNvSpPr>
            <a:spLocks noChangeArrowheads="1"/>
          </p:cNvSpPr>
          <p:nvPr/>
        </p:nvSpPr>
        <p:spPr bwMode="auto">
          <a:xfrm>
            <a:off x="5075238" y="3933825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/>
              <a:t>左移</a:t>
            </a:r>
            <a:r>
              <a:rPr lang="en-US" altLang="zh-CN" sz="2000"/>
              <a:t>1</a:t>
            </a:r>
            <a:r>
              <a:rPr lang="zh-CN" altLang="en-US" sz="2000"/>
              <a:t>位</a:t>
            </a:r>
          </a:p>
        </p:txBody>
      </p:sp>
      <p:sp>
        <p:nvSpPr>
          <p:cNvPr id="1519645" name="Line 29"/>
          <p:cNvSpPr>
            <a:spLocks noChangeShapeType="1"/>
          </p:cNvSpPr>
          <p:nvPr/>
        </p:nvSpPr>
        <p:spPr bwMode="auto">
          <a:xfrm>
            <a:off x="5867400" y="37893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6" name="AutoShape 30"/>
          <p:cNvSpPr>
            <a:spLocks noChangeArrowheads="1"/>
          </p:cNvSpPr>
          <p:nvPr/>
        </p:nvSpPr>
        <p:spPr bwMode="auto">
          <a:xfrm>
            <a:off x="5075238" y="4508500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E</a:t>
            </a:r>
            <a:r>
              <a:rPr lang="en-US" altLang="zh-CN" sz="1600"/>
              <a:t>z</a:t>
            </a:r>
            <a:r>
              <a:rPr lang="zh-CN" altLang="en-US" sz="2000"/>
              <a:t>减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519647" name="Line 31"/>
          <p:cNvSpPr>
            <a:spLocks noChangeShapeType="1"/>
          </p:cNvSpPr>
          <p:nvPr/>
        </p:nvSpPr>
        <p:spPr bwMode="auto">
          <a:xfrm>
            <a:off x="5867400" y="4364038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48" name="AutoShape 32"/>
          <p:cNvSpPr>
            <a:spLocks noChangeArrowheads="1"/>
          </p:cNvSpPr>
          <p:nvPr/>
        </p:nvSpPr>
        <p:spPr bwMode="auto">
          <a:xfrm>
            <a:off x="5003800" y="5084763"/>
            <a:ext cx="1728788" cy="431800"/>
          </a:xfrm>
          <a:prstGeom prst="flowChartDecision">
            <a:avLst/>
          </a:prstGeom>
          <a:solidFill>
            <a:srgbClr val="FFCC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  <a:r>
              <a:rPr lang="en-US" altLang="zh-CN" sz="2000"/>
              <a:t>?</a:t>
            </a:r>
          </a:p>
        </p:txBody>
      </p:sp>
      <p:sp>
        <p:nvSpPr>
          <p:cNvPr id="1519649" name="Line 33"/>
          <p:cNvSpPr>
            <a:spLocks noChangeShapeType="1"/>
          </p:cNvSpPr>
          <p:nvPr/>
        </p:nvSpPr>
        <p:spPr bwMode="auto">
          <a:xfrm>
            <a:off x="5867400" y="4940300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0" name="AutoShape 34"/>
          <p:cNvSpPr>
            <a:spLocks noChangeArrowheads="1"/>
          </p:cNvSpPr>
          <p:nvPr/>
        </p:nvSpPr>
        <p:spPr bwMode="auto">
          <a:xfrm>
            <a:off x="3779838" y="5516563"/>
            <a:ext cx="1584325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en-US" altLang="zh-CN" sz="2000"/>
              <a:t>×2</a:t>
            </a:r>
            <a:r>
              <a:rPr lang="en-US" altLang="zh-CN" sz="2000" baseline="50000"/>
              <a:t>E</a:t>
            </a:r>
            <a:r>
              <a:rPr lang="en-US" altLang="zh-CN" sz="1800" baseline="50000"/>
              <a:t>z</a:t>
            </a:r>
          </a:p>
        </p:txBody>
      </p:sp>
      <p:sp>
        <p:nvSpPr>
          <p:cNvPr id="1519651" name="Line 35"/>
          <p:cNvSpPr>
            <a:spLocks noChangeShapeType="1"/>
          </p:cNvSpPr>
          <p:nvPr/>
        </p:nvSpPr>
        <p:spPr bwMode="auto">
          <a:xfrm>
            <a:off x="4572000" y="5949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2" name="Line 36"/>
          <p:cNvSpPr>
            <a:spLocks noChangeShapeType="1"/>
          </p:cNvSpPr>
          <p:nvPr/>
        </p:nvSpPr>
        <p:spPr bwMode="auto">
          <a:xfrm rot="5400000" flipH="1">
            <a:off x="4787900" y="508476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3" name="AutoShape 37"/>
          <p:cNvSpPr>
            <a:spLocks noChangeArrowheads="1"/>
          </p:cNvSpPr>
          <p:nvPr/>
        </p:nvSpPr>
        <p:spPr bwMode="auto">
          <a:xfrm>
            <a:off x="1258888" y="5516563"/>
            <a:ext cx="1008062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上溢</a:t>
            </a:r>
          </a:p>
        </p:txBody>
      </p:sp>
      <p:sp>
        <p:nvSpPr>
          <p:cNvPr id="1519654" name="Line 38"/>
          <p:cNvSpPr>
            <a:spLocks noChangeShapeType="1"/>
          </p:cNvSpPr>
          <p:nvPr/>
        </p:nvSpPr>
        <p:spPr bwMode="auto">
          <a:xfrm>
            <a:off x="1763713" y="2636838"/>
            <a:ext cx="0" cy="2881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5" name="Line 39"/>
          <p:cNvSpPr>
            <a:spLocks noChangeShapeType="1"/>
          </p:cNvSpPr>
          <p:nvPr/>
        </p:nvSpPr>
        <p:spPr bwMode="auto">
          <a:xfrm rot="5400000" flipH="1">
            <a:off x="2087563" y="49768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6" name="Line 40"/>
          <p:cNvSpPr>
            <a:spLocks noChangeShapeType="1"/>
          </p:cNvSpPr>
          <p:nvPr/>
        </p:nvSpPr>
        <p:spPr bwMode="auto">
          <a:xfrm rot="-5400000">
            <a:off x="6984207" y="5049044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57" name="AutoShape 41"/>
          <p:cNvSpPr>
            <a:spLocks noChangeArrowheads="1"/>
          </p:cNvSpPr>
          <p:nvPr/>
        </p:nvSpPr>
        <p:spPr bwMode="auto">
          <a:xfrm>
            <a:off x="6732588" y="5517480"/>
            <a:ext cx="1008062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Z</a:t>
            </a:r>
            <a:r>
              <a:rPr lang="zh-CN" altLang="en-US" sz="2000"/>
              <a:t>＝</a:t>
            </a:r>
            <a:r>
              <a:rPr lang="en-US" altLang="zh-CN" sz="2000"/>
              <a:t>0</a:t>
            </a:r>
          </a:p>
        </p:txBody>
      </p:sp>
      <p:sp>
        <p:nvSpPr>
          <p:cNvPr id="1519658" name="Line 42"/>
          <p:cNvSpPr>
            <a:spLocks noChangeShapeType="1"/>
          </p:cNvSpPr>
          <p:nvPr/>
        </p:nvSpPr>
        <p:spPr bwMode="auto">
          <a:xfrm>
            <a:off x="7237413" y="1484313"/>
            <a:ext cx="0" cy="4032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19659" name="Line 43"/>
          <p:cNvSpPr>
            <a:spLocks noChangeShapeType="1"/>
          </p:cNvSpPr>
          <p:nvPr/>
        </p:nvSpPr>
        <p:spPr bwMode="auto">
          <a:xfrm rot="-5400000">
            <a:off x="3168651" y="4687887"/>
            <a:ext cx="0" cy="2809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0" name="Line 44"/>
          <p:cNvSpPr>
            <a:spLocks noChangeShapeType="1"/>
          </p:cNvSpPr>
          <p:nvPr/>
        </p:nvSpPr>
        <p:spPr bwMode="auto">
          <a:xfrm>
            <a:off x="1763713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1" name="Line 45"/>
          <p:cNvSpPr>
            <a:spLocks noChangeShapeType="1"/>
          </p:cNvSpPr>
          <p:nvPr/>
        </p:nvSpPr>
        <p:spPr bwMode="auto">
          <a:xfrm rot="5400000" flipH="1">
            <a:off x="5904707" y="4760118"/>
            <a:ext cx="0" cy="2665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2" name="Line 46"/>
          <p:cNvSpPr>
            <a:spLocks noChangeShapeType="1"/>
          </p:cNvSpPr>
          <p:nvPr/>
        </p:nvSpPr>
        <p:spPr bwMode="auto">
          <a:xfrm>
            <a:off x="7235825" y="5949950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3" name="Line 47"/>
          <p:cNvSpPr>
            <a:spLocks noChangeShapeType="1"/>
          </p:cNvSpPr>
          <p:nvPr/>
        </p:nvSpPr>
        <p:spPr bwMode="auto">
          <a:xfrm flipH="1">
            <a:off x="1763713" y="2636838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4" name="Line 48"/>
          <p:cNvSpPr>
            <a:spLocks noChangeShapeType="1"/>
          </p:cNvSpPr>
          <p:nvPr/>
        </p:nvSpPr>
        <p:spPr bwMode="auto">
          <a:xfrm flipH="1">
            <a:off x="5219700" y="1484784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5" name="Line 49"/>
          <p:cNvSpPr>
            <a:spLocks noChangeShapeType="1"/>
          </p:cNvSpPr>
          <p:nvPr/>
        </p:nvSpPr>
        <p:spPr bwMode="auto">
          <a:xfrm rot="16200000">
            <a:off x="5472113" y="65778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6" name="Line 50"/>
          <p:cNvSpPr>
            <a:spLocks noChangeShapeType="1"/>
          </p:cNvSpPr>
          <p:nvPr/>
        </p:nvSpPr>
        <p:spPr bwMode="auto">
          <a:xfrm rot="-5400000">
            <a:off x="6227763" y="1628775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19667" name="Text Box 51"/>
          <p:cNvSpPr txBox="1">
            <a:spLocks noChangeArrowheads="1"/>
          </p:cNvSpPr>
          <p:nvPr/>
        </p:nvSpPr>
        <p:spPr bwMode="auto">
          <a:xfrm>
            <a:off x="5147470" y="1159418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9668" name="Text Box 52"/>
          <p:cNvSpPr txBox="1">
            <a:spLocks noChangeArrowheads="1"/>
          </p:cNvSpPr>
          <p:nvPr/>
        </p:nvSpPr>
        <p:spPr bwMode="auto">
          <a:xfrm>
            <a:off x="5147469" y="583407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9669" name="Text Box 53"/>
          <p:cNvSpPr txBox="1">
            <a:spLocks noChangeArrowheads="1"/>
          </p:cNvSpPr>
          <p:nvPr/>
        </p:nvSpPr>
        <p:spPr bwMode="auto">
          <a:xfrm>
            <a:off x="2770188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＞</a:t>
            </a:r>
            <a:r>
              <a:rPr lang="en-US" altLang="zh-CN" sz="2000"/>
              <a:t>+E</a:t>
            </a:r>
            <a:r>
              <a:rPr lang="en-US" altLang="zh-CN" sz="1600"/>
              <a:t>max</a:t>
            </a:r>
          </a:p>
        </p:txBody>
      </p:sp>
      <p:sp>
        <p:nvSpPr>
          <p:cNvPr id="1519670" name="Text Box 54"/>
          <p:cNvSpPr txBox="1">
            <a:spLocks noChangeArrowheads="1"/>
          </p:cNvSpPr>
          <p:nvPr/>
        </p:nvSpPr>
        <p:spPr bwMode="auto">
          <a:xfrm>
            <a:off x="4932363" y="2276475"/>
            <a:ext cx="1296987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/>
              <a:t>＜</a:t>
            </a:r>
            <a:r>
              <a:rPr lang="en-US" altLang="zh-CN" sz="2000"/>
              <a:t>E</a:t>
            </a:r>
            <a:r>
              <a:rPr lang="en-US" altLang="zh-CN" sz="1600"/>
              <a:t>min</a:t>
            </a:r>
          </a:p>
        </p:txBody>
      </p:sp>
      <p:sp>
        <p:nvSpPr>
          <p:cNvPr id="1519672" name="Text Box 56"/>
          <p:cNvSpPr txBox="1">
            <a:spLocks noChangeArrowheads="1"/>
          </p:cNvSpPr>
          <p:nvPr/>
        </p:nvSpPr>
        <p:spPr bwMode="auto">
          <a:xfrm>
            <a:off x="5291138" y="3429000"/>
            <a:ext cx="144145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/>
              <a:t>＝－</a:t>
            </a:r>
            <a:r>
              <a:rPr lang="en-US" altLang="zh-CN" sz="2000"/>
              <a:t>1/2</a:t>
            </a:r>
            <a:endParaRPr lang="en-US" altLang="zh-CN" sz="1600"/>
          </a:p>
        </p:txBody>
      </p:sp>
      <p:sp>
        <p:nvSpPr>
          <p:cNvPr id="1519673" name="Text Box 57"/>
          <p:cNvSpPr txBox="1">
            <a:spLocks noChangeArrowheads="1"/>
          </p:cNvSpPr>
          <p:nvPr/>
        </p:nvSpPr>
        <p:spPr bwMode="auto">
          <a:xfrm>
            <a:off x="406717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9674" name="Text Box 58"/>
          <p:cNvSpPr txBox="1">
            <a:spLocks noChangeArrowheads="1"/>
          </p:cNvSpPr>
          <p:nvPr/>
        </p:nvSpPr>
        <p:spPr bwMode="auto">
          <a:xfrm>
            <a:off x="471646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19675" name="Text Box 59"/>
          <p:cNvSpPr txBox="1">
            <a:spLocks noChangeArrowheads="1"/>
          </p:cNvSpPr>
          <p:nvPr/>
        </p:nvSpPr>
        <p:spPr bwMode="auto">
          <a:xfrm>
            <a:off x="2195513" y="4976813"/>
            <a:ext cx="3603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9676" name="Text Box 60"/>
          <p:cNvSpPr txBox="1">
            <a:spLocks noChangeArrowheads="1"/>
          </p:cNvSpPr>
          <p:nvPr/>
        </p:nvSpPr>
        <p:spPr bwMode="auto">
          <a:xfrm>
            <a:off x="6588125" y="4976813"/>
            <a:ext cx="360363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8000"/>
                </a:solidFill>
              </a:rPr>
              <a:t>Y</a:t>
            </a:r>
          </a:p>
        </p:txBody>
      </p:sp>
      <p:sp>
        <p:nvSpPr>
          <p:cNvPr id="1519677" name="Text Box 61"/>
          <p:cNvSpPr txBox="1">
            <a:spLocks noChangeArrowheads="1"/>
          </p:cNvSpPr>
          <p:nvPr/>
        </p:nvSpPr>
        <p:spPr bwMode="auto">
          <a:xfrm>
            <a:off x="323528" y="620688"/>
            <a:ext cx="3240088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</a:rPr>
              <a:t>浮点</a:t>
            </a:r>
            <a:r>
              <a:rPr lang="zh-CN" altLang="en-US" dirty="0">
                <a:solidFill>
                  <a:srgbClr val="FF0000"/>
                </a:solidFill>
              </a:rPr>
              <a:t>除法</a:t>
            </a:r>
            <a:r>
              <a:rPr lang="zh-CN" altLang="en-US" dirty="0">
                <a:solidFill>
                  <a:schemeClr val="bg2"/>
                </a:solidFill>
              </a:rPr>
              <a:t>流程框图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519678" name="AutoShape 62"/>
          <p:cNvSpPr>
            <a:spLocks noChangeArrowheads="1"/>
          </p:cNvSpPr>
          <p:nvPr/>
        </p:nvSpPr>
        <p:spPr bwMode="auto">
          <a:xfrm>
            <a:off x="5724526" y="693165"/>
            <a:ext cx="1296987" cy="431800"/>
          </a:xfrm>
          <a:prstGeom prst="flowChartProcess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000"/>
              <a:t>除法错</a:t>
            </a:r>
          </a:p>
        </p:txBody>
      </p:sp>
      <p:sp>
        <p:nvSpPr>
          <p:cNvPr id="1519679" name="Text Box 63"/>
          <p:cNvSpPr txBox="1">
            <a:spLocks noChangeArrowheads="1"/>
          </p:cNvSpPr>
          <p:nvPr/>
        </p:nvSpPr>
        <p:spPr bwMode="auto">
          <a:xfrm>
            <a:off x="1836738" y="3429000"/>
            <a:ext cx="2303462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/>
              <a:t>|M</a:t>
            </a:r>
            <a:r>
              <a:rPr lang="en-US" altLang="zh-CN" sz="1600"/>
              <a:t>z</a:t>
            </a:r>
            <a:r>
              <a:rPr lang="en-US" altLang="zh-CN" sz="2000"/>
              <a:t>|</a:t>
            </a:r>
            <a:r>
              <a:rPr lang="zh-CN" altLang="en-US" sz="2000">
                <a:latin typeface="+mn-ea"/>
                <a:ea typeface="+mn-ea"/>
              </a:rPr>
              <a:t>≥</a:t>
            </a:r>
            <a:r>
              <a:rPr lang="en-US" altLang="zh-CN" sz="2000"/>
              <a:t>1</a:t>
            </a:r>
            <a:r>
              <a:rPr lang="zh-CN" altLang="en-US" sz="2000"/>
              <a:t>且</a:t>
            </a:r>
            <a:r>
              <a:rPr lang="en-US" altLang="zh-CN" sz="2000"/>
              <a:t>M</a:t>
            </a:r>
            <a:r>
              <a:rPr lang="en-US" altLang="zh-CN" sz="1600"/>
              <a:t>z</a:t>
            </a:r>
            <a:r>
              <a:rPr lang="zh-CN" altLang="en-US" sz="2000">
                <a:latin typeface="+mn-ea"/>
                <a:ea typeface="+mn-ea"/>
              </a:rPr>
              <a:t>≠</a:t>
            </a:r>
            <a:r>
              <a:rPr lang="zh-CN" altLang="en-US" sz="2000"/>
              <a:t>－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E7821-2097-4D08-8412-339E4F5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一、逻辑运算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CC0066"/>
                </a:solidFill>
              </a:rPr>
              <a:t>2. </a:t>
            </a:r>
            <a:r>
              <a:rPr lang="zh-CN" altLang="en-US" dirty="0">
                <a:solidFill>
                  <a:srgbClr val="CC0066"/>
                </a:solidFill>
              </a:rPr>
              <a:t>逻辑运算部件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DDDFA-EDAF-4D2D-979D-F3DD7BEC5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B138DC-72E4-41C4-B12F-0346E612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2489333"/>
            <a:ext cx="1677194" cy="908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F7C0C6-0B49-4CD4-8A9E-219B9D2F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489333"/>
            <a:ext cx="1677194" cy="9088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A02FC8-30B8-4DE5-B8A0-93F5528EF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016" y="2489333"/>
            <a:ext cx="1677194" cy="9088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26DD3-F8EE-4321-A0DE-A1F24959D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403" y="2559246"/>
            <a:ext cx="1677194" cy="7690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34948D6-BA77-42BB-9E28-AA9F74005876}"/>
              </a:ext>
            </a:extLst>
          </p:cNvPr>
          <p:cNvSpPr/>
          <p:nvPr/>
        </p:nvSpPr>
        <p:spPr bwMode="auto">
          <a:xfrm>
            <a:off x="1128366" y="4032292"/>
            <a:ext cx="601564" cy="908876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&amp;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D68B97-6322-4E05-AFF0-7EDFC6CA21B7}"/>
              </a:ext>
            </a:extLst>
          </p:cNvPr>
          <p:cNvCxnSpPr>
            <a:cxnSpLocks/>
          </p:cNvCxnSpPr>
          <p:nvPr/>
        </p:nvCxnSpPr>
        <p:spPr bwMode="auto">
          <a:xfrm>
            <a:off x="755576" y="422827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36AB9ED-211E-4E79-A94B-0A2FBE735E63}"/>
              </a:ext>
            </a:extLst>
          </p:cNvPr>
          <p:cNvCxnSpPr>
            <a:cxnSpLocks/>
          </p:cNvCxnSpPr>
          <p:nvPr/>
        </p:nvCxnSpPr>
        <p:spPr bwMode="auto">
          <a:xfrm>
            <a:off x="755576" y="4732326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35B6BEF-0F8B-4B8C-B0A8-8D3854EE1044}"/>
              </a:ext>
            </a:extLst>
          </p:cNvPr>
          <p:cNvCxnSpPr>
            <a:cxnSpLocks/>
          </p:cNvCxnSpPr>
          <p:nvPr/>
        </p:nvCxnSpPr>
        <p:spPr bwMode="auto">
          <a:xfrm>
            <a:off x="1729930" y="448673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95BD7A9-FD65-47AA-B2CA-1AD788C6DCF7}"/>
              </a:ext>
            </a:extLst>
          </p:cNvPr>
          <p:cNvSpPr/>
          <p:nvPr/>
        </p:nvSpPr>
        <p:spPr bwMode="auto">
          <a:xfrm>
            <a:off x="3131840" y="4032292"/>
            <a:ext cx="601564" cy="908876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5547F4-1F03-4202-9085-8E7891B7EA3B}"/>
              </a:ext>
            </a:extLst>
          </p:cNvPr>
          <p:cNvCxnSpPr>
            <a:cxnSpLocks/>
          </p:cNvCxnSpPr>
          <p:nvPr/>
        </p:nvCxnSpPr>
        <p:spPr bwMode="auto">
          <a:xfrm>
            <a:off x="2759050" y="422827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FBF4F58-4A62-4280-A97C-F6CC0E4FFBC0}"/>
              </a:ext>
            </a:extLst>
          </p:cNvPr>
          <p:cNvCxnSpPr>
            <a:cxnSpLocks/>
          </p:cNvCxnSpPr>
          <p:nvPr/>
        </p:nvCxnSpPr>
        <p:spPr bwMode="auto">
          <a:xfrm>
            <a:off x="2759050" y="4732326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62D5B29-B10F-4EFB-BCDC-9D983A859583}"/>
              </a:ext>
            </a:extLst>
          </p:cNvPr>
          <p:cNvCxnSpPr>
            <a:cxnSpLocks/>
          </p:cNvCxnSpPr>
          <p:nvPr/>
        </p:nvCxnSpPr>
        <p:spPr bwMode="auto">
          <a:xfrm>
            <a:off x="3733404" y="448673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5189AE2-3F8F-4BF7-A771-06E8B874F8D8}"/>
              </a:ext>
            </a:extLst>
          </p:cNvPr>
          <p:cNvSpPr/>
          <p:nvPr/>
        </p:nvSpPr>
        <p:spPr bwMode="auto">
          <a:xfrm>
            <a:off x="5220072" y="4032292"/>
            <a:ext cx="601564" cy="908876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CEBC05D-66F6-4759-A6B2-3972FF905795}"/>
              </a:ext>
            </a:extLst>
          </p:cNvPr>
          <p:cNvCxnSpPr>
            <a:cxnSpLocks/>
          </p:cNvCxnSpPr>
          <p:nvPr/>
        </p:nvCxnSpPr>
        <p:spPr bwMode="auto">
          <a:xfrm>
            <a:off x="4847282" y="422827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C995183-CEF1-402F-9BF5-7660E252102A}"/>
              </a:ext>
            </a:extLst>
          </p:cNvPr>
          <p:cNvCxnSpPr>
            <a:cxnSpLocks/>
          </p:cNvCxnSpPr>
          <p:nvPr/>
        </p:nvCxnSpPr>
        <p:spPr bwMode="auto">
          <a:xfrm>
            <a:off x="4847282" y="4732326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2A0B7BF-A120-4325-BAE6-7D79D7D48601}"/>
              </a:ext>
            </a:extLst>
          </p:cNvPr>
          <p:cNvCxnSpPr>
            <a:cxnSpLocks/>
          </p:cNvCxnSpPr>
          <p:nvPr/>
        </p:nvCxnSpPr>
        <p:spPr bwMode="auto">
          <a:xfrm>
            <a:off x="5821636" y="448673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F6EA1FD-BA95-44C4-AFFD-B9A362171DBA}"/>
              </a:ext>
            </a:extLst>
          </p:cNvPr>
          <p:cNvSpPr/>
          <p:nvPr/>
        </p:nvSpPr>
        <p:spPr bwMode="auto">
          <a:xfrm>
            <a:off x="7321422" y="4032292"/>
            <a:ext cx="601564" cy="908876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1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8BBA125-3CCE-4887-BB4E-7AB69865D32F}"/>
              </a:ext>
            </a:extLst>
          </p:cNvPr>
          <p:cNvCxnSpPr>
            <a:cxnSpLocks/>
          </p:cNvCxnSpPr>
          <p:nvPr/>
        </p:nvCxnSpPr>
        <p:spPr bwMode="auto">
          <a:xfrm>
            <a:off x="6948632" y="422827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F9E04B-180F-4EAC-9076-821FC71401B7}"/>
              </a:ext>
            </a:extLst>
          </p:cNvPr>
          <p:cNvCxnSpPr>
            <a:cxnSpLocks/>
          </p:cNvCxnSpPr>
          <p:nvPr/>
        </p:nvCxnSpPr>
        <p:spPr bwMode="auto">
          <a:xfrm>
            <a:off x="6948632" y="4732326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2DD87B-E834-4E06-86E8-44631F06C9A7}"/>
              </a:ext>
            </a:extLst>
          </p:cNvPr>
          <p:cNvCxnSpPr>
            <a:cxnSpLocks/>
          </p:cNvCxnSpPr>
          <p:nvPr/>
        </p:nvCxnSpPr>
        <p:spPr bwMode="auto">
          <a:xfrm>
            <a:off x="7922986" y="4486730"/>
            <a:ext cx="37279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81CBAD8-68C4-4815-85DB-E9F8EEE04BC1}"/>
              </a:ext>
            </a:extLst>
          </p:cNvPr>
          <p:cNvSpPr>
            <a:spLocks noChangeAspect="1"/>
          </p:cNvSpPr>
          <p:nvPr/>
        </p:nvSpPr>
        <p:spPr bwMode="auto">
          <a:xfrm>
            <a:off x="7927804" y="4423656"/>
            <a:ext cx="131420" cy="1314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F84B7C1A-2D1B-4C0B-B88A-9282B672B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30150"/>
              </p:ext>
            </p:extLst>
          </p:nvPr>
        </p:nvGraphicFramePr>
        <p:xfrm>
          <a:off x="330342" y="1423576"/>
          <a:ext cx="8489808" cy="3877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452">
                  <a:extLst>
                    <a:ext uri="{9D8B030D-6E8A-4147-A177-3AD203B41FA5}">
                      <a16:colId xmlns:a16="http://schemas.microsoft.com/office/drawing/2014/main" val="2553127348"/>
                    </a:ext>
                  </a:extLst>
                </a:gridCol>
                <a:gridCol w="2122452">
                  <a:extLst>
                    <a:ext uri="{9D8B030D-6E8A-4147-A177-3AD203B41FA5}">
                      <a16:colId xmlns:a16="http://schemas.microsoft.com/office/drawing/2014/main" val="476437103"/>
                    </a:ext>
                  </a:extLst>
                </a:gridCol>
                <a:gridCol w="2122452">
                  <a:extLst>
                    <a:ext uri="{9D8B030D-6E8A-4147-A177-3AD203B41FA5}">
                      <a16:colId xmlns:a16="http://schemas.microsoft.com/office/drawing/2014/main" val="3276705971"/>
                    </a:ext>
                  </a:extLst>
                </a:gridCol>
                <a:gridCol w="2122452">
                  <a:extLst>
                    <a:ext uri="{9D8B030D-6E8A-4147-A177-3AD203B41FA5}">
                      <a16:colId xmlns:a16="http://schemas.microsoft.com/office/drawing/2014/main" val="3626540843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与门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或门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异或门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反相器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072465"/>
                  </a:ext>
                </a:extLst>
              </a:tr>
              <a:tr h="30855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75738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32908077-AF92-4BDF-8B37-55AA0B00A7B6}"/>
              </a:ext>
            </a:extLst>
          </p:cNvPr>
          <p:cNvSpPr/>
          <p:nvPr/>
        </p:nvSpPr>
        <p:spPr>
          <a:xfrm>
            <a:off x="3397640" y="543442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逻辑运算器件</a:t>
            </a:r>
          </a:p>
        </p:txBody>
      </p:sp>
    </p:spTree>
    <p:extLst>
      <p:ext uri="{BB962C8B-B14F-4D97-AF65-F5344CB8AC3E}">
        <p14:creationId xmlns:p14="http://schemas.microsoft.com/office/powerpoint/2010/main" val="38176681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车向泉\AppData\Local\Microsoft\Windows\Temporary Internet Files\Content.IE5\UU39ZH4O\MC9004179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588" y="4325069"/>
            <a:ext cx="2374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48072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两</a:t>
            </a:r>
            <a:r>
              <a:rPr lang="zh-CN" altLang="en-US" dirty="0">
                <a:solidFill>
                  <a:srgbClr val="C00000"/>
                </a:solidFill>
              </a:rPr>
              <a:t>规格化</a:t>
            </a:r>
            <a:r>
              <a:rPr lang="zh-CN" altLang="en-US" dirty="0"/>
              <a:t>浮点数，</a:t>
            </a:r>
            <a:r>
              <a:rPr lang="zh-CN" altLang="en-US" dirty="0">
                <a:solidFill>
                  <a:srgbClr val="008000"/>
                </a:solidFill>
              </a:rPr>
              <a:t>尾数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原码</a:t>
            </a:r>
            <a:r>
              <a:rPr lang="zh-CN" altLang="en-US" dirty="0"/>
              <a:t>表示。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① </a:t>
            </a:r>
            <a:r>
              <a:rPr lang="zh-CN" altLang="en-US" dirty="0"/>
              <a:t>两浮点数求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差</a:t>
            </a:r>
            <a:r>
              <a:rPr lang="zh-CN" altLang="en-US" dirty="0"/>
              <a:t>，最后对结果规格化时，能否确定需要</a:t>
            </a:r>
            <a:r>
              <a:rPr lang="zh-CN" altLang="en-US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右规</a:t>
            </a:r>
            <a:r>
              <a:rPr lang="zh-CN" altLang="en-US" dirty="0">
                <a:solidFill>
                  <a:srgbClr val="CC0066"/>
                </a:solidFill>
              </a:rPr>
              <a:t>的次数</a:t>
            </a:r>
            <a:r>
              <a:rPr lang="zh-CN" altLang="en-US" dirty="0"/>
              <a:t>？能否确定需要</a:t>
            </a:r>
            <a:r>
              <a:rPr lang="zh-CN" altLang="en-US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左规</a:t>
            </a:r>
            <a:r>
              <a:rPr lang="zh-CN" altLang="en-US" dirty="0">
                <a:solidFill>
                  <a:srgbClr val="CC0066"/>
                </a:solidFill>
              </a:rPr>
              <a:t>的次数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② </a:t>
            </a:r>
            <a:r>
              <a:rPr lang="zh-CN" altLang="en-US" dirty="0"/>
              <a:t>两浮点数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，是否可能需要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右归</a:t>
            </a:r>
            <a:r>
              <a:rPr lang="zh-CN" altLang="en-US" dirty="0"/>
              <a:t>？是否可能需要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左规</a:t>
            </a:r>
            <a:r>
              <a:rPr lang="zh-CN" altLang="en-US" dirty="0"/>
              <a:t>？为什么？若需要，能否确定</a:t>
            </a:r>
            <a:r>
              <a:rPr lang="zh-CN" altLang="en-US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左规</a:t>
            </a:r>
            <a:r>
              <a:rPr lang="zh-CN" altLang="en-US" dirty="0">
                <a:solidFill>
                  <a:srgbClr val="CC0066"/>
                </a:solidFill>
              </a:rPr>
              <a:t>、</a:t>
            </a:r>
            <a:r>
              <a:rPr lang="zh-CN" altLang="en-US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右归</a:t>
            </a:r>
            <a:r>
              <a:rPr lang="zh-CN" altLang="en-US" dirty="0">
                <a:solidFill>
                  <a:srgbClr val="CC0066"/>
                </a:solidFill>
              </a:rPr>
              <a:t>的次数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③ </a:t>
            </a:r>
            <a:r>
              <a:rPr lang="zh-CN" altLang="en-US" dirty="0"/>
              <a:t>两浮点数</a:t>
            </a:r>
            <a:r>
              <a:rPr lang="zh-CN" altLang="en-US" dirty="0">
                <a:solidFill>
                  <a:srgbClr val="FF0000"/>
                </a:solidFill>
              </a:rPr>
              <a:t>相除</a:t>
            </a:r>
            <a:r>
              <a:rPr lang="zh-CN" altLang="en-US" dirty="0"/>
              <a:t>，是否可能需要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左归</a:t>
            </a:r>
            <a:r>
              <a:rPr lang="zh-CN" altLang="en-US" dirty="0"/>
              <a:t>？是否可能需要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右归</a:t>
            </a:r>
            <a:r>
              <a:rPr lang="zh-CN" altLang="en-US" dirty="0"/>
              <a:t>？为什么？若需要，能否确定</a:t>
            </a:r>
            <a:r>
              <a:rPr lang="zh-CN" altLang="en-US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右规</a:t>
            </a:r>
            <a:r>
              <a:rPr lang="zh-CN" altLang="en-US" dirty="0">
                <a:solidFill>
                  <a:srgbClr val="CC0066"/>
                </a:solidFill>
              </a:rPr>
              <a:t>、</a:t>
            </a:r>
            <a:r>
              <a:rPr lang="zh-CN" altLang="en-US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右归</a:t>
            </a:r>
            <a:r>
              <a:rPr lang="zh-CN" altLang="en-US" dirty="0">
                <a:solidFill>
                  <a:srgbClr val="CC0066"/>
                </a:solidFill>
              </a:rPr>
              <a:t>的次数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解</a:t>
            </a:r>
            <a:r>
              <a:rPr lang="en-US" altLang="zh-CN" dirty="0"/>
              <a:t>】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① </a:t>
            </a:r>
            <a:r>
              <a:rPr lang="zh-CN" altLang="en-US" dirty="0"/>
              <a:t>右归最多一次；左规次数无法确定，最多不会超过</a:t>
            </a:r>
            <a:br>
              <a:rPr lang="en-US" altLang="zh-CN" dirty="0"/>
            </a:br>
            <a:r>
              <a:rPr lang="en-US" altLang="zh-CN" dirty="0"/>
              <a:t>     n-1</a:t>
            </a:r>
            <a:r>
              <a:rPr lang="zh-CN" altLang="en-US" dirty="0"/>
              <a:t>次。（设尾数共</a:t>
            </a:r>
            <a:r>
              <a:rPr lang="en-US" altLang="zh-CN" dirty="0"/>
              <a:t>n</a:t>
            </a:r>
            <a:r>
              <a:rPr lang="zh-CN" altLang="en-US" dirty="0"/>
              <a:t>个数值位）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② </a:t>
            </a:r>
            <a:r>
              <a:rPr lang="zh-CN" altLang="en-US" dirty="0"/>
              <a:t>两浮点数</a:t>
            </a:r>
            <a:r>
              <a:rPr lang="zh-CN" altLang="en-US" dirty="0">
                <a:solidFill>
                  <a:srgbClr val="FF0000"/>
                </a:solidFill>
              </a:rPr>
              <a:t>相乘</a:t>
            </a:r>
            <a:r>
              <a:rPr lang="zh-CN" altLang="en-US" dirty="0"/>
              <a:t>，</a:t>
            </a:r>
            <a:r>
              <a:rPr lang="en-US" altLang="zh-CN" dirty="0"/>
              <a:t>1/4</a:t>
            </a:r>
            <a:r>
              <a:rPr lang="en-US" altLang="zh-CN" dirty="0">
                <a:latin typeface="+mn-ea"/>
              </a:rPr>
              <a:t>≤</a:t>
            </a:r>
            <a:r>
              <a:rPr lang="en-US" altLang="zh-CN" dirty="0"/>
              <a:t>|</a:t>
            </a:r>
            <a:r>
              <a:rPr lang="zh-CN" altLang="en-US" dirty="0"/>
              <a:t>积的尾数</a:t>
            </a:r>
            <a:r>
              <a:rPr lang="en-US" altLang="zh-CN" dirty="0"/>
              <a:t>|＜1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不需右归；若需左规，只需一次。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③ </a:t>
            </a:r>
            <a:r>
              <a:rPr lang="zh-CN" altLang="en-US" dirty="0"/>
              <a:t>两浮点数</a:t>
            </a:r>
            <a:r>
              <a:rPr lang="zh-CN" altLang="en-US" dirty="0">
                <a:solidFill>
                  <a:srgbClr val="FF0000"/>
                </a:solidFill>
              </a:rPr>
              <a:t>相除</a:t>
            </a:r>
            <a:r>
              <a:rPr lang="zh-CN" altLang="en-US" dirty="0"/>
              <a:t>，</a:t>
            </a:r>
            <a:r>
              <a:rPr lang="en-US" altLang="zh-CN" dirty="0"/>
              <a:t>1/2</a:t>
            </a:r>
            <a:r>
              <a:rPr lang="zh-CN" altLang="en-US" dirty="0"/>
              <a:t>＜</a:t>
            </a:r>
            <a:r>
              <a:rPr lang="en-US" altLang="zh-CN" dirty="0"/>
              <a:t>|</a:t>
            </a:r>
            <a:r>
              <a:rPr lang="zh-CN" altLang="en-US" dirty="0"/>
              <a:t>商的尾数</a:t>
            </a:r>
            <a:r>
              <a:rPr lang="en-US" altLang="zh-CN" dirty="0"/>
              <a:t>|＜2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不需左规；若需右归，只需一次。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520643" name="Rectangle 3"/>
          <p:cNvSpPr>
            <a:spLocks noChangeArrowheads="1"/>
          </p:cNvSpPr>
          <p:nvPr/>
        </p:nvSpPr>
        <p:spPr bwMode="auto">
          <a:xfrm>
            <a:off x="3275856" y="4437112"/>
            <a:ext cx="5616848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3.3  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浮点数运算</a:t>
            </a:r>
          </a:p>
        </p:txBody>
      </p:sp>
      <p:sp>
        <p:nvSpPr>
          <p:cNvPr id="1520644" name="Rectangle 4"/>
          <p:cNvSpPr>
            <a:spLocks noChangeArrowheads="1"/>
          </p:cNvSpPr>
          <p:nvPr/>
        </p:nvSpPr>
        <p:spPr bwMode="auto">
          <a:xfrm>
            <a:off x="1979613" y="5373216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600" b="0" dirty="0">
                <a:solidFill>
                  <a:srgbClr val="CC0066"/>
                </a:solidFill>
                <a:latin typeface="+mn-lt"/>
                <a:ea typeface="楷体" panose="02010609060101010101" pitchFamily="49" charset="-122"/>
              </a:rPr>
              <a:t>3.3.3  </a:t>
            </a:r>
            <a:r>
              <a:rPr lang="zh-CN" altLang="en-US" sz="3600" b="0" dirty="0">
                <a:solidFill>
                  <a:srgbClr val="CC0066"/>
                </a:solidFill>
                <a:latin typeface="+mn-lt"/>
                <a:ea typeface="楷体" panose="02010609060101010101" pitchFamily="49" charset="-122"/>
              </a:rPr>
              <a:t>浮点数运算的</a:t>
            </a:r>
            <a:r>
              <a:rPr lang="zh-CN" altLang="en-US" sz="36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实现方法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2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0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0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D82EB2-E253-46D2-9F1A-5F876017033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528638"/>
            <a:ext cx="8229600" cy="523875"/>
          </a:xfrm>
        </p:spPr>
        <p:txBody>
          <a:bodyPr/>
          <a:lstStyle/>
          <a:p>
            <a:r>
              <a:rPr lang="en-US" altLang="zh-CN" dirty="0"/>
              <a:t>3.3.3 </a:t>
            </a:r>
            <a:r>
              <a:rPr lang="zh-CN" altLang="en-US" dirty="0"/>
              <a:t>浮点数运算的实现方法</a:t>
            </a:r>
          </a:p>
        </p:txBody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920037" cy="4537075"/>
          </a:xfrm>
        </p:spPr>
        <p:txBody>
          <a:bodyPr/>
          <a:lstStyle/>
          <a:p>
            <a:r>
              <a:rPr lang="zh-CN" altLang="en-US" dirty="0"/>
              <a:t>软件方法</a:t>
            </a:r>
          </a:p>
          <a:p>
            <a:r>
              <a:rPr lang="zh-CN" altLang="en-US" dirty="0"/>
              <a:t>配专用浮点处理器</a:t>
            </a:r>
          </a:p>
          <a:p>
            <a:r>
              <a:rPr lang="zh-CN" altLang="en-US" dirty="0"/>
              <a:t>在处理器中设置浮点运算部件</a:t>
            </a:r>
          </a:p>
          <a:p>
            <a:endParaRPr lang="zh-CN" altLang="en-US" dirty="0"/>
          </a:p>
          <a:p>
            <a:pPr>
              <a:buClr>
                <a:srgbClr val="FF6600"/>
              </a:buClr>
              <a:buSzPct val="180000"/>
              <a:buFont typeface="Wingdings" pitchFamily="2" charset="2"/>
              <a:buChar char="F"/>
            </a:pPr>
            <a:r>
              <a:rPr lang="zh-CN" altLang="en-US" dirty="0"/>
              <a:t>浮点运算的流水线处理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2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2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52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482755" name="Rectangle 3"/>
          <p:cNvSpPr>
            <a:spLocks noChangeArrowheads="1"/>
          </p:cNvSpPr>
          <p:nvPr/>
        </p:nvSpPr>
        <p:spPr bwMode="auto">
          <a:xfrm>
            <a:off x="1979613" y="4651474"/>
            <a:ext cx="69850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3.4  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运算器基本结构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9B90-3AC4-456A-97BE-F748A4D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运算器的构成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83195-E4EA-469D-A792-EEEB3CD8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362950" cy="576016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/>
              <a:t>ALU</a:t>
            </a:r>
            <a:r>
              <a:rPr lang="zh-CN" altLang="en-US" dirty="0"/>
              <a:t>（算术逻辑单元）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算术运算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加</a:t>
            </a:r>
            <a:r>
              <a:rPr lang="en-US" altLang="zh-CN" dirty="0"/>
              <a:t>/</a:t>
            </a:r>
            <a:r>
              <a:rPr lang="zh-CN" altLang="en-US" dirty="0"/>
              <a:t>减法器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乘法器、除法器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逻辑运算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与门、或门、异或门、反相器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移位寄存器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寄存器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通用寄存器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暂存器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状态寄存器（</a:t>
            </a:r>
            <a:r>
              <a:rPr lang="en-US" altLang="zh-CN" dirty="0"/>
              <a:t>PSW/Flags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互联：总线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D573BD-253A-4437-B8AF-C54926892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98406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BFD19-F4AF-4CF9-A4F1-7BABB1CA0D7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48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一、运算器的三种基本结构</a:t>
            </a:r>
          </a:p>
        </p:txBody>
      </p:sp>
      <p:graphicFrame>
        <p:nvGraphicFramePr>
          <p:cNvPr id="1483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22323"/>
              </p:ext>
            </p:extLst>
          </p:nvPr>
        </p:nvGraphicFramePr>
        <p:xfrm>
          <a:off x="395288" y="668338"/>
          <a:ext cx="3770312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941" name="Visio" r:id="rId3" imgW="2143247" imgH="1485852" progId="Visio.Drawing.11">
                  <p:embed/>
                </p:oleObj>
              </mc:Choice>
              <mc:Fallback>
                <p:oleObj name="Visio" r:id="rId3" imgW="2143247" imgH="1485852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68338"/>
                        <a:ext cx="3770312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782" name="Object 6"/>
          <p:cNvGraphicFramePr>
            <a:graphicFrameLocks noChangeAspect="1"/>
          </p:cNvGraphicFramePr>
          <p:nvPr/>
        </p:nvGraphicFramePr>
        <p:xfrm>
          <a:off x="5335588" y="542925"/>
          <a:ext cx="3389312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942" name="Visio" r:id="rId5" imgW="1936923" imgH="1678025" progId="Visio.Drawing.11">
                  <p:embed/>
                </p:oleObj>
              </mc:Choice>
              <mc:Fallback>
                <p:oleObj name="Visio" r:id="rId5" imgW="1936923" imgH="1678025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542925"/>
                        <a:ext cx="3389312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783" name="Object 7"/>
          <p:cNvGraphicFramePr>
            <a:graphicFrameLocks noChangeAspect="1"/>
          </p:cNvGraphicFramePr>
          <p:nvPr/>
        </p:nvGraphicFramePr>
        <p:xfrm>
          <a:off x="539750" y="3716338"/>
          <a:ext cx="3671888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943" name="Visio" r:id="rId7" imgW="1857934" imgH="1382425" progId="Visio.Drawing.11">
                  <p:embed/>
                </p:oleObj>
              </mc:Choice>
              <mc:Fallback>
                <p:oleObj name="Visio" r:id="rId7" imgW="1857934" imgH="1382425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16338"/>
                        <a:ext cx="3671888" cy="250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3784" name="Object 8"/>
          <p:cNvGraphicFramePr>
            <a:graphicFrameLocks noChangeAspect="1"/>
          </p:cNvGraphicFramePr>
          <p:nvPr/>
        </p:nvGraphicFramePr>
        <p:xfrm>
          <a:off x="4594225" y="3716338"/>
          <a:ext cx="4081463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944" name="Visio" r:id="rId9" imgW="2206914" imgH="1561970" progId="Visio.Drawing.11">
                  <p:embed/>
                </p:oleObj>
              </mc:Choice>
              <mc:Fallback>
                <p:oleObj name="Visio" r:id="rId9" imgW="2206914" imgH="156197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272"/>
                      <a:stretch>
                        <a:fillRect/>
                      </a:stretch>
                    </p:blipFill>
                    <p:spPr bwMode="auto">
                      <a:xfrm>
                        <a:off x="4594225" y="3716338"/>
                        <a:ext cx="4081463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3786" name="Text Box 10"/>
          <p:cNvSpPr txBox="1">
            <a:spLocks noChangeArrowheads="1"/>
          </p:cNvSpPr>
          <p:nvPr/>
        </p:nvSpPr>
        <p:spPr bwMode="auto">
          <a:xfrm>
            <a:off x="971550" y="3068638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单总线结构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1</a:t>
            </a:r>
          </a:p>
        </p:txBody>
      </p:sp>
      <p:sp>
        <p:nvSpPr>
          <p:cNvPr id="1483787" name="Text Box 11"/>
          <p:cNvSpPr txBox="1">
            <a:spLocks noChangeArrowheads="1"/>
          </p:cNvSpPr>
          <p:nvPr/>
        </p:nvSpPr>
        <p:spPr bwMode="auto">
          <a:xfrm>
            <a:off x="5508625" y="3187700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单总线结构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</a:t>
            </a:r>
          </a:p>
        </p:txBody>
      </p:sp>
      <p:sp>
        <p:nvSpPr>
          <p:cNvPr id="1483788" name="Text Box 12"/>
          <p:cNvSpPr txBox="1">
            <a:spLocks noChangeArrowheads="1"/>
          </p:cNvSpPr>
          <p:nvPr/>
        </p:nvSpPr>
        <p:spPr bwMode="auto">
          <a:xfrm>
            <a:off x="1042988" y="6067425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双总线结构</a:t>
            </a:r>
            <a:endParaRPr lang="en-US" altLang="zh-CN" sz="240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83789" name="Text Box 13"/>
          <p:cNvSpPr txBox="1">
            <a:spLocks noChangeArrowheads="1"/>
          </p:cNvSpPr>
          <p:nvPr/>
        </p:nvSpPr>
        <p:spPr bwMode="auto">
          <a:xfrm>
            <a:off x="5508625" y="6067425"/>
            <a:ext cx="24479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三总线结构</a:t>
            </a:r>
            <a:endParaRPr lang="en-US" altLang="zh-CN" sz="240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FF00427E-5490-40F9-AF39-63283FD26A3F}"/>
              </a:ext>
            </a:extLst>
          </p:cNvPr>
          <p:cNvSpPr/>
          <p:nvPr/>
        </p:nvSpPr>
        <p:spPr bwMode="auto">
          <a:xfrm>
            <a:off x="4244335" y="2971382"/>
            <a:ext cx="1291629" cy="1053349"/>
          </a:xfrm>
          <a:prstGeom prst="cloudCallout">
            <a:avLst>
              <a:gd name="adj1" fmla="val 25139"/>
              <a:gd name="adj2" fmla="val 850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宋体" charset="-122"/>
              </a:rPr>
              <a:t>速度快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165F2A-C9CE-4A82-93EA-0FCCE2D80B94}"/>
              </a:ext>
            </a:extLst>
          </p:cNvPr>
          <p:cNvGrpSpPr/>
          <p:nvPr/>
        </p:nvGrpSpPr>
        <p:grpSpPr>
          <a:xfrm>
            <a:off x="4355976" y="473684"/>
            <a:ext cx="1458151" cy="1535174"/>
            <a:chOff x="4355976" y="473684"/>
            <a:chExt cx="1458151" cy="1535174"/>
          </a:xfrm>
        </p:grpSpPr>
        <p:sp>
          <p:nvSpPr>
            <p:cNvPr id="2" name="思想气泡: 云 1">
              <a:extLst>
                <a:ext uri="{FF2B5EF4-FFF2-40B4-BE49-F238E27FC236}">
                  <a16:creationId xmlns:a16="http://schemas.microsoft.com/office/drawing/2014/main" id="{6ECE6C0A-1DEF-426E-9FA8-2F3065C339B1}"/>
                </a:ext>
              </a:extLst>
            </p:cNvPr>
            <p:cNvSpPr/>
            <p:nvPr/>
          </p:nvSpPr>
          <p:spPr bwMode="auto">
            <a:xfrm>
              <a:off x="4355976" y="473684"/>
              <a:ext cx="1458151" cy="1155116"/>
            </a:xfrm>
            <a:prstGeom prst="cloudCallout">
              <a:avLst>
                <a:gd name="adj1" fmla="val -50587"/>
                <a:gd name="adj2" fmla="val 785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FF6600"/>
                  </a:solidFill>
                  <a:effectLst/>
                  <a:latin typeface="Times New Roman" pitchFamily="18" charset="0"/>
                  <a:ea typeface="宋体" charset="-122"/>
                </a:rPr>
                <a:t>控制简单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78A6E1F-91F2-4D6A-A43D-D1D1EBF171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35588" y="1562374"/>
              <a:ext cx="191170" cy="1911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CC6C223-E7E5-4FE2-A41D-CD81D0AE26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96157" y="1771254"/>
              <a:ext cx="127670" cy="12767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BF1859C-BEDC-4E36-A7AB-FF85F9E07F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3351" y="1943894"/>
              <a:ext cx="64964" cy="64964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53CD98D9-8053-403A-97DF-DAB291B5D5FD}"/>
              </a:ext>
            </a:extLst>
          </p:cNvPr>
          <p:cNvSpPr/>
          <p:nvPr/>
        </p:nvSpPr>
        <p:spPr bwMode="auto">
          <a:xfrm>
            <a:off x="3541936" y="1052736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992DD8-8DCD-4F50-A990-5C51B79D22AA}"/>
              </a:ext>
            </a:extLst>
          </p:cNvPr>
          <p:cNvSpPr/>
          <p:nvPr/>
        </p:nvSpPr>
        <p:spPr bwMode="auto">
          <a:xfrm>
            <a:off x="3541936" y="1424180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9F2564-AE84-4740-A737-448DFB390D35}"/>
              </a:ext>
            </a:extLst>
          </p:cNvPr>
          <p:cNvSpPr/>
          <p:nvPr/>
        </p:nvSpPr>
        <p:spPr bwMode="auto">
          <a:xfrm>
            <a:off x="603682" y="2363909"/>
            <a:ext cx="1047565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ED66B8-869B-4C07-A2F1-3011A1962A48}"/>
              </a:ext>
            </a:extLst>
          </p:cNvPr>
          <p:cNvSpPr/>
          <p:nvPr/>
        </p:nvSpPr>
        <p:spPr bwMode="auto">
          <a:xfrm>
            <a:off x="1873187" y="2363909"/>
            <a:ext cx="1029811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Y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707E2F-7E32-48E5-928D-36D0269CA0D3}"/>
              </a:ext>
            </a:extLst>
          </p:cNvPr>
          <p:cNvSpPr/>
          <p:nvPr/>
        </p:nvSpPr>
        <p:spPr bwMode="auto">
          <a:xfrm>
            <a:off x="8115178" y="970046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967071-69C9-47CD-81BE-37306AE1A878}"/>
              </a:ext>
            </a:extLst>
          </p:cNvPr>
          <p:cNvSpPr/>
          <p:nvPr/>
        </p:nvSpPr>
        <p:spPr bwMode="auto">
          <a:xfrm>
            <a:off x="8115178" y="1341490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18C4103-0121-4EE5-B545-B30D0EA2145F}"/>
              </a:ext>
            </a:extLst>
          </p:cNvPr>
          <p:cNvSpPr/>
          <p:nvPr/>
        </p:nvSpPr>
        <p:spPr bwMode="auto">
          <a:xfrm>
            <a:off x="5395452" y="2515738"/>
            <a:ext cx="1209534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X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567B3AC-9635-45BE-BDF5-307D32626CD4}"/>
              </a:ext>
            </a:extLst>
          </p:cNvPr>
          <p:cNvSpPr/>
          <p:nvPr/>
        </p:nvSpPr>
        <p:spPr bwMode="auto">
          <a:xfrm>
            <a:off x="6030189" y="896203"/>
            <a:ext cx="1205112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681AFD-1AAB-4148-A3E3-03379C2E6CA8}"/>
              </a:ext>
            </a:extLst>
          </p:cNvPr>
          <p:cNvSpPr/>
          <p:nvPr/>
        </p:nvSpPr>
        <p:spPr bwMode="auto">
          <a:xfrm>
            <a:off x="6921114" y="4209504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2EDED29-D9DC-4F06-9F9F-88B2E4C3D2FD}"/>
              </a:ext>
            </a:extLst>
          </p:cNvPr>
          <p:cNvSpPr/>
          <p:nvPr/>
        </p:nvSpPr>
        <p:spPr bwMode="auto">
          <a:xfrm>
            <a:off x="6921114" y="4580948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9A0567-4131-4042-B5AE-EF97A85B1972}"/>
              </a:ext>
            </a:extLst>
          </p:cNvPr>
          <p:cNvSpPr/>
          <p:nvPr/>
        </p:nvSpPr>
        <p:spPr bwMode="auto">
          <a:xfrm>
            <a:off x="6921114" y="4952392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D013DD-7A77-4306-BF66-8886853AC155}"/>
              </a:ext>
            </a:extLst>
          </p:cNvPr>
          <p:cNvSpPr/>
          <p:nvPr/>
        </p:nvSpPr>
        <p:spPr bwMode="auto">
          <a:xfrm>
            <a:off x="1093228" y="4387988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R0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A3FBB88-E6DF-4F11-9D08-318C9EBCEF18}"/>
              </a:ext>
            </a:extLst>
          </p:cNvPr>
          <p:cNvSpPr/>
          <p:nvPr/>
        </p:nvSpPr>
        <p:spPr bwMode="auto">
          <a:xfrm>
            <a:off x="1093228" y="4759432"/>
            <a:ext cx="648469" cy="31831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R1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6C973A-D16E-4902-AC01-9BAEC052E8EA}"/>
              </a:ext>
            </a:extLst>
          </p:cNvPr>
          <p:cNvSpPr/>
          <p:nvPr/>
        </p:nvSpPr>
        <p:spPr bwMode="auto">
          <a:xfrm>
            <a:off x="3295858" y="4580948"/>
            <a:ext cx="321547" cy="918729"/>
          </a:xfrm>
          <a:prstGeom prst="rect">
            <a:avLst/>
          </a:prstGeom>
          <a:solidFill>
            <a:srgbClr val="CCFF99"/>
          </a:solidFill>
          <a:ln w="28575">
            <a:solidFill>
              <a:srgbClr val="0099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Times New Roman" pitchFamily="18" charset="0"/>
                <a:ea typeface="宋体" charset="-122"/>
              </a:rPr>
              <a:t>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EDC0A5-A736-4EE2-BBD1-477C31D55849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一、运算器的三种基本结构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362950" cy="4752975"/>
          </a:xfrm>
        </p:spPr>
        <p:txBody>
          <a:bodyPr/>
          <a:lstStyle/>
          <a:p>
            <a:r>
              <a:rPr lang="zh-CN" altLang="en-US"/>
              <a:t>总线总是</a:t>
            </a:r>
            <a:r>
              <a:rPr lang="zh-CN" altLang="en-US">
                <a:solidFill>
                  <a:srgbClr val="0000FF"/>
                </a:solidFill>
              </a:rPr>
              <a:t>分时</a:t>
            </a:r>
            <a:r>
              <a:rPr lang="zh-CN" altLang="en-US"/>
              <a:t>工作的，任何时侯只允许一个器件将其信号输出加到总线上。多于一个器件必然引起</a:t>
            </a:r>
            <a:r>
              <a:rPr lang="zh-CN" altLang="en-US">
                <a:solidFill>
                  <a:srgbClr val="FF0000"/>
                </a:solidFill>
              </a:rPr>
              <a:t>总线竞争</a:t>
            </a:r>
            <a:r>
              <a:rPr lang="zh-CN" altLang="en-US"/>
              <a:t>。</a:t>
            </a:r>
          </a:p>
          <a:p>
            <a:r>
              <a:rPr lang="zh-CN" altLang="en-US"/>
              <a:t>同一个功能部件一次只能做一件事。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0000FF"/>
                </a:solidFill>
              </a:rPr>
              <a:t>双总线</a:t>
            </a:r>
            <a:r>
              <a:rPr lang="zh-CN" altLang="en-US"/>
              <a:t>及</a:t>
            </a:r>
            <a:r>
              <a:rPr lang="zh-CN" altLang="en-US">
                <a:solidFill>
                  <a:srgbClr val="0000FF"/>
                </a:solidFill>
              </a:rPr>
              <a:t>三总线</a:t>
            </a:r>
            <a:r>
              <a:rPr lang="zh-CN" altLang="en-US"/>
              <a:t>结构的运算器中需要</a:t>
            </a:r>
            <a:r>
              <a:rPr lang="zh-CN" altLang="en-US">
                <a:solidFill>
                  <a:srgbClr val="FF0000"/>
                </a:solidFill>
              </a:rPr>
              <a:t>多端口器件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9FE97-7774-415A-8836-4FF1DC25DAA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48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二、运算器实例</a:t>
            </a:r>
            <a:endParaRPr lang="zh-CN" altLang="en-US" dirty="0">
              <a:solidFill>
                <a:srgbClr val="CC0000"/>
              </a:solidFill>
            </a:endParaRPr>
          </a:p>
        </p:txBody>
      </p:sp>
      <p:graphicFrame>
        <p:nvGraphicFramePr>
          <p:cNvPr id="1485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12557"/>
              </p:ext>
            </p:extLst>
          </p:nvPr>
        </p:nvGraphicFramePr>
        <p:xfrm>
          <a:off x="252413" y="517525"/>
          <a:ext cx="8712200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68" name="Visio" r:id="rId3" imgW="4705446" imgH="3124170" progId="Visio.Drawing.11">
                  <p:embed/>
                </p:oleObj>
              </mc:Choice>
              <mc:Fallback>
                <p:oleObj name="Visio" r:id="rId3" imgW="4705446" imgH="312417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517525"/>
                        <a:ext cx="8712200" cy="593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2CEF6A87-6586-4CE6-B98E-BC22C0E36E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8701" y="5314210"/>
            <a:ext cx="829787" cy="11657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C9420-E608-4195-9A36-3739930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二、移位运算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0D31D-CFA0-4D3F-AE26-4EBA887C33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26" name="AutoShape 55">
            <a:extLst>
              <a:ext uri="{FF2B5EF4-FFF2-40B4-BE49-F238E27FC236}">
                <a16:creationId xmlns:a16="http://schemas.microsoft.com/office/drawing/2014/main" id="{075F3C25-5543-4B10-91A0-3CEF94F3A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789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5129D69E-07A4-40EF-BDF2-9CE138899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776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8" name="AutoShape 57">
            <a:extLst>
              <a:ext uri="{FF2B5EF4-FFF2-40B4-BE49-F238E27FC236}">
                <a16:creationId xmlns:a16="http://schemas.microsoft.com/office/drawing/2014/main" id="{FA0CE835-81E3-4331-B74D-29F06B57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176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9" name="AutoShape 58">
            <a:extLst>
              <a:ext uri="{FF2B5EF4-FFF2-40B4-BE49-F238E27FC236}">
                <a16:creationId xmlns:a16="http://schemas.microsoft.com/office/drawing/2014/main" id="{26A75FE9-8575-4A21-AAEA-CE249F78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976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0" name="AutoShape 59">
            <a:extLst>
              <a:ext uri="{FF2B5EF4-FFF2-40B4-BE49-F238E27FC236}">
                <a16:creationId xmlns:a16="http://schemas.microsoft.com/office/drawing/2014/main" id="{D08A7273-FE19-4486-9E54-40BA33D2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364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1" name="AutoShape 60">
            <a:extLst>
              <a:ext uri="{FF2B5EF4-FFF2-40B4-BE49-F238E27FC236}">
                <a16:creationId xmlns:a16="http://schemas.microsoft.com/office/drawing/2014/main" id="{935A2B4B-D72A-47DD-832E-A0F0F117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576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2" name="AutoShape 61">
            <a:extLst>
              <a:ext uri="{FF2B5EF4-FFF2-40B4-BE49-F238E27FC236}">
                <a16:creationId xmlns:a16="http://schemas.microsoft.com/office/drawing/2014/main" id="{ED2707F5-90DE-4FCF-914F-B8FDE92A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964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3" name="AutoShape 62">
            <a:extLst>
              <a:ext uri="{FF2B5EF4-FFF2-40B4-BE49-F238E27FC236}">
                <a16:creationId xmlns:a16="http://schemas.microsoft.com/office/drawing/2014/main" id="{42E51407-EB76-4E0E-A595-4B3B396C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764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4" name="AutoShape 63">
            <a:extLst>
              <a:ext uri="{FF2B5EF4-FFF2-40B4-BE49-F238E27FC236}">
                <a16:creationId xmlns:a16="http://schemas.microsoft.com/office/drawing/2014/main" id="{F43BA8DA-F6D1-432B-B874-C60B368A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51" y="66876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5" name="Text Box 73">
            <a:extLst>
              <a:ext uri="{FF2B5EF4-FFF2-40B4-BE49-F238E27FC236}">
                <a16:creationId xmlns:a16="http://schemas.microsoft.com/office/drawing/2014/main" id="{9F374B13-976D-4FA4-9223-AB8DDDEE7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826" y="740197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0</a:t>
            </a:r>
          </a:p>
        </p:txBody>
      </p:sp>
      <p:sp>
        <p:nvSpPr>
          <p:cNvPr id="37" name="Line 75">
            <a:extLst>
              <a:ext uri="{FF2B5EF4-FFF2-40B4-BE49-F238E27FC236}">
                <a16:creationId xmlns:a16="http://schemas.microsoft.com/office/drawing/2014/main" id="{A9359EEC-BC52-41DC-8908-BE4F1BCA54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16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" name="Line 76">
            <a:extLst>
              <a:ext uri="{FF2B5EF4-FFF2-40B4-BE49-F238E27FC236}">
                <a16:creationId xmlns:a16="http://schemas.microsoft.com/office/drawing/2014/main" id="{B1025BCB-CA67-4837-A83F-5588A1264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98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9" name="Line 77">
            <a:extLst>
              <a:ext uri="{FF2B5EF4-FFF2-40B4-BE49-F238E27FC236}">
                <a16:creationId xmlns:a16="http://schemas.microsoft.com/office/drawing/2014/main" id="{A675718A-F8D5-42F6-A9A9-6CE9E1CFE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80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0" name="Line 78">
            <a:extLst>
              <a:ext uri="{FF2B5EF4-FFF2-40B4-BE49-F238E27FC236}">
                <a16:creationId xmlns:a16="http://schemas.microsoft.com/office/drawing/2014/main" id="{6287025D-CD9E-4388-A7FE-91359023F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62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1" name="Line 79">
            <a:extLst>
              <a:ext uri="{FF2B5EF4-FFF2-40B4-BE49-F238E27FC236}">
                <a16:creationId xmlns:a16="http://schemas.microsoft.com/office/drawing/2014/main" id="{BA51E523-0326-439E-8561-74EBA8981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4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2" name="Line 80">
            <a:extLst>
              <a:ext uri="{FF2B5EF4-FFF2-40B4-BE49-F238E27FC236}">
                <a16:creationId xmlns:a16="http://schemas.microsoft.com/office/drawing/2014/main" id="{12B8934A-3DA2-4C6B-A392-D6F8358C4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6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3" name="Line 81">
            <a:extLst>
              <a:ext uri="{FF2B5EF4-FFF2-40B4-BE49-F238E27FC236}">
                <a16:creationId xmlns:a16="http://schemas.microsoft.com/office/drawing/2014/main" id="{451813A6-B779-4C94-B460-1D50AFE8A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0889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4" name="Line 82">
            <a:extLst>
              <a:ext uri="{FF2B5EF4-FFF2-40B4-BE49-F238E27FC236}">
                <a16:creationId xmlns:a16="http://schemas.microsoft.com/office/drawing/2014/main" id="{56F8FE9C-FE6D-48A2-A532-CD2C9D426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014" y="957685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5" name="Line 83">
            <a:extLst>
              <a:ext uri="{FF2B5EF4-FFF2-40B4-BE49-F238E27FC236}">
                <a16:creationId xmlns:a16="http://schemas.microsoft.com/office/drawing/2014/main" id="{EFBF651C-530D-4123-B6CA-84F2F9B0C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076" y="957685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6" name="Text Box 87">
            <a:extLst>
              <a:ext uri="{FF2B5EF4-FFF2-40B4-BE49-F238E27FC236}">
                <a16:creationId xmlns:a16="http://schemas.microsoft.com/office/drawing/2014/main" id="{59399DD7-32A8-41AE-87BD-6DB68C5C8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548680"/>
            <a:ext cx="2040301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逻辑左移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/</a:t>
            </a:r>
          </a:p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算术左移：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7" name="AutoShape 4">
            <a:extLst>
              <a:ext uri="{FF2B5EF4-FFF2-40B4-BE49-F238E27FC236}">
                <a16:creationId xmlns:a16="http://schemas.microsoft.com/office/drawing/2014/main" id="{45789A0B-0F36-4ED0-B651-59B8F8D8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376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8" name="AutoShape 13">
            <a:extLst>
              <a:ext uri="{FF2B5EF4-FFF2-40B4-BE49-F238E27FC236}">
                <a16:creationId xmlns:a16="http://schemas.microsoft.com/office/drawing/2014/main" id="{D58D76BA-B301-4101-968D-266D63CC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314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9" name="AutoShape 14">
            <a:extLst>
              <a:ext uri="{FF2B5EF4-FFF2-40B4-BE49-F238E27FC236}">
                <a16:creationId xmlns:a16="http://schemas.microsoft.com/office/drawing/2014/main" id="{9762C3C5-1E46-419F-9D29-248F69D1E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764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0" name="AutoShape 15">
            <a:extLst>
              <a:ext uri="{FF2B5EF4-FFF2-40B4-BE49-F238E27FC236}">
                <a16:creationId xmlns:a16="http://schemas.microsoft.com/office/drawing/2014/main" id="{90CB1BAD-5F08-496B-9B4D-F776A620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564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1" name="AutoShape 16">
            <a:extLst>
              <a:ext uri="{FF2B5EF4-FFF2-40B4-BE49-F238E27FC236}">
                <a16:creationId xmlns:a16="http://schemas.microsoft.com/office/drawing/2014/main" id="{ED999BC0-DD31-41D3-8B98-E4CC4477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51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2" name="AutoShape 17">
            <a:extLst>
              <a:ext uri="{FF2B5EF4-FFF2-40B4-BE49-F238E27FC236}">
                <a16:creationId xmlns:a16="http://schemas.microsoft.com/office/drawing/2014/main" id="{AB86BFFF-5301-49B4-919B-9BA8F96F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164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3" name="AutoShape 18">
            <a:extLst>
              <a:ext uri="{FF2B5EF4-FFF2-40B4-BE49-F238E27FC236}">
                <a16:creationId xmlns:a16="http://schemas.microsoft.com/office/drawing/2014/main" id="{B7741F17-69F5-4CA0-A867-C95797C6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551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4" name="AutoShape 19">
            <a:extLst>
              <a:ext uri="{FF2B5EF4-FFF2-40B4-BE49-F238E27FC236}">
                <a16:creationId xmlns:a16="http://schemas.microsoft.com/office/drawing/2014/main" id="{84B370CF-62AB-4927-ACAE-6FACCB054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51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5" name="AutoShape 20">
            <a:extLst>
              <a:ext uri="{FF2B5EF4-FFF2-40B4-BE49-F238E27FC236}">
                <a16:creationId xmlns:a16="http://schemas.microsoft.com/office/drawing/2014/main" id="{29ECF870-ABC7-4519-857B-DDCCDD1D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739" y="141277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1E9CB9AC-153C-43DA-B6DB-D94EE75E6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8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2912EA40-1277-4795-8246-02F849D7F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84A54403-20BD-4045-899D-EF4D9D352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4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9" name="Line 24">
            <a:extLst>
              <a:ext uri="{FF2B5EF4-FFF2-40B4-BE49-F238E27FC236}">
                <a16:creationId xmlns:a16="http://schemas.microsoft.com/office/drawing/2014/main" id="{B04B7E08-A4AE-4BD5-92F8-B3F7B0748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0" name="Line 25">
            <a:extLst>
              <a:ext uri="{FF2B5EF4-FFF2-40B4-BE49-F238E27FC236}">
                <a16:creationId xmlns:a16="http://schemas.microsoft.com/office/drawing/2014/main" id="{7520F665-D3A6-4450-998E-6506BF2D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0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1" name="Line 26">
            <a:extLst>
              <a:ext uri="{FF2B5EF4-FFF2-40B4-BE49-F238E27FC236}">
                <a16:creationId xmlns:a16="http://schemas.microsoft.com/office/drawing/2014/main" id="{D0848FBF-1B21-4627-A41C-0E41528D2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8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2" name="Line 27">
            <a:extLst>
              <a:ext uri="{FF2B5EF4-FFF2-40B4-BE49-F238E27FC236}">
                <a16:creationId xmlns:a16="http://schemas.microsoft.com/office/drawing/2014/main" id="{9E079FA3-C607-471D-AC07-012BCA6BE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64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3" name="Line 28">
            <a:extLst>
              <a:ext uri="{FF2B5EF4-FFF2-40B4-BE49-F238E27FC236}">
                <a16:creationId xmlns:a16="http://schemas.microsoft.com/office/drawing/2014/main" id="{42FC5042-78D1-4A0E-8644-7FE03A068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051" y="1701701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4" name="Line 29">
            <a:extLst>
              <a:ext uri="{FF2B5EF4-FFF2-40B4-BE49-F238E27FC236}">
                <a16:creationId xmlns:a16="http://schemas.microsoft.com/office/drawing/2014/main" id="{6B03A018-CE5F-46CA-9DC2-2BDF3CEDE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476" y="170170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4FEF73E3-27E0-4C25-92F5-87135B66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676" y="1485801"/>
            <a:ext cx="50323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0</a:t>
            </a:r>
          </a:p>
        </p:txBody>
      </p:sp>
      <p:sp>
        <p:nvSpPr>
          <p:cNvPr id="67" name="AutoShape 32">
            <a:extLst>
              <a:ext uri="{FF2B5EF4-FFF2-40B4-BE49-F238E27FC236}">
                <a16:creationId xmlns:a16="http://schemas.microsoft.com/office/drawing/2014/main" id="{82C20BE9-52A7-4915-8D5E-D31ED1A1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376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8" name="AutoShape 33">
            <a:extLst>
              <a:ext uri="{FF2B5EF4-FFF2-40B4-BE49-F238E27FC236}">
                <a16:creationId xmlns:a16="http://schemas.microsoft.com/office/drawing/2014/main" id="{B6921370-D968-464A-BB39-0FDE6691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314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9" name="AutoShape 34">
            <a:extLst>
              <a:ext uri="{FF2B5EF4-FFF2-40B4-BE49-F238E27FC236}">
                <a16:creationId xmlns:a16="http://schemas.microsoft.com/office/drawing/2014/main" id="{702442CC-0B98-47D1-8C73-695C163F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764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0" name="AutoShape 35">
            <a:extLst>
              <a:ext uri="{FF2B5EF4-FFF2-40B4-BE49-F238E27FC236}">
                <a16:creationId xmlns:a16="http://schemas.microsoft.com/office/drawing/2014/main" id="{4D573568-608C-43B9-A663-C566014B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564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1" name="AutoShape 36">
            <a:extLst>
              <a:ext uri="{FF2B5EF4-FFF2-40B4-BE49-F238E27FC236}">
                <a16:creationId xmlns:a16="http://schemas.microsoft.com/office/drawing/2014/main" id="{A0DBBE87-0A37-463C-97AE-BE223B58B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951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2" name="AutoShape 37">
            <a:extLst>
              <a:ext uri="{FF2B5EF4-FFF2-40B4-BE49-F238E27FC236}">
                <a16:creationId xmlns:a16="http://schemas.microsoft.com/office/drawing/2014/main" id="{BD5A0664-75C9-4461-8174-A96EDA59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164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3" name="AutoShape 38">
            <a:extLst>
              <a:ext uri="{FF2B5EF4-FFF2-40B4-BE49-F238E27FC236}">
                <a16:creationId xmlns:a16="http://schemas.microsoft.com/office/drawing/2014/main" id="{23E8962A-A90C-4E63-9CE4-145B2E0FC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551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4" name="AutoShape 39">
            <a:extLst>
              <a:ext uri="{FF2B5EF4-FFF2-40B4-BE49-F238E27FC236}">
                <a16:creationId xmlns:a16="http://schemas.microsoft.com/office/drawing/2014/main" id="{E0FA126E-2754-48F1-8324-C189616C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51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5" name="AutoShape 40">
            <a:extLst>
              <a:ext uri="{FF2B5EF4-FFF2-40B4-BE49-F238E27FC236}">
                <a16:creationId xmlns:a16="http://schemas.microsoft.com/office/drawing/2014/main" id="{ED4F6BC4-68A1-4132-8A0D-D13ABE86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739" y="2210538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6" name="Line 41">
            <a:extLst>
              <a:ext uri="{FF2B5EF4-FFF2-40B4-BE49-F238E27FC236}">
                <a16:creationId xmlns:a16="http://schemas.microsoft.com/office/drawing/2014/main" id="{887B7372-DE8A-4838-B219-797366FDC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8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7" name="Line 42">
            <a:extLst>
              <a:ext uri="{FF2B5EF4-FFF2-40B4-BE49-F238E27FC236}">
                <a16:creationId xmlns:a16="http://schemas.microsoft.com/office/drawing/2014/main" id="{77F6D436-1B60-40BD-AE03-C377B5946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8" name="Line 43">
            <a:extLst>
              <a:ext uri="{FF2B5EF4-FFF2-40B4-BE49-F238E27FC236}">
                <a16:creationId xmlns:a16="http://schemas.microsoft.com/office/drawing/2014/main" id="{24764499-5BD2-402B-87A0-E3DC3E174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4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9" name="Line 44">
            <a:extLst>
              <a:ext uri="{FF2B5EF4-FFF2-40B4-BE49-F238E27FC236}">
                <a16:creationId xmlns:a16="http://schemas.microsoft.com/office/drawing/2014/main" id="{71C44EA2-4D6A-4A45-B784-DDD9FFEB7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0" name="Line 45">
            <a:extLst>
              <a:ext uri="{FF2B5EF4-FFF2-40B4-BE49-F238E27FC236}">
                <a16:creationId xmlns:a16="http://schemas.microsoft.com/office/drawing/2014/main" id="{99D31505-2A80-4D43-950D-452FC2B4D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0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1" name="Line 46">
            <a:extLst>
              <a:ext uri="{FF2B5EF4-FFF2-40B4-BE49-F238E27FC236}">
                <a16:creationId xmlns:a16="http://schemas.microsoft.com/office/drawing/2014/main" id="{6FD6F737-CB52-4F3D-81FE-924670C50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68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2" name="Line 47">
            <a:extLst>
              <a:ext uri="{FF2B5EF4-FFF2-40B4-BE49-F238E27FC236}">
                <a16:creationId xmlns:a16="http://schemas.microsoft.com/office/drawing/2014/main" id="{56C9DE82-E103-4D1E-8A8B-C2D9D90F1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64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3" name="Line 48">
            <a:extLst>
              <a:ext uri="{FF2B5EF4-FFF2-40B4-BE49-F238E27FC236}">
                <a16:creationId xmlns:a16="http://schemas.microsoft.com/office/drawing/2014/main" id="{61688C35-F2D5-4438-8211-4E0CB9AF8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051" y="2499463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4" name="Line 49">
            <a:extLst>
              <a:ext uri="{FF2B5EF4-FFF2-40B4-BE49-F238E27FC236}">
                <a16:creationId xmlns:a16="http://schemas.microsoft.com/office/drawing/2014/main" id="{85A2FDAE-5EC5-441A-83E9-F0DDAD30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476" y="2499463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6" name="Line 52">
            <a:extLst>
              <a:ext uri="{FF2B5EF4-FFF2-40B4-BE49-F238E27FC236}">
                <a16:creationId xmlns:a16="http://schemas.microsoft.com/office/drawing/2014/main" id="{A9C1EF15-9C70-47F2-9005-C556EA9E3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7864" y="2499463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7" name="Line 53">
            <a:extLst>
              <a:ext uri="{FF2B5EF4-FFF2-40B4-BE49-F238E27FC236}">
                <a16:creationId xmlns:a16="http://schemas.microsoft.com/office/drawing/2014/main" id="{D2FC21DA-1204-441C-B6FA-8A1165BAD6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4476" y="2931263"/>
            <a:ext cx="433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8" name="Line 54">
            <a:extLst>
              <a:ext uri="{FF2B5EF4-FFF2-40B4-BE49-F238E27FC236}">
                <a16:creationId xmlns:a16="http://schemas.microsoft.com/office/drawing/2014/main" id="{9A2029AA-791A-47B6-92D2-AC09B0C39F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4476" y="2499463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9" name="Text Box 85">
            <a:extLst>
              <a:ext uri="{FF2B5EF4-FFF2-40B4-BE49-F238E27FC236}">
                <a16:creationId xmlns:a16="http://schemas.microsoft.com/office/drawing/2014/main" id="{CEC04B39-D2BA-4A9F-8792-0AD2C749D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1394252"/>
            <a:ext cx="2040208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逻辑右移：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0" name="Text Box 86">
            <a:extLst>
              <a:ext uri="{FF2B5EF4-FFF2-40B4-BE49-F238E27FC236}">
                <a16:creationId xmlns:a16="http://schemas.microsoft.com/office/drawing/2014/main" id="{C3252B03-0C5F-4599-B1C8-7019013A7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2266196"/>
            <a:ext cx="2040300" cy="5191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算术右移：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C8D530E-DE7F-4A7C-8241-A638370D4357}"/>
              </a:ext>
            </a:extLst>
          </p:cNvPr>
          <p:cNvSpPr/>
          <p:nvPr/>
        </p:nvSpPr>
        <p:spPr>
          <a:xfrm>
            <a:off x="7327537" y="2311341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EE4BE43-8121-4424-A09F-98B5FBA5A893}"/>
              </a:ext>
            </a:extLst>
          </p:cNvPr>
          <p:cNvSpPr/>
          <p:nvPr/>
        </p:nvSpPr>
        <p:spPr>
          <a:xfrm>
            <a:off x="2652938" y="757563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5BC7DCB-0815-4D6C-8983-F66ED7F6F196}"/>
              </a:ext>
            </a:extLst>
          </p:cNvPr>
          <p:cNvSpPr/>
          <p:nvPr/>
        </p:nvSpPr>
        <p:spPr>
          <a:xfrm>
            <a:off x="7327537" y="150952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20" name="AutoShape 4">
            <a:extLst>
              <a:ext uri="{FF2B5EF4-FFF2-40B4-BE49-F238E27FC236}">
                <a16:creationId xmlns:a16="http://schemas.microsoft.com/office/drawing/2014/main" id="{F9D1CA8A-5F87-4662-B693-192537C12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81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1" name="AutoShape 5">
            <a:extLst>
              <a:ext uri="{FF2B5EF4-FFF2-40B4-BE49-F238E27FC236}">
                <a16:creationId xmlns:a16="http://schemas.microsoft.com/office/drawing/2014/main" id="{5B2A76DA-50F6-408F-89F3-A274187B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69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2" name="AutoShape 6">
            <a:extLst>
              <a:ext uri="{FF2B5EF4-FFF2-40B4-BE49-F238E27FC236}">
                <a16:creationId xmlns:a16="http://schemas.microsoft.com/office/drawing/2014/main" id="{3CF00E4A-1B5E-4921-99F5-2998F607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69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3" name="AutoShape 7">
            <a:extLst>
              <a:ext uri="{FF2B5EF4-FFF2-40B4-BE49-F238E27FC236}">
                <a16:creationId xmlns:a16="http://schemas.microsoft.com/office/drawing/2014/main" id="{4FA2D3DC-6209-4AA6-8D4C-91626FB9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69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4" name="AutoShape 8">
            <a:extLst>
              <a:ext uri="{FF2B5EF4-FFF2-40B4-BE49-F238E27FC236}">
                <a16:creationId xmlns:a16="http://schemas.microsoft.com/office/drawing/2014/main" id="{1DA083A4-3285-4FBF-AED9-CA0A3830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56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5" name="AutoShape 9">
            <a:extLst>
              <a:ext uri="{FF2B5EF4-FFF2-40B4-BE49-F238E27FC236}">
                <a16:creationId xmlns:a16="http://schemas.microsoft.com/office/drawing/2014/main" id="{F239598F-55EB-48C3-B644-26D3CAC1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69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5A2F3050-AD60-4A9B-8831-50A75A87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56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7" name="AutoShape 11">
            <a:extLst>
              <a:ext uri="{FF2B5EF4-FFF2-40B4-BE49-F238E27FC236}">
                <a16:creationId xmlns:a16="http://schemas.microsoft.com/office/drawing/2014/main" id="{67C1F017-7E41-4996-9F51-8D81B7BA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56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8" name="AutoShape 12">
            <a:extLst>
              <a:ext uri="{FF2B5EF4-FFF2-40B4-BE49-F238E27FC236}">
                <a16:creationId xmlns:a16="http://schemas.microsoft.com/office/drawing/2014/main" id="{1C9E4FD6-84EB-4084-B581-61587ACD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244" y="3130737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0" name="Line 16">
            <a:extLst>
              <a:ext uri="{FF2B5EF4-FFF2-40B4-BE49-F238E27FC236}">
                <a16:creationId xmlns:a16="http://schemas.microsoft.com/office/drawing/2014/main" id="{13E49598-C093-4DD9-B9C6-F8FE9FB82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57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1" name="Line 17">
            <a:extLst>
              <a:ext uri="{FF2B5EF4-FFF2-40B4-BE49-F238E27FC236}">
                <a16:creationId xmlns:a16="http://schemas.microsoft.com/office/drawing/2014/main" id="{17EE5C6E-6A9B-495D-9E8F-1CE8FA508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39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2" name="Line 18">
            <a:extLst>
              <a:ext uri="{FF2B5EF4-FFF2-40B4-BE49-F238E27FC236}">
                <a16:creationId xmlns:a16="http://schemas.microsoft.com/office/drawing/2014/main" id="{F01DC0EB-53EA-4C2F-B153-11D59B0AE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3" name="Line 19">
            <a:extLst>
              <a:ext uri="{FF2B5EF4-FFF2-40B4-BE49-F238E27FC236}">
                <a16:creationId xmlns:a16="http://schemas.microsoft.com/office/drawing/2014/main" id="{F80A9592-1EA9-4461-9C25-55F9FD9EC2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03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4" name="Line 20">
            <a:extLst>
              <a:ext uri="{FF2B5EF4-FFF2-40B4-BE49-F238E27FC236}">
                <a16:creationId xmlns:a16="http://schemas.microsoft.com/office/drawing/2014/main" id="{3D82DA42-C079-4834-9461-B0A34E2F5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85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5" name="Line 21">
            <a:extLst>
              <a:ext uri="{FF2B5EF4-FFF2-40B4-BE49-F238E27FC236}">
                <a16:creationId xmlns:a16="http://schemas.microsoft.com/office/drawing/2014/main" id="{BE0ADF58-43B7-4896-8494-2117AF948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67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6" name="Line 22">
            <a:extLst>
              <a:ext uri="{FF2B5EF4-FFF2-40B4-BE49-F238E27FC236}">
                <a16:creationId xmlns:a16="http://schemas.microsoft.com/office/drawing/2014/main" id="{7398B627-9AEC-4F12-9F2B-4BF3A9BE2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4981" y="3419662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7" name="Line 23">
            <a:extLst>
              <a:ext uri="{FF2B5EF4-FFF2-40B4-BE49-F238E27FC236}">
                <a16:creationId xmlns:a16="http://schemas.microsoft.com/office/drawing/2014/main" id="{FDBF0EDC-2E8D-4670-B9F2-524C8B0AA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4106" y="3419662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8" name="Line 24">
            <a:extLst>
              <a:ext uri="{FF2B5EF4-FFF2-40B4-BE49-F238E27FC236}">
                <a16:creationId xmlns:a16="http://schemas.microsoft.com/office/drawing/2014/main" id="{61B1BB23-C8D9-4469-BC09-BA85B5405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5994" y="3418075"/>
            <a:ext cx="363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9" name="Line 47">
            <a:extLst>
              <a:ext uri="{FF2B5EF4-FFF2-40B4-BE49-F238E27FC236}">
                <a16:creationId xmlns:a16="http://schemas.microsoft.com/office/drawing/2014/main" id="{EE431F83-22D4-4721-AD80-50D052568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0369" y="3803837"/>
            <a:ext cx="3459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0" name="Line 48">
            <a:extLst>
              <a:ext uri="{FF2B5EF4-FFF2-40B4-BE49-F238E27FC236}">
                <a16:creationId xmlns:a16="http://schemas.microsoft.com/office/drawing/2014/main" id="{CA9704A9-C82C-4AFD-81CD-E554CF463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369" y="3443475"/>
            <a:ext cx="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1" name="Line 49">
            <a:extLst>
              <a:ext uri="{FF2B5EF4-FFF2-40B4-BE49-F238E27FC236}">
                <a16:creationId xmlns:a16="http://schemas.microsoft.com/office/drawing/2014/main" id="{A21A1B06-5E05-43B3-B717-A06B9FF12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9531" y="3418075"/>
            <a:ext cx="0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803429D-7AFD-4449-8C93-6B0AE1320A34}"/>
              </a:ext>
            </a:extLst>
          </p:cNvPr>
          <p:cNvSpPr/>
          <p:nvPr/>
        </p:nvSpPr>
        <p:spPr>
          <a:xfrm>
            <a:off x="2650412" y="3233865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43" name="Text Box 86">
            <a:extLst>
              <a:ext uri="{FF2B5EF4-FFF2-40B4-BE49-F238E27FC236}">
                <a16:creationId xmlns:a16="http://schemas.microsoft.com/office/drawing/2014/main" id="{5559EB0A-8308-4E0C-83ED-F841F4F7C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3113350"/>
            <a:ext cx="2043269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不带进位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循环左移：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4" name="AutoShape 25">
            <a:extLst>
              <a:ext uri="{FF2B5EF4-FFF2-40B4-BE49-F238E27FC236}">
                <a16:creationId xmlns:a16="http://schemas.microsoft.com/office/drawing/2014/main" id="{3B05683E-1FBE-458C-A8AE-5FEDB0B3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213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5" name="AutoShape 26">
            <a:extLst>
              <a:ext uri="{FF2B5EF4-FFF2-40B4-BE49-F238E27FC236}">
                <a16:creationId xmlns:a16="http://schemas.microsoft.com/office/drawing/2014/main" id="{42EFD994-EC67-40E6-8E89-9A67D86C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150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6" name="AutoShape 27">
            <a:extLst>
              <a:ext uri="{FF2B5EF4-FFF2-40B4-BE49-F238E27FC236}">
                <a16:creationId xmlns:a16="http://schemas.microsoft.com/office/drawing/2014/main" id="{8FCBA205-10B8-4B99-A9F4-88709435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600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7" name="AutoShape 28">
            <a:extLst>
              <a:ext uri="{FF2B5EF4-FFF2-40B4-BE49-F238E27FC236}">
                <a16:creationId xmlns:a16="http://schemas.microsoft.com/office/drawing/2014/main" id="{2EC7812C-4DA1-460D-9129-F573F114B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0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8" name="AutoShape 29">
            <a:extLst>
              <a:ext uri="{FF2B5EF4-FFF2-40B4-BE49-F238E27FC236}">
                <a16:creationId xmlns:a16="http://schemas.microsoft.com/office/drawing/2014/main" id="{94C06988-AE99-480E-BFA1-353DF077D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88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9" name="AutoShape 30">
            <a:extLst>
              <a:ext uri="{FF2B5EF4-FFF2-40B4-BE49-F238E27FC236}">
                <a16:creationId xmlns:a16="http://schemas.microsoft.com/office/drawing/2014/main" id="{C6523E53-0D68-413F-96D8-A21186BC4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000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0" name="AutoShape 31">
            <a:extLst>
              <a:ext uri="{FF2B5EF4-FFF2-40B4-BE49-F238E27FC236}">
                <a16:creationId xmlns:a16="http://schemas.microsoft.com/office/drawing/2014/main" id="{EADF4E4A-7242-4383-8AEF-75CF8112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388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1" name="AutoShape 32">
            <a:extLst>
              <a:ext uri="{FF2B5EF4-FFF2-40B4-BE49-F238E27FC236}">
                <a16:creationId xmlns:a16="http://schemas.microsoft.com/office/drawing/2014/main" id="{62FEFB02-F29F-49A7-8DEC-88A94621B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88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2" name="AutoShape 33">
            <a:extLst>
              <a:ext uri="{FF2B5EF4-FFF2-40B4-BE49-F238E27FC236}">
                <a16:creationId xmlns:a16="http://schemas.microsoft.com/office/drawing/2014/main" id="{E12CE65B-B5D5-416D-9114-0C63B65E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575" y="407707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3" name="Line 34">
            <a:extLst>
              <a:ext uri="{FF2B5EF4-FFF2-40B4-BE49-F238E27FC236}">
                <a16:creationId xmlns:a16="http://schemas.microsoft.com/office/drawing/2014/main" id="{A71748C3-198B-4C30-A0FC-1B4981CEA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7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4" name="Line 35">
            <a:extLst>
              <a:ext uri="{FF2B5EF4-FFF2-40B4-BE49-F238E27FC236}">
                <a16:creationId xmlns:a16="http://schemas.microsoft.com/office/drawing/2014/main" id="{0064E858-28BB-4538-A803-37DBD0D1F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5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5" name="Line 36">
            <a:extLst>
              <a:ext uri="{FF2B5EF4-FFF2-40B4-BE49-F238E27FC236}">
                <a16:creationId xmlns:a16="http://schemas.microsoft.com/office/drawing/2014/main" id="{C79BB920-1A30-442E-ADFC-79C268CE9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3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6" name="Line 37">
            <a:extLst>
              <a:ext uri="{FF2B5EF4-FFF2-40B4-BE49-F238E27FC236}">
                <a16:creationId xmlns:a16="http://schemas.microsoft.com/office/drawing/2014/main" id="{7C467626-4FEA-4493-8434-59E70902C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1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7" name="Line 38">
            <a:extLst>
              <a:ext uri="{FF2B5EF4-FFF2-40B4-BE49-F238E27FC236}">
                <a16:creationId xmlns:a16="http://schemas.microsoft.com/office/drawing/2014/main" id="{FC4148C5-C576-4C2A-8CEB-029DEA97F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69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8" name="Line 39">
            <a:extLst>
              <a:ext uri="{FF2B5EF4-FFF2-40B4-BE49-F238E27FC236}">
                <a16:creationId xmlns:a16="http://schemas.microsoft.com/office/drawing/2014/main" id="{A4681D91-EE40-4DDD-9DFF-CEEBD6336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7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59" name="Line 40">
            <a:extLst>
              <a:ext uri="{FF2B5EF4-FFF2-40B4-BE49-F238E27FC236}">
                <a16:creationId xmlns:a16="http://schemas.microsoft.com/office/drawing/2014/main" id="{978275AC-7229-4531-A2E7-B0F6A7AD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500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0" name="Line 41">
            <a:extLst>
              <a:ext uri="{FF2B5EF4-FFF2-40B4-BE49-F238E27FC236}">
                <a16:creationId xmlns:a16="http://schemas.microsoft.com/office/drawing/2014/main" id="{99F5429F-95B0-4169-B3C3-E037E46D4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888" y="4365997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1" name="Line 42">
            <a:extLst>
              <a:ext uri="{FF2B5EF4-FFF2-40B4-BE49-F238E27FC236}">
                <a16:creationId xmlns:a16="http://schemas.microsoft.com/office/drawing/2014/main" id="{27A047F6-3FA0-4F69-B086-BF191F853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313" y="4365997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3" name="Line 44">
            <a:extLst>
              <a:ext uri="{FF2B5EF4-FFF2-40B4-BE49-F238E27FC236}">
                <a16:creationId xmlns:a16="http://schemas.microsoft.com/office/drawing/2014/main" id="{5BCE840A-70F8-4F7C-9C66-4322C1BF9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2300" y="4365997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4" name="Line 45">
            <a:extLst>
              <a:ext uri="{FF2B5EF4-FFF2-40B4-BE49-F238E27FC236}">
                <a16:creationId xmlns:a16="http://schemas.microsoft.com/office/drawing/2014/main" id="{4A5BAF18-32B5-4206-9AA5-76AF9BF6F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6313" y="4797797"/>
            <a:ext cx="3455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5" name="Line 46">
            <a:extLst>
              <a:ext uri="{FF2B5EF4-FFF2-40B4-BE49-F238E27FC236}">
                <a16:creationId xmlns:a16="http://schemas.microsoft.com/office/drawing/2014/main" id="{FA6540F9-4FB6-4BC5-A8D9-9ADDE709B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6313" y="4365997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6" name="Text Box 86">
            <a:extLst>
              <a:ext uri="{FF2B5EF4-FFF2-40B4-BE49-F238E27FC236}">
                <a16:creationId xmlns:a16="http://schemas.microsoft.com/office/drawing/2014/main" id="{78FEC9C3-9A4C-4617-8A26-1DB2CF40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4050438"/>
            <a:ext cx="2043269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不带进位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循环右移：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BB48609-4578-4E5D-A95F-00388F6072F8}"/>
              </a:ext>
            </a:extLst>
          </p:cNvPr>
          <p:cNvSpPr/>
          <p:nvPr/>
        </p:nvSpPr>
        <p:spPr>
          <a:xfrm>
            <a:off x="7340237" y="4181787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68" name="AutoShape 26">
            <a:extLst>
              <a:ext uri="{FF2B5EF4-FFF2-40B4-BE49-F238E27FC236}">
                <a16:creationId xmlns:a16="http://schemas.microsoft.com/office/drawing/2014/main" id="{425F5A08-DCA3-49B8-B3C6-EE1162E0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450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69" name="AutoShape 27">
            <a:extLst>
              <a:ext uri="{FF2B5EF4-FFF2-40B4-BE49-F238E27FC236}">
                <a16:creationId xmlns:a16="http://schemas.microsoft.com/office/drawing/2014/main" id="{09F1B7A9-BB76-48D8-9CD5-5288AB70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438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0" name="AutoShape 28">
            <a:extLst>
              <a:ext uri="{FF2B5EF4-FFF2-40B4-BE49-F238E27FC236}">
                <a16:creationId xmlns:a16="http://schemas.microsoft.com/office/drawing/2014/main" id="{DF01D825-8800-4347-9A2E-5EAB8D3F0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38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1" name="AutoShape 29">
            <a:extLst>
              <a:ext uri="{FF2B5EF4-FFF2-40B4-BE49-F238E27FC236}">
                <a16:creationId xmlns:a16="http://schemas.microsoft.com/office/drawing/2014/main" id="{F648666C-8283-44FD-BEEA-E0AE27F0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638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2" name="AutoShape 30">
            <a:extLst>
              <a:ext uri="{FF2B5EF4-FFF2-40B4-BE49-F238E27FC236}">
                <a16:creationId xmlns:a16="http://schemas.microsoft.com/office/drawing/2014/main" id="{9644EB6F-24CA-4BFE-9F84-A02F1CAC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025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3" name="AutoShape 31">
            <a:extLst>
              <a:ext uri="{FF2B5EF4-FFF2-40B4-BE49-F238E27FC236}">
                <a16:creationId xmlns:a16="http://schemas.microsoft.com/office/drawing/2014/main" id="{A588D49C-B88F-427D-810F-1E300501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238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4" name="AutoShape 32">
            <a:extLst>
              <a:ext uri="{FF2B5EF4-FFF2-40B4-BE49-F238E27FC236}">
                <a16:creationId xmlns:a16="http://schemas.microsoft.com/office/drawing/2014/main" id="{36316B2D-5F56-4BFE-9E2F-374814403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625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5" name="AutoShape 33">
            <a:extLst>
              <a:ext uri="{FF2B5EF4-FFF2-40B4-BE49-F238E27FC236}">
                <a16:creationId xmlns:a16="http://schemas.microsoft.com/office/drawing/2014/main" id="{40A17129-59AE-44F6-BBCD-313EA62A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425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6" name="AutoShape 34">
            <a:extLst>
              <a:ext uri="{FF2B5EF4-FFF2-40B4-BE49-F238E27FC236}">
                <a16:creationId xmlns:a16="http://schemas.microsoft.com/office/drawing/2014/main" id="{73597093-230D-4C17-9BDC-FD3F9FE6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813" y="5060156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8" name="Line 36">
            <a:extLst>
              <a:ext uri="{FF2B5EF4-FFF2-40B4-BE49-F238E27FC236}">
                <a16:creationId xmlns:a16="http://schemas.microsoft.com/office/drawing/2014/main" id="{A5FACA07-C09D-4607-9B39-86F7F298FF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43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79" name="Line 37">
            <a:extLst>
              <a:ext uri="{FF2B5EF4-FFF2-40B4-BE49-F238E27FC236}">
                <a16:creationId xmlns:a16="http://schemas.microsoft.com/office/drawing/2014/main" id="{A37BA205-8442-4AD9-BD44-9651669F5E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25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0" name="Line 38">
            <a:extLst>
              <a:ext uri="{FF2B5EF4-FFF2-40B4-BE49-F238E27FC236}">
                <a16:creationId xmlns:a16="http://schemas.microsoft.com/office/drawing/2014/main" id="{107AD295-1CB8-4BFF-8AC2-4125B96E4C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07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1" name="Line 39">
            <a:extLst>
              <a:ext uri="{FF2B5EF4-FFF2-40B4-BE49-F238E27FC236}">
                <a16:creationId xmlns:a16="http://schemas.microsoft.com/office/drawing/2014/main" id="{866BE9CC-FA89-4D76-B3DE-EFBE64095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89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2" name="Line 40">
            <a:extLst>
              <a:ext uri="{FF2B5EF4-FFF2-40B4-BE49-F238E27FC236}">
                <a16:creationId xmlns:a16="http://schemas.microsoft.com/office/drawing/2014/main" id="{6D23940E-EC82-44FC-9427-A2D92F135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71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3" name="Line 41">
            <a:extLst>
              <a:ext uri="{FF2B5EF4-FFF2-40B4-BE49-F238E27FC236}">
                <a16:creationId xmlns:a16="http://schemas.microsoft.com/office/drawing/2014/main" id="{34692248-FC78-4F45-85A3-969987A3A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53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4" name="Line 42">
            <a:extLst>
              <a:ext uri="{FF2B5EF4-FFF2-40B4-BE49-F238E27FC236}">
                <a16:creationId xmlns:a16="http://schemas.microsoft.com/office/drawing/2014/main" id="{62C7A5D7-2D63-4044-9497-267F12989B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3550" y="5349081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5" name="Line 43">
            <a:extLst>
              <a:ext uri="{FF2B5EF4-FFF2-40B4-BE49-F238E27FC236}">
                <a16:creationId xmlns:a16="http://schemas.microsoft.com/office/drawing/2014/main" id="{E4B40120-C562-41CE-A521-47AF85734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675" y="5349081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6" name="Line 44">
            <a:extLst>
              <a:ext uri="{FF2B5EF4-FFF2-40B4-BE49-F238E27FC236}">
                <a16:creationId xmlns:a16="http://schemas.microsoft.com/office/drawing/2014/main" id="{25F88DF7-56C5-45A0-BAA3-53CC0BFDAF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4563" y="5347493"/>
            <a:ext cx="3635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7" name="Line 45">
            <a:extLst>
              <a:ext uri="{FF2B5EF4-FFF2-40B4-BE49-F238E27FC236}">
                <a16:creationId xmlns:a16="http://schemas.microsoft.com/office/drawing/2014/main" id="{AC77F70C-81CE-451F-AD6D-E368A297F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338" y="5733256"/>
            <a:ext cx="4322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8" name="Line 46">
            <a:extLst>
              <a:ext uri="{FF2B5EF4-FFF2-40B4-BE49-F238E27FC236}">
                <a16:creationId xmlns:a16="http://schemas.microsoft.com/office/drawing/2014/main" id="{2D52F624-7FC2-4786-AA7A-34CF0963C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338" y="5372893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89" name="Line 47">
            <a:extLst>
              <a:ext uri="{FF2B5EF4-FFF2-40B4-BE49-F238E27FC236}">
                <a16:creationId xmlns:a16="http://schemas.microsoft.com/office/drawing/2014/main" id="{DD738233-407B-405E-885C-52225DFCC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100" y="5347493"/>
            <a:ext cx="0" cy="385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0FE6D10-AF0A-4E09-AE69-09D09EE375A8}"/>
              </a:ext>
            </a:extLst>
          </p:cNvPr>
          <p:cNvSpPr/>
          <p:nvPr/>
        </p:nvSpPr>
        <p:spPr>
          <a:xfrm>
            <a:off x="2197447" y="5148423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91" name="AutoShape 48">
            <a:extLst>
              <a:ext uri="{FF2B5EF4-FFF2-40B4-BE49-F238E27FC236}">
                <a16:creationId xmlns:a16="http://schemas.microsoft.com/office/drawing/2014/main" id="{2DE41FF0-B40F-4291-9A88-7D657D33F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517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2" name="AutoShape 49">
            <a:extLst>
              <a:ext uri="{FF2B5EF4-FFF2-40B4-BE49-F238E27FC236}">
                <a16:creationId xmlns:a16="http://schemas.microsoft.com/office/drawing/2014/main" id="{F6C29FEC-D0DF-4F99-B8A5-3C53D5BA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455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3" name="AutoShape 50">
            <a:extLst>
              <a:ext uri="{FF2B5EF4-FFF2-40B4-BE49-F238E27FC236}">
                <a16:creationId xmlns:a16="http://schemas.microsoft.com/office/drawing/2014/main" id="{2A04A268-F2C4-4F39-880F-2FE9BEA9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905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4" name="AutoShape 51">
            <a:extLst>
              <a:ext uri="{FF2B5EF4-FFF2-40B4-BE49-F238E27FC236}">
                <a16:creationId xmlns:a16="http://schemas.microsoft.com/office/drawing/2014/main" id="{8BE4C318-B100-4E85-9082-2CD26E53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705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5" name="AutoShape 52">
            <a:extLst>
              <a:ext uri="{FF2B5EF4-FFF2-40B4-BE49-F238E27FC236}">
                <a16:creationId xmlns:a16="http://schemas.microsoft.com/office/drawing/2014/main" id="{B72545F7-4904-4A47-AC0B-0C487795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92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6" name="AutoShape 53">
            <a:extLst>
              <a:ext uri="{FF2B5EF4-FFF2-40B4-BE49-F238E27FC236}">
                <a16:creationId xmlns:a16="http://schemas.microsoft.com/office/drawing/2014/main" id="{6627DDEA-6255-44BE-A913-D02BD1D2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305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7" name="AutoShape 54">
            <a:extLst>
              <a:ext uri="{FF2B5EF4-FFF2-40B4-BE49-F238E27FC236}">
                <a16:creationId xmlns:a16="http://schemas.microsoft.com/office/drawing/2014/main" id="{042A5633-FC0D-4AFB-AEEB-F8FB5109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692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8" name="AutoShape 55">
            <a:extLst>
              <a:ext uri="{FF2B5EF4-FFF2-40B4-BE49-F238E27FC236}">
                <a16:creationId xmlns:a16="http://schemas.microsoft.com/office/drawing/2014/main" id="{35B1BBF9-30BF-4C95-8BD3-E79980B9B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492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99" name="AutoShape 56">
            <a:extLst>
              <a:ext uri="{FF2B5EF4-FFF2-40B4-BE49-F238E27FC236}">
                <a16:creationId xmlns:a16="http://schemas.microsoft.com/office/drawing/2014/main" id="{2ED36045-7540-4880-B736-CD0456369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880" y="5948635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itchFamily="2" charset="-122"/>
              </a:rPr>
              <a:t>·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0" name="Line 57">
            <a:extLst>
              <a:ext uri="{FF2B5EF4-FFF2-40B4-BE49-F238E27FC236}">
                <a16:creationId xmlns:a16="http://schemas.microsoft.com/office/drawing/2014/main" id="{1EB3AFA7-319E-42E0-8708-1630E0EBA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0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1" name="Line 58">
            <a:extLst>
              <a:ext uri="{FF2B5EF4-FFF2-40B4-BE49-F238E27FC236}">
                <a16:creationId xmlns:a16="http://schemas.microsoft.com/office/drawing/2014/main" id="{41FD4A96-67FE-4841-B5DB-2DF23F114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8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2" name="Line 59">
            <a:extLst>
              <a:ext uri="{FF2B5EF4-FFF2-40B4-BE49-F238E27FC236}">
                <a16:creationId xmlns:a16="http://schemas.microsoft.com/office/drawing/2014/main" id="{8A99086F-7956-46E1-BE51-BEF572D14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6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3" name="Line 60">
            <a:extLst>
              <a:ext uri="{FF2B5EF4-FFF2-40B4-BE49-F238E27FC236}">
                <a16:creationId xmlns:a16="http://schemas.microsoft.com/office/drawing/2014/main" id="{FA7C59C5-2F87-4A36-A8CD-E632257E7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4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4" name="Line 61">
            <a:extLst>
              <a:ext uri="{FF2B5EF4-FFF2-40B4-BE49-F238E27FC236}">
                <a16:creationId xmlns:a16="http://schemas.microsoft.com/office/drawing/2014/main" id="{F47BBFAA-0ABB-4481-BAB0-6E0C64F8C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62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5" name="Line 62">
            <a:extLst>
              <a:ext uri="{FF2B5EF4-FFF2-40B4-BE49-F238E27FC236}">
                <a16:creationId xmlns:a16="http://schemas.microsoft.com/office/drawing/2014/main" id="{CF2726A2-05D4-487E-834B-A65071747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0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6" name="Line 63">
            <a:extLst>
              <a:ext uri="{FF2B5EF4-FFF2-40B4-BE49-F238E27FC236}">
                <a16:creationId xmlns:a16="http://schemas.microsoft.com/office/drawing/2014/main" id="{3EA0595F-A080-4175-BB2C-AFCE7C57B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805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7" name="Line 64">
            <a:extLst>
              <a:ext uri="{FF2B5EF4-FFF2-40B4-BE49-F238E27FC236}">
                <a16:creationId xmlns:a16="http://schemas.microsoft.com/office/drawing/2014/main" id="{25AB3694-DD0D-4A9A-A228-92E668F85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3192" y="623756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08" name="Line 65">
            <a:extLst>
              <a:ext uri="{FF2B5EF4-FFF2-40B4-BE49-F238E27FC236}">
                <a16:creationId xmlns:a16="http://schemas.microsoft.com/office/drawing/2014/main" id="{9E11CEA8-708E-47BD-BE2B-854A96C96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5617" y="623756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0" name="Line 67">
            <a:extLst>
              <a:ext uri="{FF2B5EF4-FFF2-40B4-BE49-F238E27FC236}">
                <a16:creationId xmlns:a16="http://schemas.microsoft.com/office/drawing/2014/main" id="{447EA770-B34B-43ED-9E2D-7998713F7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5355" y="623756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1" name="Line 68">
            <a:extLst>
              <a:ext uri="{FF2B5EF4-FFF2-40B4-BE49-F238E27FC236}">
                <a16:creationId xmlns:a16="http://schemas.microsoft.com/office/drawing/2014/main" id="{4928DF71-DA34-4BF2-A802-7F8E08B8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5617" y="6669360"/>
            <a:ext cx="4249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2" name="Line 69">
            <a:extLst>
              <a:ext uri="{FF2B5EF4-FFF2-40B4-BE49-F238E27FC236}">
                <a16:creationId xmlns:a16="http://schemas.microsoft.com/office/drawing/2014/main" id="{ACAC8491-C925-4626-B08C-BE0A8654C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5617" y="623756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zh-CN" altLang="en-US" sz="2400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C14B25C2-5257-43C9-95C0-4A58644EE914}"/>
              </a:ext>
            </a:extLst>
          </p:cNvPr>
          <p:cNvSpPr/>
          <p:nvPr/>
        </p:nvSpPr>
        <p:spPr>
          <a:xfrm>
            <a:off x="7848600" y="5995782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214" name="Text Box 86">
            <a:extLst>
              <a:ext uri="{FF2B5EF4-FFF2-40B4-BE49-F238E27FC236}">
                <a16:creationId xmlns:a16="http://schemas.microsoft.com/office/drawing/2014/main" id="{8A40A0E0-6024-47C1-B6D9-945373C53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4995894"/>
            <a:ext cx="2043269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带进位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循环左移：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5" name="Text Box 86">
            <a:extLst>
              <a:ext uri="{FF2B5EF4-FFF2-40B4-BE49-F238E27FC236}">
                <a16:creationId xmlns:a16="http://schemas.microsoft.com/office/drawing/2014/main" id="{73B9ADF2-B8F8-4B79-8D9C-36FDDE80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" y="5903906"/>
            <a:ext cx="2043269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带进位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循环右移：</a:t>
            </a:r>
            <a:endParaRPr lang="en-US" altLang="zh-CN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960C59B0-9DC9-4740-935B-5B1405A7CF04}"/>
              </a:ext>
            </a:extLst>
          </p:cNvPr>
          <p:cNvCxnSpPr/>
          <p:nvPr/>
        </p:nvCxnSpPr>
        <p:spPr bwMode="auto">
          <a:xfrm>
            <a:off x="251520" y="1268760"/>
            <a:ext cx="8280920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67FD5B65-A623-4CC9-B517-5EE8CB15164B}"/>
              </a:ext>
            </a:extLst>
          </p:cNvPr>
          <p:cNvCxnSpPr/>
          <p:nvPr/>
        </p:nvCxnSpPr>
        <p:spPr bwMode="auto">
          <a:xfrm>
            <a:off x="251520" y="2060848"/>
            <a:ext cx="8280920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6516CCA2-EDE9-45BC-B53E-09420A3A0EEE}"/>
              </a:ext>
            </a:extLst>
          </p:cNvPr>
          <p:cNvCxnSpPr/>
          <p:nvPr/>
        </p:nvCxnSpPr>
        <p:spPr bwMode="auto">
          <a:xfrm>
            <a:off x="248591" y="3007288"/>
            <a:ext cx="8280920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4D81BF44-ECED-486E-9F4F-370D55862A24}"/>
              </a:ext>
            </a:extLst>
          </p:cNvPr>
          <p:cNvCxnSpPr/>
          <p:nvPr/>
        </p:nvCxnSpPr>
        <p:spPr bwMode="auto">
          <a:xfrm>
            <a:off x="251520" y="3924381"/>
            <a:ext cx="8280920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C25D62F7-8246-4A13-A43D-C409DD2A6661}"/>
              </a:ext>
            </a:extLst>
          </p:cNvPr>
          <p:cNvCxnSpPr/>
          <p:nvPr/>
        </p:nvCxnSpPr>
        <p:spPr bwMode="auto">
          <a:xfrm>
            <a:off x="251520" y="4905946"/>
            <a:ext cx="8280920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5AC82B6B-2DCF-411D-B0A0-B4EBB6FBACAA}"/>
              </a:ext>
            </a:extLst>
          </p:cNvPr>
          <p:cNvCxnSpPr/>
          <p:nvPr/>
        </p:nvCxnSpPr>
        <p:spPr bwMode="auto">
          <a:xfrm>
            <a:off x="248591" y="5831898"/>
            <a:ext cx="8280920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734970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6">
            <a:extLst>
              <a:ext uri="{FF2B5EF4-FFF2-40B4-BE49-F238E27FC236}">
                <a16:creationId xmlns:a16="http://schemas.microsoft.com/office/drawing/2014/main" id="{CDFCF7D3-2D40-40B9-92DF-14EA9FCC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59" y="1623974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6B6A3B-D26D-45C8-85EE-2967DC0D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二、移位运算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0031B-C2C6-4108-BE48-3AFC255B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362950" cy="5755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3.21】</a:t>
            </a:r>
            <a:r>
              <a:rPr lang="zh-CN" altLang="en-US" dirty="0"/>
              <a:t>逻辑左移</a:t>
            </a:r>
            <a:r>
              <a:rPr lang="en-US" altLang="zh-CN" dirty="0"/>
              <a:t>1</a:t>
            </a:r>
            <a:r>
              <a:rPr lang="zh-CN" altLang="en-US" dirty="0"/>
              <a:t>位、逻辑左移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F2AD-AB21-4F8F-A544-F379DADFB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5" name="AutoShape 55">
            <a:extLst>
              <a:ext uri="{FF2B5EF4-FFF2-40B4-BE49-F238E27FC236}">
                <a16:creationId xmlns:a16="http://schemas.microsoft.com/office/drawing/2014/main" id="{23B5EE14-38C6-4F59-83FB-D1CA7D19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85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" name="AutoShape 57">
            <a:extLst>
              <a:ext uri="{FF2B5EF4-FFF2-40B4-BE49-F238E27FC236}">
                <a16:creationId xmlns:a16="http://schemas.microsoft.com/office/drawing/2014/main" id="{E729FF55-FFF4-47B7-9513-8CFF8094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72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" name="AutoShape 58">
            <a:extLst>
              <a:ext uri="{FF2B5EF4-FFF2-40B4-BE49-F238E27FC236}">
                <a16:creationId xmlns:a16="http://schemas.microsoft.com/office/drawing/2014/main" id="{C7DE3F6E-0ECF-42D2-9326-16B44DFA1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" name="AutoShape 59">
            <a:extLst>
              <a:ext uri="{FF2B5EF4-FFF2-40B4-BE49-F238E27FC236}">
                <a16:creationId xmlns:a16="http://schemas.microsoft.com/office/drawing/2014/main" id="{0AA91B61-AD0F-4A5E-B808-26B78CC0D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260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0" name="AutoShape 60">
            <a:extLst>
              <a:ext uri="{FF2B5EF4-FFF2-40B4-BE49-F238E27FC236}">
                <a16:creationId xmlns:a16="http://schemas.microsoft.com/office/drawing/2014/main" id="{0A94DCB0-CCA3-4145-8FCC-6F7B5A3D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72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1" name="AutoShape 61">
            <a:extLst>
              <a:ext uri="{FF2B5EF4-FFF2-40B4-BE49-F238E27FC236}">
                <a16:creationId xmlns:a16="http://schemas.microsoft.com/office/drawing/2014/main" id="{0E986601-E2CD-4ED9-8A08-E28360D3C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860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" name="AutoShape 62">
            <a:extLst>
              <a:ext uri="{FF2B5EF4-FFF2-40B4-BE49-F238E27FC236}">
                <a16:creationId xmlns:a16="http://schemas.microsoft.com/office/drawing/2014/main" id="{54754F9B-0609-4132-8718-620D82C3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660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3" name="AutoShape 63">
            <a:extLst>
              <a:ext uri="{FF2B5EF4-FFF2-40B4-BE49-F238E27FC236}">
                <a16:creationId xmlns:a16="http://schemas.microsoft.com/office/drawing/2014/main" id="{63D26B68-2C7F-4F25-B743-554BD94E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47" y="162880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7D527C-5F73-40B4-9B78-0C64BA84E52E}"/>
              </a:ext>
            </a:extLst>
          </p:cNvPr>
          <p:cNvSpPr/>
          <p:nvPr/>
        </p:nvSpPr>
        <p:spPr>
          <a:xfrm>
            <a:off x="2091197" y="1238552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751BC0-01C1-48E0-8323-3CF661F5D6AE}"/>
              </a:ext>
            </a:extLst>
          </p:cNvPr>
          <p:cNvSpPr/>
          <p:nvPr/>
        </p:nvSpPr>
        <p:spPr>
          <a:xfrm>
            <a:off x="5652120" y="1242126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endParaRPr lang="zh-CN" altLang="en-US" baseline="-25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99E81F7-7C5E-4BC2-A51D-2F2282F703F2}"/>
              </a:ext>
            </a:extLst>
          </p:cNvPr>
          <p:cNvSpPr/>
          <p:nvPr/>
        </p:nvSpPr>
        <p:spPr>
          <a:xfrm>
            <a:off x="5217515" y="124212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endParaRPr lang="zh-CN" altLang="en-US" baseline="-25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A1DD9A-E6E2-460B-A1F8-6AECC3A309EC}"/>
              </a:ext>
            </a:extLst>
          </p:cNvPr>
          <p:cNvSpPr/>
          <p:nvPr/>
        </p:nvSpPr>
        <p:spPr>
          <a:xfrm>
            <a:off x="4782909" y="124212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endParaRPr lang="zh-CN" altLang="en-US" baseline="-25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89BCE5-4ABD-4CF2-8E1D-B7839C52E3EA}"/>
              </a:ext>
            </a:extLst>
          </p:cNvPr>
          <p:cNvSpPr/>
          <p:nvPr/>
        </p:nvSpPr>
        <p:spPr>
          <a:xfrm>
            <a:off x="4348304" y="1242126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endParaRPr lang="zh-CN" altLang="en-US" baseline="-25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7D623A-2D90-4084-936F-4EF00458E3FD}"/>
              </a:ext>
            </a:extLst>
          </p:cNvPr>
          <p:cNvSpPr/>
          <p:nvPr/>
        </p:nvSpPr>
        <p:spPr>
          <a:xfrm>
            <a:off x="3913698" y="124212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4</a:t>
            </a:r>
            <a:endParaRPr lang="zh-CN" altLang="en-US" baseline="-25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820E82-91D7-44F6-9BC6-3F3EB210D911}"/>
              </a:ext>
            </a:extLst>
          </p:cNvPr>
          <p:cNvSpPr/>
          <p:nvPr/>
        </p:nvSpPr>
        <p:spPr>
          <a:xfrm>
            <a:off x="3479092" y="124212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5</a:t>
            </a:r>
            <a:endParaRPr lang="zh-CN" altLang="en-US" baseline="-25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1B0C7A-4FFE-4618-A4D3-0573BB0CB27C}"/>
              </a:ext>
            </a:extLst>
          </p:cNvPr>
          <p:cNvSpPr/>
          <p:nvPr/>
        </p:nvSpPr>
        <p:spPr>
          <a:xfrm>
            <a:off x="3044486" y="124212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6</a:t>
            </a:r>
            <a:endParaRPr lang="zh-CN" altLang="en-US" baseline="-25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3CC27F-6F13-4A5F-9BA7-CE69769D3069}"/>
              </a:ext>
            </a:extLst>
          </p:cNvPr>
          <p:cNvSpPr/>
          <p:nvPr/>
        </p:nvSpPr>
        <p:spPr>
          <a:xfrm>
            <a:off x="2609880" y="124212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7</a:t>
            </a:r>
            <a:endParaRPr lang="zh-CN" altLang="en-US" baseline="-25000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0725511-C365-47BC-AEDA-E079C7AE0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21840"/>
              </p:ext>
            </p:extLst>
          </p:nvPr>
        </p:nvGraphicFramePr>
        <p:xfrm>
          <a:off x="2572441" y="1691930"/>
          <a:ext cx="47536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17">
                  <a:extLst>
                    <a:ext uri="{9D8B030D-6E8A-4147-A177-3AD203B41FA5}">
                      <a16:colId xmlns:a16="http://schemas.microsoft.com/office/drawing/2014/main" val="1463339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3504566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54048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04600889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04637150"/>
                    </a:ext>
                  </a:extLst>
                </a:gridCol>
                <a:gridCol w="432370">
                  <a:extLst>
                    <a:ext uri="{9D8B030D-6E8A-4147-A177-3AD203B41FA5}">
                      <a16:colId xmlns:a16="http://schemas.microsoft.com/office/drawing/2014/main" val="32249118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209175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158189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13057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94964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5786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97383"/>
                  </a:ext>
                </a:extLst>
              </a:tr>
            </a:tbl>
          </a:graphicData>
        </a:graphic>
      </p:graphicFrame>
      <p:sp>
        <p:nvSpPr>
          <p:cNvPr id="34" name="AutoShape 56">
            <a:extLst>
              <a:ext uri="{FF2B5EF4-FFF2-40B4-BE49-F238E27FC236}">
                <a16:creationId xmlns:a16="http://schemas.microsoft.com/office/drawing/2014/main" id="{62EE76DE-5111-46F4-9626-331630DA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59" y="2662294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5" name="AutoShape 55">
            <a:extLst>
              <a:ext uri="{FF2B5EF4-FFF2-40B4-BE49-F238E27FC236}">
                <a16:creationId xmlns:a16="http://schemas.microsoft.com/office/drawing/2014/main" id="{B4A94ABE-8BEF-42BF-8D84-4D463D8B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85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6" name="AutoShape 57">
            <a:extLst>
              <a:ext uri="{FF2B5EF4-FFF2-40B4-BE49-F238E27FC236}">
                <a16:creationId xmlns:a16="http://schemas.microsoft.com/office/drawing/2014/main" id="{372A21F9-5313-4876-BF6C-49CB87E4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72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7" name="AutoShape 58">
            <a:extLst>
              <a:ext uri="{FF2B5EF4-FFF2-40B4-BE49-F238E27FC236}">
                <a16:creationId xmlns:a16="http://schemas.microsoft.com/office/drawing/2014/main" id="{54D4A1EF-AE83-4B1D-AB2A-00B13434E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8" name="AutoShape 59">
            <a:extLst>
              <a:ext uri="{FF2B5EF4-FFF2-40B4-BE49-F238E27FC236}">
                <a16:creationId xmlns:a16="http://schemas.microsoft.com/office/drawing/2014/main" id="{189322CE-BCF4-47E0-A092-55514190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260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39" name="AutoShape 60">
            <a:extLst>
              <a:ext uri="{FF2B5EF4-FFF2-40B4-BE49-F238E27FC236}">
                <a16:creationId xmlns:a16="http://schemas.microsoft.com/office/drawing/2014/main" id="{FCC28175-2198-4416-A5A5-23B3C2B0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72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0" name="AutoShape 61">
            <a:extLst>
              <a:ext uri="{FF2B5EF4-FFF2-40B4-BE49-F238E27FC236}">
                <a16:creationId xmlns:a16="http://schemas.microsoft.com/office/drawing/2014/main" id="{E99F4607-324F-4BC5-8F2A-34E3DB965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860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1" name="AutoShape 62">
            <a:extLst>
              <a:ext uri="{FF2B5EF4-FFF2-40B4-BE49-F238E27FC236}">
                <a16:creationId xmlns:a16="http://schemas.microsoft.com/office/drawing/2014/main" id="{2D320A06-2E97-466B-97E3-1CB7A4B55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660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2" name="AutoShape 63">
            <a:extLst>
              <a:ext uri="{FF2B5EF4-FFF2-40B4-BE49-F238E27FC236}">
                <a16:creationId xmlns:a16="http://schemas.microsoft.com/office/drawing/2014/main" id="{52D159BF-DFE2-466F-95C2-5C94F193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47" y="2667120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E1A18A-8EBD-49CA-8213-B670CE24F8E4}"/>
              </a:ext>
            </a:extLst>
          </p:cNvPr>
          <p:cNvSpPr/>
          <p:nvPr/>
        </p:nvSpPr>
        <p:spPr>
          <a:xfrm>
            <a:off x="2091197" y="2276872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FF6CB5-F20E-4648-B2DD-46E10529BCB7}"/>
              </a:ext>
            </a:extLst>
          </p:cNvPr>
          <p:cNvSpPr/>
          <p:nvPr/>
        </p:nvSpPr>
        <p:spPr>
          <a:xfrm>
            <a:off x="5652120" y="2280446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endParaRPr lang="zh-CN" altLang="en-US" baseline="-25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2DFBE9A-F9F7-4772-AD0B-1838E985E08A}"/>
              </a:ext>
            </a:extLst>
          </p:cNvPr>
          <p:cNvSpPr/>
          <p:nvPr/>
        </p:nvSpPr>
        <p:spPr>
          <a:xfrm>
            <a:off x="5217515" y="228044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endParaRPr lang="zh-CN" altLang="en-US" baseline="-25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5996D50-FB7A-4E62-8E95-C16504C76164}"/>
              </a:ext>
            </a:extLst>
          </p:cNvPr>
          <p:cNvSpPr/>
          <p:nvPr/>
        </p:nvSpPr>
        <p:spPr>
          <a:xfrm>
            <a:off x="4782909" y="228044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endParaRPr lang="zh-CN" altLang="en-US" baseline="-25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5014F8-C7DB-49AC-9CD9-3EC0DB0185A4}"/>
              </a:ext>
            </a:extLst>
          </p:cNvPr>
          <p:cNvSpPr/>
          <p:nvPr/>
        </p:nvSpPr>
        <p:spPr>
          <a:xfrm>
            <a:off x="4348304" y="2280446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endParaRPr lang="zh-CN" altLang="en-US" baseline="-25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5880F9-D460-4170-A12B-3B703202DAD8}"/>
              </a:ext>
            </a:extLst>
          </p:cNvPr>
          <p:cNvSpPr/>
          <p:nvPr/>
        </p:nvSpPr>
        <p:spPr>
          <a:xfrm>
            <a:off x="3913698" y="228044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4</a:t>
            </a:r>
            <a:endParaRPr lang="zh-CN" altLang="en-US" baseline="-25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1A2CA33-756F-4B58-A7AB-9FC3CC7740DB}"/>
              </a:ext>
            </a:extLst>
          </p:cNvPr>
          <p:cNvSpPr/>
          <p:nvPr/>
        </p:nvSpPr>
        <p:spPr>
          <a:xfrm>
            <a:off x="3479092" y="228044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5</a:t>
            </a:r>
            <a:endParaRPr lang="zh-CN" altLang="en-US" baseline="-25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AD8F012-7AE8-47DB-A799-DDA296B150AA}"/>
              </a:ext>
            </a:extLst>
          </p:cNvPr>
          <p:cNvSpPr/>
          <p:nvPr/>
        </p:nvSpPr>
        <p:spPr>
          <a:xfrm>
            <a:off x="3044486" y="228044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6</a:t>
            </a:r>
            <a:endParaRPr lang="zh-CN" altLang="en-US" baseline="-25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C9C5EC-A95E-4FDF-9BFB-0282B034D4D4}"/>
              </a:ext>
            </a:extLst>
          </p:cNvPr>
          <p:cNvSpPr/>
          <p:nvPr/>
        </p:nvSpPr>
        <p:spPr>
          <a:xfrm>
            <a:off x="2609880" y="2280446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7</a:t>
            </a:r>
            <a:endParaRPr lang="zh-CN" altLang="en-US" baseline="-25000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292FE543-D1F7-4233-830A-2F51DD024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90850"/>
              </p:ext>
            </p:extLst>
          </p:nvPr>
        </p:nvGraphicFramePr>
        <p:xfrm>
          <a:off x="2572441" y="2730250"/>
          <a:ext cx="47536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17">
                  <a:extLst>
                    <a:ext uri="{9D8B030D-6E8A-4147-A177-3AD203B41FA5}">
                      <a16:colId xmlns:a16="http://schemas.microsoft.com/office/drawing/2014/main" val="1463339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3504566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54048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04600889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04637150"/>
                    </a:ext>
                  </a:extLst>
                </a:gridCol>
                <a:gridCol w="432370">
                  <a:extLst>
                    <a:ext uri="{9D8B030D-6E8A-4147-A177-3AD203B41FA5}">
                      <a16:colId xmlns:a16="http://schemas.microsoft.com/office/drawing/2014/main" val="32249118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209175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158189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13057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94964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5786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97383"/>
                  </a:ext>
                </a:extLst>
              </a:tr>
            </a:tbl>
          </a:graphicData>
        </a:graphic>
      </p:graphicFrame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88469FF-8AFD-4936-B894-BA11C2041137}"/>
              </a:ext>
            </a:extLst>
          </p:cNvPr>
          <p:cNvCxnSpPr>
            <a:cxnSpLocks/>
          </p:cNvCxnSpPr>
          <p:nvPr/>
        </p:nvCxnSpPr>
        <p:spPr bwMode="auto">
          <a:xfrm>
            <a:off x="2554685" y="2202398"/>
            <a:ext cx="3532187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A80C72F-FBE3-465F-90EB-1FC72CEAD3DC}"/>
              </a:ext>
            </a:extLst>
          </p:cNvPr>
          <p:cNvCxnSpPr>
            <a:cxnSpLocks/>
          </p:cNvCxnSpPr>
          <p:nvPr/>
        </p:nvCxnSpPr>
        <p:spPr bwMode="auto">
          <a:xfrm>
            <a:off x="2517378" y="3240594"/>
            <a:ext cx="3532187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90BD6175-562A-4DD1-816C-D1A6E3E33C24}"/>
              </a:ext>
            </a:extLst>
          </p:cNvPr>
          <p:cNvSpPr txBox="1">
            <a:spLocks/>
          </p:cNvSpPr>
          <p:nvPr/>
        </p:nvSpPr>
        <p:spPr bwMode="auto">
          <a:xfrm>
            <a:off x="457200" y="3617877"/>
            <a:ext cx="8362950" cy="57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74738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439863" indent="-36512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795463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/>
              <a:t>【</a:t>
            </a:r>
            <a:r>
              <a:rPr lang="zh-CN" altLang="en-US" kern="0" dirty="0"/>
              <a:t>例 </a:t>
            </a:r>
            <a:r>
              <a:rPr lang="en-US" altLang="zh-CN" kern="0" dirty="0"/>
              <a:t>3.22】</a:t>
            </a:r>
            <a:r>
              <a:rPr lang="zh-CN" altLang="en-US" kern="0" dirty="0"/>
              <a:t>逻辑右移</a:t>
            </a:r>
            <a:r>
              <a:rPr lang="en-US" altLang="zh-CN" kern="0" dirty="0"/>
              <a:t>1</a:t>
            </a:r>
            <a:r>
              <a:rPr lang="zh-CN" altLang="en-US" kern="0" dirty="0"/>
              <a:t>位、逻辑右移</a:t>
            </a:r>
            <a:r>
              <a:rPr lang="en-US" altLang="zh-CN" kern="0" dirty="0"/>
              <a:t>3</a:t>
            </a:r>
            <a:r>
              <a:rPr lang="zh-CN" altLang="en-US" kern="0" dirty="0"/>
              <a:t>位</a:t>
            </a:r>
          </a:p>
        </p:txBody>
      </p:sp>
      <p:sp>
        <p:nvSpPr>
          <p:cNvPr id="58" name="AutoShape 55">
            <a:extLst>
              <a:ext uri="{FF2B5EF4-FFF2-40B4-BE49-F238E27FC236}">
                <a16:creationId xmlns:a16="http://schemas.microsoft.com/office/drawing/2014/main" id="{1A240016-5E7B-441D-A071-A09C1FFE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85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9" name="AutoShape 57">
            <a:extLst>
              <a:ext uri="{FF2B5EF4-FFF2-40B4-BE49-F238E27FC236}">
                <a16:creationId xmlns:a16="http://schemas.microsoft.com/office/drawing/2014/main" id="{B03B7257-9603-4371-BAC0-99924CBD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72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0" name="AutoShape 58">
            <a:extLst>
              <a:ext uri="{FF2B5EF4-FFF2-40B4-BE49-F238E27FC236}">
                <a16:creationId xmlns:a16="http://schemas.microsoft.com/office/drawing/2014/main" id="{FF5CA1D7-FB91-4226-B051-E9734A2D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1" name="AutoShape 59">
            <a:extLst>
              <a:ext uri="{FF2B5EF4-FFF2-40B4-BE49-F238E27FC236}">
                <a16:creationId xmlns:a16="http://schemas.microsoft.com/office/drawing/2014/main" id="{5E6C605E-254A-4EFE-B98C-E5954B14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260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2" name="AutoShape 60">
            <a:extLst>
              <a:ext uri="{FF2B5EF4-FFF2-40B4-BE49-F238E27FC236}">
                <a16:creationId xmlns:a16="http://schemas.microsoft.com/office/drawing/2014/main" id="{859C771D-9501-47CC-8454-375C4CCE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72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3" name="AutoShape 61">
            <a:extLst>
              <a:ext uri="{FF2B5EF4-FFF2-40B4-BE49-F238E27FC236}">
                <a16:creationId xmlns:a16="http://schemas.microsoft.com/office/drawing/2014/main" id="{0CF09C7E-AA28-4F5C-86EE-53EEBCDA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860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4" name="AutoShape 62">
            <a:extLst>
              <a:ext uri="{FF2B5EF4-FFF2-40B4-BE49-F238E27FC236}">
                <a16:creationId xmlns:a16="http://schemas.microsoft.com/office/drawing/2014/main" id="{0ABAFBA4-0E38-4B16-92A9-92060EF2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660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5" name="AutoShape 63">
            <a:extLst>
              <a:ext uri="{FF2B5EF4-FFF2-40B4-BE49-F238E27FC236}">
                <a16:creationId xmlns:a16="http://schemas.microsoft.com/office/drawing/2014/main" id="{A6AF2A53-ABE6-4466-8AAB-319B6C2C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47" y="448150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1B20D8-78AD-4173-9EF4-7F4924C405D5}"/>
              </a:ext>
            </a:extLst>
          </p:cNvPr>
          <p:cNvSpPr/>
          <p:nvPr/>
        </p:nvSpPr>
        <p:spPr>
          <a:xfrm>
            <a:off x="6021038" y="409125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4D5B79-00AF-449C-A378-B77A357FA689}"/>
              </a:ext>
            </a:extLst>
          </p:cNvPr>
          <p:cNvSpPr/>
          <p:nvPr/>
        </p:nvSpPr>
        <p:spPr>
          <a:xfrm>
            <a:off x="5652120" y="4094828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endParaRPr lang="zh-CN" altLang="en-US" baseline="-25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A6550C2-94A4-4C7D-B7B7-F1C9FB344AEA}"/>
              </a:ext>
            </a:extLst>
          </p:cNvPr>
          <p:cNvSpPr/>
          <p:nvPr/>
        </p:nvSpPr>
        <p:spPr>
          <a:xfrm>
            <a:off x="5217515" y="409482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endParaRPr lang="zh-CN" altLang="en-US" baseline="-25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3B82334-85AE-4C29-A049-14123A1BEE42}"/>
              </a:ext>
            </a:extLst>
          </p:cNvPr>
          <p:cNvSpPr/>
          <p:nvPr/>
        </p:nvSpPr>
        <p:spPr>
          <a:xfrm>
            <a:off x="4782909" y="409482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endParaRPr lang="zh-CN" altLang="en-US" baseline="-250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16F10EA-1116-4831-8A0F-63B4BCBA90E0}"/>
              </a:ext>
            </a:extLst>
          </p:cNvPr>
          <p:cNvSpPr/>
          <p:nvPr/>
        </p:nvSpPr>
        <p:spPr>
          <a:xfrm>
            <a:off x="4348304" y="4094828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endParaRPr lang="zh-CN" altLang="en-US" baseline="-25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3C14584-DC2D-40A9-84EC-3F715534012A}"/>
              </a:ext>
            </a:extLst>
          </p:cNvPr>
          <p:cNvSpPr/>
          <p:nvPr/>
        </p:nvSpPr>
        <p:spPr>
          <a:xfrm>
            <a:off x="3913698" y="409482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4</a:t>
            </a:r>
            <a:endParaRPr lang="zh-CN" altLang="en-US" baseline="-25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22B885C-E388-47F1-9C6D-D5B9782D1E0D}"/>
              </a:ext>
            </a:extLst>
          </p:cNvPr>
          <p:cNvSpPr/>
          <p:nvPr/>
        </p:nvSpPr>
        <p:spPr>
          <a:xfrm>
            <a:off x="3479092" y="409482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5</a:t>
            </a:r>
            <a:endParaRPr lang="zh-CN" altLang="en-US" baseline="-25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3C69A72-BF3E-4704-AD48-A28E1A534D3C}"/>
              </a:ext>
            </a:extLst>
          </p:cNvPr>
          <p:cNvSpPr/>
          <p:nvPr/>
        </p:nvSpPr>
        <p:spPr>
          <a:xfrm>
            <a:off x="3044486" y="409482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6</a:t>
            </a:r>
            <a:endParaRPr lang="zh-CN" altLang="en-US" baseline="-25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80DE8DE-487B-405D-B9A7-5C2C3552DBCD}"/>
              </a:ext>
            </a:extLst>
          </p:cNvPr>
          <p:cNvSpPr/>
          <p:nvPr/>
        </p:nvSpPr>
        <p:spPr>
          <a:xfrm>
            <a:off x="2609880" y="409482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7</a:t>
            </a:r>
            <a:endParaRPr lang="zh-CN" altLang="en-US" baseline="-25000" dirty="0"/>
          </a:p>
        </p:txBody>
      </p:sp>
      <p:sp>
        <p:nvSpPr>
          <p:cNvPr id="77" name="AutoShape 55">
            <a:extLst>
              <a:ext uri="{FF2B5EF4-FFF2-40B4-BE49-F238E27FC236}">
                <a16:creationId xmlns:a16="http://schemas.microsoft.com/office/drawing/2014/main" id="{67108056-921B-4DAD-8B8B-BDC191D5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685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8" name="AutoShape 57">
            <a:extLst>
              <a:ext uri="{FF2B5EF4-FFF2-40B4-BE49-F238E27FC236}">
                <a16:creationId xmlns:a16="http://schemas.microsoft.com/office/drawing/2014/main" id="{F4DE6F13-37EB-447C-8E4F-31889A3B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72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9" name="AutoShape 58">
            <a:extLst>
              <a:ext uri="{FF2B5EF4-FFF2-40B4-BE49-F238E27FC236}">
                <a16:creationId xmlns:a16="http://schemas.microsoft.com/office/drawing/2014/main" id="{38998CE4-3BD1-4D2C-BF0C-470CBECD2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0" name="AutoShape 59">
            <a:extLst>
              <a:ext uri="{FF2B5EF4-FFF2-40B4-BE49-F238E27FC236}">
                <a16:creationId xmlns:a16="http://schemas.microsoft.com/office/drawing/2014/main" id="{59912D0A-2E8A-4A92-8B81-C13211F3C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260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1" name="AutoShape 60">
            <a:extLst>
              <a:ext uri="{FF2B5EF4-FFF2-40B4-BE49-F238E27FC236}">
                <a16:creationId xmlns:a16="http://schemas.microsoft.com/office/drawing/2014/main" id="{E74320D8-45CE-454E-A9A2-21AA32EB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72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2" name="AutoShape 61">
            <a:extLst>
              <a:ext uri="{FF2B5EF4-FFF2-40B4-BE49-F238E27FC236}">
                <a16:creationId xmlns:a16="http://schemas.microsoft.com/office/drawing/2014/main" id="{FD551316-36A8-4D45-A1F0-69E93810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860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3" name="AutoShape 62">
            <a:extLst>
              <a:ext uri="{FF2B5EF4-FFF2-40B4-BE49-F238E27FC236}">
                <a16:creationId xmlns:a16="http://schemas.microsoft.com/office/drawing/2014/main" id="{48FB2BDA-A3B1-4410-AD00-D1B4D2A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660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4" name="AutoShape 63">
            <a:extLst>
              <a:ext uri="{FF2B5EF4-FFF2-40B4-BE49-F238E27FC236}">
                <a16:creationId xmlns:a16="http://schemas.microsoft.com/office/drawing/2014/main" id="{08F2D54A-619B-4148-9D7D-DB8D0F09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47" y="5519822"/>
            <a:ext cx="504825" cy="504825"/>
          </a:xfrm>
          <a:prstGeom prst="cube">
            <a:avLst>
              <a:gd name="adj" fmla="val 14468"/>
            </a:avLst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4249043-D74F-42AD-AE15-55A4CF151E5A}"/>
              </a:ext>
            </a:extLst>
          </p:cNvPr>
          <p:cNvSpPr/>
          <p:nvPr/>
        </p:nvSpPr>
        <p:spPr>
          <a:xfrm>
            <a:off x="6038794" y="5129574"/>
            <a:ext cx="52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66"/>
                </a:solidFill>
                <a:ea typeface="宋体" pitchFamily="2" charset="-122"/>
              </a:rPr>
              <a:t>CF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FA0ACE-3E96-46BC-88C9-50B939DC4EB1}"/>
              </a:ext>
            </a:extLst>
          </p:cNvPr>
          <p:cNvSpPr/>
          <p:nvPr/>
        </p:nvSpPr>
        <p:spPr>
          <a:xfrm>
            <a:off x="5652120" y="5133148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0</a:t>
            </a:r>
            <a:endParaRPr lang="zh-CN" altLang="en-US" baseline="-25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8725CE3-400D-410B-929C-45CC22245702}"/>
              </a:ext>
            </a:extLst>
          </p:cNvPr>
          <p:cNvSpPr/>
          <p:nvPr/>
        </p:nvSpPr>
        <p:spPr>
          <a:xfrm>
            <a:off x="5217515" y="513314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1</a:t>
            </a:r>
            <a:endParaRPr lang="zh-CN" altLang="en-US" baseline="-25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D09019D-42C4-4AD2-909C-6CAFF79F7F06}"/>
              </a:ext>
            </a:extLst>
          </p:cNvPr>
          <p:cNvSpPr/>
          <p:nvPr/>
        </p:nvSpPr>
        <p:spPr>
          <a:xfrm>
            <a:off x="4782909" y="513314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2</a:t>
            </a:r>
            <a:endParaRPr lang="zh-CN" altLang="en-US" baseline="-25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3393473-0273-433C-AC6E-BCC6E063CB06}"/>
              </a:ext>
            </a:extLst>
          </p:cNvPr>
          <p:cNvSpPr/>
          <p:nvPr/>
        </p:nvSpPr>
        <p:spPr>
          <a:xfrm>
            <a:off x="4348304" y="5133148"/>
            <a:ext cx="455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3</a:t>
            </a:r>
            <a:endParaRPr lang="zh-CN" altLang="en-US" baseline="-25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E470345-DA50-4C1B-9710-9B172631A01A}"/>
              </a:ext>
            </a:extLst>
          </p:cNvPr>
          <p:cNvSpPr/>
          <p:nvPr/>
        </p:nvSpPr>
        <p:spPr>
          <a:xfrm>
            <a:off x="3913698" y="513314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4</a:t>
            </a:r>
            <a:endParaRPr lang="zh-CN" altLang="en-US" baseline="-250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DE982F6-E2AC-4F35-A598-905D4F8340E4}"/>
              </a:ext>
            </a:extLst>
          </p:cNvPr>
          <p:cNvSpPr/>
          <p:nvPr/>
        </p:nvSpPr>
        <p:spPr>
          <a:xfrm>
            <a:off x="3479092" y="513314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5</a:t>
            </a:r>
            <a:endParaRPr lang="zh-CN" altLang="en-US" baseline="-25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FB4C126-9D20-48FD-8CD2-DDB53E4B4ACD}"/>
              </a:ext>
            </a:extLst>
          </p:cNvPr>
          <p:cNvSpPr/>
          <p:nvPr/>
        </p:nvSpPr>
        <p:spPr>
          <a:xfrm>
            <a:off x="3044486" y="513314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6</a:t>
            </a:r>
            <a:endParaRPr lang="zh-CN" altLang="en-US" baseline="-25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7F11BB1-493F-4EAF-B45B-8899C397E193}"/>
              </a:ext>
            </a:extLst>
          </p:cNvPr>
          <p:cNvSpPr/>
          <p:nvPr/>
        </p:nvSpPr>
        <p:spPr>
          <a:xfrm>
            <a:off x="2609880" y="5133148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D</a:t>
            </a:r>
            <a:r>
              <a:rPr lang="en-US" altLang="zh-CN" sz="2000" baseline="-25000" dirty="0">
                <a:ea typeface="宋体" pitchFamily="2" charset="-122"/>
              </a:rPr>
              <a:t>7</a:t>
            </a:r>
            <a:endParaRPr lang="zh-CN" altLang="en-US" baseline="-25000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D0A201E-4885-479B-B2B5-71134D2EBC4A}"/>
              </a:ext>
            </a:extLst>
          </p:cNvPr>
          <p:cNvCxnSpPr>
            <a:cxnSpLocks/>
          </p:cNvCxnSpPr>
          <p:nvPr/>
        </p:nvCxnSpPr>
        <p:spPr bwMode="auto">
          <a:xfrm>
            <a:off x="2554685" y="5055100"/>
            <a:ext cx="3462603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A9678D2-A4AB-4BE7-A420-EAC10010C5BD}"/>
              </a:ext>
            </a:extLst>
          </p:cNvPr>
          <p:cNvCxnSpPr>
            <a:cxnSpLocks/>
          </p:cNvCxnSpPr>
          <p:nvPr/>
        </p:nvCxnSpPr>
        <p:spPr bwMode="auto">
          <a:xfrm>
            <a:off x="2517378" y="6093296"/>
            <a:ext cx="3532187" cy="0"/>
          </a:xfrm>
          <a:prstGeom prst="line">
            <a:avLst/>
          </a:prstGeom>
          <a:noFill/>
          <a:ln w="76200" cap="flat" cmpd="sng" algn="ctr">
            <a:solidFill>
              <a:srgbClr val="00FF00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utoShape 56">
            <a:extLst>
              <a:ext uri="{FF2B5EF4-FFF2-40B4-BE49-F238E27FC236}">
                <a16:creationId xmlns:a16="http://schemas.microsoft.com/office/drawing/2014/main" id="{926D15FE-F7B8-409F-9390-FE14E513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410" y="4476676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6" name="AutoShape 56">
            <a:extLst>
              <a:ext uri="{FF2B5EF4-FFF2-40B4-BE49-F238E27FC236}">
                <a16:creationId xmlns:a16="http://schemas.microsoft.com/office/drawing/2014/main" id="{D9A3432D-73A8-4CB2-AB94-C670F85D4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288" y="5514996"/>
            <a:ext cx="504825" cy="504825"/>
          </a:xfrm>
          <a:prstGeom prst="cube">
            <a:avLst>
              <a:gd name="adj" fmla="val 14468"/>
            </a:avLst>
          </a:prstGeom>
          <a:solidFill>
            <a:srgbClr val="FFCCFF"/>
          </a:solidFill>
          <a:ln w="28575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宋体" pitchFamily="2" charset="-122"/>
            </a:endParaRP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4725A1EF-9750-42F3-B6E5-ABFB224D7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51351"/>
              </p:ext>
            </p:extLst>
          </p:nvPr>
        </p:nvGraphicFramePr>
        <p:xfrm>
          <a:off x="1270793" y="4545970"/>
          <a:ext cx="47536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17">
                  <a:extLst>
                    <a:ext uri="{9D8B030D-6E8A-4147-A177-3AD203B41FA5}">
                      <a16:colId xmlns:a16="http://schemas.microsoft.com/office/drawing/2014/main" val="1463339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3504566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54048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04600889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04637150"/>
                    </a:ext>
                  </a:extLst>
                </a:gridCol>
                <a:gridCol w="432370">
                  <a:extLst>
                    <a:ext uri="{9D8B030D-6E8A-4147-A177-3AD203B41FA5}">
                      <a16:colId xmlns:a16="http://schemas.microsoft.com/office/drawing/2014/main" val="32249118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209175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158189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13057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94964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5786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97383"/>
                  </a:ext>
                </a:extLst>
              </a:tr>
            </a:tbl>
          </a:graphicData>
        </a:graphic>
      </p:graphicFrame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EEA0D5D4-1078-4BFB-AAA8-A961596E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84013"/>
              </p:ext>
            </p:extLst>
          </p:nvPr>
        </p:nvGraphicFramePr>
        <p:xfrm>
          <a:off x="1270793" y="5589240"/>
          <a:ext cx="47536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17">
                  <a:extLst>
                    <a:ext uri="{9D8B030D-6E8A-4147-A177-3AD203B41FA5}">
                      <a16:colId xmlns:a16="http://schemas.microsoft.com/office/drawing/2014/main" val="1463339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3504566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540481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04600889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04637150"/>
                    </a:ext>
                  </a:extLst>
                </a:gridCol>
                <a:gridCol w="432370">
                  <a:extLst>
                    <a:ext uri="{9D8B030D-6E8A-4147-A177-3AD203B41FA5}">
                      <a16:colId xmlns:a16="http://schemas.microsoft.com/office/drawing/2014/main" val="32249118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2091758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158189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13057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94964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5786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629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700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4705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14497 -1.48148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0.04497 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4289 3.7037E-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8C70-5028-47FD-915C-8C015E56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二、移位运算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D3A91-99D5-4DDA-9A07-D60169E5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362950" cy="59404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3.23】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11011101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9900"/>
                </a:solidFill>
              </a:rPr>
              <a:t>1011101</a:t>
            </a:r>
            <a:r>
              <a:rPr lang="zh-CN" altLang="en-US" u="sng" dirty="0"/>
              <a:t>算术左移</a:t>
            </a:r>
            <a:r>
              <a:rPr lang="en-US" altLang="zh-CN" dirty="0"/>
              <a:t>1</a:t>
            </a:r>
            <a:r>
              <a:rPr lang="zh-CN" altLang="en-US" dirty="0"/>
              <a:t>位：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，</a:t>
            </a:r>
            <a:r>
              <a:rPr lang="en-US" altLang="zh-CN" dirty="0"/>
              <a:t>X’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9900"/>
                </a:solidFill>
              </a:rPr>
              <a:t>1011101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9900"/>
                </a:solidFill>
              </a:rPr>
              <a:t>1101110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u="sng" dirty="0"/>
              <a:t>算术右移</a:t>
            </a:r>
            <a:r>
              <a:rPr lang="en-US" altLang="zh-CN" dirty="0"/>
              <a:t>1</a:t>
            </a:r>
            <a:r>
              <a:rPr lang="zh-CN" altLang="en-US" dirty="0"/>
              <a:t>位：</a:t>
            </a:r>
            <a:r>
              <a:rPr lang="en-US" altLang="zh-CN" dirty="0"/>
              <a:t>X’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9900"/>
                </a:solidFill>
              </a:rPr>
              <a:t>1101110</a:t>
            </a:r>
            <a:r>
              <a:rPr lang="zh-CN" altLang="en-US" dirty="0"/>
              <a:t>，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 </a:t>
            </a:r>
            <a:r>
              <a:rPr lang="en-US" altLang="zh-CN" dirty="0"/>
              <a:t>3.24】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11010101</a:t>
            </a:r>
            <a:r>
              <a:rPr lang="zh-CN" altLang="en-US" dirty="0"/>
              <a:t>，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9900"/>
                </a:solidFill>
              </a:rPr>
              <a:t>1010101</a:t>
            </a:r>
            <a:r>
              <a:rPr lang="zh-CN" altLang="en-US" dirty="0"/>
              <a:t>不带进位</a:t>
            </a:r>
            <a:r>
              <a:rPr lang="zh-CN" altLang="en-US" u="sng" dirty="0"/>
              <a:t>循环左移</a:t>
            </a:r>
            <a:r>
              <a:rPr lang="en-US" altLang="zh-CN" dirty="0"/>
              <a:t>1</a:t>
            </a:r>
            <a:r>
              <a:rPr lang="zh-CN" altLang="en-US" dirty="0"/>
              <a:t>位：</a:t>
            </a:r>
            <a:r>
              <a:rPr lang="en-US" altLang="zh-CN" dirty="0">
                <a:solidFill>
                  <a:srgbClr val="009900"/>
                </a:solidFill>
              </a:rPr>
              <a:t>1010101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9900"/>
                </a:solidFill>
              </a:rPr>
              <a:t>1101010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不带进位</a:t>
            </a:r>
            <a:r>
              <a:rPr lang="zh-CN" altLang="en-US" u="sng" dirty="0"/>
              <a:t>循环右移</a:t>
            </a:r>
            <a:r>
              <a:rPr lang="en-US" altLang="zh-CN" dirty="0"/>
              <a:t>1</a:t>
            </a:r>
            <a:r>
              <a:rPr lang="zh-CN" altLang="en-US" dirty="0"/>
              <a:t>位：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9900"/>
                </a:solidFill>
              </a:rPr>
              <a:t>1101010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009900"/>
                </a:solidFill>
              </a:rPr>
              <a:t>1010101</a:t>
            </a:r>
            <a:r>
              <a:rPr lang="zh-CN" altLang="en-US" dirty="0"/>
              <a:t>带进位</a:t>
            </a:r>
            <a:r>
              <a:rPr lang="zh-CN" altLang="en-US" u="sng" dirty="0"/>
              <a:t>循环左移</a:t>
            </a:r>
            <a:r>
              <a:rPr lang="en-US" altLang="zh-CN" dirty="0"/>
              <a:t>1</a:t>
            </a:r>
            <a:r>
              <a:rPr lang="zh-CN" altLang="en-US" dirty="0"/>
              <a:t>位：</a:t>
            </a:r>
            <a:r>
              <a:rPr lang="en-US" altLang="zh-CN" dirty="0">
                <a:solidFill>
                  <a:srgbClr val="009900"/>
                </a:solidFill>
              </a:rPr>
              <a:t>1010101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，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9900"/>
                </a:solidFill>
              </a:rPr>
              <a:t>1101010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带进位</a:t>
            </a:r>
            <a:r>
              <a:rPr lang="zh-CN" altLang="en-US" u="sng" dirty="0"/>
              <a:t>循环右移</a:t>
            </a:r>
            <a:r>
              <a:rPr lang="en-US" altLang="zh-CN" dirty="0"/>
              <a:t>1</a:t>
            </a:r>
            <a:r>
              <a:rPr lang="zh-CN" altLang="en-US" dirty="0"/>
              <a:t>位：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9900"/>
                </a:solidFill>
              </a:rPr>
              <a:t>1101010</a:t>
            </a:r>
            <a:r>
              <a:rPr lang="zh-CN" altLang="en-US" dirty="0"/>
              <a:t>，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F89B7-922A-4A85-8E26-5A9EAA267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495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5B661-BA03-4420-9C54-AFECF31B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44450"/>
            <a:ext cx="8423354" cy="523875"/>
          </a:xfrm>
        </p:spPr>
        <p:txBody>
          <a:bodyPr/>
          <a:lstStyle/>
          <a:p>
            <a:r>
              <a:rPr lang="zh-CN" altLang="en-US" b="0" dirty="0"/>
              <a:t>移位运算部件：具有</a:t>
            </a:r>
            <a:r>
              <a:rPr lang="en-US" altLang="zh-CN" b="0" dirty="0">
                <a:solidFill>
                  <a:srgbClr val="009900"/>
                </a:solidFill>
              </a:rPr>
              <a:t>7</a:t>
            </a:r>
            <a:r>
              <a:rPr lang="zh-CN" altLang="en-US" b="0" dirty="0">
                <a:solidFill>
                  <a:srgbClr val="009900"/>
                </a:solidFill>
              </a:rPr>
              <a:t>种</a:t>
            </a:r>
            <a:r>
              <a:rPr lang="zh-CN" altLang="en-US" b="0" dirty="0"/>
              <a:t>移位运算</a:t>
            </a:r>
            <a:r>
              <a:rPr lang="zh-CN" altLang="en-US" b="0" dirty="0">
                <a:solidFill>
                  <a:srgbClr val="009900"/>
                </a:solidFill>
              </a:rPr>
              <a:t>功能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移位寄存器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8EBB59B-2FE6-421C-AF67-32711884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2" y="553769"/>
            <a:ext cx="8256030" cy="1224606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DD891-593B-4398-8FEA-4537E0D92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91381-D73E-4869-A943-037A3720F261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0" name="动作按钮: 后退或前一项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17DAC92-6744-4A27-8F2B-0F02CCBF1C9C}"/>
              </a:ext>
            </a:extLst>
          </p:cNvPr>
          <p:cNvSpPr/>
          <p:nvPr/>
        </p:nvSpPr>
        <p:spPr bwMode="auto">
          <a:xfrm rot="5400000">
            <a:off x="8431552" y="2918656"/>
            <a:ext cx="720080" cy="444624"/>
          </a:xfrm>
          <a:prstGeom prst="actionButtonBackPrevio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动作按钮: 后退或前一项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8C4167-AA59-44F2-AE98-720CE7073337}"/>
              </a:ext>
            </a:extLst>
          </p:cNvPr>
          <p:cNvSpPr/>
          <p:nvPr/>
        </p:nvSpPr>
        <p:spPr bwMode="auto">
          <a:xfrm rot="16200000">
            <a:off x="8431552" y="3710744"/>
            <a:ext cx="720080" cy="444624"/>
          </a:xfrm>
          <a:prstGeom prst="actionButtonBackPrevio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731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89282 L -4.72222E-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4.72222E-6 -0.8928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计算机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组成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系统结构</a:t>
            </a:r>
            <a:endParaRPr lang="zh-CN" altLang="en-US" sz="4000" b="0" dirty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运算方法</a:t>
            </a:r>
            <a:r>
              <a:rPr lang="zh-CN" altLang="en-US" sz="4000" b="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zh-CN" altLang="en-US" sz="4000" b="0" dirty="0">
                <a:solidFill>
                  <a:srgbClr val="CCFF66"/>
                </a:solidFill>
                <a:latin typeface="Arial" charset="0"/>
                <a:ea typeface="黑体" pitchFamily="2" charset="-122"/>
              </a:rPr>
              <a:t>运算器</a:t>
            </a:r>
          </a:p>
        </p:txBody>
      </p:sp>
      <p:sp>
        <p:nvSpPr>
          <p:cNvPr id="1487875" name="Rectangle 3"/>
          <p:cNvSpPr>
            <a:spLocks noChangeArrowheads="1"/>
          </p:cNvSpPr>
          <p:nvPr/>
        </p:nvSpPr>
        <p:spPr bwMode="auto">
          <a:xfrm>
            <a:off x="3923927" y="4437112"/>
            <a:ext cx="504068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800" b="0" dirty="0">
                <a:latin typeface="+mn-lt"/>
                <a:ea typeface="楷体" panose="02010609060101010101" pitchFamily="49" charset="-122"/>
              </a:rPr>
              <a:t>3.3  </a:t>
            </a:r>
            <a:r>
              <a:rPr lang="zh-CN" altLang="en-US" sz="4800" b="0" dirty="0">
                <a:latin typeface="+mn-lt"/>
                <a:ea typeface="楷体" panose="02010609060101010101" pitchFamily="49" charset="-122"/>
              </a:rPr>
              <a:t>浮点数运算</a:t>
            </a:r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3779787" y="5373688"/>
            <a:ext cx="5040685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3.3.1  </a:t>
            </a:r>
            <a:r>
              <a:rPr lang="zh-CN" altLang="en-US" sz="40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浮点</a:t>
            </a:r>
            <a:r>
              <a:rPr lang="zh-CN" altLang="en-US" sz="4000" b="0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加减</a:t>
            </a:r>
            <a:r>
              <a:rPr lang="zh-CN" altLang="en-US" sz="4000" b="0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运算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7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67182D-8382-40D1-A159-385A7690471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48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3.3.1 </a:t>
            </a:r>
            <a:r>
              <a:rPr lang="zh-CN" altLang="en-US"/>
              <a:t>加减运算       </a:t>
            </a:r>
            <a:r>
              <a:rPr lang="zh-CN" altLang="en-US">
                <a:solidFill>
                  <a:srgbClr val="D60093"/>
                </a:solidFill>
              </a:rPr>
              <a:t>一、浮点数加减法的运算法则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80400" cy="4824412"/>
          </a:xfrm>
        </p:spPr>
        <p:txBody>
          <a:bodyPr/>
          <a:lstStyle/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对阶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尾数加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减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运算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规格化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左规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右规</a:t>
            </a:r>
          </a:p>
          <a:p>
            <a:pPr marL="355600" indent="-355600">
              <a:buSzTx/>
              <a:buFont typeface="Wingdings" pitchFamily="2" charset="2"/>
              <a:buAutoNum type="arabicPeriod"/>
            </a:pPr>
            <a:r>
              <a:rPr lang="zh-CN" altLang="en-US" dirty="0"/>
              <a:t>舍入处理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截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/>
              <a:t>尾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/>
              <a:t>断法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zh-CN" altLang="en-US" dirty="0"/>
              <a:t>末位恒置</a:t>
            </a:r>
            <a:r>
              <a:rPr lang="en-US" altLang="zh-CN" dirty="0"/>
              <a:t>1</a:t>
            </a:r>
            <a:r>
              <a:rPr lang="zh-CN" altLang="en-US" dirty="0"/>
              <a:t>法</a:t>
            </a:r>
          </a:p>
          <a:p>
            <a:pPr marL="808038" lvl="1" indent="-455613">
              <a:buSzTx/>
              <a:buFont typeface="Wingdings" pitchFamily="2" charset="2"/>
              <a:buAutoNum type="circleNumDbPlain"/>
            </a:pPr>
            <a:r>
              <a:rPr lang="en-US" altLang="zh-CN" dirty="0"/>
              <a:t> 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入法</a:t>
            </a:r>
          </a:p>
        </p:txBody>
      </p:sp>
      <p:sp>
        <p:nvSpPr>
          <p:cNvPr id="1488900" name="Rectangle 4"/>
          <p:cNvSpPr>
            <a:spLocks noChangeArrowheads="1"/>
          </p:cNvSpPr>
          <p:nvPr/>
        </p:nvSpPr>
        <p:spPr bwMode="auto">
          <a:xfrm>
            <a:off x="468313" y="620713"/>
            <a:ext cx="83629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设两个浮点数：</a:t>
            </a:r>
            <a:r>
              <a:rPr lang="en-US" altLang="zh-CN">
                <a:solidFill>
                  <a:srgbClr val="000000"/>
                </a:solidFill>
              </a:rPr>
              <a:t>X=M</a:t>
            </a:r>
            <a:r>
              <a:rPr lang="en-US" altLang="zh-CN" baseline="-25000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Ex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Y=M</a:t>
            </a:r>
            <a:r>
              <a:rPr lang="en-US" altLang="zh-CN" baseline="-25000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·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en-US" altLang="zh-CN" baseline="50000">
                <a:solidFill>
                  <a:srgbClr val="000000"/>
                </a:solidFill>
              </a:rPr>
              <a:t>Ey</a:t>
            </a:r>
            <a:endParaRPr lang="zh-CN" altLang="en-US" baseline="50000">
              <a:solidFill>
                <a:srgbClr val="000000"/>
              </a:solidFill>
            </a:endParaRPr>
          </a:p>
          <a:p>
            <a:pPr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/>
              <a:t>实现</a:t>
            </a:r>
            <a:r>
              <a:rPr lang="en-US" altLang="zh-CN"/>
              <a:t>X±Y</a:t>
            </a:r>
            <a:r>
              <a:rPr lang="zh-CN" altLang="en-US"/>
              <a:t>运算的法则：</a:t>
            </a:r>
          </a:p>
        </p:txBody>
      </p:sp>
      <p:sp>
        <p:nvSpPr>
          <p:cNvPr id="1488904" name="AutoShape 8"/>
          <p:cNvSpPr>
            <a:spLocks noChangeArrowheads="1"/>
          </p:cNvSpPr>
          <p:nvPr/>
        </p:nvSpPr>
        <p:spPr bwMode="auto">
          <a:xfrm>
            <a:off x="4258029" y="1530704"/>
            <a:ext cx="4608512" cy="1655762"/>
          </a:xfrm>
          <a:prstGeom prst="wedgeRectCallout">
            <a:avLst>
              <a:gd name="adj1" fmla="val -69495"/>
              <a:gd name="adj2" fmla="val -24111"/>
            </a:avLst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小阶对大阶：</a:t>
            </a: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小阶码＋</a:t>
            </a:r>
            <a:r>
              <a:rPr lang="en-US" altLang="zh-CN"/>
              <a:t>1</a:t>
            </a:r>
            <a:r>
              <a:rPr lang="zh-CN" altLang="en-US"/>
              <a:t>，尾数右移</a:t>
            </a:r>
            <a:r>
              <a:rPr lang="en-US" altLang="zh-CN"/>
              <a:t>1</a:t>
            </a:r>
            <a:r>
              <a:rPr lang="zh-CN" altLang="en-US"/>
              <a:t>位，直到增大到与大阶码相同。</a:t>
            </a:r>
          </a:p>
        </p:txBody>
      </p:sp>
      <p:sp>
        <p:nvSpPr>
          <p:cNvPr id="1488905" name="Line 9"/>
          <p:cNvSpPr>
            <a:spLocks noChangeShapeType="1"/>
          </p:cNvSpPr>
          <p:nvPr/>
        </p:nvSpPr>
        <p:spPr bwMode="auto">
          <a:xfrm flipH="1">
            <a:off x="1808516" y="1962504"/>
            <a:ext cx="15843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4" grpId="0" animBg="1"/>
      <p:bldP spid="148890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28631</TotalTime>
  <Words>2488</Words>
  <Application>Microsoft Office PowerPoint</Application>
  <PresentationFormat>全屏显示(4:3)</PresentationFormat>
  <Paragraphs>677</Paragraphs>
  <Slides>37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黑体</vt:lpstr>
      <vt:lpstr>宋体</vt:lpstr>
      <vt:lpstr>Arial</vt:lpstr>
      <vt:lpstr>Arial Black</vt:lpstr>
      <vt:lpstr>Consolas</vt:lpstr>
      <vt:lpstr>Courier New</vt:lpstr>
      <vt:lpstr>Times New Roman</vt:lpstr>
      <vt:lpstr>Wingdings</vt:lpstr>
      <vt:lpstr>Pixel</vt:lpstr>
      <vt:lpstr>Visio</vt:lpstr>
      <vt:lpstr>PowerPoint 演示文稿</vt:lpstr>
      <vt:lpstr>一、逻辑运算 1. 基本逻辑运算</vt:lpstr>
      <vt:lpstr>一、逻辑运算 2. 逻辑运算部件</vt:lpstr>
      <vt:lpstr>二、移位运算</vt:lpstr>
      <vt:lpstr>二、移位运算</vt:lpstr>
      <vt:lpstr>二、移位运算</vt:lpstr>
      <vt:lpstr>移位运算部件：具有7种移位运算功能的移位寄存器</vt:lpstr>
      <vt:lpstr>PowerPoint 演示文稿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一、浮点数加减法的运算法则</vt:lpstr>
      <vt:lpstr>3.3.1 加减运算       二、浮点数加减法流程</vt:lpstr>
      <vt:lpstr>PowerPoint 演示文稿</vt:lpstr>
      <vt:lpstr>3.3.1 加减运算       三、浮点运算实例</vt:lpstr>
      <vt:lpstr>3.3.1 加减运算       三、浮点运算实例</vt:lpstr>
      <vt:lpstr>3.3.1 加减运算       三、浮点运算实例</vt:lpstr>
      <vt:lpstr>PowerPoint 演示文稿</vt:lpstr>
      <vt:lpstr>3.3.2 乘除运算      一、浮点乘法运算</vt:lpstr>
      <vt:lpstr>3.3.2 乘除运算      一、浮点乘法运算</vt:lpstr>
      <vt:lpstr>PowerPoint 演示文稿</vt:lpstr>
      <vt:lpstr>3.3.2 乘除运算      二、浮点除法运算</vt:lpstr>
      <vt:lpstr>3.3.2 乘除运算      二、浮点除法运算</vt:lpstr>
      <vt:lpstr>PowerPoint 演示文稿</vt:lpstr>
      <vt:lpstr>PowerPoint 演示文稿</vt:lpstr>
      <vt:lpstr>PowerPoint 演示文稿</vt:lpstr>
      <vt:lpstr>3.3.3 浮点数运算的实现方法</vt:lpstr>
      <vt:lpstr>PowerPoint 演示文稿</vt:lpstr>
      <vt:lpstr>运算器的构成</vt:lpstr>
      <vt:lpstr>一、运算器的三种基本结构</vt:lpstr>
      <vt:lpstr>一、运算器的三种基本结构</vt:lpstr>
      <vt:lpstr>二、运算器实例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第3章 运算方法与运算器</dc:subject>
  <dc:creator>车向泉</dc:creator>
  <dc:description>3.2 算数逻辑部件_x000d_
  3.2.1  单元电路_x000d_
  3.2.2  算数逻辑部件_x000d_
  3.2.3  运算器的结构_x000d_
3.3 浮点运算_x000d_
  3.3.1  加减运算_x000d_
  3.3.2  乘除运算_x000d_
  3.3.3  浮点运算的实现</dc:description>
  <cp:lastModifiedBy>Che Xiangquan</cp:lastModifiedBy>
  <cp:revision>1229</cp:revision>
  <dcterms:created xsi:type="dcterms:W3CDTF">1601-01-01T00:00:00Z</dcterms:created>
  <dcterms:modified xsi:type="dcterms:W3CDTF">2021-04-06T10:22:03Z</dcterms:modified>
</cp:coreProperties>
</file>